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56" r:id="rId2"/>
    <p:sldId id="1189" r:id="rId3"/>
    <p:sldId id="257" r:id="rId4"/>
    <p:sldId id="1240" r:id="rId5"/>
    <p:sldId id="1241" r:id="rId6"/>
    <p:sldId id="1242" r:id="rId7"/>
    <p:sldId id="1243" r:id="rId8"/>
    <p:sldId id="1244" r:id="rId9"/>
    <p:sldId id="1245" r:id="rId10"/>
    <p:sldId id="1246" r:id="rId11"/>
    <p:sldId id="121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w, Nathan B Civ USAF AETC AFIT/ENS" initials="GNBCUAA" lastIdx="1" clrIdx="0">
    <p:extLst>
      <p:ext uri="{19B8F6BF-5375-455C-9EA6-DF929625EA0E}">
        <p15:presenceInfo xmlns:p15="http://schemas.microsoft.com/office/powerpoint/2012/main" userId="S-1-5-21-1660827705-1073358324-288910612-1876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66CC"/>
    <a:srgbClr val="00FF00"/>
    <a:srgbClr val="66FFFF"/>
    <a:srgbClr val="0000FF"/>
    <a:srgbClr val="4472C4"/>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64" d="100"/>
          <a:sy n="64" d="100"/>
        </p:scale>
        <p:origin x="75" y="2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79DA9-9712-4436-BA78-656DACCF6275}"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0FD01-5081-41A5-9328-8850C01520B5}" type="slidenum">
              <a:rPr lang="en-US" smtClean="0"/>
              <a:t>‹#›</a:t>
            </a:fld>
            <a:endParaRPr lang="en-US"/>
          </a:p>
        </p:txBody>
      </p:sp>
    </p:spTree>
    <p:extLst>
      <p:ext uri="{BB962C8B-B14F-4D97-AF65-F5344CB8AC3E}">
        <p14:creationId xmlns:p14="http://schemas.microsoft.com/office/powerpoint/2010/main" val="35746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3B43B4-9C8A-4339-A5D2-E858F9A05BE3}" type="datetime1">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358391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18373-DFB0-4D02-AE7B-FE2457C1C9A9}" type="datetime1">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1501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A5205-9DC7-4570-B09D-A5CBFA1DA382}" type="datetime1">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5170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C04C0-A356-4E6A-B564-24B5408A3A22}" type="datetime1">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
        <p:nvSpPr>
          <p:cNvPr id="8"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13533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DB3F-751D-4827-8BE8-E7313A408214}" type="datetime1">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9190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640"/>
            <a:ext cx="10515600" cy="1281235"/>
          </a:xfrm>
        </p:spPr>
        <p:txBody>
          <a:bodyPr/>
          <a:lstStyle/>
          <a:p>
            <a:r>
              <a:rPr lang="en-US"/>
              <a:t>Click to edit Master title style</a:t>
            </a:r>
          </a:p>
        </p:txBody>
      </p:sp>
      <p:sp>
        <p:nvSpPr>
          <p:cNvPr id="3" name="Content Placeholder 2"/>
          <p:cNvSpPr>
            <a:spLocks noGrp="1"/>
          </p:cNvSpPr>
          <p:nvPr>
            <p:ph sz="half" idx="1"/>
          </p:nvPr>
        </p:nvSpPr>
        <p:spPr>
          <a:xfrm>
            <a:off x="838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D5674A-8009-4A9E-9C89-F3897ABADFE2}" type="datetime1">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7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839788" y="1338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162175"/>
            <a:ext cx="5157787"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38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162175"/>
            <a:ext cx="5183188"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CF9B63-AAA8-43D7-A10C-24828ECAB60F}" type="datetime1">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33A-367C-40BB-BE1C-07D1887BB17F}" type="slidenum">
              <a:rPr lang="en-US" smtClean="0"/>
              <a:t>‹#›</a:t>
            </a:fld>
            <a:endParaRPr lang="en-US"/>
          </a:p>
        </p:txBody>
      </p:sp>
      <p:sp>
        <p:nvSpPr>
          <p:cNvPr id="11"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0406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E51B8917-B17D-46BE-849E-13781F4CB527}" type="datetime1">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33A-367C-40BB-BE1C-07D1887BB17F}" type="slidenum">
              <a:rPr lang="en-US" smtClean="0"/>
              <a:t>‹#›</a:t>
            </a:fld>
            <a:endParaRPr lang="en-US"/>
          </a:p>
        </p:txBody>
      </p:sp>
      <p:sp>
        <p:nvSpPr>
          <p:cNvPr id="6"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5672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586A-DB27-48B9-8837-BCA76FDCD64C}" type="datetime1">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42635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80C85-2285-4470-9326-F1183A52B280}" type="datetime1">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7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74713-F118-4C98-911F-87866819B9A2}" type="datetime1">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2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4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Rectangle 6"/>
          <p:cNvSpPr/>
          <p:nvPr/>
        </p:nvSpPr>
        <p:spPr>
          <a:xfrm>
            <a:off x="0" y="6268915"/>
            <a:ext cx="12192000" cy="5890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352550"/>
            <a:ext cx="10515600" cy="4824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39" y="6488235"/>
            <a:ext cx="2743200" cy="365125"/>
          </a:xfrm>
          <a:prstGeom prst="rect">
            <a:avLst/>
          </a:prstGeom>
        </p:spPr>
        <p:txBody>
          <a:bodyPr vert="horz" lIns="91440" tIns="45720" rIns="91440" bIns="45720" rtlCol="0" anchor="ctr"/>
          <a:lstStyle>
            <a:lvl1pPr algn="l">
              <a:defRPr sz="1200" b="1">
                <a:solidFill>
                  <a:schemeClr val="bg1"/>
                </a:solidFill>
              </a:defRPr>
            </a:lvl1pPr>
          </a:lstStyle>
          <a:p>
            <a:fld id="{71B52A61-E61C-42BE-A52C-25BC92A517F9}" type="datetime1">
              <a:rPr lang="en-US" smtClean="0"/>
              <a:t>2/21/2022</a:t>
            </a:fld>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b="1">
                <a:solidFill>
                  <a:schemeClr val="bg1"/>
                </a:solidFill>
              </a:defRPr>
            </a:lvl1pPr>
          </a:lstStyle>
          <a:p>
            <a:endParaRPr lang="en-US"/>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D44AB33A-367C-40BB-BE1C-07D1887BB17F}" type="slidenum">
              <a:rPr lang="en-US" smtClean="0"/>
              <a:t>‹#›</a:t>
            </a:fld>
            <a:endParaRPr lang="en-US"/>
          </a:p>
        </p:txBody>
      </p:sp>
    </p:spTree>
    <p:extLst>
      <p:ext uri="{BB962C8B-B14F-4D97-AF65-F5344CB8AC3E}">
        <p14:creationId xmlns:p14="http://schemas.microsoft.com/office/powerpoint/2010/main" val="4084395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b="1" kern="1200">
          <a:solidFill>
            <a:srgbClr val="00206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020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3C63-FF3C-4E0C-9EAF-A87A6C54E4D4}"/>
              </a:ext>
            </a:extLst>
          </p:cNvPr>
          <p:cNvSpPr>
            <a:spLocks noGrp="1"/>
          </p:cNvSpPr>
          <p:nvPr>
            <p:ph type="ctrTitle"/>
          </p:nvPr>
        </p:nvSpPr>
        <p:spPr>
          <a:xfrm>
            <a:off x="1524000" y="1033878"/>
            <a:ext cx="9144000" cy="2387600"/>
          </a:xfrm>
        </p:spPr>
        <p:txBody>
          <a:bodyPr/>
          <a:lstStyle/>
          <a:p>
            <a:r>
              <a:rPr lang="en-US" dirty="0"/>
              <a:t>OPER 679</a:t>
            </a:r>
            <a:br>
              <a:rPr lang="en-US" dirty="0"/>
            </a:br>
            <a:r>
              <a:rPr lang="en-US" dirty="0"/>
              <a:t>Lesson 15</a:t>
            </a:r>
          </a:p>
        </p:txBody>
      </p:sp>
      <p:sp>
        <p:nvSpPr>
          <p:cNvPr id="3" name="Subtitle 2">
            <a:extLst>
              <a:ext uri="{FF2B5EF4-FFF2-40B4-BE49-F238E27FC236}">
                <a16:creationId xmlns:a16="http://schemas.microsoft.com/office/drawing/2014/main" id="{5441177B-AD31-4BD5-80B1-8EB527031764}"/>
              </a:ext>
            </a:extLst>
          </p:cNvPr>
          <p:cNvSpPr>
            <a:spLocks noGrp="1"/>
          </p:cNvSpPr>
          <p:nvPr>
            <p:ph type="subTitle" idx="1"/>
          </p:nvPr>
        </p:nvSpPr>
        <p:spPr/>
        <p:txBody>
          <a:bodyPr>
            <a:normAutofit lnSpcReduction="10000"/>
          </a:bodyPr>
          <a:lstStyle/>
          <a:p>
            <a:r>
              <a:rPr lang="en-US" dirty="0"/>
              <a:t>Dr. Nathan Gaw</a:t>
            </a:r>
          </a:p>
          <a:p>
            <a:r>
              <a:rPr lang="en-US" dirty="0"/>
              <a:t>Assistant Professor</a:t>
            </a:r>
          </a:p>
          <a:p>
            <a:r>
              <a:rPr lang="en-US" dirty="0"/>
              <a:t>Department of Operational Sciences</a:t>
            </a:r>
          </a:p>
          <a:p>
            <a:r>
              <a:rPr lang="en-US" dirty="0"/>
              <a:t>Air Force Institute of Technology</a:t>
            </a:r>
          </a:p>
        </p:txBody>
      </p:sp>
      <p:cxnSp>
        <p:nvCxnSpPr>
          <p:cNvPr id="4" name="Straight Connector 3">
            <a:extLst>
              <a:ext uri="{FF2B5EF4-FFF2-40B4-BE49-F238E27FC236}">
                <a16:creationId xmlns:a16="http://schemas.microsoft.com/office/drawing/2014/main" id="{07175AC8-5C75-4423-B3C9-9EAFAB102B81}"/>
              </a:ext>
            </a:extLst>
          </p:cNvPr>
          <p:cNvCxnSpPr/>
          <p:nvPr/>
        </p:nvCxnSpPr>
        <p:spPr>
          <a:xfrm>
            <a:off x="1524000" y="3446413"/>
            <a:ext cx="9144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D5278-9411-4031-B2F3-98798CA458B6}"/>
              </a:ext>
            </a:extLst>
          </p:cNvPr>
          <p:cNvSpPr txBox="1"/>
          <p:nvPr/>
        </p:nvSpPr>
        <p:spPr>
          <a:xfrm>
            <a:off x="1702468" y="5557014"/>
            <a:ext cx="8787063" cy="553998"/>
          </a:xfrm>
          <a:prstGeom prst="rect">
            <a:avLst/>
          </a:prstGeom>
          <a:noFill/>
        </p:spPr>
        <p:txBody>
          <a:bodyPr wrap="square" rtlCol="0">
            <a:spAutoFit/>
          </a:bodyPr>
          <a:lstStyle/>
          <a:p>
            <a:pPr algn="ctr"/>
            <a:r>
              <a:rPr lang="en-US" sz="1500" i="1" dirty="0"/>
              <a:t>The views expressed in this presentation are those of the author(s) and do not reflect the official policy or position of the United States Air Force, the Department of Defense, or the United States Government.</a:t>
            </a:r>
          </a:p>
        </p:txBody>
      </p:sp>
      <p:pic>
        <p:nvPicPr>
          <p:cNvPr id="7" name="Picture 6">
            <a:extLst>
              <a:ext uri="{FF2B5EF4-FFF2-40B4-BE49-F238E27FC236}">
                <a16:creationId xmlns:a16="http://schemas.microsoft.com/office/drawing/2014/main" id="{6C0E65EC-4C42-49EF-A133-1565C022C1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62" y="4894474"/>
            <a:ext cx="1347538" cy="1325079"/>
          </a:xfrm>
          <a:prstGeom prst="rect">
            <a:avLst/>
          </a:prstGeom>
        </p:spPr>
      </p:pic>
      <p:pic>
        <p:nvPicPr>
          <p:cNvPr id="9" name="Picture 8"/>
          <p:cNvPicPr>
            <a:picLocks noChangeAspect="1"/>
          </p:cNvPicPr>
          <p:nvPr/>
        </p:nvPicPr>
        <p:blipFill>
          <a:blip r:embed="rId3" cstate="hq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667999" y="4863388"/>
            <a:ext cx="1402597" cy="1387249"/>
          </a:xfrm>
          <a:prstGeom prst="rect">
            <a:avLst/>
          </a:prstGeom>
        </p:spPr>
      </p:pic>
      <p:sp>
        <p:nvSpPr>
          <p:cNvPr id="6" name="TextBox 5"/>
          <p:cNvSpPr txBox="1"/>
          <p:nvPr/>
        </p:nvSpPr>
        <p:spPr>
          <a:xfrm>
            <a:off x="5639462"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49436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EA4AA0F-D967-4F84-9F22-B9C54E2D8931}"/>
                  </a:ext>
                </a:extLst>
              </p:cNvPr>
              <p:cNvSpPr>
                <a:spLocks noGrp="1"/>
              </p:cNvSpPr>
              <p:nvPr>
                <p:ph idx="1"/>
              </p:nvPr>
            </p:nvSpPr>
            <p:spPr/>
            <p:txBody>
              <a:bodyPr/>
              <a:lstStyle/>
              <a:p>
                <a:pPr>
                  <a:spcAft>
                    <a:spcPts val="1800"/>
                  </a:spcAft>
                </a:pPr>
                <a:r>
                  <a:rPr lang="en-US" b="1" dirty="0"/>
                  <a:t>Size of dataset</a:t>
                </a:r>
                <a:r>
                  <a:rPr lang="en-US" dirty="0"/>
                  <a:t>: Should have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≥2</m:t>
                    </m:r>
                    <m:r>
                      <a:rPr lang="en-US" b="0" i="1" smtClean="0">
                        <a:latin typeface="Cambria Math" panose="02040503050406030204" pitchFamily="18" charset="0"/>
                      </a:rPr>
                      <m:t>𝑝</m:t>
                    </m:r>
                    <m:r>
                      <a:rPr lang="en-US" b="0" i="1" smtClean="0">
                        <a:latin typeface="Cambria Math" panose="02040503050406030204" pitchFamily="18" charset="0"/>
                      </a:rPr>
                      <m:t>+25</m:t>
                    </m:r>
                  </m:oMath>
                </a14:m>
                <a:r>
                  <a:rPr lang="en-US" dirty="0"/>
                  <a:t> observations to consider splitting (where </a:t>
                </a:r>
                <a14:m>
                  <m:oMath xmlns:m="http://schemas.openxmlformats.org/officeDocument/2006/math">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𝑘</m:t>
                    </m:r>
                  </m:oMath>
                </a14:m>
                <a:r>
                  <a:rPr lang="en-US" dirty="0"/>
                  <a:t> is the number of regressors)</a:t>
                </a:r>
              </a:p>
              <a:p>
                <a:pPr>
                  <a:spcAft>
                    <a:spcPts val="1800"/>
                  </a:spcAft>
                </a:pPr>
                <a:r>
                  <a:rPr lang="en-US" b="1" dirty="0"/>
                  <a:t>Ratio of training set to test set </a:t>
                </a:r>
                <a:r>
                  <a:rPr lang="en-US" dirty="0"/>
                  <a:t>(must evaluate the problem and use your judgement)</a:t>
                </a:r>
              </a:p>
              <a:p>
                <a:pPr>
                  <a:spcAft>
                    <a:spcPts val="1800"/>
                  </a:spcAft>
                </a:pPr>
                <a:r>
                  <a:rPr lang="en-US" dirty="0"/>
                  <a:t>Near neighbor data points may bias results. Consider removing duplicates.</a:t>
                </a:r>
              </a:p>
              <a:p>
                <a:pPr>
                  <a:spcAft>
                    <a:spcPts val="1800"/>
                  </a:spcAft>
                </a:pPr>
                <a:r>
                  <a:rPr lang="en-US" dirty="0"/>
                  <a:t>Data splitting reduces precision of estimated regression coefficients</a:t>
                </a:r>
              </a:p>
              <a:p>
                <a:pPr>
                  <a:spcAft>
                    <a:spcPts val="1800"/>
                  </a:spcAft>
                </a:pPr>
                <a:r>
                  <a:rPr lang="en-US" dirty="0"/>
                  <a:t>Make sure there is extrapolation or other stress points in the test set</a:t>
                </a:r>
              </a:p>
              <a:p>
                <a:pPr>
                  <a:spcAft>
                    <a:spcPts val="1200"/>
                  </a:spcAft>
                </a:pPr>
                <a:endParaRPr lang="en-US" dirty="0"/>
              </a:p>
            </p:txBody>
          </p:sp>
        </mc:Choice>
        <mc:Fallback>
          <p:sp>
            <p:nvSpPr>
              <p:cNvPr id="2" name="Content Placeholder 1">
                <a:extLst>
                  <a:ext uri="{FF2B5EF4-FFF2-40B4-BE49-F238E27FC236}">
                    <a16:creationId xmlns:a16="http://schemas.microsoft.com/office/drawing/2014/main" id="{EEA4AA0F-D967-4F84-9F22-B9C54E2D8931}"/>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5A51265-5A6C-4B8B-84A9-4F23A542857D}"/>
              </a:ext>
            </a:extLst>
          </p:cNvPr>
          <p:cNvSpPr>
            <a:spLocks noGrp="1"/>
          </p:cNvSpPr>
          <p:nvPr>
            <p:ph type="sldNum" sz="quarter" idx="12"/>
          </p:nvPr>
        </p:nvSpPr>
        <p:spPr/>
        <p:txBody>
          <a:bodyPr/>
          <a:lstStyle/>
          <a:p>
            <a:fld id="{D44AB33A-367C-40BB-BE1C-07D1887BB17F}" type="slidenum">
              <a:rPr lang="en-US" smtClean="0"/>
              <a:t>10</a:t>
            </a:fld>
            <a:endParaRPr lang="en-US"/>
          </a:p>
        </p:txBody>
      </p:sp>
      <p:sp>
        <p:nvSpPr>
          <p:cNvPr id="4" name="Title 3">
            <a:extLst>
              <a:ext uri="{FF2B5EF4-FFF2-40B4-BE49-F238E27FC236}">
                <a16:creationId xmlns:a16="http://schemas.microsoft.com/office/drawing/2014/main" id="{2A0B68D7-FEA9-453A-835B-23E22BE061FB}"/>
              </a:ext>
            </a:extLst>
          </p:cNvPr>
          <p:cNvSpPr>
            <a:spLocks noGrp="1"/>
          </p:cNvSpPr>
          <p:nvPr>
            <p:ph type="title"/>
          </p:nvPr>
        </p:nvSpPr>
        <p:spPr/>
        <p:txBody>
          <a:bodyPr/>
          <a:lstStyle/>
          <a:p>
            <a:r>
              <a:rPr lang="en-US" dirty="0"/>
              <a:t>Other Considerations</a:t>
            </a:r>
          </a:p>
        </p:txBody>
      </p:sp>
    </p:spTree>
    <p:extLst>
      <p:ext uri="{BB962C8B-B14F-4D97-AF65-F5344CB8AC3E}">
        <p14:creationId xmlns:p14="http://schemas.microsoft.com/office/powerpoint/2010/main" val="41150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you should now be able to…</a:t>
            </a:r>
          </a:p>
          <a:p>
            <a:pPr>
              <a:spcBef>
                <a:spcPts val="0"/>
              </a:spcBef>
              <a:spcAft>
                <a:spcPts val="1800"/>
              </a:spcAft>
            </a:pPr>
            <a:r>
              <a:rPr lang="en-US" dirty="0"/>
              <a:t>Perform model validation through analysis of model coefficients and predicted values</a:t>
            </a:r>
          </a:p>
          <a:p>
            <a:pPr>
              <a:spcBef>
                <a:spcPts val="0"/>
              </a:spcBef>
              <a:spcAft>
                <a:spcPts val="1800"/>
              </a:spcAft>
            </a:pPr>
            <a:r>
              <a:rPr lang="en-US" dirty="0"/>
              <a:t>Perform model validation through analysis of model performance on new data</a:t>
            </a:r>
          </a:p>
          <a:p>
            <a:pPr>
              <a:spcBef>
                <a:spcPts val="0"/>
              </a:spcBef>
              <a:spcAft>
                <a:spcPts val="1800"/>
              </a:spcAft>
            </a:pPr>
            <a:r>
              <a:rPr lang="en-US" dirty="0"/>
              <a:t>Perform data splitting using a variety of approaches and explain the advantages and disadvantages of each</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11.1-11.3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11</a:t>
            </a:fld>
            <a:endParaRPr lang="en-US"/>
          </a:p>
        </p:txBody>
      </p:sp>
    </p:spTree>
    <p:extLst>
      <p:ext uri="{BB962C8B-B14F-4D97-AF65-F5344CB8AC3E}">
        <p14:creationId xmlns:p14="http://schemas.microsoft.com/office/powerpoint/2010/main" val="28030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We learned how to…</a:t>
            </a:r>
          </a:p>
          <a:p>
            <a:pPr>
              <a:spcBef>
                <a:spcPts val="0"/>
              </a:spcBef>
              <a:spcAft>
                <a:spcPts val="1800"/>
              </a:spcAft>
            </a:pPr>
            <a:r>
              <a:rPr lang="en-US" dirty="0"/>
              <a:t>Employ a two-stage approach for model selection given a large number of potential predictors</a:t>
            </a:r>
          </a:p>
          <a:p>
            <a:pPr>
              <a:spcBef>
                <a:spcPts val="0"/>
              </a:spcBef>
              <a:spcAft>
                <a:spcPts val="1800"/>
              </a:spcAft>
            </a:pPr>
            <a:r>
              <a:rPr lang="en-US" dirty="0"/>
              <a:t>Explain the consequences of model misspecification</a:t>
            </a:r>
          </a:p>
          <a:p>
            <a:pPr>
              <a:spcBef>
                <a:spcPts val="0"/>
              </a:spcBef>
              <a:spcAft>
                <a:spcPts val="1800"/>
              </a:spcAft>
            </a:pPr>
            <a:r>
              <a:rPr lang="en-US" dirty="0"/>
              <a:t>Rank model subsets using criteria for evaluating subset regression models</a:t>
            </a:r>
          </a:p>
          <a:p>
            <a:pPr>
              <a:spcBef>
                <a:spcPts val="0"/>
              </a:spcBef>
              <a:spcAft>
                <a:spcPts val="1800"/>
              </a:spcAft>
            </a:pPr>
            <a:r>
              <a:rPr lang="en-US" dirty="0"/>
              <a:t>Explain the risk associated with variable selection via stepwise regression</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10.1-10.3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Previously</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2</a:t>
            </a:fld>
            <a:endParaRPr lang="en-US"/>
          </a:p>
        </p:txBody>
      </p:sp>
    </p:spTree>
    <p:extLst>
      <p:ext uri="{BB962C8B-B14F-4D97-AF65-F5344CB8AC3E}">
        <p14:creationId xmlns:p14="http://schemas.microsoft.com/office/powerpoint/2010/main" val="275226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students will be able to…</a:t>
            </a:r>
          </a:p>
          <a:p>
            <a:pPr>
              <a:spcBef>
                <a:spcPts val="0"/>
              </a:spcBef>
              <a:spcAft>
                <a:spcPts val="1800"/>
              </a:spcAft>
            </a:pPr>
            <a:r>
              <a:rPr lang="en-US" dirty="0"/>
              <a:t>Perform model validation through analysis of model coefficients and predicted values</a:t>
            </a:r>
          </a:p>
          <a:p>
            <a:pPr>
              <a:spcBef>
                <a:spcPts val="0"/>
              </a:spcBef>
              <a:spcAft>
                <a:spcPts val="1800"/>
              </a:spcAft>
            </a:pPr>
            <a:r>
              <a:rPr lang="en-US" dirty="0"/>
              <a:t>Perform model validation through analysis of model performance on new data</a:t>
            </a:r>
          </a:p>
          <a:p>
            <a:pPr>
              <a:spcBef>
                <a:spcPts val="0"/>
              </a:spcBef>
              <a:spcAft>
                <a:spcPts val="1800"/>
              </a:spcAft>
            </a:pPr>
            <a:r>
              <a:rPr lang="en-US" dirty="0"/>
              <a:t>Perform data splitting using a variety of approaches and explain the advantages and disadvantages of each</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11.1-11.3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3</a:t>
            </a:fld>
            <a:endParaRPr lang="en-US"/>
          </a:p>
        </p:txBody>
      </p:sp>
    </p:spTree>
    <p:extLst>
      <p:ext uri="{BB962C8B-B14F-4D97-AF65-F5344CB8AC3E}">
        <p14:creationId xmlns:p14="http://schemas.microsoft.com/office/powerpoint/2010/main" val="12770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818726-ED44-4766-A3B0-D213E0F24F92}"/>
              </a:ext>
            </a:extLst>
          </p:cNvPr>
          <p:cNvSpPr>
            <a:spLocks noGrp="1"/>
          </p:cNvSpPr>
          <p:nvPr>
            <p:ph idx="1"/>
          </p:nvPr>
        </p:nvSpPr>
        <p:spPr/>
        <p:txBody>
          <a:bodyPr>
            <a:normAutofit/>
          </a:bodyPr>
          <a:lstStyle/>
          <a:p>
            <a:r>
              <a:rPr lang="en-US" b="1" dirty="0"/>
              <a:t>Model Adequacy vs. Model Validation</a:t>
            </a:r>
          </a:p>
          <a:p>
            <a:pPr lvl="1"/>
            <a:r>
              <a:rPr lang="en-US" sz="2200" b="1" dirty="0"/>
              <a:t>Model Adequacy</a:t>
            </a:r>
          </a:p>
          <a:p>
            <a:pPr lvl="2"/>
            <a:r>
              <a:rPr lang="en-US" sz="2200" dirty="0"/>
              <a:t>Ch. 4</a:t>
            </a:r>
          </a:p>
          <a:p>
            <a:pPr lvl="2"/>
            <a:r>
              <a:rPr lang="en-US" sz="2200" dirty="0"/>
              <a:t>Residual Analysis</a:t>
            </a:r>
          </a:p>
          <a:p>
            <a:pPr lvl="2"/>
            <a:r>
              <a:rPr lang="en-US" sz="2200" dirty="0"/>
              <a:t>Lack of Fit</a:t>
            </a:r>
          </a:p>
          <a:p>
            <a:pPr lvl="2"/>
            <a:r>
              <a:rPr lang="en-US" sz="2200" dirty="0"/>
              <a:t>Influential Observations (Ch. 6)</a:t>
            </a:r>
          </a:p>
          <a:p>
            <a:pPr lvl="1"/>
            <a:r>
              <a:rPr lang="en-US" sz="2200" b="1" dirty="0"/>
              <a:t>Model Validation</a:t>
            </a:r>
          </a:p>
          <a:p>
            <a:pPr lvl="2"/>
            <a:r>
              <a:rPr lang="en-US" sz="2200" dirty="0"/>
              <a:t>Ch. 11</a:t>
            </a:r>
          </a:p>
          <a:p>
            <a:pPr lvl="2"/>
            <a:r>
              <a:rPr lang="en-US" sz="2200" dirty="0"/>
              <a:t>Is the model any good with respect to its intended purpose?</a:t>
            </a:r>
          </a:p>
          <a:p>
            <a:pPr lvl="2"/>
            <a:r>
              <a:rPr lang="en-US" sz="2200" dirty="0"/>
              <a:t>How does the model perform on fresh data?</a:t>
            </a:r>
          </a:p>
          <a:p>
            <a:pPr lvl="2"/>
            <a:endParaRPr lang="en-US" sz="2200" dirty="0"/>
          </a:p>
          <a:p>
            <a:pPr lvl="2"/>
            <a:endParaRPr lang="en-US" sz="2200" dirty="0"/>
          </a:p>
        </p:txBody>
      </p:sp>
      <p:sp>
        <p:nvSpPr>
          <p:cNvPr id="3" name="Slide Number Placeholder 2">
            <a:extLst>
              <a:ext uri="{FF2B5EF4-FFF2-40B4-BE49-F238E27FC236}">
                <a16:creationId xmlns:a16="http://schemas.microsoft.com/office/drawing/2014/main" id="{2DDEA64B-EB2F-44A0-BDC6-17249C565606}"/>
              </a:ext>
            </a:extLst>
          </p:cNvPr>
          <p:cNvSpPr>
            <a:spLocks noGrp="1"/>
          </p:cNvSpPr>
          <p:nvPr>
            <p:ph type="sldNum" sz="quarter" idx="12"/>
          </p:nvPr>
        </p:nvSpPr>
        <p:spPr/>
        <p:txBody>
          <a:bodyPr/>
          <a:lstStyle/>
          <a:p>
            <a:fld id="{D44AB33A-367C-40BB-BE1C-07D1887BB17F}" type="slidenum">
              <a:rPr lang="en-US" smtClean="0"/>
              <a:t>4</a:t>
            </a:fld>
            <a:endParaRPr lang="en-US"/>
          </a:p>
        </p:txBody>
      </p:sp>
      <p:sp>
        <p:nvSpPr>
          <p:cNvPr id="4" name="Title 3">
            <a:extLst>
              <a:ext uri="{FF2B5EF4-FFF2-40B4-BE49-F238E27FC236}">
                <a16:creationId xmlns:a16="http://schemas.microsoft.com/office/drawing/2014/main" id="{DD197666-586A-4E5E-929F-B4A079B69D32}"/>
              </a:ext>
            </a:extLst>
          </p:cNvPr>
          <p:cNvSpPr>
            <a:spLocks noGrp="1"/>
          </p:cNvSpPr>
          <p:nvPr>
            <p:ph type="title"/>
          </p:nvPr>
        </p:nvSpPr>
        <p:spPr/>
        <p:txBody>
          <a:bodyPr/>
          <a:lstStyle/>
          <a:p>
            <a:r>
              <a:rPr lang="en-US" dirty="0"/>
              <a:t>Model Validation</a:t>
            </a:r>
          </a:p>
        </p:txBody>
      </p:sp>
    </p:spTree>
    <p:extLst>
      <p:ext uri="{BB962C8B-B14F-4D97-AF65-F5344CB8AC3E}">
        <p14:creationId xmlns:p14="http://schemas.microsoft.com/office/powerpoint/2010/main" val="103844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6D15A8F-CAF1-4C3C-9BFB-254EA5AB7319}"/>
                  </a:ext>
                </a:extLst>
              </p:cNvPr>
              <p:cNvSpPr>
                <a:spLocks noGrp="1"/>
              </p:cNvSpPr>
              <p:nvPr>
                <p:ph idx="1"/>
              </p:nvPr>
            </p:nvSpPr>
            <p:spPr/>
            <p:txBody>
              <a:bodyPr>
                <a:normAutofit/>
              </a:bodyPr>
              <a:lstStyle/>
              <a:p>
                <a:pPr marL="457200" indent="-457200">
                  <a:buFont typeface="+mj-lt"/>
                  <a:buAutoNum type="arabicPeriod"/>
                </a:pPr>
                <a:r>
                  <a:rPr lang="en-US" b="1" dirty="0"/>
                  <a:t>Analysis of Model Coefficients and Predicted Values</a:t>
                </a:r>
              </a:p>
              <a:p>
                <a:pPr lvl="1"/>
                <a:r>
                  <a:rPr lang="en-US" sz="2200" dirty="0"/>
                  <a:t>Reasonable signs and magnitudes</a:t>
                </a:r>
              </a:p>
              <a:p>
                <a:pPr lvl="1"/>
                <a:r>
                  <a:rPr lang="en-US" sz="2200" dirty="0"/>
                  <a:t>Consistency with theoretical expectations</a:t>
                </a:r>
              </a:p>
              <a:p>
                <a:pPr lvl="2">
                  <a:buFont typeface="Wingdings" panose="05000000000000000000" pitchFamily="2" charset="2"/>
                  <a:buChar char="à"/>
                </a:pPr>
                <a:r>
                  <a:rPr lang="en-US" sz="2200" dirty="0">
                    <a:sym typeface="Wingdings" panose="05000000000000000000" pitchFamily="2" charset="2"/>
                  </a:rPr>
                  <a:t>If it looks weird, it might be weird</a:t>
                </a:r>
              </a:p>
              <a:p>
                <a:pPr lvl="1"/>
                <a:r>
                  <a:rPr lang="en-US" sz="2200" dirty="0">
                    <a:sym typeface="Wingdings" panose="05000000000000000000" pitchFamily="2" charset="2"/>
                  </a:rPr>
                  <a:t>Are there similar models or experiments to compare?</a:t>
                </a:r>
              </a:p>
              <a:p>
                <a:pPr lvl="1"/>
                <a:endParaRPr lang="en-US" sz="2200" dirty="0">
                  <a:sym typeface="Wingdings" panose="05000000000000000000" pitchFamily="2" charset="2"/>
                </a:endParaRPr>
              </a:p>
              <a:p>
                <a:pPr marL="457200" indent="-457200">
                  <a:buFont typeface="+mj-lt"/>
                  <a:buAutoNum type="arabicPeriod"/>
                </a:pPr>
                <a:r>
                  <a:rPr lang="en-US" b="1" dirty="0">
                    <a:sym typeface="Wingdings" panose="05000000000000000000" pitchFamily="2" charset="2"/>
                  </a:rPr>
                  <a:t>Collect new data</a:t>
                </a:r>
              </a:p>
              <a:p>
                <a:pPr lvl="1">
                  <a:buFont typeface="Wingdings" panose="05000000000000000000" pitchFamily="2" charset="2"/>
                  <a:buChar char="à"/>
                </a:pPr>
                <a:r>
                  <a:rPr lang="en-US" sz="2200" dirty="0">
                    <a:sym typeface="Wingdings" panose="05000000000000000000" pitchFamily="2" charset="2"/>
                  </a:rPr>
                  <a:t>Ideally 15-20 new observations, to include extrapolation or other “stress” points</a:t>
                </a:r>
              </a:p>
              <a:p>
                <a:pPr lvl="1"/>
                <a:r>
                  <a:rPr lang="en-US" sz="2200" dirty="0">
                    <a:sym typeface="Wingdings" panose="05000000000000000000" pitchFamily="2" charset="2"/>
                  </a:rPr>
                  <a:t>Test the model created by the original data on the new data</a:t>
                </a:r>
              </a:p>
              <a:p>
                <a:pPr marL="457200" lvl="1" indent="0">
                  <a:buNone/>
                </a:pPr>
                <a:r>
                  <a:rPr lang="en-US" sz="2200" dirty="0">
                    <a:sym typeface="Wingdings" panose="05000000000000000000" pitchFamily="2" charset="2"/>
                  </a:rPr>
                  <a:t>	</a:t>
                </a:r>
                <a:r>
                  <a:rPr lang="en-US" sz="2200" b="1" u="sng" dirty="0">
                    <a:sym typeface="Wingdings" panose="05000000000000000000" pitchFamily="2" charset="2"/>
                  </a:rPr>
                  <a:t>or</a:t>
                </a:r>
              </a:p>
              <a:p>
                <a:pPr lvl="1"/>
                <a:r>
                  <a:rPr lang="en-US" sz="2200" dirty="0">
                    <a:sym typeface="Wingdings" panose="05000000000000000000" pitchFamily="2" charset="2"/>
                  </a:rPr>
                  <a:t>Recalculate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acc>
                          <m:accPr>
                            <m:chr m:val="̂"/>
                            <m:ctrlPr>
                              <a:rPr lang="en-US" sz="2200" b="0" smtClean="0">
                                <a:latin typeface="Cambria Math" panose="02040503050406030204" pitchFamily="18" charset="0"/>
                                <a:sym typeface="Wingdings" panose="05000000000000000000" pitchFamily="2" charset="2"/>
                              </a:rPr>
                            </m:ctrlPr>
                          </m:accPr>
                          <m:e>
                            <m:r>
                              <a:rPr lang="en-US" sz="2200" b="1" i="0" smtClean="0">
                                <a:latin typeface="Cambria Math" panose="02040503050406030204" pitchFamily="18" charset="0"/>
                                <a:sym typeface="Wingdings" panose="05000000000000000000" pitchFamily="2" charset="2"/>
                              </a:rPr>
                              <m:t>𝛃</m:t>
                            </m:r>
                          </m:e>
                        </m:acc>
                      </m:e>
                      <m:sub>
                        <m:r>
                          <a:rPr lang="en-US" sz="2200" b="0" i="1" smtClean="0">
                            <a:latin typeface="Cambria Math" panose="02040503050406030204" pitchFamily="18" charset="0"/>
                            <a:sym typeface="Wingdings" panose="05000000000000000000" pitchFamily="2" charset="2"/>
                          </a:rPr>
                          <m:t>𝑗</m:t>
                        </m:r>
                      </m:sub>
                    </m:sSub>
                  </m:oMath>
                </a14:m>
                <a:r>
                  <a:rPr lang="en-US" sz="2200" dirty="0"/>
                  <a:t> using the new data to examine model stability</a:t>
                </a:r>
              </a:p>
            </p:txBody>
          </p:sp>
        </mc:Choice>
        <mc:Fallback>
          <p:sp>
            <p:nvSpPr>
              <p:cNvPr id="2" name="Content Placeholder 1">
                <a:extLst>
                  <a:ext uri="{FF2B5EF4-FFF2-40B4-BE49-F238E27FC236}">
                    <a16:creationId xmlns:a16="http://schemas.microsoft.com/office/drawing/2014/main" id="{B6D15A8F-CAF1-4C3C-9BFB-254EA5AB7319}"/>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4C8B059-49DA-4DD6-BE2E-350CB04DAFF4}"/>
              </a:ext>
            </a:extLst>
          </p:cNvPr>
          <p:cNvSpPr>
            <a:spLocks noGrp="1"/>
          </p:cNvSpPr>
          <p:nvPr>
            <p:ph type="sldNum" sz="quarter" idx="12"/>
          </p:nvPr>
        </p:nvSpPr>
        <p:spPr/>
        <p:txBody>
          <a:bodyPr/>
          <a:lstStyle/>
          <a:p>
            <a:fld id="{D44AB33A-367C-40BB-BE1C-07D1887BB17F}" type="slidenum">
              <a:rPr lang="en-US" smtClean="0"/>
              <a:t>5</a:t>
            </a:fld>
            <a:endParaRPr lang="en-US"/>
          </a:p>
        </p:txBody>
      </p:sp>
      <p:sp>
        <p:nvSpPr>
          <p:cNvPr id="4" name="Title 3">
            <a:extLst>
              <a:ext uri="{FF2B5EF4-FFF2-40B4-BE49-F238E27FC236}">
                <a16:creationId xmlns:a16="http://schemas.microsoft.com/office/drawing/2014/main" id="{730ECA77-C8C0-4EF9-AA24-7A27FAD5FFD8}"/>
              </a:ext>
            </a:extLst>
          </p:cNvPr>
          <p:cNvSpPr>
            <a:spLocks noGrp="1"/>
          </p:cNvSpPr>
          <p:nvPr>
            <p:ph type="title"/>
          </p:nvPr>
        </p:nvSpPr>
        <p:spPr/>
        <p:txBody>
          <a:bodyPr/>
          <a:lstStyle/>
          <a:p>
            <a:r>
              <a:rPr lang="en-US" dirty="0"/>
              <a:t>Validation Techniques</a:t>
            </a:r>
          </a:p>
        </p:txBody>
      </p:sp>
    </p:spTree>
    <p:extLst>
      <p:ext uri="{BB962C8B-B14F-4D97-AF65-F5344CB8AC3E}">
        <p14:creationId xmlns:p14="http://schemas.microsoft.com/office/powerpoint/2010/main" val="376387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DB9E651-56E4-41F2-863B-9A2140910CB6}"/>
                  </a:ext>
                </a:extLst>
              </p:cNvPr>
              <p:cNvSpPr>
                <a:spLocks noGrp="1"/>
              </p:cNvSpPr>
              <p:nvPr>
                <p:ph idx="1"/>
              </p:nvPr>
            </p:nvSpPr>
            <p:spPr/>
            <p:txBody>
              <a:bodyPr>
                <a:normAutofit/>
              </a:bodyPr>
              <a:lstStyle/>
              <a:p>
                <a:pPr marL="457200" indent="-457200">
                  <a:spcAft>
                    <a:spcPts val="1200"/>
                  </a:spcAft>
                  <a:buFont typeface="+mj-lt"/>
                  <a:buAutoNum type="arabicPeriod" startAt="3"/>
                </a:pPr>
                <a:r>
                  <a:rPr lang="en-US" b="1" dirty="0"/>
                  <a:t>Data Splitting</a:t>
                </a:r>
              </a:p>
              <a:p>
                <a:pPr lvl="1">
                  <a:spcAft>
                    <a:spcPts val="1200"/>
                  </a:spcAft>
                </a:pPr>
                <a:r>
                  <a:rPr lang="en-US" sz="2200" dirty="0"/>
                  <a:t>Set aside some of the original data to test model performance</a:t>
                </a:r>
              </a:p>
              <a:p>
                <a:pPr lvl="1">
                  <a:spcAft>
                    <a:spcPts val="1200"/>
                  </a:spcAft>
                </a:pPr>
                <a:r>
                  <a:rPr lang="en-US" sz="2200" u="sng" dirty="0"/>
                  <a:t>One set</a:t>
                </a:r>
                <a:r>
                  <a:rPr lang="en-US" sz="2200" dirty="0"/>
                  <a:t>: Training or estimation set </a:t>
                </a:r>
                <a:r>
                  <a:rPr lang="en-US" sz="2200" dirty="0">
                    <a:sym typeface="Wingdings" panose="05000000000000000000" pitchFamily="2" charset="2"/>
                  </a:rPr>
                  <a:t> used to create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acc>
                          <m:accPr>
                            <m:chr m:val="̂"/>
                            <m:ctrlPr>
                              <a:rPr lang="en-US" sz="2200" b="0" i="1" smtClean="0">
                                <a:latin typeface="Cambria Math" panose="02040503050406030204" pitchFamily="18" charset="0"/>
                                <a:sym typeface="Wingdings" panose="05000000000000000000" pitchFamily="2" charset="2"/>
                              </a:rPr>
                            </m:ctrlPr>
                          </m:accPr>
                          <m:e>
                            <m:r>
                              <a:rPr lang="en-US" sz="2200" b="1" i="0" smtClean="0">
                                <a:latin typeface="Cambria Math" panose="02040503050406030204" pitchFamily="18" charset="0"/>
                                <a:sym typeface="Wingdings" panose="05000000000000000000" pitchFamily="2" charset="2"/>
                              </a:rPr>
                              <m:t>𝛃</m:t>
                            </m:r>
                          </m:e>
                        </m:acc>
                      </m:e>
                      <m:sub>
                        <m:r>
                          <a:rPr lang="en-US" sz="2200" b="0" i="1" smtClean="0">
                            <a:latin typeface="Cambria Math" panose="02040503050406030204" pitchFamily="18" charset="0"/>
                            <a:sym typeface="Wingdings" panose="05000000000000000000" pitchFamily="2" charset="2"/>
                          </a:rPr>
                          <m:t>𝑗</m:t>
                        </m:r>
                      </m:sub>
                    </m:sSub>
                  </m:oMath>
                </a14:m>
                <a:r>
                  <a:rPr lang="en-US" sz="2200" dirty="0"/>
                  <a:t> coefficients</a:t>
                </a:r>
              </a:p>
              <a:p>
                <a:pPr lvl="1">
                  <a:spcAft>
                    <a:spcPts val="1200"/>
                  </a:spcAft>
                </a:pPr>
                <a:r>
                  <a:rPr lang="en-US" sz="2200" u="sng" dirty="0"/>
                  <a:t>Other set</a:t>
                </a:r>
                <a:r>
                  <a:rPr lang="en-US" sz="2200" dirty="0"/>
                  <a:t>: Test or Prediction or Confirmation Set </a:t>
                </a:r>
                <a:r>
                  <a:rPr lang="en-US" sz="2200" dirty="0">
                    <a:sym typeface="Wingdings" panose="05000000000000000000" pitchFamily="2" charset="2"/>
                  </a:rPr>
                  <a:t> use the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acc>
                          <m:accPr>
                            <m:chr m:val="̂"/>
                            <m:ctrlPr>
                              <a:rPr lang="en-US" sz="2200" b="0" i="1" smtClean="0">
                                <a:latin typeface="Cambria Math" panose="02040503050406030204" pitchFamily="18" charset="0"/>
                                <a:sym typeface="Wingdings" panose="05000000000000000000" pitchFamily="2" charset="2"/>
                              </a:rPr>
                            </m:ctrlPr>
                          </m:accPr>
                          <m:e>
                            <m:r>
                              <a:rPr lang="en-US" sz="2200" b="1" i="0" smtClean="0">
                                <a:latin typeface="Cambria Math" panose="02040503050406030204" pitchFamily="18" charset="0"/>
                                <a:sym typeface="Wingdings" panose="05000000000000000000" pitchFamily="2" charset="2"/>
                              </a:rPr>
                              <m:t>𝛃</m:t>
                            </m:r>
                          </m:e>
                        </m:acc>
                      </m:e>
                      <m:sub>
                        <m:r>
                          <a:rPr lang="en-US" sz="2200" b="0" i="1" smtClean="0">
                            <a:latin typeface="Cambria Math" panose="02040503050406030204" pitchFamily="18" charset="0"/>
                            <a:sym typeface="Wingdings" panose="05000000000000000000" pitchFamily="2" charset="2"/>
                          </a:rPr>
                          <m:t>𝑗</m:t>
                        </m:r>
                      </m:sub>
                    </m:sSub>
                  </m:oMath>
                </a14:m>
                <a:r>
                  <a:rPr lang="en-US" sz="2200" dirty="0"/>
                  <a:t> on fresh data</a:t>
                </a:r>
              </a:p>
              <a:p>
                <a:pPr marL="457200" lvl="1" indent="0">
                  <a:buNone/>
                </a:pPr>
                <a:endParaRPr lang="en-US" sz="2200" dirty="0"/>
              </a:p>
            </p:txBody>
          </p:sp>
        </mc:Choice>
        <mc:Fallback>
          <p:sp>
            <p:nvSpPr>
              <p:cNvPr id="2" name="Content Placeholder 1">
                <a:extLst>
                  <a:ext uri="{FF2B5EF4-FFF2-40B4-BE49-F238E27FC236}">
                    <a16:creationId xmlns:a16="http://schemas.microsoft.com/office/drawing/2014/main" id="{ADB9E651-56E4-41F2-863B-9A2140910CB6}"/>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33A7155-A0A8-4A7C-A9FE-F16E018D57DD}"/>
              </a:ext>
            </a:extLst>
          </p:cNvPr>
          <p:cNvSpPr>
            <a:spLocks noGrp="1"/>
          </p:cNvSpPr>
          <p:nvPr>
            <p:ph type="sldNum" sz="quarter" idx="12"/>
          </p:nvPr>
        </p:nvSpPr>
        <p:spPr/>
        <p:txBody>
          <a:bodyPr/>
          <a:lstStyle/>
          <a:p>
            <a:fld id="{D44AB33A-367C-40BB-BE1C-07D1887BB17F}" type="slidenum">
              <a:rPr lang="en-US" smtClean="0"/>
              <a:t>6</a:t>
            </a:fld>
            <a:endParaRPr lang="en-US"/>
          </a:p>
        </p:txBody>
      </p:sp>
      <p:sp>
        <p:nvSpPr>
          <p:cNvPr id="4" name="Title 3">
            <a:extLst>
              <a:ext uri="{FF2B5EF4-FFF2-40B4-BE49-F238E27FC236}">
                <a16:creationId xmlns:a16="http://schemas.microsoft.com/office/drawing/2014/main" id="{F40C8042-BCAB-462A-914A-72C92B06873E}"/>
              </a:ext>
            </a:extLst>
          </p:cNvPr>
          <p:cNvSpPr>
            <a:spLocks noGrp="1"/>
          </p:cNvSpPr>
          <p:nvPr>
            <p:ph type="title"/>
          </p:nvPr>
        </p:nvSpPr>
        <p:spPr/>
        <p:txBody>
          <a:bodyPr/>
          <a:lstStyle/>
          <a:p>
            <a:r>
              <a:rPr lang="en-US" dirty="0"/>
              <a:t>Validation Techniques</a:t>
            </a:r>
          </a:p>
        </p:txBody>
      </p:sp>
    </p:spTree>
    <p:extLst>
      <p:ext uri="{BB962C8B-B14F-4D97-AF65-F5344CB8AC3E}">
        <p14:creationId xmlns:p14="http://schemas.microsoft.com/office/powerpoint/2010/main" val="88282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487B509-E9EA-48A2-97B2-61C90F568462}"/>
                  </a:ext>
                </a:extLst>
              </p:cNvPr>
              <p:cNvSpPr>
                <a:spLocks noGrp="1"/>
              </p:cNvSpPr>
              <p:nvPr>
                <p:ph idx="1"/>
              </p:nvPr>
            </p:nvSpPr>
            <p:spPr/>
            <p:txBody>
              <a:bodyPr>
                <a:normAutofit/>
              </a:bodyPr>
              <a:lstStyle/>
              <a:p>
                <a:pPr marL="457200" indent="-457200">
                  <a:buFont typeface="+mj-lt"/>
                  <a:buAutoNum type="arabicPeriod"/>
                </a:pPr>
                <a:r>
                  <a:rPr lang="en-US" b="1" dirty="0"/>
                  <a:t>Arbitrary/Random</a:t>
                </a:r>
              </a:p>
              <a:p>
                <a:pPr lvl="1"/>
                <a:r>
                  <a:rPr lang="en-US" sz="2200" dirty="0"/>
                  <a:t>May not have stress points (Disadvantage)</a:t>
                </a:r>
              </a:p>
              <a:p>
                <a:pPr lvl="1"/>
                <a:endParaRPr lang="en-US" sz="2200" dirty="0"/>
              </a:p>
              <a:p>
                <a:pPr marL="457200" indent="-457200">
                  <a:buFont typeface="+mj-lt"/>
                  <a:buAutoNum type="arabicPeriod"/>
                </a:pPr>
                <a:r>
                  <a:rPr lang="en-US" b="1" dirty="0"/>
                  <a:t>DUPLEX Algorithm</a:t>
                </a:r>
              </a:p>
              <a:p>
                <a:pPr lvl="1"/>
                <a:r>
                  <a:rPr lang="en-US" sz="2200" dirty="0"/>
                  <a:t>Standardize the data points: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𝑧</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𝑥</m:t>
                                </m:r>
                              </m:e>
                            </m:acc>
                          </m:e>
                          <m:sub>
                            <m:r>
                              <a:rPr lang="en-US" sz="2200" b="0" i="1" smtClean="0">
                                <a:latin typeface="Cambria Math" panose="02040503050406030204" pitchFamily="18" charset="0"/>
                              </a:rPr>
                              <m:t>𝑗</m:t>
                            </m:r>
                          </m:sub>
                        </m:sSub>
                      </m:num>
                      <m:den>
                        <m:rad>
                          <m:radPr>
                            <m:degHide m:val="on"/>
                            <m:ctrlPr>
                              <a:rPr lang="en-US" sz="2200" b="0" i="1" smtClean="0">
                                <a:latin typeface="Cambria Math" panose="02040503050406030204" pitchFamily="18" charset="0"/>
                              </a:rPr>
                            </m:ctrlPr>
                          </m:radPr>
                          <m:deg/>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𝑗𝑗</m:t>
                                </m:r>
                              </m:sub>
                            </m:sSub>
                          </m:e>
                        </m:rad>
                      </m:den>
                    </m:f>
                  </m:oMath>
                </a14:m>
                <a:endParaRPr lang="en-US" sz="2200" dirty="0"/>
              </a:p>
              <a:p>
                <a:pPr lvl="1"/>
                <a:r>
                  <a:rPr lang="en-US" sz="2200" dirty="0"/>
                  <a:t>Factor </a:t>
                </a:r>
                <a14:m>
                  <m:oMath xmlns:m="http://schemas.openxmlformats.org/officeDocument/2006/math">
                    <m:sSup>
                      <m:sSupPr>
                        <m:ctrlPr>
                          <a:rPr lang="en-US" sz="2200" b="0" i="1" smtClean="0">
                            <a:latin typeface="Cambria Math" panose="02040503050406030204" pitchFamily="18" charset="0"/>
                          </a:rPr>
                        </m:ctrlPr>
                      </m:sSupPr>
                      <m:e>
                        <m:r>
                          <a:rPr lang="en-US" sz="2200" b="1" i="0" smtClean="0">
                            <a:latin typeface="Cambria Math" panose="02040503050406030204" pitchFamily="18" charset="0"/>
                          </a:rPr>
                          <m:t>𝐙</m:t>
                        </m:r>
                      </m:e>
                      <m:sup>
                        <m:r>
                          <a:rPr lang="en-US" sz="2200" b="0" i="1" smtClean="0">
                            <a:latin typeface="Cambria Math" panose="02040503050406030204" pitchFamily="18" charset="0"/>
                          </a:rPr>
                          <m:t>𝑇</m:t>
                        </m:r>
                      </m:sup>
                    </m:sSup>
                    <m:r>
                      <a:rPr lang="en-US" sz="2200" b="1" i="0" smtClean="0">
                        <a:latin typeface="Cambria Math" panose="02040503050406030204" pitchFamily="18" charset="0"/>
                      </a:rPr>
                      <m:t>𝐙</m:t>
                    </m:r>
                  </m:oMath>
                </a14:m>
                <a:r>
                  <a:rPr lang="en-US" sz="2200" dirty="0"/>
                  <a:t> as </a:t>
                </a:r>
                <a14:m>
                  <m:oMath xmlns:m="http://schemas.openxmlformats.org/officeDocument/2006/math">
                    <m:sSup>
                      <m:sSupPr>
                        <m:ctrlPr>
                          <a:rPr lang="en-US" sz="2200" i="1">
                            <a:latin typeface="Cambria Math" panose="02040503050406030204" pitchFamily="18" charset="0"/>
                          </a:rPr>
                        </m:ctrlPr>
                      </m:sSupPr>
                      <m:e>
                        <m:r>
                          <a:rPr lang="en-US" sz="2200" b="1" i="0">
                            <a:latin typeface="Cambria Math" panose="02040503050406030204" pitchFamily="18" charset="0"/>
                          </a:rPr>
                          <m:t>𝐙</m:t>
                        </m:r>
                      </m:e>
                      <m:sup>
                        <m:r>
                          <a:rPr lang="en-US" sz="2200" i="1">
                            <a:latin typeface="Cambria Math" panose="02040503050406030204" pitchFamily="18" charset="0"/>
                          </a:rPr>
                          <m:t>𝑇</m:t>
                        </m:r>
                      </m:sup>
                    </m:sSup>
                    <m:r>
                      <a:rPr lang="en-US" sz="2200" b="1" i="0">
                        <a:latin typeface="Cambria Math" panose="02040503050406030204" pitchFamily="18" charset="0"/>
                      </a:rPr>
                      <m:t>𝐙</m:t>
                    </m:r>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1" i="0" smtClean="0">
                            <a:latin typeface="Cambria Math" panose="02040503050406030204" pitchFamily="18" charset="0"/>
                          </a:rPr>
                          <m:t>𝐓</m:t>
                        </m:r>
                      </m:e>
                      <m:sup>
                        <m:r>
                          <a:rPr lang="en-US" sz="2200" b="0" i="1" smtClean="0">
                            <a:latin typeface="Cambria Math" panose="02040503050406030204" pitchFamily="18" charset="0"/>
                          </a:rPr>
                          <m:t>𝑇</m:t>
                        </m:r>
                      </m:sup>
                    </m:sSup>
                    <m:r>
                      <a:rPr lang="en-US" sz="2200" b="1" i="0" smtClean="0">
                        <a:latin typeface="Cambria Math" panose="02040503050406030204" pitchFamily="18" charset="0"/>
                      </a:rPr>
                      <m:t>𝐓</m:t>
                    </m:r>
                  </m:oMath>
                </a14:m>
                <a:r>
                  <a:rPr lang="en-US" sz="2200" dirty="0"/>
                  <a:t> (where </a:t>
                </a:r>
                <a14:m>
                  <m:oMath xmlns:m="http://schemas.openxmlformats.org/officeDocument/2006/math">
                    <m:r>
                      <a:rPr lang="en-US" sz="2200" b="1">
                        <a:latin typeface="Cambria Math" panose="02040503050406030204" pitchFamily="18" charset="0"/>
                      </a:rPr>
                      <m:t>𝐓</m:t>
                    </m:r>
                  </m:oMath>
                </a14:m>
                <a:r>
                  <a:rPr lang="en-US" sz="2200" dirty="0"/>
                  <a:t> is a unique upper triangle matrix obtained via Cholesky method)</a:t>
                </a:r>
              </a:p>
              <a:p>
                <a:pPr lvl="1"/>
                <a:r>
                  <a:rPr lang="en-US" sz="2200" dirty="0"/>
                  <a:t>Define </a:t>
                </a:r>
                <a14:m>
                  <m:oMath xmlns:m="http://schemas.openxmlformats.org/officeDocument/2006/math">
                    <m:r>
                      <a:rPr lang="en-US" sz="2200" b="1" i="0" smtClean="0">
                        <a:latin typeface="Cambria Math" panose="02040503050406030204" pitchFamily="18" charset="0"/>
                      </a:rPr>
                      <m:t>𝐖</m:t>
                    </m:r>
                    <m:r>
                      <a:rPr lang="en-US" sz="2200" b="0" i="1" smtClean="0">
                        <a:latin typeface="Cambria Math" panose="02040503050406030204" pitchFamily="18" charset="0"/>
                      </a:rPr>
                      <m:t>=2</m:t>
                    </m:r>
                    <m:sSup>
                      <m:sSupPr>
                        <m:ctrlPr>
                          <a:rPr lang="en-US" sz="2200" b="0" i="1" smtClean="0">
                            <a:latin typeface="Cambria Math" panose="02040503050406030204" pitchFamily="18" charset="0"/>
                          </a:rPr>
                        </m:ctrlPr>
                      </m:sSupPr>
                      <m:e>
                        <m:r>
                          <a:rPr lang="en-US" sz="2200" b="1" i="0" smtClean="0">
                            <a:latin typeface="Cambria Math" panose="02040503050406030204" pitchFamily="18" charset="0"/>
                          </a:rPr>
                          <m:t>𝐓</m:t>
                        </m:r>
                      </m:e>
                      <m:sup>
                        <m:r>
                          <a:rPr lang="en-US" sz="2200" b="0" i="1" smtClean="0">
                            <a:latin typeface="Cambria Math" panose="02040503050406030204" pitchFamily="18" charset="0"/>
                          </a:rPr>
                          <m:t>−1</m:t>
                        </m:r>
                      </m:sup>
                    </m:sSup>
                  </m:oMath>
                </a14:m>
                <a:r>
                  <a:rPr lang="en-US" sz="2200" dirty="0"/>
                  <a:t> (where </a:t>
                </a:r>
                <a14:m>
                  <m:oMath xmlns:m="http://schemas.openxmlformats.org/officeDocument/2006/math">
                    <m:r>
                      <a:rPr lang="en-US" sz="2200" b="1" i="0" smtClean="0">
                        <a:latin typeface="Cambria Math" panose="02040503050406030204" pitchFamily="18" charset="0"/>
                      </a:rPr>
                      <m:t>𝐖</m:t>
                    </m:r>
                  </m:oMath>
                </a14:m>
                <a:r>
                  <a:rPr lang="en-US" sz="2200" dirty="0"/>
                  <a:t> is a new orthogonal variable with unit variance)</a:t>
                </a:r>
              </a:p>
              <a:p>
                <a:pPr lvl="1"/>
                <a:r>
                  <a:rPr lang="en-US" sz="2200" dirty="0"/>
                  <a:t>Calculate Euclidean distance between all data points</a:t>
                </a:r>
              </a:p>
              <a:p>
                <a:pPr lvl="2"/>
                <a:r>
                  <a:rPr lang="en-US" sz="2200" dirty="0"/>
                  <a:t>Two farthest apart go in the training set</a:t>
                </a:r>
              </a:p>
              <a:p>
                <a:pPr lvl="2"/>
                <a:r>
                  <a:rPr lang="en-US" sz="2200" dirty="0"/>
                  <a:t>Next two farthest go in test set</a:t>
                </a:r>
              </a:p>
              <a:p>
                <a:pPr lvl="2"/>
                <a:r>
                  <a:rPr lang="en-US" sz="2200" dirty="0"/>
                  <a:t>Alternatively place points in each set</a:t>
                </a:r>
              </a:p>
              <a:p>
                <a:endParaRPr lang="en-US" dirty="0"/>
              </a:p>
            </p:txBody>
          </p:sp>
        </mc:Choice>
        <mc:Fallback>
          <p:sp>
            <p:nvSpPr>
              <p:cNvPr id="2" name="Content Placeholder 1">
                <a:extLst>
                  <a:ext uri="{FF2B5EF4-FFF2-40B4-BE49-F238E27FC236}">
                    <a16:creationId xmlns:a16="http://schemas.microsoft.com/office/drawing/2014/main" id="{7487B509-E9EA-48A2-97B2-61C90F568462}"/>
                  </a:ext>
                </a:extLst>
              </p:cNvPr>
              <p:cNvSpPr>
                <a:spLocks noGrp="1" noRot="1" noChangeAspect="1" noMove="1" noResize="1" noEditPoints="1" noAdjustHandles="1" noChangeArrowheads="1" noChangeShapeType="1" noTextEdit="1"/>
              </p:cNvSpPr>
              <p:nvPr>
                <p:ph idx="1"/>
              </p:nvPr>
            </p:nvSpPr>
            <p:spPr>
              <a:blipFill>
                <a:blip r:embed="rId2"/>
                <a:stretch>
                  <a:fillRect l="-696" t="-1517" r="-6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4455ED5-C63C-43A4-ABFF-3ED0E1514A5C}"/>
              </a:ext>
            </a:extLst>
          </p:cNvPr>
          <p:cNvSpPr>
            <a:spLocks noGrp="1"/>
          </p:cNvSpPr>
          <p:nvPr>
            <p:ph type="sldNum" sz="quarter" idx="12"/>
          </p:nvPr>
        </p:nvSpPr>
        <p:spPr/>
        <p:txBody>
          <a:bodyPr/>
          <a:lstStyle/>
          <a:p>
            <a:fld id="{D44AB33A-367C-40BB-BE1C-07D1887BB17F}" type="slidenum">
              <a:rPr lang="en-US" smtClean="0"/>
              <a:t>7</a:t>
            </a:fld>
            <a:endParaRPr lang="en-US"/>
          </a:p>
        </p:txBody>
      </p:sp>
      <p:sp>
        <p:nvSpPr>
          <p:cNvPr id="4" name="Title 3">
            <a:extLst>
              <a:ext uri="{FF2B5EF4-FFF2-40B4-BE49-F238E27FC236}">
                <a16:creationId xmlns:a16="http://schemas.microsoft.com/office/drawing/2014/main" id="{062A898C-D78E-4693-81FB-3691CCA6FCE4}"/>
              </a:ext>
            </a:extLst>
          </p:cNvPr>
          <p:cNvSpPr>
            <a:spLocks noGrp="1"/>
          </p:cNvSpPr>
          <p:nvPr>
            <p:ph type="title"/>
          </p:nvPr>
        </p:nvSpPr>
        <p:spPr/>
        <p:txBody>
          <a:bodyPr/>
          <a:lstStyle/>
          <a:p>
            <a:r>
              <a:rPr lang="en-US" dirty="0"/>
              <a:t>How to Split the Data?</a:t>
            </a:r>
          </a:p>
        </p:txBody>
      </p:sp>
    </p:spTree>
    <p:extLst>
      <p:ext uri="{BB962C8B-B14F-4D97-AF65-F5344CB8AC3E}">
        <p14:creationId xmlns:p14="http://schemas.microsoft.com/office/powerpoint/2010/main" val="35141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230B0C1-ECED-4330-9552-A714FEB3CDAC}"/>
                  </a:ext>
                </a:extLst>
              </p:cNvPr>
              <p:cNvSpPr>
                <a:spLocks noGrp="1"/>
              </p:cNvSpPr>
              <p:nvPr>
                <p:ph idx="1"/>
              </p:nvPr>
            </p:nvSpPr>
            <p:spPr/>
            <p:txBody>
              <a:bodyPr>
                <a:normAutofit/>
              </a:bodyPr>
              <a:lstStyle/>
              <a:p>
                <a:pPr marL="457200" indent="-457200">
                  <a:spcAft>
                    <a:spcPts val="1200"/>
                  </a:spcAft>
                  <a:buFont typeface="+mj-lt"/>
                  <a:buAutoNum type="arabicPeriod" startAt="3"/>
                </a:pPr>
                <a:r>
                  <a:rPr lang="en-US" b="1" dirty="0"/>
                  <a:t>Cross Validation</a:t>
                </a:r>
              </a:p>
              <a:p>
                <a:pPr lvl="1">
                  <a:spcAft>
                    <a:spcPts val="1200"/>
                  </a:spcAft>
                </a:pPr>
                <a:r>
                  <a:rPr lang="en-US" sz="2200" dirty="0"/>
                  <a:t>Randomly order observations</a:t>
                </a:r>
              </a:p>
              <a:p>
                <a:pPr lvl="1">
                  <a:spcAft>
                    <a:spcPts val="1200"/>
                  </a:spcAft>
                </a:pPr>
                <a:r>
                  <a:rPr lang="en-US" sz="2200" dirty="0"/>
                  <a:t>Split into </a:t>
                </a:r>
                <a14:m>
                  <m:oMath xmlns:m="http://schemas.openxmlformats.org/officeDocument/2006/math">
                    <m:r>
                      <a:rPr lang="en-US" sz="2200" b="0" i="1" smtClean="0">
                        <a:latin typeface="Cambria Math" panose="02040503050406030204" pitchFamily="18" charset="0"/>
                      </a:rPr>
                      <m:t>𝐾</m:t>
                    </m:r>
                  </m:oMath>
                </a14:m>
                <a:r>
                  <a:rPr lang="en-US" sz="2200" dirty="0"/>
                  <a:t> groups</a:t>
                </a:r>
              </a:p>
              <a:p>
                <a:pPr lvl="2">
                  <a:spcAft>
                    <a:spcPts val="1200"/>
                  </a:spcAft>
                </a:pPr>
                <a:r>
                  <a:rPr lang="en-US" sz="2200" dirty="0"/>
                  <a:t>Use </a:t>
                </a:r>
                <a14:m>
                  <m:oMath xmlns:m="http://schemas.openxmlformats.org/officeDocument/2006/math">
                    <m:r>
                      <a:rPr lang="en-US" sz="2200" b="0" i="1" smtClean="0">
                        <a:latin typeface="Cambria Math" panose="02040503050406030204" pitchFamily="18" charset="0"/>
                      </a:rPr>
                      <m:t>𝐾</m:t>
                    </m:r>
                    <m:r>
                      <a:rPr lang="en-US" sz="2200" b="0" i="1" smtClean="0">
                        <a:latin typeface="Cambria Math" panose="02040503050406030204" pitchFamily="18" charset="0"/>
                      </a:rPr>
                      <m:t>−1</m:t>
                    </m:r>
                  </m:oMath>
                </a14:m>
                <a:r>
                  <a:rPr lang="en-US" sz="2200" dirty="0"/>
                  <a:t> groups to train model and test on the last group</a:t>
                </a:r>
              </a:p>
              <a:p>
                <a:pPr lvl="2">
                  <a:spcAft>
                    <a:spcPts val="1200"/>
                  </a:spcAft>
                </a:pPr>
                <a:r>
                  <a:rPr lang="en-US" sz="2200" dirty="0"/>
                  <a:t>Rotate and repeat </a:t>
                </a:r>
                <a14:m>
                  <m:oMath xmlns:m="http://schemas.openxmlformats.org/officeDocument/2006/math">
                    <m:r>
                      <a:rPr lang="en-US" sz="2200" b="0" i="1" smtClean="0">
                        <a:latin typeface="Cambria Math" panose="02040503050406030204" pitchFamily="18" charset="0"/>
                      </a:rPr>
                      <m:t>𝐾</m:t>
                    </m:r>
                  </m:oMath>
                </a14:m>
                <a:r>
                  <a:rPr lang="en-US" sz="2200" dirty="0"/>
                  <a:t> times until all groups have been the test group</a:t>
                </a:r>
              </a:p>
            </p:txBody>
          </p:sp>
        </mc:Choice>
        <mc:Fallback>
          <p:sp>
            <p:nvSpPr>
              <p:cNvPr id="2" name="Content Placeholder 1">
                <a:extLst>
                  <a:ext uri="{FF2B5EF4-FFF2-40B4-BE49-F238E27FC236}">
                    <a16:creationId xmlns:a16="http://schemas.microsoft.com/office/drawing/2014/main" id="{D230B0C1-ECED-4330-9552-A714FEB3CDAC}"/>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D7B66F-4D2F-4783-883C-6EA24ACCD9B1}"/>
              </a:ext>
            </a:extLst>
          </p:cNvPr>
          <p:cNvSpPr>
            <a:spLocks noGrp="1"/>
          </p:cNvSpPr>
          <p:nvPr>
            <p:ph type="sldNum" sz="quarter" idx="12"/>
          </p:nvPr>
        </p:nvSpPr>
        <p:spPr/>
        <p:txBody>
          <a:bodyPr/>
          <a:lstStyle/>
          <a:p>
            <a:fld id="{D44AB33A-367C-40BB-BE1C-07D1887BB17F}" type="slidenum">
              <a:rPr lang="en-US" smtClean="0"/>
              <a:t>8</a:t>
            </a:fld>
            <a:endParaRPr lang="en-US"/>
          </a:p>
        </p:txBody>
      </p:sp>
      <p:sp>
        <p:nvSpPr>
          <p:cNvPr id="4" name="Title 3">
            <a:extLst>
              <a:ext uri="{FF2B5EF4-FFF2-40B4-BE49-F238E27FC236}">
                <a16:creationId xmlns:a16="http://schemas.microsoft.com/office/drawing/2014/main" id="{353C5B10-9160-4ADE-83F2-6DDBFBD8AC92}"/>
              </a:ext>
            </a:extLst>
          </p:cNvPr>
          <p:cNvSpPr>
            <a:spLocks noGrp="1"/>
          </p:cNvSpPr>
          <p:nvPr>
            <p:ph type="title"/>
          </p:nvPr>
        </p:nvSpPr>
        <p:spPr/>
        <p:txBody>
          <a:bodyPr/>
          <a:lstStyle/>
          <a:p>
            <a:r>
              <a:rPr lang="en-US" dirty="0"/>
              <a:t>How to Split the Data?</a:t>
            </a:r>
          </a:p>
        </p:txBody>
      </p:sp>
    </p:spTree>
    <p:extLst>
      <p:ext uri="{BB962C8B-B14F-4D97-AF65-F5344CB8AC3E}">
        <p14:creationId xmlns:p14="http://schemas.microsoft.com/office/powerpoint/2010/main" val="400967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9ABCFC0-62E3-4DF5-B05A-0737E687E4FC}"/>
                  </a:ext>
                </a:extLst>
              </p:cNvPr>
              <p:cNvSpPr>
                <a:spLocks noGrp="1"/>
              </p:cNvSpPr>
              <p:nvPr>
                <p:ph idx="1"/>
              </p:nvPr>
            </p:nvSpPr>
            <p:spPr/>
            <p:txBody>
              <a:bodyPr>
                <a:normAutofit/>
              </a:bodyPr>
              <a:lstStyle/>
              <a:p>
                <a:pPr>
                  <a:spcAft>
                    <a:spcPts val="1200"/>
                  </a:spcAft>
                </a:pPr>
                <a:r>
                  <a:rPr lang="en-US" dirty="0"/>
                  <a:t>PRESS Statistic</a:t>
                </a:r>
              </a:p>
              <a:p>
                <a:pPr>
                  <a:spcAft>
                    <a:spcPts val="1200"/>
                  </a:spcAft>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𝑃𝑟𝑒𝑑𝑖𝑐𝑡𝑖𝑜𝑛</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𝑃𝑅𝐸𝑆𝑆</m:t>
                        </m:r>
                      </m:num>
                      <m:den>
                        <m:r>
                          <a:rPr lang="en-US" b="0" i="1" smtClean="0">
                            <a:latin typeface="Cambria Math" panose="02040503050406030204" pitchFamily="18" charset="0"/>
                          </a:rPr>
                          <m:t>𝑆𝑆𝑇</m:t>
                        </m:r>
                      </m:den>
                    </m:f>
                  </m:oMath>
                </a14:m>
                <a:endParaRPr lang="en-US" dirty="0"/>
              </a:p>
              <a:p>
                <a:pPr>
                  <a:spcAft>
                    <a:spcPts val="1200"/>
                  </a:spcAft>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𝐴𝑑𝑗</m:t>
                        </m:r>
                      </m:sub>
                      <m:sup>
                        <m:r>
                          <a:rPr lang="en-US" b="0" i="1" smtClean="0">
                            <a:latin typeface="Cambria Math" panose="02040503050406030204" pitchFamily="18" charset="0"/>
                          </a:rPr>
                          <m:t>2</m:t>
                        </m:r>
                      </m:sup>
                    </m:sSubSup>
                  </m:oMath>
                </a14:m>
                <a:r>
                  <a:rPr lang="en-US" dirty="0"/>
                  <a:t> from test set</a:t>
                </a:r>
              </a:p>
              <a:p>
                <a:pPr>
                  <a:spcAft>
                    <a:spcPts val="1200"/>
                  </a:spcAft>
                </a:pPr>
                <a:r>
                  <a:rPr lang="en-US" dirty="0"/>
                  <a:t>Average squared prediction error:   </a:t>
                </a:r>
                <a14:m>
                  <m:oMath xmlns:m="http://schemas.openxmlformats.org/officeDocument/2006/math">
                    <m:f>
                      <m:fPr>
                        <m:ctrlPr>
                          <a:rPr lang="en-US" i="1" smtClean="0">
                            <a:latin typeface="Cambria Math" panose="02040503050406030204" pitchFamily="18" charset="0"/>
                          </a:rPr>
                        </m:ctrlPr>
                      </m:fPr>
                      <m:num>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𝑡𝑒𝑠𝑡</m:t>
                                </m:r>
                              </m:sub>
                            </m:s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𝑡𝑒𝑠𝑡</m:t>
                            </m:r>
                          </m:sub>
                        </m:sSub>
                      </m:den>
                    </m:f>
                  </m:oMath>
                </a14:m>
                <a:endParaRPr lang="en-US" dirty="0"/>
              </a:p>
              <a:p>
                <a:pPr lvl="1">
                  <a:spcAft>
                    <a:spcPts val="1200"/>
                  </a:spcAft>
                  <a:buFont typeface="Wingdings" panose="05000000000000000000" pitchFamily="2" charset="2"/>
                  <a:buChar char="à"/>
                </a:pPr>
                <a:r>
                  <a:rPr lang="en-US" sz="2200" dirty="0">
                    <a:sym typeface="Wingdings" panose="05000000000000000000" pitchFamily="2" charset="2"/>
                  </a:rPr>
                  <a:t>Compare to </a:t>
                </a:r>
                <a14:m>
                  <m:oMath xmlns:m="http://schemas.openxmlformats.org/officeDocument/2006/math">
                    <m:r>
                      <a:rPr lang="en-US" sz="2200" b="0" i="1" smtClean="0">
                        <a:latin typeface="Cambria Math" panose="02040503050406030204" pitchFamily="18" charset="0"/>
                        <a:sym typeface="Wingdings" panose="05000000000000000000" pitchFamily="2" charset="2"/>
                      </a:rPr>
                      <m:t>𝑀</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𝑆</m:t>
                        </m:r>
                      </m:e>
                      <m:sub>
                        <m:r>
                          <a:rPr lang="en-US" sz="2200" b="0" i="1" smtClean="0">
                            <a:latin typeface="Cambria Math" panose="02040503050406030204" pitchFamily="18" charset="0"/>
                            <a:sym typeface="Wingdings" panose="05000000000000000000" pitchFamily="2" charset="2"/>
                          </a:rPr>
                          <m:t>𝑅𝑒𝑠</m:t>
                        </m:r>
                      </m:sub>
                    </m:sSub>
                  </m:oMath>
                </a14:m>
                <a:r>
                  <a:rPr lang="en-US" sz="2200" dirty="0"/>
                  <a:t> from fitted model. Will almost always be larger, but hopefully not too much larger</a:t>
                </a:r>
              </a:p>
            </p:txBody>
          </p:sp>
        </mc:Choice>
        <mc:Fallback>
          <p:sp>
            <p:nvSpPr>
              <p:cNvPr id="2" name="Content Placeholder 1">
                <a:extLst>
                  <a:ext uri="{FF2B5EF4-FFF2-40B4-BE49-F238E27FC236}">
                    <a16:creationId xmlns:a16="http://schemas.microsoft.com/office/drawing/2014/main" id="{C9ABCFC0-62E3-4DF5-B05A-0737E687E4FC}"/>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02D2204-D7C7-4618-AA93-CBCE45DCE04F}"/>
              </a:ext>
            </a:extLst>
          </p:cNvPr>
          <p:cNvSpPr>
            <a:spLocks noGrp="1"/>
          </p:cNvSpPr>
          <p:nvPr>
            <p:ph type="sldNum" sz="quarter" idx="12"/>
          </p:nvPr>
        </p:nvSpPr>
        <p:spPr/>
        <p:txBody>
          <a:bodyPr/>
          <a:lstStyle/>
          <a:p>
            <a:fld id="{D44AB33A-367C-40BB-BE1C-07D1887BB17F}" type="slidenum">
              <a:rPr lang="en-US" smtClean="0"/>
              <a:t>9</a:t>
            </a:fld>
            <a:endParaRPr lang="en-US"/>
          </a:p>
        </p:txBody>
      </p:sp>
      <p:sp>
        <p:nvSpPr>
          <p:cNvPr id="4" name="Title 3">
            <a:extLst>
              <a:ext uri="{FF2B5EF4-FFF2-40B4-BE49-F238E27FC236}">
                <a16:creationId xmlns:a16="http://schemas.microsoft.com/office/drawing/2014/main" id="{7B53AE33-35F7-4CAA-B03E-FE4CBE122B61}"/>
              </a:ext>
            </a:extLst>
          </p:cNvPr>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206967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FIT PP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IT PPT Template" id="{A9397CDA-CD99-4381-A011-21426446BF67}" vid="{E1D8523D-331C-4912-B44D-16158F59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AFIT PPT Template</Template>
  <TotalTime>10841</TotalTime>
  <Words>671</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AFIT PPT Template</vt:lpstr>
      <vt:lpstr>OPER 679 Lesson 15</vt:lpstr>
      <vt:lpstr>Previously</vt:lpstr>
      <vt:lpstr>Lesson Objectives</vt:lpstr>
      <vt:lpstr>Model Validation</vt:lpstr>
      <vt:lpstr>Validation Techniques</vt:lpstr>
      <vt:lpstr>Validation Techniques</vt:lpstr>
      <vt:lpstr>How to Split the Data?</vt:lpstr>
      <vt:lpstr>How to Split the Data?</vt:lpstr>
      <vt:lpstr>Metrics</vt:lpstr>
      <vt:lpstr>Other Considerations</vt:lpstr>
      <vt:lpstr>Lesson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679 Lecture 1</dc:title>
  <dc:creator>GAW, NATHAN B CIV USAF AETC AFIT/ENS</dc:creator>
  <cp:lastModifiedBy>GAW, NATHAN B CIV USAF AETC AFIT/ENS</cp:lastModifiedBy>
  <cp:revision>359</cp:revision>
  <dcterms:created xsi:type="dcterms:W3CDTF">2021-12-28T18:15:44Z</dcterms:created>
  <dcterms:modified xsi:type="dcterms:W3CDTF">2022-02-22T19:47:34Z</dcterms:modified>
</cp:coreProperties>
</file>