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603" r:id="rId2"/>
    <p:sldId id="580" r:id="rId3"/>
    <p:sldId id="442" r:id="rId4"/>
    <p:sldId id="569" r:id="rId5"/>
    <p:sldId id="588" r:id="rId6"/>
    <p:sldId id="566" r:id="rId7"/>
    <p:sldId id="571" r:id="rId8"/>
    <p:sldId id="572" r:id="rId9"/>
    <p:sldId id="590" r:id="rId10"/>
    <p:sldId id="591" r:id="rId11"/>
    <p:sldId id="592" r:id="rId12"/>
    <p:sldId id="593" r:id="rId13"/>
    <p:sldId id="594" r:id="rId14"/>
    <p:sldId id="589" r:id="rId15"/>
    <p:sldId id="570" r:id="rId16"/>
    <p:sldId id="595" r:id="rId17"/>
    <p:sldId id="596" r:id="rId18"/>
    <p:sldId id="597" r:id="rId19"/>
    <p:sldId id="598" r:id="rId20"/>
    <p:sldId id="601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009900"/>
    <a:srgbClr val="FF99CC"/>
    <a:srgbClr val="00CC00"/>
    <a:srgbClr val="00602B"/>
    <a:srgbClr val="9900CC"/>
    <a:srgbClr val="800000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34" autoAdjust="0"/>
  </p:normalViewPr>
  <p:slideViewPr>
    <p:cSldViewPr snapToGrid="0">
      <p:cViewPr varScale="1">
        <p:scale>
          <a:sx n="94" d="100"/>
          <a:sy n="94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3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5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Guus</a:t>
            </a:r>
            <a:r>
              <a:rPr lang="en-US" dirty="0" smtClean="0"/>
              <a:t> </a:t>
            </a:r>
            <a:r>
              <a:rPr lang="en-US" dirty="0" err="1" smtClean="0"/>
              <a:t>Zoutendijk</a:t>
            </a:r>
            <a:r>
              <a:rPr lang="en-US" dirty="0" smtClean="0"/>
              <a:t> (zoo-tin-dike)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23.png"/><Relationship Id="rId12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openxmlformats.org/officeDocument/2006/relationships/image" Target="../media/image46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7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23.png"/><Relationship Id="rId5" Type="http://schemas.openxmlformats.org/officeDocument/2006/relationships/image" Target="../media/image51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42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7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23.png"/><Relationship Id="rId5" Type="http://schemas.openxmlformats.org/officeDocument/2006/relationships/image" Target="../media/image57.png"/><Relationship Id="rId15" Type="http://schemas.openxmlformats.org/officeDocument/2006/relationships/image" Target="../media/image54.png"/><Relationship Id="rId10" Type="http://schemas.openxmlformats.org/officeDocument/2006/relationships/image" Target="../media/image34.png"/><Relationship Id="rId4" Type="http://schemas.openxmlformats.org/officeDocument/2006/relationships/image" Target="../media/image56.png"/><Relationship Id="rId9" Type="http://schemas.openxmlformats.org/officeDocument/2006/relationships/image" Target="../media/image42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4.png"/><Relationship Id="rId3" Type="http://schemas.openxmlformats.org/officeDocument/2006/relationships/image" Target="../media/image60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37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9/Ap10-KSC-69PC-110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9/Persconferentie_in_Nieuwspoort_van_stuurgroep_ter_begeleiding_van_de_praktijkproef_%22Viditel%22,_De_Heer_Zoutendijk,_voorzi_-_NL-HaNA_Anefo_931-5717_WM414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8" Type="http://schemas.openxmlformats.org/officeDocument/2006/relationships/image" Target="../media/image17.png"/><Relationship Id="rId12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6" Type="http://schemas.openxmlformats.org/officeDocument/2006/relationships/image" Target="../media/image15.png"/><Relationship Id="rId15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14" Type="http://schemas.openxmlformats.org/officeDocument/2006/relationships/image" Target="../media/image3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#14 Feedback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Use/reuse of decision variable letters</a:t>
            </a:r>
          </a:p>
          <a:p>
            <a:r>
              <a:rPr lang="en-US" dirty="0" smtClean="0"/>
              <a:t>Conventional indexing of DVs and parameters</a:t>
            </a:r>
          </a:p>
          <a:p>
            <a:r>
              <a:rPr lang="en-US" dirty="0" smtClean="0"/>
              <a:t>How did you use link the binary decision variables to the continuous decision variables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Math programming vs.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2297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#2 – Find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Symbol"/>
                      </a:rPr>
                      <m:t>𝜆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83590" y="4793197"/>
            <a:ext cx="1113030" cy="825500"/>
            <a:chOff x="1383590" y="4793197"/>
            <a:chExt cx="1113030" cy="825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1383590" y="5265544"/>
                  <a:ext cx="1113030" cy="3531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3590" y="5265544"/>
                  <a:ext cx="1113030" cy="3531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Down Arrow 21"/>
            <p:cNvSpPr/>
            <p:nvPr/>
          </p:nvSpPr>
          <p:spPr bwMode="auto">
            <a:xfrm>
              <a:off x="1755955" y="4793197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4975" y="2405922"/>
            <a:ext cx="3390260" cy="2334028"/>
            <a:chOff x="244975" y="2405922"/>
            <a:chExt cx="3390260" cy="2334028"/>
          </a:xfrm>
        </p:grpSpPr>
        <p:sp>
          <p:nvSpPr>
            <p:cNvPr id="19" name="Down Arrow 18"/>
            <p:cNvSpPr/>
            <p:nvPr/>
          </p:nvSpPr>
          <p:spPr bwMode="auto">
            <a:xfrm>
              <a:off x="1755955" y="2405922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244975" y="2878269"/>
                  <a:ext cx="3390260" cy="186168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0+0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≥−5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≥−9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≥−8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           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75" y="2878269"/>
                  <a:ext cx="3390260" cy="186168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3564321" y="2817753"/>
                <a:ext cx="657842" cy="5565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4321" y="2817753"/>
                <a:ext cx="657842" cy="5565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 flipV="1">
            <a:off x="4191000" y="3657600"/>
            <a:ext cx="2165909" cy="2135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250876" y="4689080"/>
            <a:ext cx="1327509" cy="1981185"/>
            <a:chOff x="5250876" y="4668984"/>
            <a:chExt cx="1327509" cy="1981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 bwMode="auto">
                <a:xfrm>
                  <a:off x="6309363" y="5710144"/>
                  <a:ext cx="269022" cy="273366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2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09363" y="5710144"/>
                  <a:ext cx="269022" cy="27336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250876" y="4668984"/>
              <a:ext cx="1192998" cy="1101290"/>
              <a:chOff x="5250876" y="4668984"/>
              <a:chExt cx="1192998" cy="1101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 bwMode="auto">
              <a:xfrm flipH="1" flipV="1">
                <a:off x="5250876" y="4668984"/>
                <a:ext cx="1097884" cy="110129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05175" y="3051175"/>
            <a:ext cx="4016988" cy="3596074"/>
            <a:chOff x="205175" y="3051175"/>
            <a:chExt cx="4016988" cy="3596074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213319" y="3051175"/>
              <a:ext cx="8844" cy="5858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Down Arrow 23"/>
            <p:cNvSpPr/>
            <p:nvPr/>
          </p:nvSpPr>
          <p:spPr bwMode="auto">
            <a:xfrm>
              <a:off x="1755955" y="5671944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05175" y="6144291"/>
                  <a:ext cx="3641190" cy="50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5" y="6144291"/>
                  <a:ext cx="3641190" cy="50295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/>
          <p:nvPr/>
        </p:nvCxnSpPr>
        <p:spPr bwMode="auto">
          <a:xfrm flipV="1">
            <a:off x="4222163" y="2491991"/>
            <a:ext cx="8193" cy="11451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4116689" y="2989504"/>
                <a:ext cx="206786" cy="2101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200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6689" y="2989504"/>
                <a:ext cx="206786" cy="210124"/>
              </a:xfrm>
              <a:prstGeom prst="ellipse">
                <a:avLst/>
              </a:prstGeom>
              <a:blipFill rotWithShape="0">
                <a:blip r:embed="rId12"/>
                <a:stretch>
                  <a:fillRect l="-11111" b="-540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 bwMode="auto">
              <a:xfrm>
                <a:off x="4109924" y="3545115"/>
                <a:ext cx="206786" cy="2101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9924" y="3545115"/>
                <a:ext cx="206786" cy="210124"/>
              </a:xfrm>
              <a:prstGeom prst="ellipse">
                <a:avLst/>
              </a:prstGeom>
              <a:blipFill rotWithShape="0">
                <a:blip r:embed="rId13"/>
                <a:stretch>
                  <a:fillRect l="-11111" b="-555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980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#3 – Find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 bwMode="auto">
          <a:xfrm>
            <a:off x="1616778" y="2777080"/>
            <a:ext cx="368300" cy="41910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 bwMode="auto">
              <a:xfrm>
                <a:off x="252232" y="3203072"/>
                <a:ext cx="3097393" cy="8796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32" y="3203072"/>
                <a:ext cx="3097393" cy="8796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88993" y="4089583"/>
            <a:ext cx="1823870" cy="1751331"/>
            <a:chOff x="888993" y="4089583"/>
            <a:chExt cx="1823870" cy="1751331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1616778" y="4089583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 bwMode="auto">
                <a:xfrm>
                  <a:off x="888993" y="4515575"/>
                  <a:ext cx="1823870" cy="132533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993" y="4515575"/>
                  <a:ext cx="1823870" cy="1325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348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53882" y="1570525"/>
            <a:ext cx="4229706" cy="5259801"/>
            <a:chOff x="753882" y="1570525"/>
            <a:chExt cx="4229706" cy="525980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226926" y="1924050"/>
              <a:ext cx="756662" cy="11348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Down Arrow 27"/>
            <p:cNvSpPr/>
            <p:nvPr/>
          </p:nvSpPr>
          <p:spPr bwMode="auto">
            <a:xfrm>
              <a:off x="1616778" y="5847806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 bwMode="auto">
                <a:xfrm>
                  <a:off x="753882" y="6273800"/>
                  <a:ext cx="2094094" cy="55652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3882" y="6273800"/>
                  <a:ext cx="2094094" cy="5565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 bwMode="auto">
                <a:xfrm>
                  <a:off x="4259762" y="1570525"/>
                  <a:ext cx="657842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9762" y="1570525"/>
                  <a:ext cx="657842" cy="5565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3564321" y="2491991"/>
            <a:ext cx="3014064" cy="4178274"/>
            <a:chOff x="3564321" y="2491991"/>
            <a:chExt cx="3014064" cy="4178274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flipV="1">
              <a:off x="4213319" y="3051175"/>
              <a:ext cx="8844" cy="5858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3564321" y="2491991"/>
              <a:ext cx="3014064" cy="4178274"/>
              <a:chOff x="3564321" y="2491991"/>
              <a:chExt cx="3014064" cy="4178274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 flipV="1">
                <a:off x="4222163" y="2491991"/>
                <a:ext cx="8193" cy="114518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3564321" y="2817753"/>
                    <a:ext cx="657842" cy="55652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64321" y="2817753"/>
                    <a:ext cx="657842" cy="55652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4191000" y="3657600"/>
                <a:ext cx="2165909" cy="213503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 bwMode="auto">
                  <a:xfrm>
                    <a:off x="4109924" y="3545115"/>
                    <a:ext cx="206786" cy="210124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i="0" u="none" strike="noStrike" cap="none" normalizeH="0" baseline="-2500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3" name="Oval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09924" y="3545115"/>
                    <a:ext cx="206786" cy="210124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11111" b="-5556"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Group 43"/>
              <p:cNvGrpSpPr/>
              <p:nvPr/>
            </p:nvGrpSpPr>
            <p:grpSpPr>
              <a:xfrm>
                <a:off x="5250876" y="4689080"/>
                <a:ext cx="1327509" cy="1981185"/>
                <a:chOff x="5250876" y="4668984"/>
                <a:chExt cx="1327509" cy="19811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/>
                    <p:cNvSpPr/>
                    <p:nvPr/>
                  </p:nvSpPr>
                  <p:spPr bwMode="auto">
                    <a:xfrm>
                      <a:off x="6309363" y="5710144"/>
                      <a:ext cx="269022" cy="2733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0" tIns="0" rIns="0" bIns="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Oval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09363" y="5710144"/>
                      <a:ext cx="269022" cy="273366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 bwMode="auto">
                    <a:xfrm>
                      <a:off x="5250876" y="6093643"/>
                      <a:ext cx="1203325" cy="556526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250876" y="6093643"/>
                      <a:ext cx="1203325" cy="556526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7" name="Group 46"/>
                <p:cNvGrpSpPr/>
                <p:nvPr/>
              </p:nvGrpSpPr>
              <p:grpSpPr>
                <a:xfrm>
                  <a:off x="5250876" y="4668984"/>
                  <a:ext cx="1192998" cy="1101290"/>
                  <a:chOff x="5250876" y="4668984"/>
                  <a:chExt cx="1192998" cy="1101290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 bwMode="auto">
                  <a:xfrm flipH="1" flipV="1">
                    <a:off x="5250876" y="4668984"/>
                    <a:ext cx="1097884" cy="110129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 bwMode="auto">
                      <a:xfrm>
                        <a:off x="5786032" y="4805414"/>
                        <a:ext cx="657842" cy="556526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hangingPunct="0">
                          <a:spcBef>
                            <a:spcPct val="0"/>
                          </a:spcBef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Rectangle 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786032" y="4805414"/>
                        <a:ext cx="657842" cy="55652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 bwMode="auto">
                <a:xfrm>
                  <a:off x="4116689" y="2989504"/>
                  <a:ext cx="206786" cy="210124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6689" y="2989504"/>
                  <a:ext cx="206786" cy="210124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111" b="-540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694181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#3 – Find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Symbol"/>
                      </a:rPr>
                      <m:t>𝜆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234319" y="4793197"/>
            <a:ext cx="1411572" cy="825500"/>
            <a:chOff x="1234319" y="4793197"/>
            <a:chExt cx="1411572" cy="825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1234319" y="5265544"/>
                  <a:ext cx="1411572" cy="3531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4319" y="5265544"/>
                  <a:ext cx="1411572" cy="3531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Down Arrow 21"/>
            <p:cNvSpPr/>
            <p:nvPr/>
          </p:nvSpPr>
          <p:spPr bwMode="auto">
            <a:xfrm>
              <a:off x="1755955" y="4793197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4975" y="2405922"/>
            <a:ext cx="3390260" cy="2309428"/>
            <a:chOff x="244975" y="2405922"/>
            <a:chExt cx="3390260" cy="2309428"/>
          </a:xfrm>
        </p:grpSpPr>
        <p:sp>
          <p:nvSpPr>
            <p:cNvPr id="19" name="Down Arrow 18"/>
            <p:cNvSpPr/>
            <p:nvPr/>
          </p:nvSpPr>
          <p:spPr bwMode="auto">
            <a:xfrm>
              <a:off x="1755955" y="2405922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244975" y="2979330"/>
                  <a:ext cx="3390260" cy="173602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0+0.6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2.5+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0+0.6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2.5+1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≥−5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0+0.6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2.5+1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≥−9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0+0.6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2.5+1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≥−8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0+0.6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           1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2.5+1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75" y="2979330"/>
                  <a:ext cx="3390260" cy="17360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05175" y="1362076"/>
            <a:ext cx="5166925" cy="5337880"/>
            <a:chOff x="205175" y="1362076"/>
            <a:chExt cx="5166925" cy="533788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257675" y="1362076"/>
              <a:ext cx="1114425" cy="164464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Down Arrow 23"/>
            <p:cNvSpPr/>
            <p:nvPr/>
          </p:nvSpPr>
          <p:spPr bwMode="auto">
            <a:xfrm>
              <a:off x="1755955" y="5671944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05175" y="6144291"/>
                  <a:ext cx="4333942" cy="555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eqAr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+1.5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5" y="6144291"/>
                  <a:ext cx="4333942" cy="555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5268707" y="1271957"/>
                <a:ext cx="206786" cy="2101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200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8707" y="1271957"/>
                <a:ext cx="206786" cy="210124"/>
              </a:xfrm>
              <a:prstGeom prst="ellipse">
                <a:avLst/>
              </a:prstGeom>
              <a:blipFill rotWithShape="0">
                <a:blip r:embed="rId8"/>
                <a:stretch>
                  <a:fillRect l="-11111" b="-555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564321" y="1570525"/>
            <a:ext cx="3014064" cy="5099740"/>
            <a:chOff x="3564321" y="1570525"/>
            <a:chExt cx="3014064" cy="5099740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flipV="1">
              <a:off x="4226926" y="1924050"/>
              <a:ext cx="756662" cy="11348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3564321" y="1570525"/>
              <a:ext cx="3014064" cy="5099740"/>
              <a:chOff x="3564321" y="1570525"/>
              <a:chExt cx="3014064" cy="509974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564321" y="2491991"/>
                <a:ext cx="3014064" cy="4178274"/>
                <a:chOff x="3564321" y="2491991"/>
                <a:chExt cx="3014064" cy="417827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 bwMode="auto">
                <a:xfrm flipV="1">
                  <a:off x="4213319" y="3051175"/>
                  <a:ext cx="8844" cy="58585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3564321" y="2491991"/>
                  <a:ext cx="3014064" cy="4178274"/>
                  <a:chOff x="3564321" y="2491991"/>
                  <a:chExt cx="3014064" cy="4178274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 bwMode="auto">
                  <a:xfrm flipV="1">
                    <a:off x="4222163" y="2491991"/>
                    <a:ext cx="8193" cy="114518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 bwMode="auto">
                      <a:xfrm>
                        <a:off x="3564321" y="2817753"/>
                        <a:ext cx="657842" cy="556526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hangingPunct="0">
                          <a:spcBef>
                            <a:spcPct val="0"/>
                          </a:spcBef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Rectangle 6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564321" y="2817753"/>
                        <a:ext cx="657842" cy="55652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Straight Arrow Connector 69"/>
                  <p:cNvCxnSpPr/>
                  <p:nvPr/>
                </p:nvCxnSpPr>
                <p:spPr bwMode="auto">
                  <a:xfrm flipH="1" flipV="1">
                    <a:off x="4191000" y="3657600"/>
                    <a:ext cx="2165909" cy="21350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Oval 70"/>
                      <p:cNvSpPr/>
                      <p:nvPr/>
                    </p:nvSpPr>
                    <p:spPr bwMode="auto">
                      <a:xfrm>
                        <a:off x="4109924" y="3545115"/>
                        <a:ext cx="206786" cy="210124"/>
                      </a:xfrm>
                      <a:prstGeom prst="ellipse">
                        <a:avLst/>
                      </a:prstGeom>
                      <a:solidFill>
                        <a:srgbClr val="0000FF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0" tIns="0" rIns="0" bIns="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hangingPunct="0">
                          <a:spcBef>
                            <a:spcPct val="0"/>
                          </a:spcBef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20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Oval 7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109924" y="3545115"/>
                        <a:ext cx="206786" cy="210124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 l="-11111" b="-5556"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5250876" y="4689080"/>
                    <a:ext cx="1327509" cy="1981185"/>
                    <a:chOff x="5250876" y="4668984"/>
                    <a:chExt cx="1327509" cy="19811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Oval 72"/>
                        <p:cNvSpPr/>
                        <p:nvPr/>
                      </p:nvSpPr>
                      <p:spPr bwMode="auto">
                        <a:xfrm>
                          <a:off x="6309363" y="5710144"/>
                          <a:ext cx="269022" cy="273366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0" tIns="0" rIns="0" bIns="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2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20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3" name="Oval 7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309363" y="5710144"/>
                          <a:ext cx="269022" cy="273366"/>
                        </a:xfrm>
                        <a:prstGeom prst="ellipse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4" name="Rectangle 73"/>
                        <p:cNvSpPr/>
                        <p:nvPr/>
                      </p:nvSpPr>
                      <p:spPr bwMode="auto">
                        <a:xfrm>
                          <a:off x="5250876" y="6093643"/>
                          <a:ext cx="1203325" cy="556526"/>
                        </a:xfrm>
                        <a:prstGeom prst="rect">
                          <a:avLst/>
                        </a:prstGeom>
                        <a:noFill/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eaLnBrk="0" hangingPunct="0">
                            <a:spcBef>
                              <a:spcPct val="0"/>
                            </a:spcBef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0" 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kumimoji="0" 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4" name="Rectangle 7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250876" y="6093643"/>
                          <a:ext cx="1203325" cy="556526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5250876" y="4668984"/>
                      <a:ext cx="1192998" cy="1101290"/>
                      <a:chOff x="5250876" y="4668984"/>
                      <a:chExt cx="1192998" cy="1101290"/>
                    </a:xfrm>
                  </p:grpSpPr>
                  <p:cxnSp>
                    <p:nvCxnSpPr>
                      <p:cNvPr id="76" name="Straight Arrow Connector 75"/>
                      <p:cNvCxnSpPr/>
                      <p:nvPr/>
                    </p:nvCxnSpPr>
                    <p:spPr bwMode="auto">
                      <a:xfrm flipH="1" flipV="1">
                        <a:off x="5250876" y="4668984"/>
                        <a:ext cx="1097884" cy="110129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</p:spPr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7" name="Rectangle 76"/>
                          <p:cNvSpPr/>
                          <p:nvPr/>
                        </p:nvSpPr>
                        <p:spPr bwMode="auto">
                          <a:xfrm>
                            <a:off x="5786032" y="4805414"/>
                            <a:ext cx="657842" cy="556526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eaLnBrk="0" hangingPunct="0">
                              <a:spcBef>
                                <a:spcPct val="0"/>
                              </a:spcBef>
                              <a:buNone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kumimoji="0" lang="en-US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7" name="Rectangle 7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786032" y="4805414"/>
                            <a:ext cx="657842" cy="556526"/>
                          </a:xfrm>
                          <a:prstGeom prst="rect">
                            <a:avLst/>
                          </a:prstGeom>
                          <a:blipFill rotWithShape="0">
                            <a:blip r:embed="rId13"/>
                            <a:stretch>
                              <a:fillRect/>
                            </a:stretch>
                          </a:blip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66"/>
                    <p:cNvSpPr/>
                    <p:nvPr/>
                  </p:nvSpPr>
                  <p:spPr bwMode="auto">
                    <a:xfrm>
                      <a:off x="4116689" y="2989504"/>
                      <a:ext cx="206786" cy="210124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0" tIns="0" rIns="0" bIns="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Oval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16689" y="2989504"/>
                      <a:ext cx="206786" cy="210124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 l="-11111" b="-5405"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4259762" y="1570525"/>
                    <a:ext cx="657842" cy="55652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59762" y="1570525"/>
                    <a:ext cx="657842" cy="55652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823776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#4 – Find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 bwMode="auto">
          <a:xfrm>
            <a:off x="1616778" y="2777080"/>
            <a:ext cx="368300" cy="41910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 bwMode="auto">
              <a:xfrm>
                <a:off x="252232" y="3203072"/>
                <a:ext cx="3097393" cy="8796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32" y="3203072"/>
                <a:ext cx="3097393" cy="8796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88993" y="4089583"/>
            <a:ext cx="1823870" cy="1751331"/>
            <a:chOff x="888993" y="4089583"/>
            <a:chExt cx="1823870" cy="1751331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1616778" y="4089583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 bwMode="auto">
                <a:xfrm>
                  <a:off x="888993" y="4515575"/>
                  <a:ext cx="1823870" cy="132533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993" y="4515575"/>
                  <a:ext cx="1823870" cy="1325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270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564321" y="1271957"/>
            <a:ext cx="3014064" cy="5398308"/>
            <a:chOff x="3564321" y="1271957"/>
            <a:chExt cx="3014064" cy="5398308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4257675" y="1362076"/>
              <a:ext cx="1114425" cy="164464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>
              <a:off x="3564321" y="1570525"/>
              <a:ext cx="3014064" cy="5099740"/>
              <a:chOff x="3564321" y="1570525"/>
              <a:chExt cx="3014064" cy="509974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V="1">
                <a:off x="4226926" y="1924050"/>
                <a:ext cx="756662" cy="113486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42" name="Group 41"/>
              <p:cNvGrpSpPr/>
              <p:nvPr/>
            </p:nvGrpSpPr>
            <p:grpSpPr>
              <a:xfrm>
                <a:off x="3564321" y="1570525"/>
                <a:ext cx="3014064" cy="5099740"/>
                <a:chOff x="3564321" y="1570525"/>
                <a:chExt cx="3014064" cy="509974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3564321" y="2491991"/>
                  <a:ext cx="3014064" cy="4178274"/>
                  <a:chOff x="3564321" y="2491991"/>
                  <a:chExt cx="3014064" cy="4178274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 bwMode="auto">
                  <a:xfrm flipV="1">
                    <a:off x="4213319" y="3051175"/>
                    <a:ext cx="8844" cy="58585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564321" y="2491991"/>
                    <a:ext cx="3014064" cy="4178274"/>
                    <a:chOff x="3564321" y="2491991"/>
                    <a:chExt cx="3014064" cy="4178274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 bwMode="auto">
                    <a:xfrm flipV="1">
                      <a:off x="4222163" y="2491991"/>
                      <a:ext cx="8193" cy="114518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Rectangle 55"/>
                        <p:cNvSpPr/>
                        <p:nvPr/>
                      </p:nvSpPr>
                      <p:spPr bwMode="auto">
                        <a:xfrm>
                          <a:off x="3564321" y="2817753"/>
                          <a:ext cx="657842" cy="556526"/>
                        </a:xfrm>
                        <a:prstGeom prst="rect">
                          <a:avLst/>
                        </a:prstGeom>
                        <a:noFill/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eaLnBrk="0" hangingPunct="0">
                            <a:spcBef>
                              <a:spcPct val="0"/>
                            </a:spcBef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0" lang="en-US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6" name="Rectangle 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564321" y="2817753"/>
                          <a:ext cx="657842" cy="556526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7" name="Straight Arrow Connector 56"/>
                    <p:cNvCxnSpPr/>
                    <p:nvPr/>
                  </p:nvCxnSpPr>
                  <p:spPr bwMode="auto">
                    <a:xfrm flipH="1" flipV="1">
                      <a:off x="4191000" y="3657600"/>
                      <a:ext cx="2165909" cy="213503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Oval 57"/>
                        <p:cNvSpPr/>
                        <p:nvPr/>
                      </p:nvSpPr>
                      <p:spPr bwMode="auto">
                        <a:xfrm>
                          <a:off x="4109924" y="3545115"/>
                          <a:ext cx="206786" cy="210124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0" tIns="0" rIns="0" bIns="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eaLnBrk="0" hangingPunct="0">
                            <a:spcBef>
                              <a:spcPct val="0"/>
                            </a:spcBef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20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Oval 5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109924" y="3545115"/>
                          <a:ext cx="206786" cy="210124"/>
                        </a:xfrm>
                        <a:prstGeom prst="ellipse">
                          <a:avLst/>
                        </a:prstGeom>
                        <a:blipFill rotWithShape="0">
                          <a:blip r:embed="rId8"/>
                          <a:stretch>
                            <a:fillRect l="-11111" b="-5556"/>
                          </a:stretch>
                        </a:blip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5250876" y="4689080"/>
                      <a:ext cx="1327509" cy="1981185"/>
                      <a:chOff x="5250876" y="4668984"/>
                      <a:chExt cx="1327509" cy="198118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Oval 59"/>
                          <p:cNvSpPr/>
                          <p:nvPr/>
                        </p:nvSpPr>
                        <p:spPr bwMode="auto">
                          <a:xfrm>
                            <a:off x="6309363" y="5710144"/>
                            <a:ext cx="269022" cy="273366"/>
                          </a:xfrm>
                          <a:prstGeom prst="ellipse">
                            <a:avLst/>
                          </a:prstGeom>
                          <a:solidFill>
                            <a:srgbClr val="0000FF"/>
                          </a:solidFill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0" tIns="0" rIns="0" bIns="0" numCol="1" rtlCol="0" anchor="ctr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sz="1200" b="1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200" b="1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sz="12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0" lang="en-US" sz="120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Oval 5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6309363" y="5710144"/>
                            <a:ext cx="269022" cy="273366"/>
                          </a:xfrm>
                          <a:prstGeom prst="ellipse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Rectangle 60"/>
                          <p:cNvSpPr/>
                          <p:nvPr/>
                        </p:nvSpPr>
                        <p:spPr bwMode="auto">
                          <a:xfrm>
                            <a:off x="5250876" y="6093643"/>
                            <a:ext cx="1203325" cy="556526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eaLnBrk="0" hangingPunct="0">
                              <a:spcBef>
                                <a:spcPct val="0"/>
                              </a:spcBef>
                              <a:buNone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d>
                                </m:oMath>
                              </m:oMathPara>
                            </a14:m>
                            <a:endPara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Rectangle 6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250876" y="6093643"/>
                            <a:ext cx="1203325" cy="556526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5250876" y="4668984"/>
                        <a:ext cx="1192998" cy="1101290"/>
                        <a:chOff x="5250876" y="4668984"/>
                        <a:chExt cx="1192998" cy="1101290"/>
                      </a:xfrm>
                    </p:grpSpPr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 bwMode="auto">
                        <a:xfrm flipH="1" flipV="1">
                          <a:off x="5250876" y="4668984"/>
                          <a:ext cx="1097884" cy="1101290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arrow"/>
                        </a:ln>
                        <a:effectLst/>
                      </p:spPr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4" name="Rectangle 63"/>
                            <p:cNvSpPr/>
                            <p:nvPr/>
                          </p:nvSpPr>
                          <p:spPr bwMode="auto">
                            <a:xfrm>
                              <a:off x="5786032" y="4805414"/>
                              <a:ext cx="657842" cy="556526"/>
                            </a:xfrm>
                            <a:prstGeom prst="rect">
                              <a:avLst/>
                            </a:prstGeom>
                            <a:noFill/>
                            <a:ln w="9525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91440" tIns="45720" rIns="91440" bIns="4572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eaLnBrk="0" hangingPunct="0">
                                <a:spcBef>
                                  <a:spcPct val="0"/>
                                </a:spcBef>
                                <a:buNone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kumimoji="0" lang="en-US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kumimoji="0" lang="en-US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kumimoji="0" lang="en-US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4" name="Rectangle 63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5786032" y="4805414"/>
                              <a:ext cx="657842" cy="556526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/>
                              </a:stretch>
                            </a:blipFill>
                            <a:ln w="9525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Oval 53"/>
                      <p:cNvSpPr/>
                      <p:nvPr/>
                    </p:nvSpPr>
                    <p:spPr bwMode="auto">
                      <a:xfrm>
                        <a:off x="4116689" y="2989504"/>
                        <a:ext cx="206786" cy="210124"/>
                      </a:xfrm>
                      <a:prstGeom prst="ellipse">
                        <a:avLst/>
                      </a:prstGeom>
                      <a:solidFill>
                        <a:srgbClr val="0000FF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0" tIns="0" rIns="0" bIns="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hangingPunct="0">
                          <a:spcBef>
                            <a:spcPct val="0"/>
                          </a:spcBef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20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Oval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116689" y="2989504"/>
                        <a:ext cx="206786" cy="210124"/>
                      </a:xfrm>
                      <a:prstGeom prst="ellipse">
                        <a:avLst/>
                      </a:prstGeom>
                      <a:blipFill rotWithShape="0">
                        <a:blip r:embed="rId12"/>
                        <a:stretch>
                          <a:fillRect l="-11111" b="-5405"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 bwMode="auto">
                    <a:xfrm>
                      <a:off x="4259762" y="1570525"/>
                      <a:ext cx="657842" cy="556526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kumimoji="0" lang="en-US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259762" y="1570525"/>
                      <a:ext cx="657842" cy="556526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 bwMode="auto">
                <a:xfrm>
                  <a:off x="5268707" y="1271957"/>
                  <a:ext cx="206786" cy="210124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8707" y="1271957"/>
                  <a:ext cx="206786" cy="210124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111" b="-55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753882" y="5847806"/>
            <a:ext cx="4514825" cy="982520"/>
            <a:chOff x="753882" y="5847806"/>
            <a:chExt cx="4514825" cy="982520"/>
          </a:xfrm>
        </p:grpSpPr>
        <p:grpSp>
          <p:nvGrpSpPr>
            <p:cNvPr id="7" name="Group 6"/>
            <p:cNvGrpSpPr/>
            <p:nvPr/>
          </p:nvGrpSpPr>
          <p:grpSpPr>
            <a:xfrm>
              <a:off x="753882" y="5847806"/>
              <a:ext cx="2094094" cy="982520"/>
              <a:chOff x="753882" y="5847806"/>
              <a:chExt cx="2094094" cy="982520"/>
            </a:xfrm>
          </p:grpSpPr>
          <p:sp>
            <p:nvSpPr>
              <p:cNvPr id="28" name="Down Arrow 27"/>
              <p:cNvSpPr/>
              <p:nvPr/>
            </p:nvSpPr>
            <p:spPr bwMode="auto">
              <a:xfrm>
                <a:off x="1616778" y="5847806"/>
                <a:ext cx="368300" cy="419100"/>
              </a:xfrm>
              <a:prstGeom prst="downArrow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753882" y="6273800"/>
                    <a:ext cx="2094094" cy="55652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3882" y="6273800"/>
                    <a:ext cx="2094094" cy="55652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2400271" y="6321805"/>
              <a:ext cx="2868436" cy="368300"/>
              <a:chOff x="2400271" y="6321805"/>
              <a:chExt cx="2868436" cy="368300"/>
            </a:xfrm>
          </p:grpSpPr>
          <p:sp>
            <p:nvSpPr>
              <p:cNvPr id="67" name="Down Arrow 66"/>
              <p:cNvSpPr/>
              <p:nvPr/>
            </p:nvSpPr>
            <p:spPr bwMode="auto">
              <a:xfrm rot="16200000">
                <a:off x="2425671" y="6296405"/>
                <a:ext cx="368300" cy="419100"/>
              </a:xfrm>
              <a:prstGeom prst="downArrow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53636" y="6366589"/>
                <a:ext cx="2315071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Terminate the algorithm!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8634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564321" y="1271957"/>
            <a:ext cx="3014064" cy="5398308"/>
            <a:chOff x="3564321" y="1271957"/>
            <a:chExt cx="3014064" cy="5398308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 flipV="1">
              <a:off x="4257675" y="1362076"/>
              <a:ext cx="1114425" cy="164464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1" name="Group 50"/>
            <p:cNvGrpSpPr/>
            <p:nvPr/>
          </p:nvGrpSpPr>
          <p:grpSpPr>
            <a:xfrm>
              <a:off x="3564321" y="1570525"/>
              <a:ext cx="3014064" cy="5099740"/>
              <a:chOff x="3564321" y="1570525"/>
              <a:chExt cx="3014064" cy="5099740"/>
            </a:xfrm>
          </p:grpSpPr>
          <p:cxnSp>
            <p:nvCxnSpPr>
              <p:cNvPr id="52" name="Straight Arrow Connector 51"/>
              <p:cNvCxnSpPr/>
              <p:nvPr/>
            </p:nvCxnSpPr>
            <p:spPr bwMode="auto">
              <a:xfrm flipV="1">
                <a:off x="4226926" y="1924050"/>
                <a:ext cx="756662" cy="113486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53" name="Group 52"/>
              <p:cNvGrpSpPr/>
              <p:nvPr/>
            </p:nvGrpSpPr>
            <p:grpSpPr>
              <a:xfrm>
                <a:off x="3564321" y="1570525"/>
                <a:ext cx="3014064" cy="5099740"/>
                <a:chOff x="3564321" y="1570525"/>
                <a:chExt cx="3014064" cy="509974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564321" y="2491991"/>
                  <a:ext cx="3014064" cy="4178274"/>
                  <a:chOff x="3564321" y="2491991"/>
                  <a:chExt cx="3014064" cy="4178274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 bwMode="auto">
                  <a:xfrm flipV="1">
                    <a:off x="4213319" y="3051175"/>
                    <a:ext cx="8844" cy="58585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3564321" y="2491991"/>
                    <a:ext cx="3014064" cy="4178274"/>
                    <a:chOff x="3564321" y="2491991"/>
                    <a:chExt cx="3014064" cy="4178274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 bwMode="auto">
                    <a:xfrm flipV="1">
                      <a:off x="4222163" y="2491991"/>
                      <a:ext cx="8193" cy="114518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Rectangle 59"/>
                        <p:cNvSpPr/>
                        <p:nvPr/>
                      </p:nvSpPr>
                      <p:spPr bwMode="auto">
                        <a:xfrm>
                          <a:off x="3564321" y="2817753"/>
                          <a:ext cx="657842" cy="556526"/>
                        </a:xfrm>
                        <a:prstGeom prst="rect">
                          <a:avLst/>
                        </a:prstGeom>
                        <a:noFill/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eaLnBrk="0" hangingPunct="0">
                            <a:spcBef>
                              <a:spcPct val="0"/>
                            </a:spcBef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0" lang="en-US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0" name="Rectangle 5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564321" y="2817753"/>
                          <a:ext cx="657842" cy="556526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Straight Arrow Connector 60"/>
                    <p:cNvCxnSpPr/>
                    <p:nvPr/>
                  </p:nvCxnSpPr>
                  <p:spPr bwMode="auto">
                    <a:xfrm flipH="1" flipV="1">
                      <a:off x="4191000" y="3657600"/>
                      <a:ext cx="2165909" cy="213503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Oval 61"/>
                        <p:cNvSpPr/>
                        <p:nvPr/>
                      </p:nvSpPr>
                      <p:spPr bwMode="auto">
                        <a:xfrm>
                          <a:off x="4109924" y="3545115"/>
                          <a:ext cx="206786" cy="210124"/>
                        </a:xfrm>
                        <a:prstGeom prst="ellipse">
                          <a:avLst/>
                        </a:prstGeom>
                        <a:solidFill>
                          <a:srgbClr val="0000FF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0" tIns="0" rIns="0" bIns="0" numCol="1" rtlCol="0" anchor="ctr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eaLnBrk="0" hangingPunct="0">
                            <a:spcBef>
                              <a:spcPct val="0"/>
                            </a:spcBef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20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Oval 6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109924" y="3545115"/>
                          <a:ext cx="206786" cy="210124"/>
                        </a:xfrm>
                        <a:prstGeom prst="ellipse">
                          <a:avLst/>
                        </a:prstGeom>
                        <a:blipFill rotWithShape="0">
                          <a:blip r:embed="rId3"/>
                          <a:stretch>
                            <a:fillRect l="-11111" b="-5556"/>
                          </a:stretch>
                        </a:blip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5250876" y="4689080"/>
                      <a:ext cx="1327509" cy="1981185"/>
                      <a:chOff x="5250876" y="4668984"/>
                      <a:chExt cx="1327509" cy="198118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4" name="Oval 63"/>
                          <p:cNvSpPr/>
                          <p:nvPr/>
                        </p:nvSpPr>
                        <p:spPr bwMode="auto">
                          <a:xfrm>
                            <a:off x="6309363" y="5710144"/>
                            <a:ext cx="269022" cy="273366"/>
                          </a:xfrm>
                          <a:prstGeom prst="ellipse">
                            <a:avLst/>
                          </a:prstGeom>
                          <a:solidFill>
                            <a:srgbClr val="0000FF"/>
                          </a:solidFill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0" tIns="0" rIns="0" bIns="0" numCol="1" rtlCol="0" anchor="ctr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sz="1200" b="1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200" b="1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sz="12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0" lang="en-US" sz="120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Oval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6309363" y="5710144"/>
                            <a:ext cx="269022" cy="273366"/>
                          </a:xfrm>
                          <a:prstGeom prst="ellipse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5" name="Rectangle 64"/>
                          <p:cNvSpPr/>
                          <p:nvPr/>
                        </p:nvSpPr>
                        <p:spPr bwMode="auto">
                          <a:xfrm>
                            <a:off x="5250876" y="6093643"/>
                            <a:ext cx="1203325" cy="556526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eaLnBrk="0" hangingPunct="0">
                              <a:spcBef>
                                <a:spcPct val="0"/>
                              </a:spcBef>
                              <a:buNone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0" lang="en-US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d>
                                </m:oMath>
                              </m:oMathPara>
                            </a14:m>
                            <a:endPara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250876" y="6093643"/>
                            <a:ext cx="1203325" cy="556526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5250876" y="4668984"/>
                        <a:ext cx="1192998" cy="1101290"/>
                        <a:chOff x="5250876" y="4668984"/>
                        <a:chExt cx="1192998" cy="1101290"/>
                      </a:xfrm>
                    </p:grpSpPr>
                    <p:cxnSp>
                      <p:nvCxnSpPr>
                        <p:cNvPr id="67" name="Straight Arrow Connector 66"/>
                        <p:cNvCxnSpPr/>
                        <p:nvPr/>
                      </p:nvCxnSpPr>
                      <p:spPr bwMode="auto">
                        <a:xfrm flipH="1" flipV="1">
                          <a:off x="5250876" y="4668984"/>
                          <a:ext cx="1097884" cy="1101290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arrow"/>
                        </a:ln>
                        <a:effectLst/>
                      </p:spPr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Rectangle 67"/>
                            <p:cNvSpPr/>
                            <p:nvPr/>
                          </p:nvSpPr>
                          <p:spPr bwMode="auto">
                            <a:xfrm>
                              <a:off x="5786032" y="4805414"/>
                              <a:ext cx="657842" cy="556526"/>
                            </a:xfrm>
                            <a:prstGeom prst="rect">
                              <a:avLst/>
                            </a:prstGeom>
                            <a:noFill/>
                            <a:ln w="9525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91440" tIns="45720" rIns="91440" bIns="4572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eaLnBrk="0" hangingPunct="0">
                                <a:spcBef>
                                  <a:spcPct val="0"/>
                                </a:spcBef>
                                <a:buNone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kumimoji="0" lang="en-US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kumimoji="0" lang="en-US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kumimoji="0" lang="en-US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8" name="Rectangle 6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5786032" y="4805414"/>
                              <a:ext cx="657842" cy="556526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/>
                              </a:stretch>
                            </a:blipFill>
                            <a:ln w="9525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Oval 57"/>
                      <p:cNvSpPr/>
                      <p:nvPr/>
                    </p:nvSpPr>
                    <p:spPr bwMode="auto">
                      <a:xfrm>
                        <a:off x="4116689" y="2989504"/>
                        <a:ext cx="206786" cy="210124"/>
                      </a:xfrm>
                      <a:prstGeom prst="ellipse">
                        <a:avLst/>
                      </a:prstGeom>
                      <a:solidFill>
                        <a:srgbClr val="0000FF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0" tIns="0" rIns="0" bIns="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hangingPunct="0">
                          <a:spcBef>
                            <a:spcPct val="0"/>
                          </a:spcBef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120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Oval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116689" y="2989504"/>
                        <a:ext cx="206786" cy="210124"/>
                      </a:xfrm>
                      <a:prstGeom prst="ellipse">
                        <a:avLst/>
                      </a:prstGeom>
                      <a:blipFill rotWithShape="0">
                        <a:blip r:embed="rId7"/>
                        <a:stretch>
                          <a:fillRect l="-11111" b="-5405"/>
                        </a:stretch>
                      </a:blip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 bwMode="auto">
                    <a:xfrm>
                      <a:off x="4259762" y="1570525"/>
                      <a:ext cx="657842" cy="556526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kumimoji="0" lang="en-US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tangle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259762" y="1570525"/>
                      <a:ext cx="657842" cy="55652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 bwMode="auto">
                <a:xfrm>
                  <a:off x="5268707" y="1271957"/>
                  <a:ext cx="206786" cy="210124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8707" y="1271957"/>
                  <a:ext cx="206786" cy="21012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1111" b="-55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0916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9205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Is there a better direction to search for some of the iterations we examined?</a:t>
                </a:r>
              </a:p>
              <a:p>
                <a:pPr lvl="1"/>
                <a:r>
                  <a:rPr lang="en-US" dirty="0" smtClean="0"/>
                  <a:t>If so, how would you describe that direction?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 easy (or difficult) is it to</a:t>
                </a:r>
              </a:p>
              <a:p>
                <a:pPr lvl="1"/>
                <a:r>
                  <a:rPr lang="en-US" dirty="0" smtClean="0"/>
                  <a:t>Find the improving feasible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Find the step length,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𝜆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an LP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decision variables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constraints, what’s the maximum number of iterations this could take?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are the advantages of the MOFD?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are some disadvantages of the MOFD?</a:t>
                </a:r>
              </a:p>
              <a:p>
                <a:pPr lvl="1"/>
                <a:r>
                  <a:rPr lang="en-US" dirty="0" smtClean="0"/>
                  <a:t>How could the it be improved?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920520"/>
              </a:xfrm>
              <a:blipFill rotWithShape="0">
                <a:blip r:embed="rId2"/>
                <a:stretch>
                  <a:fillRect l="-890" t="-198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MOFD – Implementation #1</a:t>
                </a:r>
                <a:br>
                  <a:rPr lang="en-US" dirty="0" smtClean="0"/>
                </a:br>
                <a:r>
                  <a:rPr lang="en-US" sz="2400" dirty="0" smtClean="0"/>
                  <a:t>(at an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</p:spPr>
            <p:txBody>
              <a:bodyPr/>
              <a:lstStyle/>
              <a:p>
                <a:r>
                  <a:rPr lang="en-US" sz="2000" dirty="0" smtClean="0"/>
                  <a:t>If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not optimal, decompose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Then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feasible direction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Find an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improving, feasible direction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by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Find a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step length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to move minimize the objective function in that direction without becoming infeasible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Repeat this process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 or we identify the problem as unbounded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  <a:blipFill rotWithShape="0">
                <a:blip r:embed="rId3"/>
                <a:stretch>
                  <a:fillRect l="-667" r="-519" b="-2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452580" y="552660"/>
            <a:ext cx="2057212" cy="31149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(same as previous slide shown)</a:t>
            </a:r>
          </a:p>
        </p:txBody>
      </p:sp>
    </p:spTree>
    <p:extLst>
      <p:ext uri="{BB962C8B-B14F-4D97-AF65-F5344CB8AC3E}">
        <p14:creationId xmlns:p14="http://schemas.microsoft.com/office/powerpoint/2010/main" val="26446575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26369" y="3858336"/>
                <a:ext cx="3223846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45720" tIns="45720" rIns="45720" bIns="45720">
                <a:spAutoFit/>
              </a:bodyPr>
              <a:lstStyle/>
              <a:p>
                <a:pPr marL="111125" indent="-111125">
                  <a:spcBef>
                    <a:spcPts val="0"/>
                  </a:spcBef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How will this change affect the quality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?</a:t>
                </a:r>
              </a:p>
              <a:p>
                <a:pPr marL="111125" indent="-111125">
                  <a:spcBef>
                    <a:spcPts val="0"/>
                  </a:spcBef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How will it affect the efficiency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?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69" y="3858336"/>
                <a:ext cx="322384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23" t="-2632" r="-7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3596474" y="3925403"/>
            <a:ext cx="1098991" cy="35097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MOFD – Implementation #2</a:t>
                </a:r>
                <a:br>
                  <a:rPr lang="en-US" dirty="0" smtClean="0"/>
                </a:br>
                <a:r>
                  <a:rPr lang="en-US" sz="2400" dirty="0" smtClean="0"/>
                  <a:t>(at an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</p:spPr>
            <p:txBody>
              <a:bodyPr/>
              <a:lstStyle/>
              <a:p>
                <a:r>
                  <a:rPr lang="en-US" sz="2000" dirty="0" smtClean="0"/>
                  <a:t>If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not optimal, decompose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Then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feasible direction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Find an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improving, feasible direction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by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Find a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step length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to move minimize the objective function in that direction without becoming infeasible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Repeat this process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 or we identify the problem as unbounded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  <a:blipFill rotWithShape="0">
                <a:blip r:embed="rId4"/>
                <a:stretch>
                  <a:fillRect l="-667" r="-519" b="-33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7892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75909" y="3533518"/>
            <a:ext cx="1098991" cy="35097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MOFD – Implementation #3</a:t>
                </a:r>
                <a:br>
                  <a:rPr lang="en-US" dirty="0" smtClean="0"/>
                </a:br>
                <a:r>
                  <a:rPr lang="en-US" sz="2400" dirty="0" smtClean="0"/>
                  <a:t>(at an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</p:spPr>
            <p:txBody>
              <a:bodyPr/>
              <a:lstStyle/>
              <a:p>
                <a:r>
                  <a:rPr lang="en-US" sz="2000" dirty="0" smtClean="0"/>
                  <a:t>If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not optimal, decompose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Then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feasible direction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Find an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improving, feasible direction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by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Find a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step length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to move minimize the objective function in that direction without becoming infeasible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Repeat this process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 or we identify the problem as unbounded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  <a:blipFill rotWithShape="0">
                <a:blip r:embed="rId3"/>
                <a:stretch>
                  <a:fillRect l="-667" r="-519" b="-24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44307" y="3429000"/>
                <a:ext cx="3223846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45720" tIns="45720" rIns="45720" bIns="45720">
                <a:spAutoFit/>
              </a:bodyPr>
              <a:lstStyle/>
              <a:p>
                <a:pPr marL="111125" indent="-111125">
                  <a:spcBef>
                    <a:spcPts val="0"/>
                  </a:spcBef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How will this change affect the quality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?</a:t>
                </a:r>
              </a:p>
              <a:p>
                <a:pPr marL="111125" indent="-111125">
                  <a:spcBef>
                    <a:spcPts val="0"/>
                  </a:spcBef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How will it affect the efficiency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?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07" y="3429000"/>
                <a:ext cx="322384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23" t="-2667" r="-7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62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 descr="http://www.google.com/url?sa=i&amp;source=imgres&amp;cd=&amp;docid=tVW0JOzNvEhQ9M&amp;tbnid=Vnlotx1N1CT2pM:&amp;ved=0CAkQjBw&amp;url=http%3A%2F%2Fupload.wikimedia.org%2Fwikipedia%2Fcommons%2Ff%2Ff0%2FSaturn_V_launches%252Bdestinations.jpg&amp;ei=ahyHU6HDCeiwsQT2m4GwBw&amp;psig=AFQjCNERNSfrFGYKbHkZD5DbUwyZoJBRMw&amp;ust=1401449962256854"/>
          <p:cNvPicPr>
            <a:picLocks noChangeAspect="1" noChangeArrowheads="1"/>
          </p:cNvPicPr>
          <p:nvPr/>
        </p:nvPicPr>
        <p:blipFill>
          <a:blip r:embed="rId2" cstate="print"/>
          <a:srcRect t="9961"/>
          <a:stretch>
            <a:fillRect/>
          </a:stretch>
        </p:blipFill>
        <p:spPr bwMode="auto">
          <a:xfrm>
            <a:off x="0" y="1413164"/>
            <a:ext cx="9144000" cy="4904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1094509"/>
            <a:ext cx="9144000" cy="5763491"/>
            <a:chOff x="0" y="1094509"/>
            <a:chExt cx="9144000" cy="5763491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1094509"/>
              <a:ext cx="9144000" cy="57634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5106" name="Picture 2" descr="File:Ap10-KSC-69PC-110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9975" y="1152524"/>
              <a:ext cx="7172325" cy="57054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Supplemental </a:t>
            </a:r>
            <a:r>
              <a:rPr lang="en-US" dirty="0" smtClean="0"/>
              <a:t>reading on Canvas page</a:t>
            </a:r>
          </a:p>
          <a:p>
            <a:pPr lvl="1"/>
            <a:r>
              <a:rPr lang="en-US" dirty="0" smtClean="0">
                <a:ea typeface="Calibri" panose="020F0502020204030204" pitchFamily="34" charset="0"/>
                <a:cs typeface="Calibri" panose="020F0502020204030204" pitchFamily="34" charset="0"/>
              </a:rPr>
              <a:t>Todd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, M. J. (2002). The many facets of linear programming. </a:t>
            </a:r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Mathematical Programming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91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(3), 417-436.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227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9" y="1820845"/>
            <a:ext cx="8767488" cy="1470288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OPER 610 Lesson 19</a:t>
            </a:r>
            <a:br>
              <a:rPr lang="en-US" sz="3600" b="0" dirty="0" smtClean="0">
                <a:solidFill>
                  <a:schemeClr val="tx1"/>
                </a:solidFill>
              </a:rPr>
            </a:br>
            <a:r>
              <a:rPr lang="en-US" dirty="0"/>
              <a:t>Interior Point Methods </a:t>
            </a:r>
            <a:r>
              <a:rPr lang="en-US" dirty="0" smtClean="0"/>
              <a:t>5:  Revisiting </a:t>
            </a:r>
            <a:r>
              <a:rPr lang="en-US" dirty="0" err="1" smtClean="0"/>
              <a:t>Farka’s</a:t>
            </a:r>
            <a:r>
              <a:rPr lang="en-US" dirty="0" smtClean="0"/>
              <a:t> Lemma &amp; the Method of Feasible Directions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0979" y="6380149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Zoutendijk</a:t>
            </a:r>
            <a:r>
              <a:rPr lang="en-US" sz="1800" dirty="0" smtClean="0">
                <a:solidFill>
                  <a:srgbClr val="0000FF"/>
                </a:solidFill>
              </a:rPr>
              <a:t>, 1929 – 2005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95234" name="Picture 2" descr="File:Persconferentie in Nieuwspoort van stuurgroep ter begeleiding van de praktijkproef &quot;Viditel&quot;, De Heer Zoutendijk, voorzi - NL-HaNA Anefo 931-5717 WM414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23122" r="35096" b="28120"/>
          <a:stretch>
            <a:fillRect/>
          </a:stretch>
        </p:blipFill>
        <p:spPr bwMode="auto">
          <a:xfrm>
            <a:off x="3450335" y="3681691"/>
            <a:ext cx="2282769" cy="26459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Problem &amp;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</p:spPr>
            <p:txBody>
              <a:bodyPr/>
              <a:lstStyle/>
              <a:p>
                <a:r>
                  <a:rPr lang="en-US" dirty="0" smtClean="0"/>
                  <a:t>Problem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Assumption:  a feasible initial solution is known</a:t>
                </a:r>
                <a:endParaRPr lang="en-US" dirty="0"/>
              </a:p>
              <a:p>
                <a:pPr lvl="1"/>
                <a:r>
                  <a:rPr lang="en-US" dirty="0" smtClean="0"/>
                  <a:t>How might we address this problem if this assumption is false?</a:t>
                </a:r>
              </a:p>
              <a:p>
                <a:pPr marL="913639" lvl="1" indent="-514350">
                  <a:buAutoNum type="arabicPeriod"/>
                </a:pPr>
                <a:endParaRPr lang="en-US" dirty="0" smtClean="0"/>
              </a:p>
              <a:p>
                <a:pPr marL="913639" lvl="1" indent="-514350">
                  <a:buAutoNum type="arabicPeriod"/>
                </a:pPr>
                <a:endParaRPr lang="en-US" dirty="0" smtClean="0"/>
              </a:p>
              <a:p>
                <a:pPr marL="913639" lvl="1" indent="-51435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651451" y="2841509"/>
            <a:ext cx="1823810" cy="2005091"/>
            <a:chOff x="5889822" y="2439284"/>
            <a:chExt cx="1823810" cy="2005091"/>
          </a:xfrm>
        </p:grpSpPr>
        <p:sp>
          <p:nvSpPr>
            <p:cNvPr id="90" name="Freeform 89"/>
            <p:cNvSpPr/>
            <p:nvPr/>
          </p:nvSpPr>
          <p:spPr bwMode="auto">
            <a:xfrm flipH="1" flipV="1">
              <a:off x="5897714" y="2439284"/>
              <a:ext cx="1799667" cy="1976168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9667" h="1976168">
                  <a:moveTo>
                    <a:pt x="333411" y="1844866"/>
                  </a:moveTo>
                  <a:cubicBezTo>
                    <a:pt x="476882" y="1888261"/>
                    <a:pt x="704242" y="1941148"/>
                    <a:pt x="863656" y="1958658"/>
                  </a:cubicBezTo>
                  <a:cubicBezTo>
                    <a:pt x="1023070" y="1976168"/>
                    <a:pt x="1167956" y="1964595"/>
                    <a:pt x="1289894" y="1949927"/>
                  </a:cubicBezTo>
                  <a:cubicBezTo>
                    <a:pt x="1411832" y="1935259"/>
                    <a:pt x="1510321" y="1897390"/>
                    <a:pt x="1595283" y="1870650"/>
                  </a:cubicBezTo>
                  <a:cubicBezTo>
                    <a:pt x="1680245" y="1843910"/>
                    <a:pt x="1790755" y="1744034"/>
                    <a:pt x="1799667" y="1789486"/>
                  </a:cubicBezTo>
                  <a:lnTo>
                    <a:pt x="996402" y="0"/>
                  </a:lnTo>
                  <a:lnTo>
                    <a:pt x="0" y="1709600"/>
                  </a:lnTo>
                </a:path>
              </a:pathLst>
            </a:custGeom>
            <a:solidFill>
              <a:srgbClr val="009900">
                <a:alpha val="33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 flipV="1">
              <a:off x="6681557" y="2705493"/>
              <a:ext cx="1032075" cy="17358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flipH="1" flipV="1">
              <a:off x="5889822" y="2635624"/>
              <a:ext cx="836874" cy="18087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913234" y="3270931"/>
            <a:ext cx="3092823" cy="3092823"/>
            <a:chOff x="578224" y="2868706"/>
            <a:chExt cx="3092823" cy="3092823"/>
          </a:xfrm>
        </p:grpSpPr>
        <p:cxnSp>
          <p:nvCxnSpPr>
            <p:cNvPr id="96" name="Straight Connector 95"/>
            <p:cNvCxnSpPr/>
            <p:nvPr/>
          </p:nvCxnSpPr>
          <p:spPr bwMode="auto">
            <a:xfrm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5400000"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2339169" y="4598320"/>
            <a:ext cx="261137" cy="185770"/>
            <a:chOff x="6577540" y="4196095"/>
            <a:chExt cx="261137" cy="185770"/>
          </a:xfrm>
        </p:grpSpPr>
        <p:sp>
          <p:nvSpPr>
            <p:cNvPr id="99" name="Rectangle 98"/>
            <p:cNvSpPr/>
            <p:nvPr/>
          </p:nvSpPr>
          <p:spPr bwMode="auto">
            <a:xfrm rot="3853571">
              <a:off x="6653482" y="4196670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 rot="1810549">
              <a:off x="6577540" y="4196095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23706" y="2682581"/>
            <a:ext cx="3150133" cy="3939822"/>
            <a:chOff x="4862077" y="2280356"/>
            <a:chExt cx="3150133" cy="3939822"/>
          </a:xfrm>
        </p:grpSpPr>
        <p:sp>
          <p:nvSpPr>
            <p:cNvPr id="102" name="Freeform 101"/>
            <p:cNvSpPr/>
            <p:nvPr/>
          </p:nvSpPr>
          <p:spPr bwMode="auto">
            <a:xfrm rot="9371513" flipH="1" flipV="1">
              <a:off x="4862077" y="2477109"/>
              <a:ext cx="3150133" cy="3426867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  <a:gd name="connsiteX0" fmla="*/ 333411 w 2622002"/>
                <a:gd name="connsiteY0" fmla="*/ 930466 h 1061768"/>
                <a:gd name="connsiteX1" fmla="*/ 863656 w 2622002"/>
                <a:gd name="connsiteY1" fmla="*/ 1044258 h 1061768"/>
                <a:gd name="connsiteX2" fmla="*/ 1289894 w 2622002"/>
                <a:gd name="connsiteY2" fmla="*/ 1035527 h 1061768"/>
                <a:gd name="connsiteX3" fmla="*/ 1595283 w 2622002"/>
                <a:gd name="connsiteY3" fmla="*/ 956250 h 1061768"/>
                <a:gd name="connsiteX4" fmla="*/ 1799667 w 2622002"/>
                <a:gd name="connsiteY4" fmla="*/ 875086 h 1061768"/>
                <a:gd name="connsiteX5" fmla="*/ 2622002 w 2622002"/>
                <a:gd name="connsiteY5" fmla="*/ 0 h 1061768"/>
                <a:gd name="connsiteX6" fmla="*/ 0 w 2622002"/>
                <a:gd name="connsiteY6" fmla="*/ 795200 h 1061768"/>
                <a:gd name="connsiteX0" fmla="*/ 0 w 2288591"/>
                <a:gd name="connsiteY0" fmla="*/ 1726999 h 1858301"/>
                <a:gd name="connsiteX1" fmla="*/ 530245 w 2288591"/>
                <a:gd name="connsiteY1" fmla="*/ 1840791 h 1858301"/>
                <a:gd name="connsiteX2" fmla="*/ 956483 w 2288591"/>
                <a:gd name="connsiteY2" fmla="*/ 1832060 h 1858301"/>
                <a:gd name="connsiteX3" fmla="*/ 1261872 w 2288591"/>
                <a:gd name="connsiteY3" fmla="*/ 1752783 h 1858301"/>
                <a:gd name="connsiteX4" fmla="*/ 1466256 w 2288591"/>
                <a:gd name="connsiteY4" fmla="*/ 1671619 h 1858301"/>
                <a:gd name="connsiteX5" fmla="*/ 2288591 w 2288591"/>
                <a:gd name="connsiteY5" fmla="*/ 796533 h 1858301"/>
                <a:gd name="connsiteX6" fmla="*/ 1506678 w 2288591"/>
                <a:gd name="connsiteY6" fmla="*/ 0 h 1858301"/>
                <a:gd name="connsiteX0" fmla="*/ 203020 w 1802989"/>
                <a:gd name="connsiteY0" fmla="*/ 0 h 2212221"/>
                <a:gd name="connsiteX1" fmla="*/ 44643 w 1802989"/>
                <a:gd name="connsiteY1" fmla="*/ 1897437 h 2212221"/>
                <a:gd name="connsiteX2" fmla="*/ 470881 w 1802989"/>
                <a:gd name="connsiteY2" fmla="*/ 1888706 h 2212221"/>
                <a:gd name="connsiteX3" fmla="*/ 776270 w 1802989"/>
                <a:gd name="connsiteY3" fmla="*/ 1809429 h 2212221"/>
                <a:gd name="connsiteX4" fmla="*/ 980654 w 1802989"/>
                <a:gd name="connsiteY4" fmla="*/ 1728265 h 2212221"/>
                <a:gd name="connsiteX5" fmla="*/ 1802989 w 1802989"/>
                <a:gd name="connsiteY5" fmla="*/ 853179 h 2212221"/>
                <a:gd name="connsiteX6" fmla="*/ 1021076 w 1802989"/>
                <a:gd name="connsiteY6" fmla="*/ 56646 h 2212221"/>
                <a:gd name="connsiteX0" fmla="*/ 1162576 w 2762545"/>
                <a:gd name="connsiteY0" fmla="*/ 0 h 2041490"/>
                <a:gd name="connsiteX1" fmla="*/ 44643 w 2762545"/>
                <a:gd name="connsiteY1" fmla="*/ 892726 h 2041490"/>
                <a:gd name="connsiteX2" fmla="*/ 1430437 w 2762545"/>
                <a:gd name="connsiteY2" fmla="*/ 1888706 h 2041490"/>
                <a:gd name="connsiteX3" fmla="*/ 1735826 w 2762545"/>
                <a:gd name="connsiteY3" fmla="*/ 1809429 h 2041490"/>
                <a:gd name="connsiteX4" fmla="*/ 1940210 w 2762545"/>
                <a:gd name="connsiteY4" fmla="*/ 1728265 h 2041490"/>
                <a:gd name="connsiteX5" fmla="*/ 2762545 w 2762545"/>
                <a:gd name="connsiteY5" fmla="*/ 853179 h 2041490"/>
                <a:gd name="connsiteX6" fmla="*/ 1980632 w 2762545"/>
                <a:gd name="connsiteY6" fmla="*/ 56646 h 2041490"/>
                <a:gd name="connsiteX0" fmla="*/ 1526714 w 3126683"/>
                <a:gd name="connsiteY0" fmla="*/ 0 h 2052779"/>
                <a:gd name="connsiteX1" fmla="*/ 408781 w 3126683"/>
                <a:gd name="connsiteY1" fmla="*/ 892726 h 2052779"/>
                <a:gd name="connsiteX2" fmla="*/ 281864 w 3126683"/>
                <a:gd name="connsiteY2" fmla="*/ 1899995 h 2052779"/>
                <a:gd name="connsiteX3" fmla="*/ 2099964 w 3126683"/>
                <a:gd name="connsiteY3" fmla="*/ 1809429 h 2052779"/>
                <a:gd name="connsiteX4" fmla="*/ 2304348 w 3126683"/>
                <a:gd name="connsiteY4" fmla="*/ 1728265 h 2052779"/>
                <a:gd name="connsiteX5" fmla="*/ 3126683 w 3126683"/>
                <a:gd name="connsiteY5" fmla="*/ 853179 h 2052779"/>
                <a:gd name="connsiteX6" fmla="*/ 2344770 w 3126683"/>
                <a:gd name="connsiteY6" fmla="*/ 56646 h 2052779"/>
                <a:gd name="connsiteX0" fmla="*/ 1603920 w 3203889"/>
                <a:gd name="connsiteY0" fmla="*/ 0 h 2425073"/>
                <a:gd name="connsiteX1" fmla="*/ 485987 w 3203889"/>
                <a:gd name="connsiteY1" fmla="*/ 892726 h 2425073"/>
                <a:gd name="connsiteX2" fmla="*/ 359070 w 3203889"/>
                <a:gd name="connsiteY2" fmla="*/ 1899995 h 2425073"/>
                <a:gd name="connsiteX3" fmla="*/ 337081 w 3203889"/>
                <a:gd name="connsiteY3" fmla="*/ 2396451 h 2425073"/>
                <a:gd name="connsiteX4" fmla="*/ 2381554 w 3203889"/>
                <a:gd name="connsiteY4" fmla="*/ 1728265 h 2425073"/>
                <a:gd name="connsiteX5" fmla="*/ 3203889 w 3203889"/>
                <a:gd name="connsiteY5" fmla="*/ 853179 h 2425073"/>
                <a:gd name="connsiteX6" fmla="*/ 2421976 w 3203889"/>
                <a:gd name="connsiteY6" fmla="*/ 56646 h 2425073"/>
                <a:gd name="connsiteX0" fmla="*/ 1325408 w 2925377"/>
                <a:gd name="connsiteY0" fmla="*/ 0 h 2778132"/>
                <a:gd name="connsiteX1" fmla="*/ 207475 w 2925377"/>
                <a:gd name="connsiteY1" fmla="*/ 892726 h 2778132"/>
                <a:gd name="connsiteX2" fmla="*/ 80558 w 2925377"/>
                <a:gd name="connsiteY2" fmla="*/ 1899995 h 2778132"/>
                <a:gd name="connsiteX3" fmla="*/ 58569 w 2925377"/>
                <a:gd name="connsiteY3" fmla="*/ 2396451 h 2778132"/>
                <a:gd name="connsiteX4" fmla="*/ 183931 w 2925377"/>
                <a:gd name="connsiteY4" fmla="*/ 2778132 h 2778132"/>
                <a:gd name="connsiteX5" fmla="*/ 2925377 w 2925377"/>
                <a:gd name="connsiteY5" fmla="*/ 853179 h 2778132"/>
                <a:gd name="connsiteX6" fmla="*/ 2143464 w 2925377"/>
                <a:gd name="connsiteY6" fmla="*/ 56646 h 2778132"/>
                <a:gd name="connsiteX0" fmla="*/ 1349620 w 2949589"/>
                <a:gd name="connsiteY0" fmla="*/ 0 h 3434187"/>
                <a:gd name="connsiteX1" fmla="*/ 231687 w 2949589"/>
                <a:gd name="connsiteY1" fmla="*/ 892726 h 3434187"/>
                <a:gd name="connsiteX2" fmla="*/ 104770 w 2949589"/>
                <a:gd name="connsiteY2" fmla="*/ 1899995 h 3434187"/>
                <a:gd name="connsiteX3" fmla="*/ 82781 w 2949589"/>
                <a:gd name="connsiteY3" fmla="*/ 2396451 h 3434187"/>
                <a:gd name="connsiteX4" fmla="*/ 208143 w 2949589"/>
                <a:gd name="connsiteY4" fmla="*/ 2778132 h 3434187"/>
                <a:gd name="connsiteX5" fmla="*/ 710752 w 2949589"/>
                <a:gd name="connsiteY5" fmla="*/ 3434187 h 3434187"/>
                <a:gd name="connsiteX6" fmla="*/ 2949589 w 2949589"/>
                <a:gd name="connsiteY6" fmla="*/ 853179 h 3434187"/>
                <a:gd name="connsiteX7" fmla="*/ 2167676 w 2949589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224120 w 3006033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630520 w 3006033"/>
                <a:gd name="connsiteY7" fmla="*/ 440468 h 3434187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8" fmla="*/ 1868908 w 3006033"/>
                <a:gd name="connsiteY8" fmla="*/ 0 h 3208409"/>
                <a:gd name="connsiteX0" fmla="*/ 1868908 w 3006033"/>
                <a:gd name="connsiteY0" fmla="*/ 75376 h 3283785"/>
                <a:gd name="connsiteX1" fmla="*/ 288131 w 3006033"/>
                <a:gd name="connsiteY1" fmla="*/ 742324 h 3283785"/>
                <a:gd name="connsiteX2" fmla="*/ 161214 w 3006033"/>
                <a:gd name="connsiteY2" fmla="*/ 1749593 h 3283785"/>
                <a:gd name="connsiteX3" fmla="*/ 139225 w 3006033"/>
                <a:gd name="connsiteY3" fmla="*/ 2246049 h 3283785"/>
                <a:gd name="connsiteX4" fmla="*/ 208143 w 3006033"/>
                <a:gd name="connsiteY4" fmla="*/ 2774486 h 3283785"/>
                <a:gd name="connsiteX5" fmla="*/ 767196 w 3006033"/>
                <a:gd name="connsiteY5" fmla="*/ 3283785 h 3283785"/>
                <a:gd name="connsiteX6" fmla="*/ 3006033 w 3006033"/>
                <a:gd name="connsiteY6" fmla="*/ 702777 h 3283785"/>
                <a:gd name="connsiteX7" fmla="*/ 2630520 w 3006033"/>
                <a:gd name="connsiteY7" fmla="*/ 290066 h 3283785"/>
                <a:gd name="connsiteX8" fmla="*/ 1868908 w 3006033"/>
                <a:gd name="connsiteY8" fmla="*/ 75376 h 3283785"/>
                <a:gd name="connsiteX0" fmla="*/ 1869057 w 3006182"/>
                <a:gd name="connsiteY0" fmla="*/ 75376 h 3283785"/>
                <a:gd name="connsiteX1" fmla="*/ 288280 w 3006182"/>
                <a:gd name="connsiteY1" fmla="*/ 742324 h 3283785"/>
                <a:gd name="connsiteX2" fmla="*/ 139374 w 3006182"/>
                <a:gd name="connsiteY2" fmla="*/ 2246049 h 3283785"/>
                <a:gd name="connsiteX3" fmla="*/ 208292 w 3006182"/>
                <a:gd name="connsiteY3" fmla="*/ 2774486 h 3283785"/>
                <a:gd name="connsiteX4" fmla="*/ 767345 w 3006182"/>
                <a:gd name="connsiteY4" fmla="*/ 3283785 h 3283785"/>
                <a:gd name="connsiteX5" fmla="*/ 3006182 w 3006182"/>
                <a:gd name="connsiteY5" fmla="*/ 702777 h 3283785"/>
                <a:gd name="connsiteX6" fmla="*/ 2630669 w 3006182"/>
                <a:gd name="connsiteY6" fmla="*/ 290066 h 3283785"/>
                <a:gd name="connsiteX7" fmla="*/ 1869057 w 3006182"/>
                <a:gd name="connsiteY7" fmla="*/ 75376 h 3283785"/>
                <a:gd name="connsiteX0" fmla="*/ 1857571 w 2994696"/>
                <a:gd name="connsiteY0" fmla="*/ 75376 h 3283785"/>
                <a:gd name="connsiteX1" fmla="*/ 276794 w 2994696"/>
                <a:gd name="connsiteY1" fmla="*/ 742324 h 3283785"/>
                <a:gd name="connsiteX2" fmla="*/ 196806 w 2994696"/>
                <a:gd name="connsiteY2" fmla="*/ 2774486 h 3283785"/>
                <a:gd name="connsiteX3" fmla="*/ 755859 w 2994696"/>
                <a:gd name="connsiteY3" fmla="*/ 3283785 h 3283785"/>
                <a:gd name="connsiteX4" fmla="*/ 2994696 w 2994696"/>
                <a:gd name="connsiteY4" fmla="*/ 702777 h 3283785"/>
                <a:gd name="connsiteX5" fmla="*/ 2619183 w 2994696"/>
                <a:gd name="connsiteY5" fmla="*/ 290066 h 3283785"/>
                <a:gd name="connsiteX6" fmla="*/ 1857571 w 2994696"/>
                <a:gd name="connsiteY6" fmla="*/ 75376 h 3283785"/>
                <a:gd name="connsiteX0" fmla="*/ 2619183 w 2994696"/>
                <a:gd name="connsiteY0" fmla="*/ 0 h 2993719"/>
                <a:gd name="connsiteX1" fmla="*/ 276794 w 2994696"/>
                <a:gd name="connsiteY1" fmla="*/ 452258 h 2993719"/>
                <a:gd name="connsiteX2" fmla="*/ 196806 w 2994696"/>
                <a:gd name="connsiteY2" fmla="*/ 2484420 h 2993719"/>
                <a:gd name="connsiteX3" fmla="*/ 755859 w 2994696"/>
                <a:gd name="connsiteY3" fmla="*/ 2993719 h 2993719"/>
                <a:gd name="connsiteX4" fmla="*/ 2994696 w 2994696"/>
                <a:gd name="connsiteY4" fmla="*/ 412711 h 2993719"/>
                <a:gd name="connsiteX5" fmla="*/ 2619183 w 2994696"/>
                <a:gd name="connsiteY5" fmla="*/ 0 h 2993719"/>
                <a:gd name="connsiteX0" fmla="*/ 2495005 w 2994696"/>
                <a:gd name="connsiteY0" fmla="*/ 0 h 3095319"/>
                <a:gd name="connsiteX1" fmla="*/ 276794 w 2994696"/>
                <a:gd name="connsiteY1" fmla="*/ 553858 h 3095319"/>
                <a:gd name="connsiteX2" fmla="*/ 196806 w 2994696"/>
                <a:gd name="connsiteY2" fmla="*/ 2586020 h 3095319"/>
                <a:gd name="connsiteX3" fmla="*/ 755859 w 2994696"/>
                <a:gd name="connsiteY3" fmla="*/ 3095319 h 3095319"/>
                <a:gd name="connsiteX4" fmla="*/ 2994696 w 2994696"/>
                <a:gd name="connsiteY4" fmla="*/ 514311 h 3095319"/>
                <a:gd name="connsiteX5" fmla="*/ 2495005 w 2994696"/>
                <a:gd name="connsiteY5" fmla="*/ 0 h 3095319"/>
                <a:gd name="connsiteX0" fmla="*/ 2454080 w 2994696"/>
                <a:gd name="connsiteY0" fmla="*/ 0 h 3006251"/>
                <a:gd name="connsiteX1" fmla="*/ 276794 w 2994696"/>
                <a:gd name="connsiteY1" fmla="*/ 464790 h 3006251"/>
                <a:gd name="connsiteX2" fmla="*/ 196806 w 2994696"/>
                <a:gd name="connsiteY2" fmla="*/ 2496952 h 3006251"/>
                <a:gd name="connsiteX3" fmla="*/ 755859 w 2994696"/>
                <a:gd name="connsiteY3" fmla="*/ 3006251 h 3006251"/>
                <a:gd name="connsiteX4" fmla="*/ 2994696 w 2994696"/>
                <a:gd name="connsiteY4" fmla="*/ 425243 h 3006251"/>
                <a:gd name="connsiteX5" fmla="*/ 2454080 w 2994696"/>
                <a:gd name="connsiteY5" fmla="*/ 0 h 3006251"/>
                <a:gd name="connsiteX0" fmla="*/ 2454080 w 3016250"/>
                <a:gd name="connsiteY0" fmla="*/ 0 h 3006251"/>
                <a:gd name="connsiteX1" fmla="*/ 276794 w 3016250"/>
                <a:gd name="connsiteY1" fmla="*/ 464790 h 3006251"/>
                <a:gd name="connsiteX2" fmla="*/ 196806 w 3016250"/>
                <a:gd name="connsiteY2" fmla="*/ 2496952 h 3006251"/>
                <a:gd name="connsiteX3" fmla="*/ 755859 w 3016250"/>
                <a:gd name="connsiteY3" fmla="*/ 3006251 h 3006251"/>
                <a:gd name="connsiteX4" fmla="*/ 3016250 w 3016250"/>
                <a:gd name="connsiteY4" fmla="*/ 402453 h 3006251"/>
                <a:gd name="connsiteX5" fmla="*/ 2454080 w 3016250"/>
                <a:gd name="connsiteY5" fmla="*/ 0 h 3006251"/>
                <a:gd name="connsiteX0" fmla="*/ 2337118 w 2899288"/>
                <a:gd name="connsiteY0" fmla="*/ 43570 h 3049821"/>
                <a:gd name="connsiteX1" fmla="*/ 690739 w 2899288"/>
                <a:gd name="connsiteY1" fmla="*/ 414070 h 3049821"/>
                <a:gd name="connsiteX2" fmla="*/ 79844 w 2899288"/>
                <a:gd name="connsiteY2" fmla="*/ 2540522 h 3049821"/>
                <a:gd name="connsiteX3" fmla="*/ 638897 w 2899288"/>
                <a:gd name="connsiteY3" fmla="*/ 3049821 h 3049821"/>
                <a:gd name="connsiteX4" fmla="*/ 2899288 w 2899288"/>
                <a:gd name="connsiteY4" fmla="*/ 446023 h 3049821"/>
                <a:gd name="connsiteX5" fmla="*/ 2337118 w 2899288"/>
                <a:gd name="connsiteY5" fmla="*/ 43570 h 3049821"/>
                <a:gd name="connsiteX0" fmla="*/ 2337118 w 2899288"/>
                <a:gd name="connsiteY0" fmla="*/ 43570 h 3036196"/>
                <a:gd name="connsiteX1" fmla="*/ 690739 w 2899288"/>
                <a:gd name="connsiteY1" fmla="*/ 414070 h 3036196"/>
                <a:gd name="connsiteX2" fmla="*/ 79844 w 2899288"/>
                <a:gd name="connsiteY2" fmla="*/ 2540522 h 3036196"/>
                <a:gd name="connsiteX3" fmla="*/ 556506 w 2899288"/>
                <a:gd name="connsiteY3" fmla="*/ 3036196 h 3036196"/>
                <a:gd name="connsiteX4" fmla="*/ 2899288 w 2899288"/>
                <a:gd name="connsiteY4" fmla="*/ 446023 h 3036196"/>
                <a:gd name="connsiteX5" fmla="*/ 2337118 w 2899288"/>
                <a:gd name="connsiteY5" fmla="*/ 43570 h 3036196"/>
                <a:gd name="connsiteX0" fmla="*/ 2265426 w 2827596"/>
                <a:gd name="connsiteY0" fmla="*/ 0 h 2992626"/>
                <a:gd name="connsiteX1" fmla="*/ 731375 w 2827596"/>
                <a:gd name="connsiteY1" fmla="*/ 471962 h 2992626"/>
                <a:gd name="connsiteX2" fmla="*/ 8152 w 2827596"/>
                <a:gd name="connsiteY2" fmla="*/ 2496952 h 2992626"/>
                <a:gd name="connsiteX3" fmla="*/ 484814 w 2827596"/>
                <a:gd name="connsiteY3" fmla="*/ 2992626 h 2992626"/>
                <a:gd name="connsiteX4" fmla="*/ 2827596 w 2827596"/>
                <a:gd name="connsiteY4" fmla="*/ 402453 h 2992626"/>
                <a:gd name="connsiteX5" fmla="*/ 2265426 w 2827596"/>
                <a:gd name="connsiteY5" fmla="*/ 0 h 2992626"/>
                <a:gd name="connsiteX0" fmla="*/ 2332410 w 2827596"/>
                <a:gd name="connsiteY0" fmla="*/ 0 h 2955269"/>
                <a:gd name="connsiteX1" fmla="*/ 731375 w 2827596"/>
                <a:gd name="connsiteY1" fmla="*/ 434605 h 2955269"/>
                <a:gd name="connsiteX2" fmla="*/ 8152 w 2827596"/>
                <a:gd name="connsiteY2" fmla="*/ 2459595 h 2955269"/>
                <a:gd name="connsiteX3" fmla="*/ 484814 w 2827596"/>
                <a:gd name="connsiteY3" fmla="*/ 2955269 h 2955269"/>
                <a:gd name="connsiteX4" fmla="*/ 2827596 w 2827596"/>
                <a:gd name="connsiteY4" fmla="*/ 365096 h 2955269"/>
                <a:gd name="connsiteX5" fmla="*/ 2332410 w 2827596"/>
                <a:gd name="connsiteY5" fmla="*/ 0 h 2955269"/>
                <a:gd name="connsiteX0" fmla="*/ 2333909 w 2829095"/>
                <a:gd name="connsiteY0" fmla="*/ 0 h 2955269"/>
                <a:gd name="connsiteX1" fmla="*/ 640332 w 2829095"/>
                <a:gd name="connsiteY1" fmla="*/ 574961 h 2955269"/>
                <a:gd name="connsiteX2" fmla="*/ 9651 w 2829095"/>
                <a:gd name="connsiteY2" fmla="*/ 2459595 h 2955269"/>
                <a:gd name="connsiteX3" fmla="*/ 486313 w 2829095"/>
                <a:gd name="connsiteY3" fmla="*/ 2955269 h 2955269"/>
                <a:gd name="connsiteX4" fmla="*/ 2829095 w 2829095"/>
                <a:gd name="connsiteY4" fmla="*/ 365096 h 2955269"/>
                <a:gd name="connsiteX5" fmla="*/ 2333909 w 2829095"/>
                <a:gd name="connsiteY5" fmla="*/ 0 h 295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9095" h="2955269">
                  <a:moveTo>
                    <a:pt x="2333909" y="0"/>
                  </a:moveTo>
                  <a:cubicBezTo>
                    <a:pt x="1880925" y="6591"/>
                    <a:pt x="1044061" y="160891"/>
                    <a:pt x="640332" y="574961"/>
                  </a:cubicBezTo>
                  <a:cubicBezTo>
                    <a:pt x="363538" y="1024813"/>
                    <a:pt x="-70193" y="2036018"/>
                    <a:pt x="9651" y="2459595"/>
                  </a:cubicBezTo>
                  <a:lnTo>
                    <a:pt x="486313" y="2955269"/>
                  </a:lnTo>
                  <a:lnTo>
                    <a:pt x="2829095" y="365096"/>
                  </a:lnTo>
                  <a:lnTo>
                    <a:pt x="2333909" y="0"/>
                  </a:lnTo>
                  <a:close/>
                </a:path>
              </a:pathLst>
            </a:custGeom>
            <a:solidFill>
              <a:srgbClr val="0000FF">
                <a:alpha val="2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 bwMode="auto">
            <a:xfrm flipV="1">
              <a:off x="6179681" y="2348089"/>
              <a:ext cx="1162756" cy="3872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 flipH="1" flipV="1">
              <a:off x="6969903" y="2280356"/>
              <a:ext cx="349956" cy="79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flipH="1" flipV="1">
              <a:off x="5818437" y="6028267"/>
              <a:ext cx="383823" cy="1580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3629367" y="545583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602B"/>
                </a:solidFill>
              </a:rPr>
              <a:t>YES</a:t>
            </a:r>
            <a:endParaRPr lang="en-US" sz="1600" b="1" dirty="0">
              <a:solidFill>
                <a:srgbClr val="0060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/>
              <p:cNvSpPr txBox="1">
                <a:spLocks/>
              </p:cNvSpPr>
              <p:nvPr/>
            </p:nvSpPr>
            <p:spPr>
              <a:xfrm>
                <a:off x="5745" y="1079134"/>
                <a:ext cx="3121808" cy="1834090"/>
              </a:xfrm>
              <a:prstGeom prst="rect">
                <a:avLst/>
              </a:prstGeom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kern="0" dirty="0" smtClean="0">
                    <a:solidFill>
                      <a:srgbClr val="0000FF"/>
                    </a:solidFill>
                  </a:rPr>
                  <a:t>Is there a solution to System 1?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b="1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m:rPr>
                                <m:brk m:alnAt="7"/>
                              </m:r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4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e>
                                    <m: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4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400" b="1" i="1" ker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sSup>
                                  <m:sSupPr>
                                    <m:ctrlPr>
                                      <a:rPr lang="en-US" sz="1400" b="1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400" b="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sz="1400" b="0" i="1" kern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400" b="1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400" b="1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sz="1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10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" y="1079134"/>
                <a:ext cx="3121808" cy="1834090"/>
              </a:xfrm>
              <a:prstGeom prst="rect">
                <a:avLst/>
              </a:prstGeom>
              <a:blipFill rotWithShape="0">
                <a:blip r:embed="rId2"/>
                <a:stretch>
                  <a:fillRect l="-1172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174012" y="2932377"/>
            <a:ext cx="2822475" cy="1897365"/>
            <a:chOff x="1444748" y="2530152"/>
            <a:chExt cx="2822475" cy="1897365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 flipV="1">
              <a:off x="2753891" y="3805518"/>
              <a:ext cx="1136014" cy="618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 flipV="1">
              <a:off x="2427319" y="3871356"/>
              <a:ext cx="306780" cy="556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2755870" y="2565070"/>
              <a:ext cx="312717" cy="18485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 bwMode="auto">
            <a:xfrm flipH="1" flipV="1">
              <a:off x="1809802" y="3912919"/>
              <a:ext cx="944089" cy="5106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2467454" y="4818302"/>
            <a:ext cx="1248959" cy="637535"/>
            <a:chOff x="6696299" y="4401788"/>
            <a:chExt cx="1248959" cy="637535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>
              <a:off x="6696299" y="4401788"/>
              <a:ext cx="1021243" cy="3554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82150" y="-114753"/>
                <a:ext cx="6934984" cy="1143239"/>
              </a:xfrm>
            </p:spPr>
            <p:txBody>
              <a:bodyPr/>
              <a:lstStyle/>
              <a:p>
                <a:r>
                  <a:rPr lang="en-US" sz="3200" dirty="0" smtClean="0"/>
                  <a:t>Farka’s Lemma</a:t>
                </a:r>
                <a:br>
                  <a:rPr lang="en-US" sz="3200" dirty="0" smtClean="0"/>
                </a:br>
                <a:r>
                  <a:rPr lang="en-US" sz="2400" dirty="0" smtClean="0"/>
                  <a:t>(Either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 smtClean="0"/>
                  <a:t> is optimal 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 improving, feasible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2150" y="-114753"/>
                <a:ext cx="6934984" cy="1143239"/>
              </a:xfrm>
              <a:blipFill rotWithShape="0">
                <a:blip r:embed="rId15"/>
                <a:stretch>
                  <a:fillRect l="-351" r="-439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4768976" y="1409700"/>
            <a:ext cx="0" cy="54483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4966209" y="1072199"/>
                <a:ext cx="3285370" cy="918472"/>
              </a:xfrm>
              <a:prstGeom prst="rect">
                <a:avLst/>
              </a:prstGeom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kern="0" dirty="0" smtClean="0">
                    <a:solidFill>
                      <a:srgbClr val="0000FF"/>
                    </a:solidFill>
                  </a:rPr>
                  <a:t>Is there a solution to System 2?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1" kern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m:rPr>
                                <m:brk m:alnAt="7"/>
                              </m:r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kern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ker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ker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600" i="1" kern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kern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mr>
                        <m:mr>
                          <m:e>
                            <m:r>
                              <a:rPr lang="en-US" sz="1600" b="1" i="1" kern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4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09" y="1072199"/>
                <a:ext cx="3285370" cy="918472"/>
              </a:xfrm>
              <a:prstGeom prst="rect">
                <a:avLst/>
              </a:prstGeom>
              <a:blipFill rotWithShape="0">
                <a:blip r:embed="rId16"/>
                <a:stretch>
                  <a:fillRect l="-1113" t="-1987" r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447212" y="545583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602B"/>
                </a:solidFill>
              </a:rPr>
              <a:t>YES</a:t>
            </a:r>
            <a:endParaRPr lang="en-US" sz="1600" b="1" dirty="0">
              <a:solidFill>
                <a:srgbClr val="00602B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63313" y="2530152"/>
            <a:ext cx="3595433" cy="3989005"/>
            <a:chOff x="5965923" y="2530152"/>
            <a:chExt cx="3092823" cy="3431377"/>
          </a:xfrm>
        </p:grpSpPr>
        <p:sp>
          <p:nvSpPr>
            <p:cNvPr id="48" name="Freeform 47"/>
            <p:cNvSpPr/>
            <p:nvPr/>
          </p:nvSpPr>
          <p:spPr bwMode="auto">
            <a:xfrm>
              <a:off x="6537383" y="3157620"/>
              <a:ext cx="1941095" cy="1264653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1095" h="1264653">
                  <a:moveTo>
                    <a:pt x="989263" y="1264653"/>
                  </a:moveTo>
                  <a:lnTo>
                    <a:pt x="85558" y="794084"/>
                  </a:lnTo>
                  <a:cubicBezTo>
                    <a:pt x="0" y="618512"/>
                    <a:pt x="258456" y="337776"/>
                    <a:pt x="406400" y="205874"/>
                  </a:cubicBezTo>
                  <a:cubicBezTo>
                    <a:pt x="554344" y="73972"/>
                    <a:pt x="794084" y="5348"/>
                    <a:pt x="973221" y="2674"/>
                  </a:cubicBezTo>
                  <a:cubicBezTo>
                    <a:pt x="1152358" y="0"/>
                    <a:pt x="1342189" y="102492"/>
                    <a:pt x="1481221" y="189832"/>
                  </a:cubicBezTo>
                  <a:cubicBezTo>
                    <a:pt x="1620253" y="277172"/>
                    <a:pt x="1730765" y="434920"/>
                    <a:pt x="1807411" y="526717"/>
                  </a:cubicBezTo>
                  <a:cubicBezTo>
                    <a:pt x="1884057" y="618514"/>
                    <a:pt x="1932183" y="695160"/>
                    <a:pt x="1941095" y="740612"/>
                  </a:cubicBezTo>
                  <a:lnTo>
                    <a:pt x="989263" y="126465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965923" y="2868706"/>
              <a:ext cx="3092823" cy="3092823"/>
              <a:chOff x="578224" y="2868706"/>
              <a:chExt cx="3092823" cy="3092823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578224" y="4415118"/>
                <a:ext cx="309282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rot="5400000">
                <a:off x="578224" y="4415118"/>
                <a:ext cx="309282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" name="Group 53"/>
            <p:cNvGrpSpPr/>
            <p:nvPr/>
          </p:nvGrpSpPr>
          <p:grpSpPr>
            <a:xfrm>
              <a:off x="6210177" y="2530152"/>
              <a:ext cx="2822475" cy="1897365"/>
              <a:chOff x="1444748" y="2530152"/>
              <a:chExt cx="2822475" cy="1897365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 flipV="1">
                <a:off x="2753891" y="3805518"/>
                <a:ext cx="1136014" cy="618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2427319" y="3871356"/>
                <a:ext cx="306780" cy="5561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2755870" y="2565070"/>
                <a:ext cx="312717" cy="184859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H="1" flipV="1">
                <a:off x="1809802" y="3912919"/>
                <a:ext cx="944089" cy="5106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3024805" y="2530152"/>
                    <a:ext cx="46134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805" y="2530152"/>
                    <a:ext cx="461345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3805878" y="3752615"/>
                    <a:ext cx="46134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878" y="3752615"/>
                    <a:ext cx="461345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44748" y="3780186"/>
                    <a:ext cx="46134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4748" y="3780186"/>
                    <a:ext cx="461345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321441" y="3580017"/>
                    <a:ext cx="52116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1441" y="3580017"/>
                    <a:ext cx="521168" cy="33855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/>
            <p:cNvGrpSpPr/>
            <p:nvPr/>
          </p:nvGrpSpPr>
          <p:grpSpPr>
            <a:xfrm>
              <a:off x="6413011" y="3102060"/>
              <a:ext cx="1088127" cy="1309254"/>
              <a:chOff x="1638056" y="3092534"/>
              <a:chExt cx="1088127" cy="1309254"/>
            </a:xfrm>
          </p:grpSpPr>
          <p:cxnSp>
            <p:nvCxnSpPr>
              <p:cNvPr id="64" name="Straight Arrow Connector 63"/>
              <p:cNvCxnSpPr/>
              <p:nvPr/>
            </p:nvCxnSpPr>
            <p:spPr bwMode="auto">
              <a:xfrm flipH="1" flipV="1">
                <a:off x="1693186" y="3410000"/>
                <a:ext cx="1032997" cy="9917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1638056" y="3092534"/>
                    <a:ext cx="34349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056" y="3092534"/>
                    <a:ext cx="343491" cy="33855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692644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MOFD – Implementation #1</a:t>
                </a:r>
                <a:br>
                  <a:rPr lang="en-US" dirty="0" smtClean="0"/>
                </a:br>
                <a:r>
                  <a:rPr lang="en-US" sz="2400" dirty="0" smtClean="0"/>
                  <a:t>(at an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</p:spPr>
            <p:txBody>
              <a:bodyPr/>
              <a:lstStyle/>
              <a:p>
                <a:r>
                  <a:rPr lang="en-US" sz="2000" dirty="0" smtClean="0"/>
                  <a:t>If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not optimal, decompose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___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Then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feasible direction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Find an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improving, feasible direction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by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Find a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step length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to move minimize the objective function in that direction without becoming infeasible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Repeat this process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 or we identify the problem as unbounded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69618"/>
                <a:ext cx="8224939" cy="4115373"/>
              </a:xfrm>
              <a:blipFill rotWithShape="0">
                <a:blip r:embed="rId3"/>
                <a:stretch>
                  <a:fillRect l="-667" r="-519" b="-2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#1 – Find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 bwMode="auto">
              <a:xfrm>
                <a:off x="6309363" y="5730240"/>
                <a:ext cx="269022" cy="273366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1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200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363" y="5730240"/>
                <a:ext cx="269022" cy="27336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2232" y="2817753"/>
            <a:ext cx="3097393" cy="1346284"/>
            <a:chOff x="252232" y="2817753"/>
            <a:chExt cx="3097393" cy="1346284"/>
          </a:xfrm>
        </p:grpSpPr>
        <p:sp>
          <p:nvSpPr>
            <p:cNvPr id="26" name="Down Arrow 25"/>
            <p:cNvSpPr/>
            <p:nvPr/>
          </p:nvSpPr>
          <p:spPr bwMode="auto">
            <a:xfrm>
              <a:off x="1616778" y="2817753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 bwMode="auto">
                <a:xfrm>
                  <a:off x="252232" y="3284418"/>
                  <a:ext cx="3097393" cy="87961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232" y="3284418"/>
                  <a:ext cx="3097393" cy="8796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888993" y="4211602"/>
            <a:ext cx="1823870" cy="1547967"/>
            <a:chOff x="888993" y="4211602"/>
            <a:chExt cx="1823870" cy="1547967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1616778" y="4211602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 bwMode="auto">
                <a:xfrm>
                  <a:off x="888993" y="4678267"/>
                  <a:ext cx="1823870" cy="10813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993" y="4678267"/>
                  <a:ext cx="1823870" cy="108130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 bwMode="auto">
              <a:xfrm>
                <a:off x="5250876" y="6093643"/>
                <a:ext cx="1203325" cy="5565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876" y="6093643"/>
                <a:ext cx="1203325" cy="5565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199266" y="4689080"/>
            <a:ext cx="5244608" cy="2141246"/>
            <a:chOff x="1199266" y="4689080"/>
            <a:chExt cx="5244608" cy="2141246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 flipV="1">
              <a:off x="5250876" y="4689080"/>
              <a:ext cx="1097884" cy="110129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Down Arrow 27"/>
            <p:cNvSpPr/>
            <p:nvPr/>
          </p:nvSpPr>
          <p:spPr bwMode="auto">
            <a:xfrm>
              <a:off x="1616778" y="5807134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 bwMode="auto">
                <a:xfrm>
                  <a:off x="1199266" y="6273800"/>
                  <a:ext cx="1203325" cy="55652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9266" y="6273800"/>
                  <a:ext cx="1203325" cy="5565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 bwMode="auto">
                <a:xfrm>
                  <a:off x="5786032" y="4805414"/>
                  <a:ext cx="657842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6032" y="4805414"/>
                  <a:ext cx="657842" cy="55652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#1 – Find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Symbol"/>
                      </a:rPr>
                      <m:t>𝜆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89048" y="4793197"/>
            <a:ext cx="902114" cy="825500"/>
            <a:chOff x="1489048" y="4793197"/>
            <a:chExt cx="902114" cy="825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1489048" y="5265544"/>
                  <a:ext cx="902114" cy="3531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9048" y="5265544"/>
                  <a:ext cx="902114" cy="3531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Down Arrow 21"/>
            <p:cNvSpPr/>
            <p:nvPr/>
          </p:nvSpPr>
          <p:spPr bwMode="auto">
            <a:xfrm>
              <a:off x="1755955" y="4793197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4975" y="2405922"/>
            <a:ext cx="3390260" cy="2334028"/>
            <a:chOff x="244975" y="2405922"/>
            <a:chExt cx="3390260" cy="2334028"/>
          </a:xfrm>
        </p:grpSpPr>
        <p:sp>
          <p:nvSpPr>
            <p:cNvPr id="19" name="Down Arrow 18"/>
            <p:cNvSpPr/>
            <p:nvPr/>
          </p:nvSpPr>
          <p:spPr bwMode="auto">
            <a:xfrm>
              <a:off x="1755955" y="2405922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244975" y="2878269"/>
                  <a:ext cx="3390260" cy="186168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≥−5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≥−9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≥−8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           1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75" y="2878269"/>
                  <a:ext cx="3390260" cy="186168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05175" y="3545115"/>
            <a:ext cx="6151734" cy="3102134"/>
            <a:chOff x="205175" y="3545115"/>
            <a:chExt cx="6151734" cy="3102134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 flipV="1">
              <a:off x="4191000" y="3657600"/>
              <a:ext cx="2165909" cy="21350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Down Arrow 23"/>
            <p:cNvSpPr/>
            <p:nvPr/>
          </p:nvSpPr>
          <p:spPr bwMode="auto">
            <a:xfrm>
              <a:off x="1755955" y="5671944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 bwMode="auto">
                <a:xfrm>
                  <a:off x="4109924" y="3545115"/>
                  <a:ext cx="206786" cy="210124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9924" y="3545115"/>
                  <a:ext cx="206786" cy="21012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1" b="-5556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05175" y="6144291"/>
                  <a:ext cx="3469861" cy="50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5" y="6144291"/>
                  <a:ext cx="3469861" cy="5029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250876" y="4689080"/>
            <a:ext cx="1327509" cy="1981185"/>
            <a:chOff x="5250876" y="4668984"/>
            <a:chExt cx="1327509" cy="1981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 bwMode="auto">
                <a:xfrm>
                  <a:off x="6309363" y="5710144"/>
                  <a:ext cx="269022" cy="273366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2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09363" y="5710144"/>
                  <a:ext cx="269022" cy="27336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5250876" y="4668984"/>
              <a:ext cx="1192998" cy="1101290"/>
              <a:chOff x="5250876" y="4668984"/>
              <a:chExt cx="1192998" cy="1101290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flipH="1" flipV="1">
                <a:off x="5250876" y="4668984"/>
                <a:ext cx="1097884" cy="110129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" y="1455500"/>
                <a:ext cx="2418547" cy="8496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4" y="1205802"/>
            <a:ext cx="5198674" cy="5283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MOFD Example:  Implementation #1</a:t>
                </a:r>
                <a:br>
                  <a:rPr lang="en-US" sz="2800" dirty="0" smtClean="0"/>
                </a:br>
                <a:r>
                  <a:rPr lang="en-US" sz="2800" dirty="0" smtClean="0"/>
                  <a:t>Iteration #2 – Find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328" y="1104900"/>
                <a:ext cx="2743200" cy="1665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2232" y="2817753"/>
            <a:ext cx="3097393" cy="1346284"/>
            <a:chOff x="252232" y="2817753"/>
            <a:chExt cx="3097393" cy="1346284"/>
          </a:xfrm>
        </p:grpSpPr>
        <p:sp>
          <p:nvSpPr>
            <p:cNvPr id="26" name="Down Arrow 25"/>
            <p:cNvSpPr/>
            <p:nvPr/>
          </p:nvSpPr>
          <p:spPr bwMode="auto">
            <a:xfrm>
              <a:off x="1616778" y="2817753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 bwMode="auto">
                <a:xfrm>
                  <a:off x="252232" y="3284418"/>
                  <a:ext cx="3097393" cy="87961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232" y="3284418"/>
                  <a:ext cx="3097393" cy="879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888993" y="4211602"/>
            <a:ext cx="1823870" cy="1547967"/>
            <a:chOff x="888993" y="4211602"/>
            <a:chExt cx="1823870" cy="1547967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1616778" y="4211602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 bwMode="auto">
                <a:xfrm>
                  <a:off x="888993" y="4678267"/>
                  <a:ext cx="1823870" cy="10813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993" y="4678267"/>
                  <a:ext cx="1823870" cy="10813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199266" y="2491991"/>
            <a:ext cx="3031090" cy="4338335"/>
            <a:chOff x="1199266" y="2491991"/>
            <a:chExt cx="3031090" cy="4338335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222163" y="2491991"/>
              <a:ext cx="8193" cy="11451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Down Arrow 27"/>
            <p:cNvSpPr/>
            <p:nvPr/>
          </p:nvSpPr>
          <p:spPr bwMode="auto">
            <a:xfrm>
              <a:off x="1616778" y="5807134"/>
              <a:ext cx="368300" cy="419100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 bwMode="auto">
                <a:xfrm>
                  <a:off x="1199266" y="6273800"/>
                  <a:ext cx="1203325" cy="55652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9266" y="6273800"/>
                  <a:ext cx="1203325" cy="5565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 bwMode="auto">
                <a:xfrm>
                  <a:off x="3564321" y="2817753"/>
                  <a:ext cx="657842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4321" y="2817753"/>
                  <a:ext cx="657842" cy="5565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/>
          <p:cNvCxnSpPr/>
          <p:nvPr/>
        </p:nvCxnSpPr>
        <p:spPr bwMode="auto">
          <a:xfrm flipH="1" flipV="1">
            <a:off x="4191000" y="3657600"/>
            <a:ext cx="2165909" cy="2135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 bwMode="auto">
              <a:xfrm>
                <a:off x="4109924" y="3545115"/>
                <a:ext cx="206786" cy="2101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9924" y="3545115"/>
                <a:ext cx="206786" cy="210124"/>
              </a:xfrm>
              <a:prstGeom prst="ellipse">
                <a:avLst/>
              </a:prstGeom>
              <a:blipFill rotWithShape="0">
                <a:blip r:embed="rId9"/>
                <a:stretch>
                  <a:fillRect l="-11111" b="-555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50876" y="4689080"/>
            <a:ext cx="1327509" cy="1991233"/>
            <a:chOff x="5250876" y="4658936"/>
            <a:chExt cx="1327509" cy="1991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 bwMode="auto">
                <a:xfrm>
                  <a:off x="6309363" y="5700096"/>
                  <a:ext cx="269022" cy="273366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2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2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200" i="0" u="none" strike="noStrike" cap="none" normalizeH="0" baseline="-2500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09363" y="5700096"/>
                  <a:ext cx="269022" cy="27336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0876" y="6093643"/>
                  <a:ext cx="1203325" cy="55652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/>
            <p:cNvGrpSpPr/>
            <p:nvPr/>
          </p:nvGrpSpPr>
          <p:grpSpPr>
            <a:xfrm>
              <a:off x="5250876" y="4658936"/>
              <a:ext cx="1192998" cy="1101290"/>
              <a:chOff x="5250876" y="4658936"/>
              <a:chExt cx="1192998" cy="110129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 flipV="1">
                <a:off x="5250876" y="4658936"/>
                <a:ext cx="1097884" cy="110129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6032" y="4805414"/>
                    <a:ext cx="657842" cy="55652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664362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17684</TotalTime>
  <Words>249</Words>
  <Application>Microsoft Office PowerPoint</Application>
  <PresentationFormat>On-screen Show (4:3)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Standard PowerPoint Brief - Template</vt:lpstr>
      <vt:lpstr>Homework #14 Feedback</vt:lpstr>
      <vt:lpstr>PowerPoint Presentation</vt:lpstr>
      <vt:lpstr>OPER 610 Lesson 19 Interior Point Methods 5:  Revisiting Farka’s Lemma &amp; the Method of Feasible Directions</vt:lpstr>
      <vt:lpstr>Basic Problem &amp; Assumptions</vt:lpstr>
      <vt:lpstr>Farka’s Lemma (Either x is optimal or ∃ improving, feasible d)</vt:lpstr>
      <vt:lpstr>MOFD – Implementation #1 (at an iteration k)</vt:lpstr>
      <vt:lpstr>MOFD Example:  Implementation #1 Iteration #1 – Find dk</vt:lpstr>
      <vt:lpstr>MOFD Example:  Implementation #1 Iteration #1 – Find λk</vt:lpstr>
      <vt:lpstr>MOFD Example:  Implementation #1 Iteration #2 – Find dk</vt:lpstr>
      <vt:lpstr>MOFD Example:  Implementation #1 Iteration #2 – Find λk</vt:lpstr>
      <vt:lpstr>MOFD Example:  Implementation #1 Iteration #3 – Find dk</vt:lpstr>
      <vt:lpstr>MOFD Example:  Implementation #1 Iteration #3 – Find λk</vt:lpstr>
      <vt:lpstr>MOFD Example:  Implementation #1 Iteration #4 – Find dk</vt:lpstr>
      <vt:lpstr>PowerPoint Presentation</vt:lpstr>
      <vt:lpstr>Discussion Questions</vt:lpstr>
      <vt:lpstr>MOFD – Implementation #1 (at an iteration k)</vt:lpstr>
      <vt:lpstr>MOFD – Implementation #2 (at an iteration k)</vt:lpstr>
      <vt:lpstr>MOFD – Implementation #3 (at an iteration k)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1125</cp:revision>
  <dcterms:created xsi:type="dcterms:W3CDTF">2004-05-05T12:20:29Z</dcterms:created>
  <dcterms:modified xsi:type="dcterms:W3CDTF">2023-03-06T22:08:01Z</dcterms:modified>
</cp:coreProperties>
</file>