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Google Shape;16;p2"/>
          <p:cNvSpPr/>
          <p:nvPr/>
        </p:nvSpPr>
        <p:spPr>
          <a:xfrm>
            <a:off x="0" y="6356350"/>
            <a:ext cx="12192000" cy="501650"/>
          </a:xfrm>
          <a:prstGeom prst="rect">
            <a:avLst/>
          </a:prstGeom>
          <a:solidFill>
            <a:srgbClr val="002173"/>
          </a:solidFill>
          <a:ln w="12700">
            <a:solidFill>
              <a:srgbClr val="42719B"/>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4" name="Title Text"/>
          <p:cNvSpPr txBox="1"/>
          <p:nvPr>
            <p:ph type="title"/>
          </p:nvPr>
        </p:nvSpPr>
        <p:spPr>
          <a:xfrm>
            <a:off x="1524000" y="1122362"/>
            <a:ext cx="9144000" cy="2387601"/>
          </a:xfrm>
          <a:prstGeom prst="rect">
            <a:avLst/>
          </a:prstGeom>
        </p:spPr>
        <p:txBody>
          <a:bodyPr anchor="b"/>
          <a:lstStyle>
            <a:lvl1pPr algn="ctr">
              <a:defRPr sz="4000">
                <a:solidFill>
                  <a:srgbClr val="C00000"/>
                </a:solidFill>
              </a:defRPr>
            </a:lvl1pPr>
          </a:lstStyle>
          <a:p>
            <a:pPr/>
            <a:r>
              <a:t>Title Text</a:t>
            </a:r>
          </a:p>
        </p:txBody>
      </p:sp>
      <p:sp>
        <p:nvSpPr>
          <p:cNvPr id="15" name="Body Level One…"/>
          <p:cNvSpPr txBox="1"/>
          <p:nvPr>
            <p:ph type="body" sz="quarter" idx="1"/>
          </p:nvPr>
        </p:nvSpPr>
        <p:spPr>
          <a:xfrm>
            <a:off x="1524000" y="3602037"/>
            <a:ext cx="9144000" cy="1655763"/>
          </a:xfrm>
          <a:prstGeom prst="rect">
            <a:avLst/>
          </a:prstGeom>
        </p:spPr>
        <p:txBody>
          <a:bodyPr/>
          <a:lstStyle>
            <a:lvl1pPr marL="406400" indent="-355600" algn="ctr">
              <a:buClrTx/>
              <a:buSzTx/>
              <a:buFontTx/>
              <a:buNone/>
              <a:defRPr>
                <a:solidFill>
                  <a:srgbClr val="002173"/>
                </a:solidFill>
              </a:defRPr>
            </a:lvl1pPr>
            <a:lvl2pPr marL="406400" indent="127000" algn="ctr">
              <a:buClrTx/>
              <a:buSzTx/>
              <a:buFontTx/>
              <a:buNone/>
              <a:defRPr>
                <a:solidFill>
                  <a:srgbClr val="002173"/>
                </a:solidFill>
              </a:defRPr>
            </a:lvl2pPr>
            <a:lvl3pPr marL="406400" indent="609600" algn="ctr">
              <a:buClrTx/>
              <a:buSzTx/>
              <a:buFontTx/>
              <a:buNone/>
              <a:defRPr>
                <a:solidFill>
                  <a:srgbClr val="002173"/>
                </a:solidFill>
              </a:defRPr>
            </a:lvl3pPr>
            <a:lvl4pPr marL="406400" indent="1079500" algn="ctr">
              <a:buClrTx/>
              <a:buSzTx/>
              <a:buFontTx/>
              <a:buNone/>
              <a:defRPr>
                <a:solidFill>
                  <a:srgbClr val="002173"/>
                </a:solidFill>
              </a:defRPr>
            </a:lvl4pPr>
            <a:lvl5pPr marL="406400" indent="1536700" algn="ctr">
              <a:buClrTx/>
              <a:buSzTx/>
              <a:buFontTx/>
              <a:buNone/>
              <a:defRPr>
                <a:solidFill>
                  <a:srgbClr val="002173"/>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98"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99" name="Body Level One…"/>
          <p:cNvSpPr txBox="1"/>
          <p:nvPr>
            <p:ph type="body" idx="1"/>
          </p:nvPr>
        </p:nvSpPr>
        <p:spPr>
          <a:xfrm rot="5400000">
            <a:off x="3920330" y="-1256506"/>
            <a:ext cx="4351339" cy="10515601"/>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07" name="Title Text"/>
          <p:cNvSpPr txBox="1"/>
          <p:nvPr>
            <p:ph type="title"/>
          </p:nvPr>
        </p:nvSpPr>
        <p:spPr>
          <a:xfrm rot="5400000">
            <a:off x="7133431" y="1956593"/>
            <a:ext cx="5811839" cy="2628901"/>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108" name="Body Level One…"/>
          <p:cNvSpPr txBox="1"/>
          <p:nvPr>
            <p:ph type="body" idx="1"/>
          </p:nvPr>
        </p:nvSpPr>
        <p:spPr>
          <a:xfrm rot="5400000">
            <a:off x="1799431" y="-596107"/>
            <a:ext cx="5811838" cy="7734301"/>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2" name="Title Text"/>
          <p:cNvSpPr txBox="1"/>
          <p:nvPr>
            <p:ph type="title"/>
          </p:nvPr>
        </p:nvSpPr>
        <p:spPr>
          <a:xfrm>
            <a:off x="831850" y="1709738"/>
            <a:ext cx="10515600" cy="2852737"/>
          </a:xfrm>
          <a:prstGeom prst="rect">
            <a:avLst/>
          </a:prstGeom>
        </p:spPr>
        <p:txBody>
          <a:bodyPr anchor="b"/>
          <a:lstStyle>
            <a:lvl1pPr>
              <a:defRPr b="0" sz="6000">
                <a:solidFill>
                  <a:srgbClr val="000000"/>
                </a:solidFill>
                <a:latin typeface="Calibri"/>
                <a:ea typeface="Calibri"/>
                <a:cs typeface="Calibri"/>
                <a:sym typeface="Calibri"/>
              </a:defRPr>
            </a:lvl1pPr>
          </a:lstStyle>
          <a:p>
            <a:pPr/>
            <a:r>
              <a:t>Title Text</a:t>
            </a:r>
          </a:p>
        </p:txBody>
      </p:sp>
      <p:sp>
        <p:nvSpPr>
          <p:cNvPr id="33" name="Body Level One…"/>
          <p:cNvSpPr txBox="1"/>
          <p:nvPr>
            <p:ph type="body" sz="quarter" idx="1"/>
          </p:nvPr>
        </p:nvSpPr>
        <p:spPr>
          <a:xfrm>
            <a:off x="831850" y="4589462"/>
            <a:ext cx="10515600" cy="1500188"/>
          </a:xfrm>
          <a:prstGeom prst="rect">
            <a:avLst/>
          </a:prstGeom>
        </p:spPr>
        <p:txBody>
          <a:bodyPr/>
          <a:lstStyle>
            <a:lvl1pPr marL="228600" indent="0">
              <a:buClrTx/>
              <a:buSzTx/>
              <a:buFontTx/>
              <a:buNone/>
              <a:defRPr>
                <a:solidFill>
                  <a:srgbClr val="888888"/>
                </a:solidFill>
                <a:latin typeface="Calibri"/>
                <a:ea typeface="Calibri"/>
                <a:cs typeface="Calibri"/>
                <a:sym typeface="Calibri"/>
              </a:defRPr>
            </a:lvl1pPr>
            <a:lvl2pPr marL="228600" indent="457200">
              <a:buClrTx/>
              <a:buSzTx/>
              <a:buFontTx/>
              <a:buNone/>
              <a:defRPr>
                <a:solidFill>
                  <a:srgbClr val="888888"/>
                </a:solidFill>
                <a:latin typeface="Calibri"/>
                <a:ea typeface="Calibri"/>
                <a:cs typeface="Calibri"/>
                <a:sym typeface="Calibri"/>
              </a:defRPr>
            </a:lvl2pPr>
            <a:lvl3pPr marL="228600" indent="914400">
              <a:buClrTx/>
              <a:buSzTx/>
              <a:buFontTx/>
              <a:buNone/>
              <a:defRPr>
                <a:solidFill>
                  <a:srgbClr val="888888"/>
                </a:solidFill>
                <a:latin typeface="Calibri"/>
                <a:ea typeface="Calibri"/>
                <a:cs typeface="Calibri"/>
                <a:sym typeface="Calibri"/>
              </a:defRPr>
            </a:lvl3pPr>
            <a:lvl4pPr marL="228600" indent="1371600">
              <a:buClrTx/>
              <a:buSzTx/>
              <a:buFontTx/>
              <a:buNone/>
              <a:defRPr>
                <a:solidFill>
                  <a:srgbClr val="888888"/>
                </a:solidFill>
                <a:latin typeface="Calibri"/>
                <a:ea typeface="Calibri"/>
                <a:cs typeface="Calibri"/>
                <a:sym typeface="Calibri"/>
              </a:defRPr>
            </a:lvl4pPr>
            <a:lvl5pPr marL="228600" indent="1828800">
              <a:buClrTx/>
              <a:buSzTx/>
              <a:buFontTx/>
              <a:buNone/>
              <a:defRPr>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1"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42" name="Body Level One…"/>
          <p:cNvSpPr txBox="1"/>
          <p:nvPr>
            <p:ph type="body" sz="half" idx="1"/>
          </p:nvPr>
        </p:nvSpPr>
        <p:spPr>
          <a:xfrm>
            <a:off x="838200" y="1825625"/>
            <a:ext cx="5181600" cy="4351338"/>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3" name="Google Shape;35;p5"/>
          <p:cNvSpPr txBox="1"/>
          <p:nvPr>
            <p:ph type="body" sz="half" idx="21"/>
          </p:nvPr>
        </p:nvSpPr>
        <p:spPr>
          <a:xfrm>
            <a:off x="6172200" y="1825625"/>
            <a:ext cx="5181600" cy="4351338"/>
          </a:xfrm>
          <a:prstGeom prst="rect">
            <a:avLst/>
          </a:prstGeom>
        </p:spPr>
        <p:txBody>
          <a:bodyPr/>
          <a:lstStyle/>
          <a:p>
            <a:pPr indent="-342900">
              <a:buSzPts val="2800"/>
              <a:defRPr sz="2800">
                <a:latin typeface="Calibri"/>
                <a:ea typeface="Calibri"/>
                <a:cs typeface="Calibri"/>
                <a:sym typeface="Calibri"/>
              </a:defRPr>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51" name="Title Text"/>
          <p:cNvSpPr txBox="1"/>
          <p:nvPr>
            <p:ph type="title"/>
          </p:nvPr>
        </p:nvSpPr>
        <p:spPr>
          <a:xfrm>
            <a:off x="839787" y="365125"/>
            <a:ext cx="10515601"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52" name="Body Level One…"/>
          <p:cNvSpPr txBox="1"/>
          <p:nvPr>
            <p:ph type="body" sz="quarter" idx="1"/>
          </p:nvPr>
        </p:nvSpPr>
        <p:spPr>
          <a:xfrm>
            <a:off x="839787" y="1681163"/>
            <a:ext cx="5157789" cy="823913"/>
          </a:xfrm>
          <a:prstGeom prst="rect">
            <a:avLst/>
          </a:prstGeom>
        </p:spPr>
        <p:txBody>
          <a:bodyPr anchor="b"/>
          <a:lstStyle>
            <a:lvl1pPr marL="228600" indent="0">
              <a:buClrTx/>
              <a:buSzTx/>
              <a:buFontTx/>
              <a:buNone/>
              <a:defRPr b="1">
                <a:latin typeface="Calibri"/>
                <a:ea typeface="Calibri"/>
                <a:cs typeface="Calibri"/>
                <a:sym typeface="Calibri"/>
              </a:defRPr>
            </a:lvl1pPr>
            <a:lvl2pPr marL="228600" indent="457200">
              <a:buClrTx/>
              <a:buSzTx/>
              <a:buFontTx/>
              <a:buNone/>
              <a:defRPr b="1">
                <a:latin typeface="Calibri"/>
                <a:ea typeface="Calibri"/>
                <a:cs typeface="Calibri"/>
                <a:sym typeface="Calibri"/>
              </a:defRPr>
            </a:lvl2pPr>
            <a:lvl3pPr marL="228600" indent="914400">
              <a:buClrTx/>
              <a:buSzTx/>
              <a:buFontTx/>
              <a:buNone/>
              <a:defRPr b="1">
                <a:latin typeface="Calibri"/>
                <a:ea typeface="Calibri"/>
                <a:cs typeface="Calibri"/>
                <a:sym typeface="Calibri"/>
              </a:defRPr>
            </a:lvl3pPr>
            <a:lvl4pPr marL="228600" indent="1371600">
              <a:buClrTx/>
              <a:buSzTx/>
              <a:buFontTx/>
              <a:buNone/>
              <a:defRPr b="1">
                <a:latin typeface="Calibri"/>
                <a:ea typeface="Calibri"/>
                <a:cs typeface="Calibri"/>
                <a:sym typeface="Calibri"/>
              </a:defRPr>
            </a:lvl4pPr>
            <a:lvl5pPr marL="228600" indent="1828800">
              <a:buClrTx/>
              <a:buSzTx/>
              <a:buFontTx/>
              <a:buNone/>
              <a:defRPr b="1">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53" name="Google Shape;42;p6"/>
          <p:cNvSpPr txBox="1"/>
          <p:nvPr>
            <p:ph type="body" sz="half" idx="21"/>
          </p:nvPr>
        </p:nvSpPr>
        <p:spPr>
          <a:xfrm>
            <a:off x="839787" y="2505075"/>
            <a:ext cx="5157788" cy="3684588"/>
          </a:xfrm>
          <a:prstGeom prst="rect">
            <a:avLst/>
          </a:prstGeom>
        </p:spPr>
        <p:txBody>
          <a:bodyPr/>
          <a:lstStyle/>
          <a:p>
            <a:pPr indent="-342900">
              <a:buSzPts val="2800"/>
              <a:defRPr sz="2800">
                <a:latin typeface="Calibri"/>
                <a:ea typeface="Calibri"/>
                <a:cs typeface="Calibri"/>
                <a:sym typeface="Calibri"/>
              </a:defRPr>
            </a:pPr>
          </a:p>
        </p:txBody>
      </p:sp>
      <p:sp>
        <p:nvSpPr>
          <p:cNvPr id="54" name="Google Shape;43;p6"/>
          <p:cNvSpPr txBox="1"/>
          <p:nvPr>
            <p:ph type="body" sz="quarter" idx="22"/>
          </p:nvPr>
        </p:nvSpPr>
        <p:spPr>
          <a:xfrm>
            <a:off x="6172200" y="1681163"/>
            <a:ext cx="5183188" cy="823913"/>
          </a:xfrm>
          <a:prstGeom prst="rect">
            <a:avLst/>
          </a:prstGeom>
        </p:spPr>
        <p:txBody>
          <a:bodyPr anchor="b"/>
          <a:lstStyle/>
          <a:p>
            <a:pPr marL="228600" indent="0">
              <a:buClrTx/>
              <a:buSzTx/>
              <a:buFontTx/>
              <a:buNone/>
              <a:defRPr b="1">
                <a:latin typeface="Calibri"/>
                <a:ea typeface="Calibri"/>
                <a:cs typeface="Calibri"/>
                <a:sym typeface="Calibri"/>
              </a:defRPr>
            </a:pPr>
          </a:p>
        </p:txBody>
      </p:sp>
      <p:sp>
        <p:nvSpPr>
          <p:cNvPr id="55" name="Google Shape;44;p6"/>
          <p:cNvSpPr txBox="1"/>
          <p:nvPr>
            <p:ph type="body" sz="half" idx="23"/>
          </p:nvPr>
        </p:nvSpPr>
        <p:spPr>
          <a:xfrm>
            <a:off x="6172200" y="2505075"/>
            <a:ext cx="5183188" cy="3684588"/>
          </a:xfrm>
          <a:prstGeom prst="rect">
            <a:avLst/>
          </a:prstGeom>
        </p:spPr>
        <p:txBody>
          <a:bodyPr/>
          <a:lstStyle/>
          <a:p>
            <a:pPr indent="-342900">
              <a:buSzPts val="2800"/>
              <a:defRPr sz="2800">
                <a:latin typeface="Calibri"/>
                <a:ea typeface="Calibri"/>
                <a:cs typeface="Calibri"/>
                <a:sym typeface="Calibri"/>
              </a:defRPr>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63"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78" name="Title Text"/>
          <p:cNvSpPr txBox="1"/>
          <p:nvPr>
            <p:ph type="title"/>
          </p:nvPr>
        </p:nvSpPr>
        <p:spPr>
          <a:xfrm>
            <a:off x="839787" y="457200"/>
            <a:ext cx="3932239" cy="1600200"/>
          </a:xfrm>
          <a:prstGeom prst="rect">
            <a:avLst/>
          </a:prstGeom>
        </p:spPr>
        <p:txBody>
          <a:bodyPr anchor="b"/>
          <a:lstStyle>
            <a:lvl1pPr>
              <a:defRPr b="0">
                <a:solidFill>
                  <a:srgbClr val="000000"/>
                </a:solidFill>
                <a:latin typeface="Calibri"/>
                <a:ea typeface="Calibri"/>
                <a:cs typeface="Calibri"/>
                <a:sym typeface="Calibri"/>
              </a:defRPr>
            </a:lvl1pPr>
          </a:lstStyle>
          <a:p>
            <a:pPr/>
            <a:r>
              <a:t>Title Text</a:t>
            </a:r>
          </a:p>
        </p:txBody>
      </p:sp>
      <p:sp>
        <p:nvSpPr>
          <p:cNvPr id="79" name="Body Level One…"/>
          <p:cNvSpPr txBox="1"/>
          <p:nvPr>
            <p:ph type="body" sz="half" idx="1"/>
          </p:nvPr>
        </p:nvSpPr>
        <p:spPr>
          <a:xfrm>
            <a:off x="5183187" y="987425"/>
            <a:ext cx="6172201" cy="4873625"/>
          </a:xfrm>
          <a:prstGeom prst="rect">
            <a:avLst/>
          </a:prstGeom>
        </p:spPr>
        <p:txBody>
          <a:bodyPr/>
          <a:lstStyle>
            <a:lvl1pPr indent="-431800">
              <a:buSzPts val="3200"/>
              <a:defRPr sz="3200">
                <a:latin typeface="Calibri"/>
                <a:ea typeface="Calibri"/>
                <a:cs typeface="Calibri"/>
                <a:sym typeface="Calibri"/>
              </a:defRPr>
            </a:lvl1pPr>
            <a:lvl2pPr marL="972457" indent="-464457">
              <a:buSzPts val="3200"/>
              <a:buChar char="•"/>
              <a:defRPr sz="3200">
                <a:latin typeface="Calibri"/>
                <a:ea typeface="Calibri"/>
                <a:cs typeface="Calibri"/>
                <a:sym typeface="Calibri"/>
              </a:defRPr>
            </a:lvl2pPr>
            <a:lvl3pPr marL="1498600" indent="-508000">
              <a:buSzPts val="3200"/>
              <a:defRPr sz="3200">
                <a:latin typeface="Calibri"/>
                <a:ea typeface="Calibri"/>
                <a:cs typeface="Calibri"/>
                <a:sym typeface="Calibri"/>
              </a:defRPr>
            </a:lvl3pPr>
            <a:lvl4pPr marL="2042160" indent="-568960">
              <a:buSzPts val="3200"/>
              <a:defRPr sz="3200">
                <a:latin typeface="Calibri"/>
                <a:ea typeface="Calibri"/>
                <a:cs typeface="Calibri"/>
                <a:sym typeface="Calibri"/>
              </a:defRPr>
            </a:lvl4pPr>
            <a:lvl5pPr marL="2499360" indent="-568960">
              <a:buSzPts val="3200"/>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80" name="Google Shape;60;p9"/>
          <p:cNvSpPr txBox="1"/>
          <p:nvPr>
            <p:ph type="body" sz="quarter" idx="21"/>
          </p:nvPr>
        </p:nvSpPr>
        <p:spPr>
          <a:xfrm>
            <a:off x="839787" y="2057400"/>
            <a:ext cx="3932238" cy="3811588"/>
          </a:xfrm>
          <a:prstGeom prst="rect">
            <a:avLst/>
          </a:prstGeom>
        </p:spPr>
        <p:txBody>
          <a:bodyPr/>
          <a:lstStyle/>
          <a:p>
            <a:pPr marL="228600" indent="0">
              <a:buClrTx/>
              <a:buSzTx/>
              <a:buFontTx/>
              <a:buNone/>
              <a:defRPr sz="1600">
                <a:latin typeface="Calibri"/>
                <a:ea typeface="Calibri"/>
                <a:cs typeface="Calibri"/>
                <a:sym typeface="Calibri"/>
              </a:defRPr>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88" name="Title Text"/>
          <p:cNvSpPr txBox="1"/>
          <p:nvPr>
            <p:ph type="title"/>
          </p:nvPr>
        </p:nvSpPr>
        <p:spPr>
          <a:xfrm>
            <a:off x="839787" y="457200"/>
            <a:ext cx="3932239" cy="1600200"/>
          </a:xfrm>
          <a:prstGeom prst="rect">
            <a:avLst/>
          </a:prstGeom>
        </p:spPr>
        <p:txBody>
          <a:bodyPr anchor="b"/>
          <a:lstStyle>
            <a:lvl1pPr>
              <a:defRPr b="0">
                <a:solidFill>
                  <a:srgbClr val="000000"/>
                </a:solidFill>
                <a:latin typeface="Calibri"/>
                <a:ea typeface="Calibri"/>
                <a:cs typeface="Calibri"/>
                <a:sym typeface="Calibri"/>
              </a:defRPr>
            </a:lvl1pPr>
          </a:lstStyle>
          <a:p>
            <a:pPr/>
            <a:r>
              <a:t>Title Text</a:t>
            </a:r>
          </a:p>
        </p:txBody>
      </p:sp>
      <p:sp>
        <p:nvSpPr>
          <p:cNvPr id="89" name="Google Shape;66;p10"/>
          <p:cNvSpPr/>
          <p:nvPr>
            <p:ph type="pic" sz="half" idx="21"/>
          </p:nvPr>
        </p:nvSpPr>
        <p:spPr>
          <a:xfrm>
            <a:off x="5183187" y="987425"/>
            <a:ext cx="6172201" cy="4873625"/>
          </a:xfrm>
          <a:prstGeom prst="rect">
            <a:avLst/>
          </a:prstGeom>
        </p:spPr>
        <p:txBody>
          <a:bodyPr lIns="91439" tIns="45719" rIns="91439" bIns="45719">
            <a:noAutofit/>
          </a:bodyPr>
          <a:lstStyle/>
          <a:p>
            <a:pPr/>
          </a:p>
        </p:txBody>
      </p:sp>
      <p:sp>
        <p:nvSpPr>
          <p:cNvPr id="90" name="Body Level One…"/>
          <p:cNvSpPr txBox="1"/>
          <p:nvPr>
            <p:ph type="body" sz="quarter" idx="1"/>
          </p:nvPr>
        </p:nvSpPr>
        <p:spPr>
          <a:xfrm>
            <a:off x="839787" y="2057400"/>
            <a:ext cx="3932239" cy="3811588"/>
          </a:xfrm>
          <a:prstGeom prst="rect">
            <a:avLst/>
          </a:prstGeom>
        </p:spPr>
        <p:txBody>
          <a:bodyPr/>
          <a:lstStyle>
            <a:lvl1pPr marL="228600" indent="0">
              <a:buClrTx/>
              <a:buSzTx/>
              <a:buFontTx/>
              <a:buNone/>
              <a:defRPr sz="1600">
                <a:latin typeface="Calibri"/>
                <a:ea typeface="Calibri"/>
                <a:cs typeface="Calibri"/>
                <a:sym typeface="Calibri"/>
              </a:defRPr>
            </a:lvl1pPr>
            <a:lvl2pPr marL="228600" indent="457200">
              <a:buClrTx/>
              <a:buSzTx/>
              <a:buFontTx/>
              <a:buNone/>
              <a:defRPr sz="1600">
                <a:latin typeface="Calibri"/>
                <a:ea typeface="Calibri"/>
                <a:cs typeface="Calibri"/>
                <a:sym typeface="Calibri"/>
              </a:defRPr>
            </a:lvl2pPr>
            <a:lvl3pPr marL="228600" indent="914400">
              <a:buClrTx/>
              <a:buSzTx/>
              <a:buFontTx/>
              <a:buNone/>
              <a:defRPr sz="1600">
                <a:latin typeface="Calibri"/>
                <a:ea typeface="Calibri"/>
                <a:cs typeface="Calibri"/>
                <a:sym typeface="Calibri"/>
              </a:defRPr>
            </a:lvl3pPr>
            <a:lvl4pPr marL="228600" indent="1371600">
              <a:buClrTx/>
              <a:buSzTx/>
              <a:buFontTx/>
              <a:buNone/>
              <a:defRPr sz="1600">
                <a:latin typeface="Calibri"/>
                <a:ea typeface="Calibri"/>
                <a:cs typeface="Calibri"/>
                <a:sym typeface="Calibri"/>
              </a:defRPr>
            </a:lvl4pPr>
            <a:lvl5pPr marL="228600" indent="1828800">
              <a:buClrTx/>
              <a:buSzTx/>
              <a:buFontTx/>
              <a:buNone/>
              <a:defRPr sz="16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9078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452281"/>
            <a:ext cx="10515600" cy="526919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216" y="6414780"/>
            <a:ext cx="258585" cy="248265"/>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
        <p:nvSpPr>
          <p:cNvPr id="5" name="Google Shape;24;p3"/>
          <p:cNvSpPr/>
          <p:nvPr/>
        </p:nvSpPr>
        <p:spPr>
          <a:xfrm>
            <a:off x="923365" y="1272987"/>
            <a:ext cx="10430435" cy="1"/>
          </a:xfrm>
          <a:prstGeom prst="line">
            <a:avLst/>
          </a:prstGeom>
          <a:ln w="38100">
            <a:solidFill>
              <a:srgbClr val="FFC425"/>
            </a:solidFill>
            <a:miter/>
          </a:ln>
        </p:spPr>
        <p:txBody>
          <a:bodyPr lIns="0" tIns="0" rIns="0" bIns="0"/>
          <a:lstStyle/>
          <a:p>
            <a:pPr/>
          </a:p>
        </p:txBody>
      </p:sp>
      <p:sp>
        <p:nvSpPr>
          <p:cNvPr id="6" name="Google Shape;25;p3"/>
          <p:cNvSpPr/>
          <p:nvPr/>
        </p:nvSpPr>
        <p:spPr>
          <a:xfrm>
            <a:off x="0" y="6356350"/>
            <a:ext cx="12192000" cy="501650"/>
          </a:xfrm>
          <a:prstGeom prst="rect">
            <a:avLst/>
          </a:prstGeom>
          <a:solidFill>
            <a:srgbClr val="002173"/>
          </a:solidFill>
          <a:ln w="12700">
            <a:solidFill>
              <a:srgbClr val="42719B"/>
            </a:solidFill>
            <a:miter/>
          </a:ln>
        </p:spPr>
        <p:txBody>
          <a:bodyPr lIns="0" tIns="0" rIns="0" bIns="0" anchor="ctr"/>
          <a:lstStyle/>
          <a:p>
            <a:pPr algn="ctr">
              <a:defRPr sz="1800">
                <a:solidFill>
                  <a:srgbClr val="FFFFFF"/>
                </a:solidFill>
                <a:latin typeface="Calibri"/>
                <a:ea typeface="Calibri"/>
                <a:cs typeface="Calibri"/>
                <a:sym typeface="Calibri"/>
              </a:defRPr>
            </a:p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9pPr>
    </p:titleStyle>
    <p:bodyStyle>
      <a:lvl1pPr marL="457200" marR="0" indent="-3810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1pPr>
      <a:lvl2pPr marL="10287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2pPr>
      <a:lvl3pPr marL="14859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3pPr>
      <a:lvl4pPr marL="19431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4pPr>
      <a:lvl5pPr marL="24003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5pPr>
      <a:lvl6pPr marL="28575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6pPr>
      <a:lvl7pPr marL="33147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7pPr>
      <a:lvl8pPr marL="37719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8pPr>
      <a:lvl9pPr marL="42291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 Id="rId3" Type="http://schemas.openxmlformats.org/officeDocument/2006/relationships/hyperlink" Target="https://www.kaggle.com/datasets/prosperchuks/health-datase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purumalgi/music-genre-classification" TargetMode="Externa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etFinder.com" TargetMode="External"/><Relationship Id="rId3" Type="http://schemas.openxmlformats.org/officeDocument/2006/relationships/hyperlink" Target="https://www.kaggle.com/datasets/shaunthesheep/microsoft-catsvsdogs-dataset" TargetMode="External"/><Relationship Id="rId4"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zalando-research/fashionmnist" TargetMode="Externa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carlolepelaars/toy-dataset" TargetMode="External"/><Relationship Id="rId3" Type="http://schemas.openxmlformats.org/officeDocument/2006/relationships/image" Target="../media/image1.g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87;p13"/>
          <p:cNvSpPr txBox="1"/>
          <p:nvPr>
            <p:ph type="subTitle" sz="quarter" idx="1"/>
          </p:nvPr>
        </p:nvSpPr>
        <p:spPr>
          <a:xfrm>
            <a:off x="1524000" y="3602037"/>
            <a:ext cx="9144000" cy="1655762"/>
          </a:xfrm>
          <a:prstGeom prst="rect">
            <a:avLst/>
          </a:prstGeom>
        </p:spPr>
        <p:txBody>
          <a:bodyPr/>
          <a:lstStyle>
            <a:lvl1pPr>
              <a:lnSpc>
                <a:spcPct val="72000"/>
              </a:lnSpc>
              <a:defRPr sz="2200"/>
            </a:lvl1pPr>
          </a:lstStyle>
          <a:p>
            <a:pPr/>
            <a:r>
              <a:t>Capt Brandon Hosley</a:t>
            </a:r>
          </a:p>
        </p:txBody>
      </p:sp>
      <p:sp>
        <p:nvSpPr>
          <p:cNvPr id="119" name="Google Shape;88;p13"/>
          <p:cNvSpPr/>
          <p:nvPr/>
        </p:nvSpPr>
        <p:spPr>
          <a:xfrm>
            <a:off x="1524000" y="3446412"/>
            <a:ext cx="9144000" cy="1"/>
          </a:xfrm>
          <a:prstGeom prst="line">
            <a:avLst/>
          </a:prstGeom>
          <a:ln w="38100">
            <a:solidFill>
              <a:schemeClr val="accent4"/>
            </a:solidFill>
          </a:ln>
        </p:spPr>
        <p:txBody>
          <a:bodyPr lIns="0" tIns="0" rIns="0" bIns="0"/>
          <a:lstStyle/>
          <a:p>
            <a:pPr/>
          </a:p>
        </p:txBody>
      </p:sp>
      <p:sp>
        <p:nvSpPr>
          <p:cNvPr id="120" name="Google Shape;89;p13"/>
          <p:cNvSpPr txBox="1"/>
          <p:nvPr/>
        </p:nvSpPr>
        <p:spPr>
          <a:xfrm>
            <a:off x="1748193" y="5557013"/>
            <a:ext cx="8695613" cy="73286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i="1" sz="1500"/>
            </a:lvl1pPr>
          </a:lstStyle>
          <a:p>
            <a:pPr/>
            <a:r>
              <a:t>The views expressed in this presentation are those of the author(s) and do not reflect the official policy or position of the United States Air Force, the Department of Defense, or the United States Government.</a:t>
            </a:r>
          </a:p>
        </p:txBody>
      </p:sp>
      <p:pic>
        <p:nvPicPr>
          <p:cNvPr id="121" name="Google Shape;90;p13" descr="Google Shape;90;p13"/>
          <p:cNvPicPr>
            <a:picLocks noChangeAspect="1"/>
          </p:cNvPicPr>
          <p:nvPr/>
        </p:nvPicPr>
        <p:blipFill>
          <a:blip r:embed="rId2">
            <a:extLst/>
          </a:blip>
          <a:stretch>
            <a:fillRect/>
          </a:stretch>
        </p:blipFill>
        <p:spPr>
          <a:xfrm>
            <a:off x="176462" y="4894474"/>
            <a:ext cx="1347538" cy="1325080"/>
          </a:xfrm>
          <a:prstGeom prst="rect">
            <a:avLst/>
          </a:prstGeom>
          <a:ln w="12700">
            <a:miter lim="400000"/>
          </a:ln>
        </p:spPr>
      </p:pic>
      <p:pic>
        <p:nvPicPr>
          <p:cNvPr id="122" name="Google Shape;91;p13" descr="Google Shape;91;p13"/>
          <p:cNvPicPr>
            <a:picLocks noChangeAspect="1"/>
          </p:cNvPicPr>
          <p:nvPr/>
        </p:nvPicPr>
        <p:blipFill>
          <a:blip r:embed="rId3">
            <a:extLst/>
          </a:blip>
          <a:stretch>
            <a:fillRect/>
          </a:stretch>
        </p:blipFill>
        <p:spPr>
          <a:xfrm>
            <a:off x="10667999" y="4863388"/>
            <a:ext cx="1402598" cy="1387250"/>
          </a:xfrm>
          <a:prstGeom prst="rect">
            <a:avLst/>
          </a:prstGeom>
          <a:ln w="12700">
            <a:miter lim="400000"/>
          </a:ln>
        </p:spPr>
      </p:pic>
      <p:sp>
        <p:nvSpPr>
          <p:cNvPr id="123" name="Google Shape;92;p13"/>
          <p:cNvSpPr txBox="1"/>
          <p:nvPr/>
        </p:nvSpPr>
        <p:spPr>
          <a:xfrm>
            <a:off x="1306360" y="1269178"/>
            <a:ext cx="9687304" cy="205390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4500">
                <a:solidFill>
                  <a:srgbClr val="002060"/>
                </a:solidFill>
              </a:defRPr>
            </a:lvl1pPr>
          </a:lstStyle>
          <a:p>
            <a:pPr/>
            <a:r>
              <a:t>A Comparative Study of Techniques for Addressing Class Imbalance in Machine Learning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Methodology"/>
          <p:cNvSpPr txBox="1"/>
          <p:nvPr>
            <p:ph type="title"/>
          </p:nvPr>
        </p:nvSpPr>
        <p:spPr>
          <a:prstGeom prst="rect">
            <a:avLst/>
          </a:prstGeom>
        </p:spPr>
        <p:txBody>
          <a:bodyPr/>
          <a:lstStyle/>
          <a:p>
            <a:pPr/>
            <a:r>
              <a:t>Methodology</a:t>
            </a:r>
          </a:p>
        </p:txBody>
      </p:sp>
      <p:sp>
        <p:nvSpPr>
          <p:cNvPr id="170" name="Data sets are clean…"/>
          <p:cNvSpPr txBox="1"/>
          <p:nvPr>
            <p:ph type="body" sz="half" idx="1"/>
          </p:nvPr>
        </p:nvSpPr>
        <p:spPr>
          <a:xfrm>
            <a:off x="942852" y="1452281"/>
            <a:ext cx="6362466" cy="4737476"/>
          </a:xfrm>
          <a:prstGeom prst="rect">
            <a:avLst/>
          </a:prstGeom>
        </p:spPr>
        <p:txBody>
          <a:bodyPr/>
          <a:lstStyle/>
          <a:p>
            <a:pPr/>
            <a:r>
              <a:t>Data sets are clean</a:t>
            </a:r>
          </a:p>
          <a:p>
            <a:pPr marL="320842" indent="-320842">
              <a:buClrTx/>
              <a:buSzPct val="100000"/>
              <a:buFontTx/>
              <a:buAutoNum type="arabicPeriod" startAt="1"/>
            </a:pPr>
            <a:r>
              <a:t>Induce Imbalance via subsampling</a:t>
            </a:r>
          </a:p>
          <a:p>
            <a:pPr marL="320842" indent="-320842">
              <a:buClrTx/>
              <a:buSzPct val="100000"/>
              <a:buFontTx/>
              <a:buAutoNum type="arabicPeriod" startAt="1"/>
            </a:pPr>
            <a:r>
              <a:t>Imbalance technique is applied</a:t>
            </a:r>
          </a:p>
          <a:p>
            <a:pPr marL="320842" indent="-320842">
              <a:buClrTx/>
              <a:buSzPct val="100000"/>
              <a:buFontTx/>
              <a:buAutoNum type="arabicPeriod" startAt="1"/>
            </a:pPr>
            <a:r>
              <a:t>New set is evaluated by different classification techniques</a:t>
            </a:r>
          </a:p>
          <a:p>
            <a:pPr marL="320842" indent="-320842">
              <a:buClrTx/>
              <a:buSzPct val="100000"/>
              <a:buFontTx/>
              <a:buAutoNum type="arabicPeriod" startAt="1"/>
            </a:pPr>
            <a:r>
              <a:t>Classifier training functions provide equal access to limited flexibility in training (Grid searching)</a:t>
            </a:r>
          </a:p>
        </p:txBody>
      </p:sp>
      <p:sp>
        <p:nvSpPr>
          <p:cNvPr id="171" name="Slide Number"/>
          <p:cNvSpPr txBox="1"/>
          <p:nvPr>
            <p:ph type="sldNum" sz="quarter" idx="2"/>
          </p:nvPr>
        </p:nvSpPr>
        <p:spPr>
          <a:xfrm>
            <a:off x="11172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 name="Image" descr="Image"/>
          <p:cNvPicPr>
            <a:picLocks noChangeAspect="1"/>
          </p:cNvPicPr>
          <p:nvPr/>
        </p:nvPicPr>
        <p:blipFill>
          <a:blip r:embed="rId2">
            <a:extLst/>
          </a:blip>
          <a:stretch>
            <a:fillRect/>
          </a:stretch>
        </p:blipFill>
        <p:spPr>
          <a:xfrm>
            <a:off x="7827276" y="1293661"/>
            <a:ext cx="2768385" cy="503566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Analysis"/>
          <p:cNvSpPr txBox="1"/>
          <p:nvPr>
            <p:ph type="title"/>
          </p:nvPr>
        </p:nvSpPr>
        <p:spPr>
          <a:prstGeom prst="rect">
            <a:avLst/>
          </a:prstGeom>
        </p:spPr>
        <p:txBody>
          <a:bodyPr/>
          <a:lstStyle/>
          <a:p>
            <a:pPr/>
            <a:r>
              <a:t>Analysis</a:t>
            </a:r>
          </a:p>
        </p:txBody>
      </p:sp>
      <p:sp>
        <p:nvSpPr>
          <p:cNvPr id="175" name="Each Trained Model…"/>
          <p:cNvSpPr txBox="1"/>
          <p:nvPr>
            <p:ph type="body" idx="1"/>
          </p:nvPr>
        </p:nvSpPr>
        <p:spPr>
          <a:xfrm>
            <a:off x="880782" y="1426118"/>
            <a:ext cx="10515601" cy="4525028"/>
          </a:xfrm>
          <a:prstGeom prst="rect">
            <a:avLst/>
          </a:prstGeom>
        </p:spPr>
        <p:txBody>
          <a:bodyPr/>
          <a:lstStyle/>
          <a:p>
            <a:pPr/>
            <a:r>
              <a:t>Each Trained Model</a:t>
            </a:r>
          </a:p>
          <a:p>
            <a:pPr lvl="1" marL="952500" indent="-381000">
              <a:buChar char="•"/>
            </a:pPr>
            <a:r>
              <a:t>F1, Precision, and Recall </a:t>
            </a:r>
          </a:p>
          <a:p>
            <a:pPr lvl="1" marL="952500" indent="-381000">
              <a:buChar char="•"/>
            </a:pPr>
            <a:r>
              <a:t>Hyperparameters</a:t>
            </a:r>
          </a:p>
          <a:p>
            <a:pPr lvl="1" marL="952500" indent="-381000">
              <a:buChar char="•"/>
            </a:pPr>
            <a:r>
              <a:t>Operating time</a:t>
            </a:r>
          </a:p>
          <a:p>
            <a:pPr/>
            <a:r>
              <a:t>Each Imbalance Technique</a:t>
            </a:r>
          </a:p>
          <a:p>
            <a:pPr lvl="1" marL="952500" indent="-381000">
              <a:buChar char="•"/>
            </a:pPr>
            <a:r>
              <a:t>Collection of Model Stats</a:t>
            </a:r>
          </a:p>
          <a:p>
            <a:pPr lvl="1" marL="952500" indent="-381000">
              <a:buChar char="•"/>
            </a:pPr>
            <a:r>
              <a:t>Thus, variance</a:t>
            </a:r>
          </a:p>
          <a:p>
            <a:pPr/>
            <a:r>
              <a:t>Algorithmic Methods</a:t>
            </a:r>
          </a:p>
          <a:p>
            <a:pPr lvl="1" marL="952500" indent="-381000">
              <a:buChar char="•"/>
            </a:pPr>
            <a:r>
              <a:t>Training history is collected as well</a:t>
            </a:r>
          </a:p>
        </p:txBody>
      </p:sp>
      <p:sp>
        <p:nvSpPr>
          <p:cNvPr id="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Data Level - Results - Test F1"/>
          <p:cNvSpPr txBox="1"/>
          <p:nvPr>
            <p:ph type="title"/>
          </p:nvPr>
        </p:nvSpPr>
        <p:spPr>
          <a:prstGeom prst="rect">
            <a:avLst/>
          </a:prstGeom>
        </p:spPr>
        <p:txBody>
          <a:bodyPr/>
          <a:lstStyle/>
          <a:p>
            <a:pPr/>
            <a:r>
              <a:t>Data Level - Results - Test F1</a:t>
            </a:r>
          </a:p>
        </p:txBody>
      </p:sp>
      <p:sp>
        <p:nvSpPr>
          <p:cNvPr id="1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0" name="f38eb802-4c3e-4d33-a004-7cba472c71d6.png" descr="f38eb802-4c3e-4d33-a004-7cba472c71d6.png"/>
          <p:cNvPicPr>
            <a:picLocks noChangeAspect="1"/>
          </p:cNvPicPr>
          <p:nvPr/>
        </p:nvPicPr>
        <p:blipFill>
          <a:blip r:embed="rId2">
            <a:extLst/>
          </a:blip>
          <a:stretch>
            <a:fillRect/>
          </a:stretch>
        </p:blipFill>
        <p:spPr>
          <a:xfrm>
            <a:off x="504640" y="1610124"/>
            <a:ext cx="5584142" cy="4486570"/>
          </a:xfrm>
          <a:prstGeom prst="rect">
            <a:avLst/>
          </a:prstGeom>
          <a:ln w="12700">
            <a:miter lim="400000"/>
          </a:ln>
        </p:spPr>
      </p:pic>
      <p:pic>
        <p:nvPicPr>
          <p:cNvPr id="181" name="17c463fc-6719-4496-b7e0-7c0fc3496a39.png" descr="17c463fc-6719-4496-b7e0-7c0fc3496a39.png"/>
          <p:cNvPicPr>
            <a:picLocks noChangeAspect="1"/>
          </p:cNvPicPr>
          <p:nvPr/>
        </p:nvPicPr>
        <p:blipFill>
          <a:blip r:embed="rId3">
            <a:extLst/>
          </a:blip>
          <a:stretch>
            <a:fillRect/>
          </a:stretch>
        </p:blipFill>
        <p:spPr>
          <a:xfrm>
            <a:off x="6194929" y="1610124"/>
            <a:ext cx="5497492" cy="448657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Data Level - Results - Training F1"/>
          <p:cNvSpPr txBox="1"/>
          <p:nvPr>
            <p:ph type="title"/>
          </p:nvPr>
        </p:nvSpPr>
        <p:spPr>
          <a:prstGeom prst="rect">
            <a:avLst/>
          </a:prstGeom>
        </p:spPr>
        <p:txBody>
          <a:bodyPr/>
          <a:lstStyle/>
          <a:p>
            <a:pPr/>
            <a:r>
              <a:t>Data Level - Results - Training F1</a:t>
            </a:r>
          </a:p>
        </p:txBody>
      </p:sp>
      <p:sp>
        <p:nvSpPr>
          <p:cNvPr id="1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 name="921e3e5f-7829-43d0-b8bd-dd843efeea87.png" descr="921e3e5f-7829-43d0-b8bd-dd843efeea87.png"/>
          <p:cNvPicPr>
            <a:picLocks noChangeAspect="1"/>
          </p:cNvPicPr>
          <p:nvPr/>
        </p:nvPicPr>
        <p:blipFill>
          <a:blip r:embed="rId2">
            <a:extLst/>
          </a:blip>
          <a:stretch>
            <a:fillRect/>
          </a:stretch>
        </p:blipFill>
        <p:spPr>
          <a:xfrm>
            <a:off x="403900" y="1594715"/>
            <a:ext cx="5609630" cy="4507048"/>
          </a:xfrm>
          <a:prstGeom prst="rect">
            <a:avLst/>
          </a:prstGeom>
          <a:ln w="12700">
            <a:miter lim="400000"/>
          </a:ln>
        </p:spPr>
      </p:pic>
      <p:pic>
        <p:nvPicPr>
          <p:cNvPr id="186" name="a36047b9-4035-48b6-889b-7af3292d0d2f.png" descr="a36047b9-4035-48b6-889b-7af3292d0d2f.png"/>
          <p:cNvPicPr>
            <a:picLocks noChangeAspect="1"/>
          </p:cNvPicPr>
          <p:nvPr/>
        </p:nvPicPr>
        <p:blipFill>
          <a:blip r:embed="rId3">
            <a:extLst/>
          </a:blip>
          <a:stretch>
            <a:fillRect/>
          </a:stretch>
        </p:blipFill>
        <p:spPr>
          <a:xfrm>
            <a:off x="6136206" y="1594715"/>
            <a:ext cx="5532317" cy="445260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ata Level - Run Time"/>
          <p:cNvSpPr txBox="1"/>
          <p:nvPr>
            <p:ph type="title"/>
          </p:nvPr>
        </p:nvSpPr>
        <p:spPr>
          <a:prstGeom prst="rect">
            <a:avLst/>
          </a:prstGeom>
        </p:spPr>
        <p:txBody>
          <a:bodyPr/>
          <a:lstStyle/>
          <a:p>
            <a:pPr/>
            <a:r>
              <a:t>Data Level - Run Time</a:t>
            </a:r>
          </a:p>
        </p:txBody>
      </p:sp>
      <p:sp>
        <p:nvSpPr>
          <p:cNvPr id="1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0" name="6494fa88-fa17-4c85-9439-ef97c820d2fc.png" descr="6494fa88-fa17-4c85-9439-ef97c820d2fc.png"/>
          <p:cNvPicPr>
            <a:picLocks noChangeAspect="1"/>
          </p:cNvPicPr>
          <p:nvPr/>
        </p:nvPicPr>
        <p:blipFill>
          <a:blip r:embed="rId2">
            <a:extLst/>
          </a:blip>
          <a:stretch>
            <a:fillRect/>
          </a:stretch>
        </p:blipFill>
        <p:spPr>
          <a:xfrm>
            <a:off x="668317" y="1672451"/>
            <a:ext cx="5382193" cy="4354343"/>
          </a:xfrm>
          <a:prstGeom prst="rect">
            <a:avLst/>
          </a:prstGeom>
          <a:ln w="12700">
            <a:miter lim="400000"/>
          </a:ln>
        </p:spPr>
      </p:pic>
      <p:pic>
        <p:nvPicPr>
          <p:cNvPr id="191" name="15c41adc-5b21-4238-8c83-5b687849f447.png" descr="15c41adc-5b21-4238-8c83-5b687849f447.png"/>
          <p:cNvPicPr>
            <a:picLocks noChangeAspect="1"/>
          </p:cNvPicPr>
          <p:nvPr/>
        </p:nvPicPr>
        <p:blipFill>
          <a:blip r:embed="rId3">
            <a:extLst/>
          </a:blip>
          <a:stretch>
            <a:fillRect/>
          </a:stretch>
        </p:blipFill>
        <p:spPr>
          <a:xfrm>
            <a:off x="6088263" y="1668664"/>
            <a:ext cx="5382194" cy="436191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Algorithmic Level - Loss History"/>
          <p:cNvSpPr txBox="1"/>
          <p:nvPr>
            <p:ph type="title"/>
          </p:nvPr>
        </p:nvSpPr>
        <p:spPr>
          <a:prstGeom prst="rect">
            <a:avLst/>
          </a:prstGeom>
        </p:spPr>
        <p:txBody>
          <a:bodyPr/>
          <a:lstStyle/>
          <a:p>
            <a:pPr/>
            <a:r>
              <a:t>Algorithmic Level - Loss History</a:t>
            </a:r>
          </a:p>
        </p:txBody>
      </p:sp>
      <p:sp>
        <p:nvSpPr>
          <p:cNvPr id="1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5" name="CV Train Loss.png" descr="CV Train Loss.png"/>
          <p:cNvPicPr>
            <a:picLocks noChangeAspect="1"/>
          </p:cNvPicPr>
          <p:nvPr/>
        </p:nvPicPr>
        <p:blipFill>
          <a:blip r:embed="rId2">
            <a:extLst/>
          </a:blip>
          <a:stretch>
            <a:fillRect/>
          </a:stretch>
        </p:blipFill>
        <p:spPr>
          <a:xfrm>
            <a:off x="536677" y="1429092"/>
            <a:ext cx="5440719" cy="4366009"/>
          </a:xfrm>
          <a:prstGeom prst="rect">
            <a:avLst/>
          </a:prstGeom>
          <a:ln w="12700">
            <a:miter lim="400000"/>
          </a:ln>
        </p:spPr>
      </p:pic>
      <p:pic>
        <p:nvPicPr>
          <p:cNvPr id="196" name="CV Val Loss.png" descr="CV Val Loss.png"/>
          <p:cNvPicPr>
            <a:picLocks noChangeAspect="1"/>
          </p:cNvPicPr>
          <p:nvPr/>
        </p:nvPicPr>
        <p:blipFill>
          <a:blip r:embed="rId3">
            <a:extLst/>
          </a:blip>
          <a:stretch>
            <a:fillRect/>
          </a:stretch>
        </p:blipFill>
        <p:spPr>
          <a:xfrm>
            <a:off x="6041507" y="1429092"/>
            <a:ext cx="5440719" cy="436600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Algorithmic Level - Accuracy History"/>
          <p:cNvSpPr txBox="1"/>
          <p:nvPr>
            <p:ph type="title"/>
          </p:nvPr>
        </p:nvSpPr>
        <p:spPr>
          <a:prstGeom prst="rect">
            <a:avLst/>
          </a:prstGeom>
        </p:spPr>
        <p:txBody>
          <a:bodyPr/>
          <a:lstStyle/>
          <a:p>
            <a:pPr/>
            <a:r>
              <a:t>Algorithmic Level - Accuracy History</a:t>
            </a:r>
          </a:p>
        </p:txBody>
      </p:sp>
      <p:sp>
        <p:nvSpPr>
          <p:cNvPr id="1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CV Train Acc.png" descr="CV Train Acc.png"/>
          <p:cNvPicPr>
            <a:picLocks noChangeAspect="1"/>
          </p:cNvPicPr>
          <p:nvPr/>
        </p:nvPicPr>
        <p:blipFill>
          <a:blip r:embed="rId2">
            <a:extLst/>
          </a:blip>
          <a:stretch>
            <a:fillRect/>
          </a:stretch>
        </p:blipFill>
        <p:spPr>
          <a:xfrm>
            <a:off x="489119" y="1513435"/>
            <a:ext cx="5407151" cy="4271274"/>
          </a:xfrm>
          <a:prstGeom prst="rect">
            <a:avLst/>
          </a:prstGeom>
          <a:ln w="12700">
            <a:miter lim="400000"/>
          </a:ln>
        </p:spPr>
      </p:pic>
      <p:pic>
        <p:nvPicPr>
          <p:cNvPr id="201" name="CV Val Acc.png" descr="CV Val Acc.png"/>
          <p:cNvPicPr>
            <a:picLocks noChangeAspect="1"/>
          </p:cNvPicPr>
          <p:nvPr/>
        </p:nvPicPr>
        <p:blipFill>
          <a:blip r:embed="rId3">
            <a:extLst/>
          </a:blip>
          <a:stretch>
            <a:fillRect/>
          </a:stretch>
        </p:blipFill>
        <p:spPr>
          <a:xfrm>
            <a:off x="6147153" y="1542690"/>
            <a:ext cx="5407151" cy="421276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lgorithmic Level - Test Results"/>
          <p:cNvSpPr txBox="1"/>
          <p:nvPr>
            <p:ph type="title"/>
          </p:nvPr>
        </p:nvSpPr>
        <p:spPr>
          <a:prstGeom prst="rect">
            <a:avLst/>
          </a:prstGeom>
        </p:spPr>
        <p:txBody>
          <a:bodyPr/>
          <a:lstStyle/>
          <a:p>
            <a:pPr/>
            <a:r>
              <a:t>Algorithmic Level - Test Results</a:t>
            </a:r>
          </a:p>
        </p:txBody>
      </p:sp>
      <p:sp>
        <p:nvSpPr>
          <p:cNvPr id="2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Unknown.png" descr="Unknown.png"/>
          <p:cNvPicPr>
            <a:picLocks noChangeAspect="1"/>
          </p:cNvPicPr>
          <p:nvPr/>
        </p:nvPicPr>
        <p:blipFill>
          <a:blip r:embed="rId2">
            <a:extLst/>
          </a:blip>
          <a:stretch>
            <a:fillRect/>
          </a:stretch>
        </p:blipFill>
        <p:spPr>
          <a:xfrm>
            <a:off x="514813" y="1436431"/>
            <a:ext cx="5241639" cy="4342801"/>
          </a:xfrm>
          <a:prstGeom prst="rect">
            <a:avLst/>
          </a:prstGeom>
          <a:ln w="12700">
            <a:miter lim="400000"/>
          </a:ln>
        </p:spPr>
      </p:pic>
      <p:pic>
        <p:nvPicPr>
          <p:cNvPr id="206" name="CV Final Accuracy.png" descr="CV Final Accuracy.png"/>
          <p:cNvPicPr>
            <a:picLocks noChangeAspect="1"/>
          </p:cNvPicPr>
          <p:nvPr/>
        </p:nvPicPr>
        <p:blipFill>
          <a:blip r:embed="rId3">
            <a:extLst/>
          </a:blip>
          <a:stretch>
            <a:fillRect/>
          </a:stretch>
        </p:blipFill>
        <p:spPr>
          <a:xfrm>
            <a:off x="6131287" y="1452020"/>
            <a:ext cx="5410664" cy="431162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onclusion"/>
          <p:cNvSpPr txBox="1"/>
          <p:nvPr>
            <p:ph type="title"/>
          </p:nvPr>
        </p:nvSpPr>
        <p:spPr>
          <a:prstGeom prst="rect">
            <a:avLst/>
          </a:prstGeom>
        </p:spPr>
        <p:txBody>
          <a:bodyPr/>
          <a:lstStyle/>
          <a:p>
            <a:pPr/>
            <a:r>
              <a:t>Conclusion</a:t>
            </a:r>
          </a:p>
        </p:txBody>
      </p:sp>
      <p:sp>
        <p:nvSpPr>
          <p:cNvPr id="209" name="Negligible differences between the data level in a naive application…"/>
          <p:cNvSpPr txBox="1"/>
          <p:nvPr>
            <p:ph type="body" idx="1"/>
          </p:nvPr>
        </p:nvSpPr>
        <p:spPr>
          <a:xfrm>
            <a:off x="838200" y="1452281"/>
            <a:ext cx="10515600" cy="4557170"/>
          </a:xfrm>
          <a:prstGeom prst="rect">
            <a:avLst/>
          </a:prstGeom>
        </p:spPr>
        <p:txBody>
          <a:bodyPr/>
          <a:lstStyle/>
          <a:p>
            <a:pPr/>
            <a:r>
              <a:t>Negligible differences between the data level in a naive application</a:t>
            </a:r>
          </a:p>
          <a:p>
            <a:pPr lvl="1" marL="952500" indent="-381000">
              <a:buChar char="•"/>
            </a:pPr>
            <a:r>
              <a:t>However, one-sided and Tomek-link under sampling produce a validation results that more accurately reflect test performance</a:t>
            </a:r>
          </a:p>
          <a:p>
            <a:pPr/>
            <a:r>
              <a:t>The algorithmic methods showed a greater level of robustness, cost tuning does come with lower report training statistics; but produces better final results</a:t>
            </a:r>
          </a:p>
        </p:txBody>
      </p:sp>
      <p:sp>
        <p:nvSpPr>
          <p:cNvPr id="2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Conclusion - Future Work"/>
          <p:cNvSpPr txBox="1"/>
          <p:nvPr>
            <p:ph type="title"/>
          </p:nvPr>
        </p:nvSpPr>
        <p:spPr>
          <a:prstGeom prst="rect">
            <a:avLst/>
          </a:prstGeom>
        </p:spPr>
        <p:txBody>
          <a:bodyPr/>
          <a:lstStyle/>
          <a:p>
            <a:pPr/>
            <a:r>
              <a:t>Conclusion - Future Work</a:t>
            </a:r>
          </a:p>
        </p:txBody>
      </p:sp>
      <p:sp>
        <p:nvSpPr>
          <p:cNvPr id="213" name="Non-random downsampling"/>
          <p:cNvSpPr txBox="1"/>
          <p:nvPr>
            <p:ph type="body" idx="1"/>
          </p:nvPr>
        </p:nvSpPr>
        <p:spPr>
          <a:xfrm>
            <a:off x="838200" y="1452281"/>
            <a:ext cx="10515600" cy="4557170"/>
          </a:xfrm>
          <a:prstGeom prst="rect">
            <a:avLst/>
          </a:prstGeom>
        </p:spPr>
        <p:txBody>
          <a:bodyPr/>
          <a:lstStyle/>
          <a:p>
            <a:pPr/>
            <a:r>
              <a:t>Non-random downsampling</a:t>
            </a:r>
          </a:p>
        </p:txBody>
      </p:sp>
      <p:sp>
        <p:nvSpPr>
          <p:cNvPr id="2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8;p14"/>
          <p:cNvSpPr txBox="1"/>
          <p:nvPr>
            <p:ph type="title"/>
          </p:nvPr>
        </p:nvSpPr>
        <p:spPr>
          <a:prstGeom prst="rect">
            <a:avLst/>
          </a:prstGeom>
        </p:spPr>
        <p:txBody>
          <a:bodyPr/>
          <a:lstStyle/>
          <a:p>
            <a:pPr/>
            <a:r>
              <a:t>Overview</a:t>
            </a:r>
          </a:p>
        </p:txBody>
      </p:sp>
      <p:sp>
        <p:nvSpPr>
          <p:cNvPr id="126" name="Google Shape;99;p14"/>
          <p:cNvSpPr txBox="1"/>
          <p:nvPr>
            <p:ph type="sldNum" sz="quarter" idx="2"/>
          </p:nvPr>
        </p:nvSpPr>
        <p:spPr>
          <a:xfrm>
            <a:off x="11150816" y="6394520"/>
            <a:ext cx="202984" cy="288785"/>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n-lt"/>
                <a:ea typeface="+mn-ea"/>
                <a:cs typeface="+mn-cs"/>
                <a:sym typeface="Arial"/>
              </a:defRPr>
            </a:lvl1pPr>
          </a:lstStyle>
          <a:p>
            <a:pPr/>
            <a:fld id="{86CB4B4D-7CA3-9044-876B-883B54F8677D}" type="slidenum"/>
          </a:p>
        </p:txBody>
      </p:sp>
      <p:sp>
        <p:nvSpPr>
          <p:cNvPr id="127" name="Google Shape;100;p14"/>
          <p:cNvSpPr txBox="1"/>
          <p:nvPr/>
        </p:nvSpPr>
        <p:spPr>
          <a:xfrm>
            <a:off x="982695" y="1419404"/>
            <a:ext cx="10226610" cy="257062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342900" indent="-342900">
              <a:buClr>
                <a:srgbClr val="000000"/>
              </a:buClr>
              <a:buSzPts val="2400"/>
              <a:buFont typeface="Arial"/>
              <a:buChar char="•"/>
              <a:defRPr b="1" sz="2400">
                <a:solidFill>
                  <a:srgbClr val="002060"/>
                </a:solidFill>
              </a:defRPr>
            </a:pPr>
            <a:r>
              <a:t>Motivation</a:t>
            </a:r>
          </a:p>
          <a:p>
            <a:pPr marL="342900" indent="-342900">
              <a:buClr>
                <a:srgbClr val="002060"/>
              </a:buClr>
              <a:buSzPts val="2400"/>
              <a:buFont typeface="Arial"/>
              <a:buChar char="•"/>
              <a:defRPr b="1" sz="2400">
                <a:solidFill>
                  <a:srgbClr val="002060"/>
                </a:solidFill>
              </a:defRPr>
            </a:pPr>
            <a:r>
              <a:t>Datasets</a:t>
            </a:r>
          </a:p>
          <a:p>
            <a:pPr marL="342900" indent="-342900">
              <a:buClr>
                <a:srgbClr val="002060"/>
              </a:buClr>
              <a:buSzPts val="2400"/>
              <a:buFont typeface="Arial"/>
              <a:buChar char="•"/>
              <a:defRPr b="1" sz="2400">
                <a:solidFill>
                  <a:srgbClr val="002060"/>
                </a:solidFill>
              </a:defRPr>
            </a:pPr>
            <a:r>
              <a:t>Methodology</a:t>
            </a:r>
          </a:p>
          <a:p>
            <a:pPr marL="342900" indent="-342900">
              <a:buClr>
                <a:srgbClr val="002060"/>
              </a:buClr>
              <a:buSzPts val="2400"/>
              <a:buFont typeface="Arial"/>
              <a:buChar char="•"/>
              <a:defRPr b="1" sz="2400">
                <a:solidFill>
                  <a:srgbClr val="002060"/>
                </a:solidFill>
              </a:defRPr>
            </a:pPr>
            <a:r>
              <a:t>Analysis</a:t>
            </a:r>
          </a:p>
          <a:p>
            <a:pPr marL="342900" indent="-342900">
              <a:buClr>
                <a:srgbClr val="002060"/>
              </a:buClr>
              <a:buSzPts val="2400"/>
              <a:buFont typeface="Arial"/>
              <a:buChar char="•"/>
              <a:defRPr b="1" sz="2400">
                <a:solidFill>
                  <a:srgbClr val="002060"/>
                </a:solidFill>
              </a:defRPr>
            </a:pPr>
            <a:r>
              <a:t>Results </a:t>
            </a:r>
          </a:p>
          <a:p>
            <a:pPr marL="342900" indent="-342900">
              <a:buClr>
                <a:srgbClr val="002060"/>
              </a:buClr>
              <a:buSzPts val="2400"/>
              <a:buFont typeface="Arial"/>
              <a:buChar char="•"/>
              <a:defRPr b="1" sz="2400">
                <a:solidFill>
                  <a:srgbClr val="002060"/>
                </a:solidFill>
              </a:defRPr>
            </a:pPr>
            <a:r>
              <a:t>Conclusion</a:t>
            </a:r>
          </a:p>
          <a:p>
            <a:pPr marL="342900" indent="-342900">
              <a:buClr>
                <a:srgbClr val="002060"/>
              </a:buClr>
              <a:buSzPts val="2400"/>
              <a:buFont typeface="Arial"/>
              <a:buChar char="•"/>
              <a:defRPr b="1" strike="sngStrike" sz="2400">
                <a:solidFill>
                  <a:srgbClr val="002060"/>
                </a:solidFill>
              </a:defRPr>
            </a:pPr>
            <a:r>
              <a:t>Questions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241;p30"/>
          <p:cNvSpPr txBox="1"/>
          <p:nvPr>
            <p:ph type="title"/>
          </p:nvPr>
        </p:nvSpPr>
        <p:spPr>
          <a:xfrm>
            <a:off x="838200" y="365125"/>
            <a:ext cx="10515600" cy="907801"/>
          </a:xfrm>
          <a:prstGeom prst="rect">
            <a:avLst/>
          </a:prstGeom>
        </p:spPr>
        <p:txBody>
          <a:bodyPr/>
          <a:lstStyle/>
          <a:p>
            <a:pPr/>
            <a:r>
              <a:t>Questions</a:t>
            </a:r>
          </a:p>
        </p:txBody>
      </p:sp>
      <p:sp>
        <p:nvSpPr>
          <p:cNvPr id="217" name="Google Shape;242;p30"/>
          <p:cNvSpPr txBox="1"/>
          <p:nvPr>
            <p:ph type="sldNum" sz="quarter" idx="2"/>
          </p:nvPr>
        </p:nvSpPr>
        <p:spPr>
          <a:xfrm>
            <a:off x="11051932" y="6394508"/>
            <a:ext cx="301868" cy="288784"/>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n-lt"/>
                <a:ea typeface="+mn-ea"/>
                <a:cs typeface="+mn-cs"/>
                <a:sym typeface="Arial"/>
              </a:defRPr>
            </a:lvl1pPr>
          </a:lstStyle>
          <a:p>
            <a:pPr/>
            <a:fld id="{86CB4B4D-7CA3-9044-876B-883B54F8677D}" type="slidenum"/>
          </a:p>
        </p:txBody>
      </p:sp>
      <p:sp>
        <p:nvSpPr>
          <p:cNvPr id="218" name="Google Shape;243;p30"/>
          <p:cNvSpPr txBox="1"/>
          <p:nvPr/>
        </p:nvSpPr>
        <p:spPr>
          <a:xfrm>
            <a:off x="5869700" y="2857899"/>
            <a:ext cx="308151" cy="60984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3600"/>
            </a:lvl1pPr>
          </a:lstStyle>
          <a:p>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0" name="Google Shape;251;p31"/>
          <p:cNvSpPr txBox="1"/>
          <p:nvPr>
            <p:ph type="title"/>
          </p:nvPr>
        </p:nvSpPr>
        <p:spPr>
          <a:xfrm>
            <a:off x="838200" y="365125"/>
            <a:ext cx="10515600" cy="907801"/>
          </a:xfrm>
          <a:prstGeom prst="rect">
            <a:avLst/>
          </a:prstGeom>
        </p:spPr>
        <p:txBody>
          <a:bodyPr/>
          <a:lstStyle/>
          <a:p>
            <a:pPr/>
            <a:r>
              <a:t>Citations</a:t>
            </a:r>
          </a:p>
        </p:txBody>
      </p:sp>
      <p:sp>
        <p:nvSpPr>
          <p:cNvPr id="221" name="Google Shape;252;p31"/>
          <p:cNvSpPr txBox="1"/>
          <p:nvPr>
            <p:ph type="body" idx="1"/>
          </p:nvPr>
        </p:nvSpPr>
        <p:spPr>
          <a:xfrm>
            <a:off x="838200" y="1452281"/>
            <a:ext cx="10515600" cy="4619723"/>
          </a:xfrm>
          <a:prstGeom prst="rect">
            <a:avLst/>
          </a:prstGeom>
        </p:spPr>
        <p:txBody>
          <a:bodyPr/>
          <a:lstStyle/>
          <a:p>
            <a:pPr marL="0" indent="0">
              <a:buSzTx/>
              <a:buNone/>
            </a:pPr>
          </a:p>
        </p:txBody>
      </p:sp>
      <p:sp>
        <p:nvSpPr>
          <p:cNvPr id="222" name="Google Shape;253;p31"/>
          <p:cNvSpPr txBox="1"/>
          <p:nvPr>
            <p:ph type="sldNum" sz="quarter" idx="2"/>
          </p:nvPr>
        </p:nvSpPr>
        <p:spPr>
          <a:xfrm>
            <a:off x="11170597" y="6414767"/>
            <a:ext cx="183204" cy="24826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106;p15"/>
          <p:cNvSpPr txBox="1"/>
          <p:nvPr>
            <p:ph type="title"/>
          </p:nvPr>
        </p:nvSpPr>
        <p:spPr>
          <a:xfrm>
            <a:off x="838200" y="365125"/>
            <a:ext cx="10515600" cy="907801"/>
          </a:xfrm>
          <a:prstGeom prst="rect">
            <a:avLst/>
          </a:prstGeom>
        </p:spPr>
        <p:txBody>
          <a:bodyPr/>
          <a:lstStyle/>
          <a:p>
            <a:pPr/>
            <a:r>
              <a:t>Motivation of Research</a:t>
            </a:r>
          </a:p>
        </p:txBody>
      </p:sp>
      <p:sp>
        <p:nvSpPr>
          <p:cNvPr id="130" name="Google Shape;107;p15"/>
          <p:cNvSpPr txBox="1"/>
          <p:nvPr>
            <p:ph type="sldNum" sz="quarter" idx="2"/>
          </p:nvPr>
        </p:nvSpPr>
        <p:spPr>
          <a:xfrm>
            <a:off x="11150816" y="6394508"/>
            <a:ext cx="202984" cy="288784"/>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n-lt"/>
                <a:ea typeface="+mn-ea"/>
                <a:cs typeface="+mn-cs"/>
                <a:sym typeface="Arial"/>
              </a:defRPr>
            </a:lvl1pPr>
          </a:lstStyle>
          <a:p>
            <a:pPr/>
            <a:fld id="{86CB4B4D-7CA3-9044-876B-883B54F8677D}" type="slidenum"/>
          </a:p>
        </p:txBody>
      </p:sp>
      <p:sp>
        <p:nvSpPr>
          <p:cNvPr id="131" name="Google Shape;108;p15"/>
          <p:cNvSpPr txBox="1"/>
          <p:nvPr/>
        </p:nvSpPr>
        <p:spPr>
          <a:xfrm>
            <a:off x="883925" y="1395325"/>
            <a:ext cx="5357824" cy="328182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342900" indent="-342900">
              <a:buClr>
                <a:srgbClr val="000000"/>
              </a:buClr>
              <a:buSzPts val="2400"/>
              <a:buFont typeface="Arial"/>
              <a:buChar char="•"/>
              <a:defRPr sz="2400"/>
            </a:pPr>
            <a:r>
              <a:t>Addressing class imbalance is a broad problem within ML</a:t>
            </a:r>
          </a:p>
          <a:p>
            <a:pPr>
              <a:defRPr sz="2400"/>
            </a:pPr>
          </a:p>
          <a:p>
            <a:pPr marL="342900" indent="-342900">
              <a:buClr>
                <a:srgbClr val="000000"/>
              </a:buClr>
              <a:buSzPts val="2400"/>
              <a:buFont typeface="Arial"/>
              <a:buChar char="•"/>
              <a:defRPr sz="2400"/>
            </a:pPr>
            <a:r>
              <a:t>Many different techniques have been shown to be very effective</a:t>
            </a:r>
          </a:p>
          <a:p>
            <a:pPr>
              <a:defRPr sz="2400"/>
            </a:pPr>
          </a:p>
          <a:p>
            <a:pPr marL="342900" indent="-342900">
              <a:buClr>
                <a:srgbClr val="000000"/>
              </a:buClr>
              <a:buSzPts val="2400"/>
              <a:buFont typeface="Arial"/>
              <a:buChar char="•"/>
              <a:defRPr sz="2400"/>
            </a:pPr>
            <a:r>
              <a:t>How do these perform under different imbalances?</a:t>
            </a:r>
          </a:p>
        </p:txBody>
      </p:sp>
      <p:pic>
        <p:nvPicPr>
          <p:cNvPr id="132" name="Image" descr="Image"/>
          <p:cNvPicPr>
            <a:picLocks noChangeAspect="1"/>
          </p:cNvPicPr>
          <p:nvPr/>
        </p:nvPicPr>
        <p:blipFill>
          <a:blip r:embed="rId2">
            <a:extLst/>
          </a:blip>
          <a:stretch>
            <a:fillRect/>
          </a:stretch>
        </p:blipFill>
        <p:spPr>
          <a:xfrm>
            <a:off x="6400336" y="1512040"/>
            <a:ext cx="5357825" cy="466246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Datasets - Diabetes"/>
          <p:cNvSpPr txBox="1"/>
          <p:nvPr>
            <p:ph type="title"/>
          </p:nvPr>
        </p:nvSpPr>
        <p:spPr>
          <a:prstGeom prst="rect">
            <a:avLst/>
          </a:prstGeom>
        </p:spPr>
        <p:txBody>
          <a:bodyPr/>
          <a:lstStyle/>
          <a:p>
            <a:pPr/>
            <a:r>
              <a:t>Datasets - Diabetes</a:t>
            </a:r>
          </a:p>
        </p:txBody>
      </p:sp>
      <p:sp>
        <p:nvSpPr>
          <p:cNvPr id="135" name="Binary classification via features…"/>
          <p:cNvSpPr txBox="1"/>
          <p:nvPr>
            <p:ph type="body" sz="half" idx="1"/>
          </p:nvPr>
        </p:nvSpPr>
        <p:spPr>
          <a:xfrm>
            <a:off x="838200" y="1452281"/>
            <a:ext cx="5605269" cy="4235701"/>
          </a:xfrm>
          <a:prstGeom prst="rect">
            <a:avLst/>
          </a:prstGeom>
        </p:spPr>
        <p:txBody>
          <a:bodyPr/>
          <a:lstStyle/>
          <a:p>
            <a:pPr/>
            <a:r>
              <a:t>Binary classification via features</a:t>
            </a:r>
          </a:p>
          <a:p>
            <a:pPr lvl="1" marL="952500" indent="-381000">
              <a:buChar char="•"/>
            </a:pPr>
            <a:r>
              <a:t>Collected by CDC using BRFSS</a:t>
            </a:r>
          </a:p>
          <a:p>
            <a:pPr lvl="1" marL="952500" indent="-381000">
              <a:buChar char="•"/>
            </a:pPr>
            <a:r>
              <a:t>Original dataset has 441,455</a:t>
            </a:r>
          </a:p>
          <a:p>
            <a:pPr lvl="1" marL="952500" indent="-381000">
              <a:buChar char="•"/>
            </a:pPr>
            <a:r>
              <a:t>Kaggle set is 70,692</a:t>
            </a:r>
          </a:p>
          <a:p>
            <a:pPr lvl="2" marL="1409700" indent="-381000"/>
            <a:r>
              <a:t>Balanced and Cleaned</a:t>
            </a:r>
          </a:p>
        </p:txBody>
      </p:sp>
      <p:sp>
        <p:nvSpPr>
          <p:cNvPr id="136" name="Slide Number"/>
          <p:cNvSpPr txBox="1"/>
          <p:nvPr>
            <p:ph type="sldNum" sz="quarter" idx="2"/>
          </p:nvPr>
        </p:nvSpPr>
        <p:spPr>
          <a:xfrm>
            <a:off x="11172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7" name="Image" descr="Image"/>
          <p:cNvPicPr>
            <a:picLocks noChangeAspect="1"/>
          </p:cNvPicPr>
          <p:nvPr/>
        </p:nvPicPr>
        <p:blipFill>
          <a:blip r:embed="rId2">
            <a:extLst/>
          </a:blip>
          <a:stretch>
            <a:fillRect/>
          </a:stretch>
        </p:blipFill>
        <p:spPr>
          <a:xfrm>
            <a:off x="6866679" y="1377791"/>
            <a:ext cx="4638906" cy="4867406"/>
          </a:xfrm>
          <a:prstGeom prst="rect">
            <a:avLst/>
          </a:prstGeom>
          <a:ln w="12700">
            <a:miter lim="400000"/>
          </a:ln>
        </p:spPr>
      </p:pic>
      <p:sp>
        <p:nvSpPr>
          <p:cNvPr id="138" name="Available at: https://www.kaggle.com/datasets/prosperchuks/health-dataset"/>
          <p:cNvSpPr txBox="1"/>
          <p:nvPr/>
        </p:nvSpPr>
        <p:spPr>
          <a:xfrm>
            <a:off x="118021" y="6057152"/>
            <a:ext cx="5909705"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563C1"/>
                </a:solidFill>
                <a:uFill>
                  <a:solidFill>
                    <a:srgbClr val="0563C1"/>
                  </a:solidFill>
                </a:uFill>
                <a:hlinkClick r:id="rId3" invalidUrl="" action="" tgtFrame="" tooltip="" history="1" highlightClick="0" endSnd="0"/>
              </a:rPr>
              <a:t>https://www.kaggle.com/datasets/prosperchuks/health-dataset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Datasets - Music Genre Classification"/>
          <p:cNvSpPr txBox="1"/>
          <p:nvPr>
            <p:ph type="title"/>
          </p:nvPr>
        </p:nvSpPr>
        <p:spPr>
          <a:prstGeom prst="rect">
            <a:avLst/>
          </a:prstGeom>
        </p:spPr>
        <p:txBody>
          <a:bodyPr/>
          <a:lstStyle/>
          <a:p>
            <a:pPr/>
            <a:r>
              <a:t>Datasets - Music Genre Classification</a:t>
            </a:r>
          </a:p>
        </p:txBody>
      </p:sp>
      <p:sp>
        <p:nvSpPr>
          <p:cNvPr id="141" name="Multi-class via features…"/>
          <p:cNvSpPr txBox="1"/>
          <p:nvPr>
            <p:ph type="body" idx="1"/>
          </p:nvPr>
        </p:nvSpPr>
        <p:spPr>
          <a:xfrm>
            <a:off x="825118" y="1311150"/>
            <a:ext cx="10541764" cy="4235700"/>
          </a:xfrm>
          <a:prstGeom prst="rect">
            <a:avLst/>
          </a:prstGeom>
        </p:spPr>
        <p:txBody>
          <a:bodyPr/>
          <a:lstStyle/>
          <a:p>
            <a:pPr/>
            <a:r>
              <a:t>Multi-class via features</a:t>
            </a:r>
          </a:p>
          <a:p>
            <a:pPr lvl="1" marL="952500" indent="-381000">
              <a:buChar char="•"/>
            </a:pPr>
            <a:r>
              <a:t>Provenance withheld by originator</a:t>
            </a:r>
          </a:p>
          <a:p>
            <a:pPr lvl="1" marL="952500" indent="-381000">
              <a:buChar char="•"/>
            </a:pPr>
            <a:r>
              <a:t>Features are highly subjective measures</a:t>
            </a:r>
          </a:p>
        </p:txBody>
      </p:sp>
      <p:sp>
        <p:nvSpPr>
          <p:cNvPr id="142" name="Slide Number"/>
          <p:cNvSpPr txBox="1"/>
          <p:nvPr>
            <p:ph type="sldNum" sz="quarter" idx="2"/>
          </p:nvPr>
        </p:nvSpPr>
        <p:spPr>
          <a:xfrm>
            <a:off x="11172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Available at: https://www.kaggle.com/datasets/purumalgi/music-genre-classification"/>
          <p:cNvSpPr txBox="1"/>
          <p:nvPr/>
        </p:nvSpPr>
        <p:spPr>
          <a:xfrm>
            <a:off x="118402" y="6051269"/>
            <a:ext cx="6591041"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563C1"/>
                </a:solidFill>
                <a:uFill>
                  <a:solidFill>
                    <a:srgbClr val="0563C1"/>
                  </a:solidFill>
                </a:uFill>
                <a:hlinkClick r:id="rId2" invalidUrl="" action="" tgtFrame="" tooltip="" history="1" highlightClick="0" endSnd="0"/>
              </a:rPr>
              <a:t>https://www.kaggle.com/datasets/purumalgi/music-genre-classification</a:t>
            </a:r>
            <a:r>
              <a:t> </a:t>
            </a:r>
          </a:p>
        </p:txBody>
      </p:sp>
      <p:pic>
        <p:nvPicPr>
          <p:cNvPr id="144" name="Screenshot 2023-08-27 at 1.59.28 PM.png" descr="Screenshot 2023-08-27 at 1.59.28 PM.png"/>
          <p:cNvPicPr>
            <a:picLocks noChangeAspect="1"/>
          </p:cNvPicPr>
          <p:nvPr/>
        </p:nvPicPr>
        <p:blipFill>
          <a:blip r:embed="rId3">
            <a:extLst/>
          </a:blip>
          <a:stretch>
            <a:fillRect/>
          </a:stretch>
        </p:blipFill>
        <p:spPr>
          <a:xfrm>
            <a:off x="2146467" y="4016222"/>
            <a:ext cx="7899066" cy="171131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Datasets - Cats-vs-Dogs"/>
          <p:cNvSpPr txBox="1"/>
          <p:nvPr>
            <p:ph type="title"/>
          </p:nvPr>
        </p:nvSpPr>
        <p:spPr>
          <a:prstGeom prst="rect">
            <a:avLst/>
          </a:prstGeom>
        </p:spPr>
        <p:txBody>
          <a:bodyPr/>
          <a:lstStyle/>
          <a:p>
            <a:pPr/>
            <a:r>
              <a:t>Datasets - Cats-vs-Dogs</a:t>
            </a:r>
          </a:p>
        </p:txBody>
      </p:sp>
      <p:sp>
        <p:nvSpPr>
          <p:cNvPr id="147" name="Binary classification via images…"/>
          <p:cNvSpPr txBox="1"/>
          <p:nvPr>
            <p:ph type="body" sz="half" idx="1"/>
          </p:nvPr>
        </p:nvSpPr>
        <p:spPr>
          <a:xfrm>
            <a:off x="838200" y="1452281"/>
            <a:ext cx="5605269" cy="4235701"/>
          </a:xfrm>
          <a:prstGeom prst="rect">
            <a:avLst/>
          </a:prstGeom>
        </p:spPr>
        <p:txBody>
          <a:bodyPr/>
          <a:lstStyle/>
          <a:p>
            <a:pPr/>
            <a:r>
              <a:t>Binary classification via images</a:t>
            </a:r>
          </a:p>
          <a:p>
            <a:pPr lvl="1" marL="952500" indent="-381000">
              <a:buChar char="•"/>
            </a:pPr>
            <a:r>
              <a:t>A larger version of the Tensorflow example set</a:t>
            </a:r>
          </a:p>
          <a:p>
            <a:pPr lvl="1" marL="952500" indent="-381000">
              <a:buChar char="•"/>
            </a:pPr>
            <a:r>
              <a:t>Original set produced from Microsoft captcha research</a:t>
            </a:r>
          </a:p>
          <a:p>
            <a:pPr lvl="1" marL="952500" indent="-381000">
              <a:buChar char="•"/>
            </a:pPr>
            <a:r>
              <a:t>Images were sourced from </a:t>
            </a:r>
            <a:r>
              <a:rPr u="sng">
                <a:solidFill>
                  <a:srgbClr val="0563C1"/>
                </a:solidFill>
                <a:uFill>
                  <a:solidFill>
                    <a:srgbClr val="0563C1"/>
                  </a:solidFill>
                </a:uFill>
                <a:hlinkClick r:id="rId2" invalidUrl="" action="" tgtFrame="" tooltip="" history="1" highlightClick="0" endSnd="0"/>
              </a:rPr>
              <a:t>PetFinder.com</a:t>
            </a:r>
            <a:r>
              <a:t> listings</a:t>
            </a:r>
          </a:p>
        </p:txBody>
      </p:sp>
      <p:sp>
        <p:nvSpPr>
          <p:cNvPr id="148" name="Slide Number"/>
          <p:cNvSpPr txBox="1"/>
          <p:nvPr>
            <p:ph type="sldNum" sz="quarter" idx="2"/>
          </p:nvPr>
        </p:nvSpPr>
        <p:spPr>
          <a:xfrm>
            <a:off x="11172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Available at: https://www.kaggle.com/datasets/shaunthesheep/microsoft-catsvsdogs-dataset"/>
          <p:cNvSpPr txBox="1"/>
          <p:nvPr/>
        </p:nvSpPr>
        <p:spPr>
          <a:xfrm>
            <a:off x="118402" y="6051269"/>
            <a:ext cx="7243813"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563C1"/>
                </a:solidFill>
                <a:uFill>
                  <a:solidFill>
                    <a:srgbClr val="0563C1"/>
                  </a:solidFill>
                </a:uFill>
                <a:hlinkClick r:id="rId3" invalidUrl="" action="" tgtFrame="" tooltip="" history="1" highlightClick="0" endSnd="0"/>
              </a:rPr>
              <a:t>https://www.kaggle.com/datasets/shaunthesheep/microsoft-catsvsdogs-dataset</a:t>
            </a:r>
          </a:p>
        </p:txBody>
      </p:sp>
      <p:pic>
        <p:nvPicPr>
          <p:cNvPr id="150" name="cropped-dc169f53-27e1-4d6f-bab4-ad1444d5d6e9-CATvsDOG_S1_TT-1310x737-1822123312.jpeg" descr="cropped-dc169f53-27e1-4d6f-bab4-ad1444d5d6e9-CATvsDOG_S1_TT-1310x737-1822123312.jpeg"/>
          <p:cNvPicPr>
            <a:picLocks noChangeAspect="1"/>
          </p:cNvPicPr>
          <p:nvPr/>
        </p:nvPicPr>
        <p:blipFill>
          <a:blip r:embed="rId4">
            <a:extLst/>
          </a:blip>
          <a:stretch>
            <a:fillRect/>
          </a:stretch>
        </p:blipFill>
        <p:spPr>
          <a:xfrm>
            <a:off x="5925641" y="2503809"/>
            <a:ext cx="5605270" cy="31535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Datasets - Fashionmnist"/>
          <p:cNvSpPr txBox="1"/>
          <p:nvPr>
            <p:ph type="title"/>
          </p:nvPr>
        </p:nvSpPr>
        <p:spPr>
          <a:prstGeom prst="rect">
            <a:avLst/>
          </a:prstGeom>
        </p:spPr>
        <p:txBody>
          <a:bodyPr/>
          <a:lstStyle/>
          <a:p>
            <a:pPr/>
            <a:r>
              <a:t>Datasets - Fashionmnist</a:t>
            </a:r>
          </a:p>
        </p:txBody>
      </p:sp>
      <p:sp>
        <p:nvSpPr>
          <p:cNvPr id="153" name="Multi-class via images…"/>
          <p:cNvSpPr txBox="1"/>
          <p:nvPr>
            <p:ph type="body" sz="half" idx="1"/>
          </p:nvPr>
        </p:nvSpPr>
        <p:spPr>
          <a:xfrm>
            <a:off x="838200" y="1452281"/>
            <a:ext cx="5375128" cy="4235701"/>
          </a:xfrm>
          <a:prstGeom prst="rect">
            <a:avLst/>
          </a:prstGeom>
        </p:spPr>
        <p:txBody>
          <a:bodyPr/>
          <a:lstStyle/>
          <a:p>
            <a:pPr/>
            <a:r>
              <a:t>Multi-class via images</a:t>
            </a:r>
          </a:p>
          <a:p>
            <a:pPr lvl="1" marL="952500" indent="-381000">
              <a:buChar char="•"/>
            </a:pPr>
            <a:r>
              <a:t>The larger version of the set available through Tensorflow</a:t>
            </a:r>
          </a:p>
          <a:p>
            <a:pPr lvl="1" marL="952500" indent="-381000">
              <a:buChar char="•"/>
            </a:pPr>
            <a:r>
              <a:t>Well established, clean, benchmarking dataset</a:t>
            </a:r>
          </a:p>
        </p:txBody>
      </p:sp>
      <p:sp>
        <p:nvSpPr>
          <p:cNvPr id="154" name="Slide Number"/>
          <p:cNvSpPr txBox="1"/>
          <p:nvPr>
            <p:ph type="sldNum" sz="quarter" idx="2"/>
          </p:nvPr>
        </p:nvSpPr>
        <p:spPr>
          <a:xfrm>
            <a:off x="11172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Available at: https://www.kaggle.com/datasets/zalando-research/fashionmnist"/>
          <p:cNvSpPr txBox="1"/>
          <p:nvPr/>
        </p:nvSpPr>
        <p:spPr>
          <a:xfrm>
            <a:off x="118402" y="6051269"/>
            <a:ext cx="6136817"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563C1"/>
                </a:solidFill>
                <a:uFill>
                  <a:solidFill>
                    <a:srgbClr val="0563C1"/>
                  </a:solidFill>
                </a:uFill>
                <a:hlinkClick r:id="rId2" invalidUrl="" action="" tgtFrame="" tooltip="" history="1" highlightClick="0" endSnd="0"/>
              </a:rPr>
              <a:t>https://www.kaggle.com/datasets/zalando-research/fashionmnist</a:t>
            </a:r>
            <a:r>
              <a:t> </a:t>
            </a:r>
          </a:p>
        </p:txBody>
      </p:sp>
      <p:pic>
        <p:nvPicPr>
          <p:cNvPr id="156" name="fashion-3219537506.png" descr="fashion-3219537506.png"/>
          <p:cNvPicPr>
            <a:picLocks noChangeAspect="1"/>
          </p:cNvPicPr>
          <p:nvPr/>
        </p:nvPicPr>
        <p:blipFill>
          <a:blip r:embed="rId3">
            <a:extLst/>
          </a:blip>
          <a:stretch>
            <a:fillRect/>
          </a:stretch>
        </p:blipFill>
        <p:spPr>
          <a:xfrm>
            <a:off x="6296899" y="1452281"/>
            <a:ext cx="5375129" cy="42357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atasets - Toy Dataset"/>
          <p:cNvSpPr txBox="1"/>
          <p:nvPr>
            <p:ph type="title"/>
          </p:nvPr>
        </p:nvSpPr>
        <p:spPr>
          <a:prstGeom prst="rect">
            <a:avLst/>
          </a:prstGeom>
        </p:spPr>
        <p:txBody>
          <a:bodyPr/>
          <a:lstStyle/>
          <a:p>
            <a:pPr/>
            <a:r>
              <a:t>Datasets - Toy Dataset</a:t>
            </a:r>
          </a:p>
        </p:txBody>
      </p:sp>
      <p:sp>
        <p:nvSpPr>
          <p:cNvPr id="159" name="Purely Synthetic feature dataset…"/>
          <p:cNvSpPr txBox="1"/>
          <p:nvPr>
            <p:ph type="body" sz="half" idx="1"/>
          </p:nvPr>
        </p:nvSpPr>
        <p:spPr>
          <a:xfrm>
            <a:off x="838200" y="1452281"/>
            <a:ext cx="5605269" cy="4235701"/>
          </a:xfrm>
          <a:prstGeom prst="rect">
            <a:avLst/>
          </a:prstGeom>
        </p:spPr>
        <p:txBody>
          <a:bodyPr/>
          <a:lstStyle/>
          <a:p>
            <a:pPr/>
            <a:r>
              <a:t>Purely Synthetic feature dataset</a:t>
            </a:r>
          </a:p>
          <a:p>
            <a:pPr lvl="1" marL="952500" indent="-381000">
              <a:buChar char="•"/>
            </a:pPr>
            <a:r>
              <a:t>Generated data confirms specifically to statistical distributions and assumptions</a:t>
            </a:r>
          </a:p>
          <a:p>
            <a:pPr lvl="1" marL="952500" indent="-381000">
              <a:buChar char="•"/>
            </a:pPr>
            <a:r>
              <a:t>The ‘spherical, frictionless cow in a vacuum’ of datasets</a:t>
            </a:r>
          </a:p>
        </p:txBody>
      </p:sp>
      <p:sp>
        <p:nvSpPr>
          <p:cNvPr id="160" name="Slide Number"/>
          <p:cNvSpPr txBox="1"/>
          <p:nvPr>
            <p:ph type="sldNum" sz="quarter" idx="2"/>
          </p:nvPr>
        </p:nvSpPr>
        <p:spPr>
          <a:xfrm>
            <a:off x="11172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Available at: https://www.kaggle.com/datasets/carlolepelaars/toy-dataset"/>
          <p:cNvSpPr txBox="1"/>
          <p:nvPr/>
        </p:nvSpPr>
        <p:spPr>
          <a:xfrm>
            <a:off x="118402" y="6051269"/>
            <a:ext cx="5751439"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563C1"/>
                </a:solidFill>
                <a:uFill>
                  <a:solidFill>
                    <a:srgbClr val="0563C1"/>
                  </a:solidFill>
                </a:uFill>
                <a:hlinkClick r:id="rId2" invalidUrl="" action="" tgtFrame="" tooltip="" history="1" highlightClick="0" endSnd="0"/>
              </a:rPr>
              <a:t>https://www.kaggle.com/datasets/carlolepelaars/toy-dataset</a:t>
            </a:r>
            <a:r>
              <a:t> </a:t>
            </a:r>
          </a:p>
        </p:txBody>
      </p:sp>
      <p:pic>
        <p:nvPicPr>
          <p:cNvPr id="162" name="Spot_the_cow.gif" descr="Spot_the_cow.gif"/>
          <p:cNvPicPr>
            <a:picLocks noChangeAspect="0"/>
          </p:cNvPicPr>
          <p:nvPr/>
        </p:nvPicPr>
        <p:blipFill>
          <a:blip r:embed="rId3">
            <a:extLst/>
          </a:blip>
          <a:stretch>
            <a:fillRect/>
          </a:stretch>
        </p:blipFill>
        <p:spPr>
          <a:xfrm>
            <a:off x="7479994" y="1890624"/>
            <a:ext cx="3359015" cy="335901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64" name="Dataset - Exploration/Final Preparation"/>
          <p:cNvSpPr txBox="1"/>
          <p:nvPr>
            <p:ph type="title"/>
          </p:nvPr>
        </p:nvSpPr>
        <p:spPr>
          <a:prstGeom prst="rect">
            <a:avLst/>
          </a:prstGeom>
        </p:spPr>
        <p:txBody>
          <a:bodyPr/>
          <a:lstStyle/>
          <a:p>
            <a:pPr/>
            <a:r>
              <a:t>Dataset - Exploration/Final Preparation</a:t>
            </a:r>
          </a:p>
        </p:txBody>
      </p:sp>
      <p:sp>
        <p:nvSpPr>
          <p:cNvPr id="165" name="Correlation…"/>
          <p:cNvSpPr txBox="1"/>
          <p:nvPr>
            <p:ph type="body" sz="quarter" idx="1"/>
          </p:nvPr>
        </p:nvSpPr>
        <p:spPr>
          <a:xfrm>
            <a:off x="838200" y="1452281"/>
            <a:ext cx="2935458" cy="4500787"/>
          </a:xfrm>
          <a:prstGeom prst="rect">
            <a:avLst/>
          </a:prstGeom>
        </p:spPr>
        <p:txBody>
          <a:bodyPr/>
          <a:lstStyle/>
          <a:p>
            <a:pPr/>
            <a:r>
              <a:t>Correlation</a:t>
            </a:r>
          </a:p>
          <a:p>
            <a:pPr/>
            <a:r>
              <a:t>Distribution</a:t>
            </a:r>
          </a:p>
          <a:p>
            <a:pPr lvl="1" marL="952500" indent="-381000">
              <a:buChar char="•"/>
            </a:pPr>
            <a:r>
              <a:t>Asymmetry</a:t>
            </a:r>
          </a:p>
          <a:p>
            <a:pPr lvl="2" marL="1409700" indent="-381000"/>
            <a:r>
              <a:t>Age</a:t>
            </a:r>
          </a:p>
          <a:p>
            <a:pPr lvl="2" marL="1409700" indent="-381000"/>
            <a:r>
              <a:t>BMI</a:t>
            </a:r>
          </a:p>
          <a:p>
            <a:pPr lvl="2" marL="1409700" indent="-381000"/>
            <a:r>
              <a:t>PhysHlth</a:t>
            </a:r>
          </a:p>
          <a:p>
            <a:pPr lvl="1" marL="952500" indent="-381000">
              <a:buChar char="•"/>
            </a:pPr>
            <a:r>
              <a:t>Quantile Transform</a:t>
            </a:r>
          </a:p>
          <a:p>
            <a:pPr/>
            <a:r>
              <a:t>Min-max Scale</a:t>
            </a:r>
          </a:p>
        </p:txBody>
      </p:sp>
      <p:sp>
        <p:nvSpPr>
          <p:cNvPr id="166" name="Slide Number"/>
          <p:cNvSpPr txBox="1"/>
          <p:nvPr>
            <p:ph type="sldNum" sz="quarter" idx="2"/>
          </p:nvPr>
        </p:nvSpPr>
        <p:spPr>
          <a:xfrm>
            <a:off x="11170597" y="6414780"/>
            <a:ext cx="18320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Image" descr="Image"/>
          <p:cNvPicPr>
            <a:picLocks noChangeAspect="1"/>
          </p:cNvPicPr>
          <p:nvPr/>
        </p:nvPicPr>
        <p:blipFill>
          <a:blip r:embed="rId2">
            <a:extLst/>
          </a:blip>
          <a:stretch>
            <a:fillRect/>
          </a:stretch>
        </p:blipFill>
        <p:spPr>
          <a:xfrm>
            <a:off x="3766905" y="1384568"/>
            <a:ext cx="8040425" cy="463621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Helvetica"/>
        <a:ea typeface="Helvetica"/>
        <a:cs typeface="Helvetica"/>
      </a:majorFont>
      <a:minorFont>
        <a:latin typeface="Arial"/>
        <a:ea typeface="Arial"/>
        <a:cs typeface="Arial"/>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Helvetica"/>
        <a:ea typeface="Helvetica"/>
        <a:cs typeface="Helvetica"/>
      </a:majorFont>
      <a:minorFont>
        <a:latin typeface="Arial"/>
        <a:ea typeface="Arial"/>
        <a:cs typeface="Arial"/>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