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7"/>
  </p:notesMasterIdLst>
  <p:sldIdLst>
    <p:sldId id="256" r:id="rId2"/>
    <p:sldId id="257" r:id="rId3"/>
    <p:sldId id="259" r:id="rId4"/>
    <p:sldId id="258" r:id="rId5"/>
    <p:sldId id="260" r:id="rId6"/>
    <p:sldId id="261" r:id="rId7"/>
    <p:sldId id="262" r:id="rId8"/>
    <p:sldId id="263" r:id="rId9"/>
    <p:sldId id="264" r:id="rId10"/>
    <p:sldId id="265" r:id="rId11"/>
    <p:sldId id="267" r:id="rId12"/>
    <p:sldId id="276" r:id="rId13"/>
    <p:sldId id="271" r:id="rId14"/>
    <p:sldId id="272" r:id="rId15"/>
    <p:sldId id="273" r:id="rId16"/>
    <p:sldId id="274" r:id="rId17"/>
    <p:sldId id="277" r:id="rId18"/>
    <p:sldId id="269" r:id="rId19"/>
    <p:sldId id="270" r:id="rId20"/>
    <p:sldId id="278" r:id="rId21"/>
    <p:sldId id="280" r:id="rId22"/>
    <p:sldId id="281" r:id="rId23"/>
    <p:sldId id="282" r:id="rId24"/>
    <p:sldId id="275"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1" autoAdjust="0"/>
    <p:restoredTop sz="94343" autoAdjust="0"/>
  </p:normalViewPr>
  <p:slideViewPr>
    <p:cSldViewPr snapToGrid="0">
      <p:cViewPr varScale="1">
        <p:scale>
          <a:sx n="70" d="100"/>
          <a:sy n="70" d="100"/>
        </p:scale>
        <p:origin x="702"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634D7-FC16-4913-8385-5204CD3D9861}" type="datetimeFigureOut">
              <a:rPr lang="en-US" smtClean="0"/>
              <a:t>9/7/2020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CC9E5-C989-4458-A95A-0B5EF731A425}" type="slidenum">
              <a:rPr lang="en-US" smtClean="0"/>
              <a:t>‹#›</a:t>
            </a:fld>
            <a:endParaRPr lang="en-US"/>
          </a:p>
        </p:txBody>
      </p:sp>
    </p:spTree>
    <p:extLst>
      <p:ext uri="{BB962C8B-B14F-4D97-AF65-F5344CB8AC3E}">
        <p14:creationId xmlns:p14="http://schemas.microsoft.com/office/powerpoint/2010/main" val="386858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earliest neural networks, scientists were interested in modeling biological neurons which either </a:t>
            </a:r>
            <a:r>
              <a:rPr lang="en-US" sz="1200" b="0" i="1" kern="1200" dirty="0" smtClean="0">
                <a:solidFill>
                  <a:schemeClr val="tx1"/>
                </a:solidFill>
                <a:effectLst/>
                <a:latin typeface="+mn-lt"/>
                <a:ea typeface="+mn-ea"/>
                <a:cs typeface="+mn-cs"/>
              </a:rPr>
              <a:t>fire</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do not fire</a:t>
            </a:r>
            <a:r>
              <a:rPr lang="en-US" sz="1200" b="0" i="0" kern="1200" dirty="0" smtClean="0">
                <a:solidFill>
                  <a:schemeClr val="tx1"/>
                </a:solidFill>
                <a:effectLst/>
                <a:latin typeface="+mn-lt"/>
                <a:ea typeface="+mn-ea"/>
                <a:cs typeface="+mn-cs"/>
              </a:rPr>
              <a:t>. Thus the pioneers of this field, going all the way back to McCulloch and Pitts, the inventors of the artificial neuron, focused on </a:t>
            </a:r>
            <a:r>
              <a:rPr lang="en-US" sz="1200" b="0" i="0" kern="1200" dirty="0" err="1" smtClean="0">
                <a:solidFill>
                  <a:schemeClr val="tx1"/>
                </a:solidFill>
                <a:effectLst/>
                <a:latin typeface="+mn-lt"/>
                <a:ea typeface="+mn-ea"/>
                <a:cs typeface="+mn-cs"/>
              </a:rPr>
              <a:t>thresholding</a:t>
            </a:r>
            <a:r>
              <a:rPr lang="en-US" sz="1200" b="0" i="0" kern="1200" dirty="0" smtClean="0">
                <a:solidFill>
                  <a:schemeClr val="tx1"/>
                </a:solidFill>
                <a:effectLst/>
                <a:latin typeface="+mn-lt"/>
                <a:ea typeface="+mn-ea"/>
                <a:cs typeface="+mn-cs"/>
              </a:rPr>
              <a:t> units. A </a:t>
            </a:r>
            <a:r>
              <a:rPr lang="en-US" sz="1200" b="0" i="0" kern="1200" dirty="0" err="1" smtClean="0">
                <a:solidFill>
                  <a:schemeClr val="tx1"/>
                </a:solidFill>
                <a:effectLst/>
                <a:latin typeface="+mn-lt"/>
                <a:ea typeface="+mn-ea"/>
                <a:cs typeface="+mn-cs"/>
              </a:rPr>
              <a:t>thresholding</a:t>
            </a:r>
            <a:r>
              <a:rPr lang="en-US" sz="1200" b="0" i="0" kern="1200" dirty="0" smtClean="0">
                <a:solidFill>
                  <a:schemeClr val="tx1"/>
                </a:solidFill>
                <a:effectLst/>
                <a:latin typeface="+mn-lt"/>
                <a:ea typeface="+mn-ea"/>
                <a:cs typeface="+mn-cs"/>
              </a:rPr>
              <a:t> activation takes value </a:t>
            </a:r>
            <a:r>
              <a:rPr lang="en-US" sz="1200" b="0" i="0" u="none" strike="noStrike" kern="1200" dirty="0" smtClean="0">
                <a:solidFill>
                  <a:schemeClr val="tx1"/>
                </a:solidFill>
                <a:effectLst/>
                <a:latin typeface="+mn-lt"/>
                <a:ea typeface="+mn-ea"/>
                <a:cs typeface="+mn-cs"/>
              </a:rPr>
              <a:t>00</a:t>
            </a:r>
            <a:r>
              <a:rPr lang="en-US" sz="1200" b="0" i="0" kern="1200" dirty="0" smtClean="0">
                <a:solidFill>
                  <a:schemeClr val="tx1"/>
                </a:solidFill>
                <a:effectLst/>
                <a:latin typeface="+mn-lt"/>
                <a:ea typeface="+mn-ea"/>
                <a:cs typeface="+mn-cs"/>
              </a:rPr>
              <a:t> when its input is below some threshold and value </a:t>
            </a:r>
            <a:r>
              <a:rPr lang="en-US" sz="1200" b="0" i="0" u="none" strike="noStrike" kern="1200" dirty="0" smtClean="0">
                <a:solidFill>
                  <a:schemeClr val="tx1"/>
                </a:solidFill>
                <a:effectLst/>
                <a:latin typeface="+mn-lt"/>
                <a:ea typeface="+mn-ea"/>
                <a:cs typeface="+mn-cs"/>
              </a:rPr>
              <a:t>11</a:t>
            </a:r>
            <a:r>
              <a:rPr lang="en-US" sz="1200" b="0" i="0" kern="1200" dirty="0" smtClean="0">
                <a:solidFill>
                  <a:schemeClr val="tx1"/>
                </a:solidFill>
                <a:effectLst/>
                <a:latin typeface="+mn-lt"/>
                <a:ea typeface="+mn-ea"/>
                <a:cs typeface="+mn-cs"/>
              </a:rPr>
              <a:t> when the input exceeds the threshold.</a:t>
            </a:r>
          </a:p>
          <a:p>
            <a:r>
              <a:rPr lang="en-US" sz="1200" b="0" i="0" kern="1200" dirty="0" smtClean="0">
                <a:solidFill>
                  <a:schemeClr val="tx1"/>
                </a:solidFill>
                <a:effectLst/>
                <a:latin typeface="+mn-lt"/>
                <a:ea typeface="+mn-ea"/>
                <a:cs typeface="+mn-cs"/>
              </a:rPr>
              <a:t>When attention shifted to gradient based learning, the sigmoid function was a natural choice because it is a smooth, differentiable approximation to a </a:t>
            </a:r>
            <a:r>
              <a:rPr lang="en-US" sz="1200" b="0" i="0" kern="1200" dirty="0" err="1" smtClean="0">
                <a:solidFill>
                  <a:schemeClr val="tx1"/>
                </a:solidFill>
                <a:effectLst/>
                <a:latin typeface="+mn-lt"/>
                <a:ea typeface="+mn-ea"/>
                <a:cs typeface="+mn-cs"/>
              </a:rPr>
              <a:t>thresholding</a:t>
            </a:r>
            <a:r>
              <a:rPr lang="en-US" sz="1200" b="0" i="0" kern="1200" dirty="0" smtClean="0">
                <a:solidFill>
                  <a:schemeClr val="tx1"/>
                </a:solidFill>
                <a:effectLst/>
                <a:latin typeface="+mn-lt"/>
                <a:ea typeface="+mn-ea"/>
                <a:cs typeface="+mn-cs"/>
              </a:rPr>
              <a:t> unit.</a:t>
            </a:r>
          </a:p>
          <a:p>
            <a:endParaRPr lang="en-US" dirty="0"/>
          </a:p>
        </p:txBody>
      </p:sp>
      <p:sp>
        <p:nvSpPr>
          <p:cNvPr id="4" name="Slide Number Placeholder 3"/>
          <p:cNvSpPr>
            <a:spLocks noGrp="1"/>
          </p:cNvSpPr>
          <p:nvPr>
            <p:ph type="sldNum" sz="quarter" idx="10"/>
          </p:nvPr>
        </p:nvSpPr>
        <p:spPr/>
        <p:txBody>
          <a:bodyPr/>
          <a:lstStyle/>
          <a:p>
            <a:fld id="{411CC9E5-C989-4458-A95A-0B5EF731A425}" type="slidenum">
              <a:rPr lang="en-US" smtClean="0"/>
              <a:t>8</a:t>
            </a:fld>
            <a:endParaRPr lang="en-US"/>
          </a:p>
        </p:txBody>
      </p:sp>
    </p:spTree>
    <p:extLst>
      <p:ext uri="{BB962C8B-B14F-4D97-AF65-F5344CB8AC3E}">
        <p14:creationId xmlns:p14="http://schemas.microsoft.com/office/powerpoint/2010/main" val="1232659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9/7/2020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9/7/2020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9/7/2020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9/7/2020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7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0.png"/></Relationships>
</file>

<file path=ppt/slides/_rels/slide2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Lecture 2.2—Introduction to Feedforward neural networks</a:t>
            </a:r>
            <a:endParaRPr lang="en-US" dirty="0"/>
          </a:p>
        </p:txBody>
      </p:sp>
    </p:spTree>
    <p:extLst>
      <p:ext uri="{BB962C8B-B14F-4D97-AF65-F5344CB8AC3E}">
        <p14:creationId xmlns:p14="http://schemas.microsoft.com/office/powerpoint/2010/main" val="562478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384644" y="1965276"/>
            <a:ext cx="2756848" cy="5868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873721" y="256377"/>
            <a:ext cx="7729728" cy="698966"/>
          </a:xfrm>
        </p:spPr>
        <p:txBody>
          <a:bodyPr>
            <a:normAutofit fontScale="90000"/>
          </a:bodyPr>
          <a:lstStyle/>
          <a:p>
            <a:r>
              <a:rPr lang="en-US" dirty="0" err="1" smtClean="0"/>
              <a:t>Softmax</a:t>
            </a:r>
            <a:r>
              <a:rPr lang="en-US" dirty="0" smtClean="0"/>
              <a:t> Activation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42297" y="1364244"/>
                <a:ext cx="9758149" cy="4648206"/>
              </a:xfrm>
            </p:spPr>
            <p:txBody>
              <a:bodyPr>
                <a:normAutofit lnSpcReduction="10000"/>
              </a:bodyPr>
              <a:lstStyle/>
              <a:p>
                <a:r>
                  <a:rPr lang="en-US" dirty="0" smtClean="0"/>
                  <a:t>In mathematics, the </a:t>
                </a:r>
                <a:r>
                  <a:rPr lang="en-US" dirty="0" err="1" smtClean="0"/>
                  <a:t>softmax</a:t>
                </a:r>
                <a:r>
                  <a:rPr lang="en-US" dirty="0" smtClean="0"/>
                  <a:t> function is a function that takes as input a vector </a:t>
                </a:r>
                <a14:m>
                  <m:oMath xmlns:m="http://schemas.openxmlformats.org/officeDocument/2006/math">
                    <m:r>
                      <a:rPr lang="en-US" b="0" i="1" smtClean="0">
                        <a:latin typeface="Cambria Math" panose="02040503050406030204" pitchFamily="18" charset="0"/>
                      </a:rPr>
                      <m:t>𝑧</m:t>
                    </m:r>
                  </m:oMath>
                </a14:m>
                <a:r>
                  <a:rPr lang="en-US" dirty="0" smtClean="0"/>
                  <a:t> of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smtClean="0"/>
                  <a:t> real numbers and normalize it into probability distribution consisting of </a:t>
                </a:r>
                <a14:m>
                  <m:oMath xmlns:m="http://schemas.openxmlformats.org/officeDocument/2006/math">
                    <m:r>
                      <a:rPr lang="en-US" i="1">
                        <a:latin typeface="Cambria Math" panose="02040503050406030204" pitchFamily="18" charset="0"/>
                      </a:rPr>
                      <m:t>𝑘</m:t>
                    </m:r>
                  </m:oMath>
                </a14:m>
                <a:r>
                  <a:rPr lang="en-US" dirty="0" smtClean="0"/>
                  <a:t> probabilities.</a:t>
                </a:r>
              </a:p>
              <a:p>
                <a:pPr marL="0" indent="0">
                  <a:buNone/>
                </a:pPr>
                <a:r>
                  <a:rPr lang="en-US" dirty="0"/>
                  <a:t>	</a:t>
                </a:r>
                <a:r>
                  <a:rPr lang="en-US" dirty="0" smtClean="0"/>
                  <a:t>		</a:t>
                </a:r>
                <a14:m>
                  <m:oMath xmlns:m="http://schemas.openxmlformats.org/officeDocument/2006/math">
                    <m:r>
                      <a:rPr lang="en-US" i="1">
                        <a:latin typeface="Cambria Math" panose="02040503050406030204" pitchFamily="18" charset="0"/>
                      </a:rPr>
                      <m:t>𝑠𝑜𝑓𝑡𝑚𝑎𝑥</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𝑧</m:t>
                            </m:r>
                          </m:e>
                        </m:d>
                      </m:e>
                      <m:sub>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sup>
                        </m:sSup>
                      </m:num>
                      <m:den>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p>
                              <m:sSupPr>
                                <m:ctrlPr>
                                  <a:rPr lang="en-US" i="1">
                                    <a:latin typeface="Cambria Math" panose="02040503050406030204" pitchFamily="18" charset="0"/>
                                  </a:rPr>
                                </m:ctrlPr>
                              </m:sSupPr>
                              <m:e>
                                <m:r>
                                  <a:rPr lang="en-US" i="1">
                                    <a:latin typeface="Cambria Math" panose="02040503050406030204" pitchFamily="18" charset="0"/>
                                  </a:rPr>
                                  <m:t>𝑒</m:t>
                                </m:r>
                              </m:e>
                              <m: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e>
                                </m:d>
                              </m:sup>
                            </m:sSup>
                          </m:e>
                        </m:nary>
                      </m:den>
                    </m:f>
                  </m:oMath>
                </a14:m>
                <a:endParaRPr lang="en-US" dirty="0" smtClean="0"/>
              </a:p>
              <a:p>
                <a:r>
                  <a:rPr lang="en-US" dirty="0" err="1" smtClean="0"/>
                  <a:t>Softmax</a:t>
                </a:r>
                <a:r>
                  <a:rPr lang="en-US" dirty="0" smtClean="0"/>
                  <a:t> is a generalization of sigmoid to the case where the output of a set of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smtClean="0"/>
                  <a:t>neurons is interpreted as a probability distribution over k</a:t>
                </a:r>
                <a14:m>
                  <m:oMath xmlns:m="http://schemas.openxmlformats.org/officeDocument/2006/math">
                    <m:r>
                      <a:rPr lang="en-US" b="0" i="1" smtClean="0">
                        <a:latin typeface="Cambria Math" panose="02040503050406030204" pitchFamily="18" charset="0"/>
                      </a:rPr>
                      <m:t> </m:t>
                    </m:r>
                  </m:oMath>
                </a14:m>
                <a:r>
                  <a:rPr lang="en-US" dirty="0" smtClean="0"/>
                  <a:t>classes.</a:t>
                </a:r>
              </a:p>
              <a:p>
                <a:pPr lvl="1"/>
                <a:r>
                  <a:rPr lang="en-US" dirty="0"/>
                  <a:t>We talked about </a:t>
                </a:r>
                <a:r>
                  <a:rPr lang="en-US" dirty="0" err="1"/>
                  <a:t>softmax</a:t>
                </a:r>
                <a:r>
                  <a:rPr lang="en-US" dirty="0"/>
                  <a:t> function in lecture 1 where we discussed </a:t>
                </a:r>
                <a:r>
                  <a:rPr lang="en-US" dirty="0" err="1"/>
                  <a:t>softmax</a:t>
                </a:r>
                <a:r>
                  <a:rPr lang="en-US" dirty="0"/>
                  <a:t> </a:t>
                </a:r>
                <a:r>
                  <a:rPr lang="en-US" dirty="0" smtClean="0"/>
                  <a:t>regression</a:t>
                </a:r>
                <a:r>
                  <a:rPr lang="en-US" dirty="0"/>
                  <a:t>	</a:t>
                </a:r>
                <a:endParaRPr lang="en-US" dirty="0" smtClean="0"/>
              </a:p>
              <a:p>
                <a:r>
                  <a:rPr lang="en-US" dirty="0" err="1" smtClean="0"/>
                  <a:t>Softamx</a:t>
                </a:r>
                <a:r>
                  <a:rPr lang="en-US" dirty="0" smtClean="0"/>
                  <a:t> is typically used as the activation of the </a:t>
                </a:r>
                <a:r>
                  <a:rPr lang="en-US" b="1" dirty="0" smtClean="0"/>
                  <a:t>neurons in the output layer of a multi-class classification problem </a:t>
                </a:r>
              </a:p>
              <a:p>
                <a:r>
                  <a:rPr lang="en-US" dirty="0" smtClean="0"/>
                  <a:t>Suppose that we have a classification problem with </a:t>
                </a:r>
                <a:r>
                  <a:rPr lang="en-US" dirty="0"/>
                  <a:t>k</a:t>
                </a:r>
                <a:r>
                  <a:rPr lang="en-US" dirty="0" smtClean="0"/>
                  <a:t> classes denoted as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𝑘</m:t>
                        </m:r>
                      </m:e>
                    </m:d>
                    <m:r>
                      <a:rPr lang="en-US" b="0" i="1" smtClean="0">
                        <a:latin typeface="Cambria Math" panose="02040503050406030204" pitchFamily="18" charset="0"/>
                      </a:rPr>
                      <m:t>. </m:t>
                    </m:r>
                  </m:oMath>
                </a14:m>
                <a:r>
                  <a:rPr lang="en-US" dirty="0" smtClean="0"/>
                  <a:t> The output of neuron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𝑘</m:t>
                        </m:r>
                      </m:e>
                    </m:d>
                  </m:oMath>
                </a14:m>
                <a:r>
                  <a:rPr lang="en-US" dirty="0" smtClean="0"/>
                  <a:t> in the output layer is interpreted as the probability that the input belongs to class </a:t>
                </a:r>
                <a14:m>
                  <m:oMath xmlns:m="http://schemas.openxmlformats.org/officeDocument/2006/math">
                    <m:r>
                      <a:rPr lang="en-US" i="1">
                        <a:latin typeface="Cambria Math" panose="02040503050406030204" pitchFamily="18" charset="0"/>
                      </a:rPr>
                      <m:t>𝑗</m:t>
                    </m:r>
                  </m:oMath>
                </a14:m>
                <a:r>
                  <a:rPr lang="en-US" dirty="0" smtClean="0"/>
                  <a:t> and is equal to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j</m:t>
                        </m:r>
                      </m:sub>
                    </m:sSub>
                    <m:r>
                      <a:rPr lang="en-US" b="0" i="0" smtClean="0">
                        <a:latin typeface="Cambria Math" panose="02040503050406030204" pitchFamily="18" charset="0"/>
                      </a:rPr>
                      <m:t>=</m:t>
                    </m:r>
                    <m:r>
                      <a:rPr lang="en-US" i="1">
                        <a:latin typeface="Cambria Math" panose="02040503050406030204" pitchFamily="18" charset="0"/>
                      </a:rPr>
                      <m:t>𝑠𝑜𝑓𝑡𝑚𝑎𝑥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𝒘</m:t>
                            </m:r>
                          </m:e>
                          <m:sub>
                            <m:r>
                              <a:rPr lang="en-US" b="1" i="1" smtClean="0">
                                <a:latin typeface="Cambria Math" panose="02040503050406030204" pitchFamily="18" charset="0"/>
                              </a:rPr>
                              <m:t>𝒋</m:t>
                            </m:r>
                          </m:sub>
                          <m:sup>
                            <m:r>
                              <a:rPr lang="en-US" b="1" i="1" smtClean="0">
                                <a:latin typeface="Cambria Math" panose="02040503050406030204" pitchFamily="18" charset="0"/>
                              </a:rPr>
                              <m:t>𝑻</m:t>
                            </m:r>
                          </m:sup>
                        </m:sSubSup>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m:t>
                            </m:r>
                            <m:sSubSup>
                              <m:sSubSupPr>
                                <m:ctrlPr>
                                  <a:rPr lang="en-US" b="1" i="1">
                                    <a:latin typeface="Cambria Math" panose="02040503050406030204" pitchFamily="18" charset="0"/>
                                  </a:rPr>
                                </m:ctrlPr>
                              </m:sSubSupPr>
                              <m:e>
                                <m:r>
                                  <a:rPr lang="en-US" b="1" i="1">
                                    <a:latin typeface="Cambria Math" panose="02040503050406030204" pitchFamily="18" charset="0"/>
                                  </a:rPr>
                                  <m:t>𝒘</m:t>
                                </m:r>
                              </m:e>
                              <m:sub>
                                <m:r>
                                  <a:rPr lang="en-US" b="1" i="1">
                                    <a:latin typeface="Cambria Math" panose="02040503050406030204" pitchFamily="18" charset="0"/>
                                  </a:rPr>
                                  <m:t>𝒋</m:t>
                                </m:r>
                              </m:sub>
                              <m:sup>
                                <m:r>
                                  <a:rPr lang="en-US" b="1" i="1">
                                    <a:latin typeface="Cambria Math" panose="02040503050406030204" pitchFamily="18" charset="0"/>
                                  </a:rPr>
                                  <m:t>𝑻</m:t>
                                </m:r>
                              </m:sup>
                            </m:sSubSup>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m:t>
                                </m:r>
                              </m:sub>
                            </m:sSub>
                            <m:r>
                              <a:rPr lang="en-US" b="0" i="1" smtClean="0">
                                <a:latin typeface="Cambria Math" panose="02040503050406030204" pitchFamily="18" charset="0"/>
                              </a:rPr>
                              <m:t>)</m:t>
                            </m:r>
                          </m:sup>
                        </m:sSup>
                      </m:num>
                      <m:den>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𝑘</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b="0" i="1" smtClean="0">
                                        <a:latin typeface="Cambria Math" panose="02040503050406030204" pitchFamily="18" charset="0"/>
                                      </a:rPr>
                                    </m:ctrlPr>
                                  </m:dPr>
                                  <m:e>
                                    <m:sSubSup>
                                      <m:sSubSupPr>
                                        <m:ctrlPr>
                                          <a:rPr lang="en-US" b="1" i="1">
                                            <a:latin typeface="Cambria Math" panose="02040503050406030204" pitchFamily="18" charset="0"/>
                                          </a:rPr>
                                        </m:ctrlPr>
                                      </m:sSubSupPr>
                                      <m:e>
                                        <m:r>
                                          <a:rPr lang="en-US" b="1" i="1">
                                            <a:latin typeface="Cambria Math" panose="02040503050406030204" pitchFamily="18" charset="0"/>
                                          </a:rPr>
                                          <m:t>𝒘</m:t>
                                        </m:r>
                                      </m:e>
                                      <m:sub>
                                        <m:r>
                                          <a:rPr lang="en-US" b="1" i="1">
                                            <a:latin typeface="Cambria Math" panose="02040503050406030204" pitchFamily="18" charset="0"/>
                                          </a:rPr>
                                          <m:t>𝒊</m:t>
                                        </m:r>
                                      </m:sub>
                                      <m:sup>
                                        <m:r>
                                          <a:rPr lang="en-US" b="1" i="1">
                                            <a:latin typeface="Cambria Math" panose="02040503050406030204" pitchFamily="18" charset="0"/>
                                          </a:rPr>
                                          <m:t>𝑻</m:t>
                                        </m:r>
                                      </m:sup>
                                    </m:sSubSup>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d>
                              </m:sup>
                            </m:sSup>
                          </m:e>
                        </m:nary>
                      </m:den>
                    </m:f>
                  </m:oMath>
                </a14:m>
                <a:r>
                  <a:rPr lang="en-US" dirty="0" smtClean="0"/>
                  <a:t>where </a:t>
                </a:r>
                <a14:m>
                  <m:oMath xmlns:m="http://schemas.openxmlformats.org/officeDocument/2006/math">
                    <m:r>
                      <a:rPr lang="en-US" b="1" i="1">
                        <a:latin typeface="Cambria Math" panose="02040503050406030204" pitchFamily="18" charset="0"/>
                      </a:rPr>
                      <m:t>𝒙</m:t>
                    </m:r>
                  </m:oMath>
                </a14:m>
                <a:r>
                  <a:rPr lang="en-US" dirty="0" smtClean="0"/>
                  <a:t> is the input vector to the neuron and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𝒋</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oMath>
                </a14:m>
                <a:r>
                  <a:rPr lang="en-US" dirty="0" smtClean="0"/>
                  <a:t> are the weight vector and the bias of neuron </a:t>
                </a:r>
                <a14:m>
                  <m:oMath xmlns:m="http://schemas.openxmlformats.org/officeDocument/2006/math">
                    <m:r>
                      <a:rPr lang="en-US" b="0" i="1" smtClean="0">
                        <a:latin typeface="Cambria Math" panose="02040503050406030204" pitchFamily="18" charset="0"/>
                      </a:rPr>
                      <m:t>𝑗</m:t>
                    </m:r>
                  </m:oMath>
                </a14:m>
                <a:r>
                  <a:rPr lang="en-US" dirty="0" smtClean="0"/>
                  <a:t>, respectively.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42297" y="1364244"/>
                <a:ext cx="9758149" cy="4648206"/>
              </a:xfrm>
              <a:blipFill>
                <a:blip r:embed="rId2"/>
                <a:stretch>
                  <a:fillRect l="-437" t="-1312"/>
                </a:stretch>
              </a:blipFill>
            </p:spPr>
            <p:txBody>
              <a:bodyPr/>
              <a:lstStyle/>
              <a:p>
                <a:r>
                  <a:rPr lang="en-US">
                    <a:noFill/>
                  </a:rPr>
                  <a:t> </a:t>
                </a:r>
              </a:p>
            </p:txBody>
          </p:sp>
        </mc:Fallback>
      </mc:AlternateContent>
    </p:spTree>
    <p:extLst>
      <p:ext uri="{BB962C8B-B14F-4D97-AF65-F5344CB8AC3E}">
        <p14:creationId xmlns:p14="http://schemas.microsoft.com/office/powerpoint/2010/main" val="43724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153" y="566331"/>
            <a:ext cx="7729728" cy="1188720"/>
          </a:xfrm>
        </p:spPr>
        <p:txBody>
          <a:bodyPr/>
          <a:lstStyle/>
          <a:p>
            <a:r>
              <a:rPr lang="en-US" dirty="0" err="1" smtClean="0"/>
              <a:t>Softmax</a:t>
            </a:r>
            <a:r>
              <a:rPr lang="en-US" dirty="0" smtClean="0"/>
              <a:t> activation (Cont.)</a:t>
            </a:r>
            <a:endParaRPr lang="en-US" dirty="0"/>
          </a:p>
        </p:txBody>
      </p:sp>
      <p:grpSp>
        <p:nvGrpSpPr>
          <p:cNvPr id="4" name="Group 3"/>
          <p:cNvGrpSpPr/>
          <p:nvPr/>
        </p:nvGrpSpPr>
        <p:grpSpPr>
          <a:xfrm>
            <a:off x="4299636" y="2190625"/>
            <a:ext cx="6181844" cy="1511304"/>
            <a:chOff x="2889470" y="4675728"/>
            <a:chExt cx="6181844" cy="1511304"/>
          </a:xfrm>
        </p:grpSpPr>
        <mc:AlternateContent xmlns:mc="http://schemas.openxmlformats.org/markup-compatibility/2006" xmlns:a14="http://schemas.microsoft.com/office/drawing/2010/main">
          <mc:Choice Requires="a14">
            <p:sp>
              <p:nvSpPr>
                <p:cNvPr id="5" name="Oval 4"/>
                <p:cNvSpPr/>
                <p:nvPr/>
              </p:nvSpPr>
              <p:spPr>
                <a:xfrm>
                  <a:off x="4763761" y="5254388"/>
                  <a:ext cx="1896346" cy="6823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&lt;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&gt;</m:t>
                        </m:r>
                      </m:oMath>
                    </m:oMathPara>
                  </a14:m>
                  <a:endParaRPr lang="en-US" dirty="0"/>
                </a:p>
              </p:txBody>
            </p:sp>
          </mc:Choice>
          <mc:Fallback xmlns="">
            <p:sp>
              <p:nvSpPr>
                <p:cNvPr id="5" name="Oval 4"/>
                <p:cNvSpPr>
                  <a:spLocks noRot="1" noChangeAspect="1" noMove="1" noResize="1" noEditPoints="1" noAdjustHandles="1" noChangeArrowheads="1" noChangeShapeType="1" noTextEdit="1"/>
                </p:cNvSpPr>
                <p:nvPr/>
              </p:nvSpPr>
              <p:spPr>
                <a:xfrm>
                  <a:off x="4763761" y="5254388"/>
                  <a:ext cx="1896346" cy="682388"/>
                </a:xfrm>
                <a:prstGeom prst="ellipse">
                  <a:avLst/>
                </a:prstGeom>
                <a:blipFill>
                  <a:blip r:embed="rId2"/>
                  <a:stretch>
                    <a:fillRect/>
                  </a:stretch>
                </a:blipFill>
              </p:spPr>
              <p:txBody>
                <a:bodyPr/>
                <a:lstStyle/>
                <a:p>
                  <a:r>
                    <a:rPr lang="en-US">
                      <a:noFill/>
                    </a:rPr>
                    <a:t> </a:t>
                  </a:r>
                </a:p>
              </p:txBody>
            </p:sp>
          </mc:Fallback>
        </mc:AlternateContent>
        <p:cxnSp>
          <p:nvCxnSpPr>
            <p:cNvPr id="6" name="Straight Arrow Connector 5"/>
            <p:cNvCxnSpPr>
              <a:endCxn id="5" idx="2"/>
            </p:cNvCxnSpPr>
            <p:nvPr/>
          </p:nvCxnSpPr>
          <p:spPr>
            <a:xfrm flipV="1">
              <a:off x="3356758" y="5595582"/>
              <a:ext cx="1407003" cy="4442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6629631" y="4675728"/>
                  <a:ext cx="1904367" cy="11051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i="1">
                                        <a:latin typeface="Cambria Math" panose="02040503050406030204" pitchFamily="18" charset="0"/>
                                      </a:rPr>
                                    </m:ctrlPr>
                                  </m:dPr>
                                  <m:e>
                                    <m:sSubSup>
                                      <m:sSubSupPr>
                                        <m:ctrlPr>
                                          <a:rPr lang="en-US" b="1" i="1" smtClean="0">
                                            <a:latin typeface="Cambria Math" panose="02040503050406030204" pitchFamily="18" charset="0"/>
                                          </a:rPr>
                                        </m:ctrlPr>
                                      </m:sSubSupPr>
                                      <m:e>
                                        <m:r>
                                          <a:rPr lang="en-US" b="1" i="1">
                                            <a:latin typeface="Cambria Math" panose="02040503050406030204" pitchFamily="18" charset="0"/>
                                          </a:rPr>
                                          <m:t>𝒘</m:t>
                                        </m:r>
                                      </m:e>
                                      <m:sub>
                                        <m:r>
                                          <a:rPr lang="en-US" b="1" i="1" smtClean="0">
                                            <a:latin typeface="Cambria Math" panose="02040503050406030204" pitchFamily="18" charset="0"/>
                                          </a:rPr>
                                          <m:t>𝟏</m:t>
                                        </m:r>
                                      </m:sub>
                                      <m:sup>
                                        <m:r>
                                          <a:rPr lang="en-US" b="0" i="1" smtClean="0">
                                            <a:latin typeface="Cambria Math" panose="02040503050406030204" pitchFamily="18" charset="0"/>
                                          </a:rPr>
                                          <m:t>   </m:t>
                                        </m:r>
                                        <m:r>
                                          <a:rPr lang="en-US" i="1">
                                            <a:latin typeface="Cambria Math" panose="02040503050406030204" pitchFamily="18" charset="0"/>
                                          </a:rPr>
                                          <m:t>𝑇</m:t>
                                        </m:r>
                                      </m:sup>
                                    </m:sSubSup>
                                    <m:r>
                                      <a:rPr lang="en-US" b="1" i="1">
                                        <a:latin typeface="Cambria Math" panose="02040503050406030204" pitchFamily="18" charset="0"/>
                                      </a:rPr>
                                      <m:t>𝒙</m:t>
                                    </m:r>
                                    <m:r>
                                      <a:rPr lang="en-US">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a:latin typeface="Cambria Math" panose="02040503050406030204" pitchFamily="18" charset="0"/>
                                          </a:rPr>
                                          <m:t>b</m:t>
                                        </m:r>
                                      </m:e>
                                      <m:sub>
                                        <m:r>
                                          <a:rPr lang="en-US" b="0" i="0" smtClean="0">
                                            <a:latin typeface="Cambria Math" panose="02040503050406030204" pitchFamily="18" charset="0"/>
                                          </a:rPr>
                                          <m:t>1</m:t>
                                        </m:r>
                                      </m:sub>
                                    </m:sSub>
                                  </m:e>
                                </m:d>
                              </m:sup>
                            </m:sSup>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i="1">
                                            <a:latin typeface="Cambria Math" panose="02040503050406030204" pitchFamily="18" charset="0"/>
                                          </a:rPr>
                                        </m:ctrlPr>
                                      </m:dPr>
                                      <m:e>
                                        <m:sSubSup>
                                          <m:sSubSupPr>
                                            <m:ctrlPr>
                                              <a:rPr lang="en-US" b="1" i="1">
                                                <a:latin typeface="Cambria Math" panose="02040503050406030204" pitchFamily="18" charset="0"/>
                                              </a:rPr>
                                            </m:ctrlPr>
                                          </m:sSubSupPr>
                                          <m:e>
                                            <m:r>
                                              <a:rPr lang="en-US" b="1" i="1">
                                                <a:latin typeface="Cambria Math" panose="02040503050406030204" pitchFamily="18" charset="0"/>
                                              </a:rPr>
                                              <m:t>𝒘</m:t>
                                            </m:r>
                                          </m:e>
                                          <m:sub>
                                            <m:r>
                                              <a:rPr lang="en-US" b="1" i="1" smtClean="0">
                                                <a:latin typeface="Cambria Math" panose="02040503050406030204" pitchFamily="18" charset="0"/>
                                              </a:rPr>
                                              <m:t>𝒊</m:t>
                                            </m:r>
                                          </m:sub>
                                          <m:sup>
                                            <m:r>
                                              <a:rPr lang="en-US" i="1">
                                                <a:latin typeface="Cambria Math" panose="02040503050406030204" pitchFamily="18" charset="0"/>
                                              </a:rPr>
                                              <m:t>   </m:t>
                                            </m:r>
                                            <m:r>
                                              <a:rPr lang="en-US" i="1">
                                                <a:latin typeface="Cambria Math" panose="02040503050406030204" pitchFamily="18" charset="0"/>
                                              </a:rPr>
                                              <m:t>𝑇</m:t>
                                            </m:r>
                                          </m:sup>
                                        </m:sSubSup>
                                        <m:r>
                                          <a:rPr lang="en-US" b="1" i="1">
                                            <a:latin typeface="Cambria Math" panose="02040503050406030204" pitchFamily="18" charset="0"/>
                                          </a:rPr>
                                          <m:t>𝒙</m:t>
                                        </m:r>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b</m:t>
                                            </m:r>
                                          </m:e>
                                          <m:sub>
                                            <m:r>
                                              <m:rPr>
                                                <m:sty m:val="p"/>
                                              </m:rPr>
                                              <a:rPr lang="en-US" b="0" i="0" smtClean="0">
                                                <a:latin typeface="Cambria Math" panose="02040503050406030204" pitchFamily="18" charset="0"/>
                                              </a:rPr>
                                              <m:t>i</m:t>
                                            </m:r>
                                          </m:sub>
                                        </m:sSub>
                                      </m:e>
                                    </m:d>
                                  </m:sup>
                                </m:sSup>
                              </m:e>
                            </m:nary>
                          </m:den>
                        </m:f>
                      </m:oMath>
                    </m:oMathPara>
                  </a14:m>
                  <a:endParaRPr lang="en-US" b="1" dirty="0"/>
                </a:p>
                <a:p>
                  <a:endParaRPr lang="en-US" b="1" dirty="0"/>
                </a:p>
              </p:txBody>
            </p:sp>
          </mc:Choice>
          <mc:Fallback>
            <p:sp>
              <p:nvSpPr>
                <p:cNvPr id="7" name="TextBox 6"/>
                <p:cNvSpPr txBox="1">
                  <a:spLocks noRot="1" noChangeAspect="1" noMove="1" noResize="1" noEditPoints="1" noAdjustHandles="1" noChangeArrowheads="1" noChangeShapeType="1" noTextEdit="1"/>
                </p:cNvSpPr>
                <p:nvPr/>
              </p:nvSpPr>
              <p:spPr>
                <a:xfrm>
                  <a:off x="6629631" y="4675728"/>
                  <a:ext cx="1904367" cy="1105111"/>
                </a:xfrm>
                <a:prstGeom prst="rect">
                  <a:avLst/>
                </a:prstGeom>
                <a:blipFill>
                  <a:blip r:embed="rId3"/>
                  <a:stretch>
                    <a:fillRect/>
                  </a:stretch>
                </a:blipFill>
              </p:spPr>
              <p:txBody>
                <a:bodyPr/>
                <a:lstStyle/>
                <a:p>
                  <a:r>
                    <a:rPr lang="en-US">
                      <a:noFill/>
                    </a:rPr>
                    <a:t> </a:t>
                  </a:r>
                </a:p>
              </p:txBody>
            </p:sp>
          </mc:Fallback>
        </mc:AlternateContent>
        <p:cxnSp>
          <p:nvCxnSpPr>
            <p:cNvPr id="8" name="Straight Arrow Connector 7"/>
            <p:cNvCxnSpPr/>
            <p:nvPr/>
          </p:nvCxnSpPr>
          <p:spPr>
            <a:xfrm>
              <a:off x="6660107" y="5589717"/>
              <a:ext cx="2411207" cy="360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889470" y="5817700"/>
                  <a:ext cx="381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2889470" y="5817700"/>
                  <a:ext cx="381835" cy="369332"/>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Oval 10"/>
              <p:cNvSpPr/>
              <p:nvPr/>
            </p:nvSpPr>
            <p:spPr>
              <a:xfrm>
                <a:off x="6259380" y="4135485"/>
                <a:ext cx="1856940" cy="6823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&lt;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&gt;</m:t>
                      </m:r>
                    </m:oMath>
                  </m:oMathPara>
                </a14:m>
                <a:endParaRPr lang="en-US" dirty="0"/>
              </a:p>
            </p:txBody>
          </p:sp>
        </mc:Choice>
        <mc:Fallback xmlns="">
          <p:sp>
            <p:nvSpPr>
              <p:cNvPr id="11" name="Oval 10"/>
              <p:cNvSpPr>
                <a:spLocks noRot="1" noChangeAspect="1" noMove="1" noResize="1" noEditPoints="1" noAdjustHandles="1" noChangeArrowheads="1" noChangeShapeType="1" noTextEdit="1"/>
              </p:cNvSpPr>
              <p:nvPr/>
            </p:nvSpPr>
            <p:spPr>
              <a:xfrm>
                <a:off x="6259380" y="4135485"/>
                <a:ext cx="1856940" cy="682388"/>
              </a:xfrm>
              <a:prstGeom prst="ellipse">
                <a:avLst/>
              </a:prstGeom>
              <a:blipFill>
                <a:blip r:embed="rId5"/>
                <a:stretch>
                  <a:fillRect/>
                </a:stretch>
              </a:blipFill>
            </p:spPr>
            <p:txBody>
              <a:bodyPr/>
              <a:lstStyle/>
              <a:p>
                <a:r>
                  <a:rPr lang="en-US">
                    <a:noFill/>
                  </a:rPr>
                  <a:t> </a:t>
                </a:r>
              </a:p>
            </p:txBody>
          </p:sp>
        </mc:Fallback>
      </mc:AlternateContent>
      <p:cxnSp>
        <p:nvCxnSpPr>
          <p:cNvPr id="12" name="Straight Arrow Connector 11"/>
          <p:cNvCxnSpPr>
            <a:stCxn id="11" idx="6"/>
          </p:cNvCxnSpPr>
          <p:nvPr/>
        </p:nvCxnSpPr>
        <p:spPr>
          <a:xfrm>
            <a:off x="8116320" y="4476679"/>
            <a:ext cx="233376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a:endCxn id="11" idx="2"/>
          </p:cNvCxnSpPr>
          <p:nvPr/>
        </p:nvCxnSpPr>
        <p:spPr>
          <a:xfrm>
            <a:off x="4809592" y="3553030"/>
            <a:ext cx="1449788" cy="9236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0" name="Oval 19"/>
              <p:cNvSpPr/>
              <p:nvPr/>
            </p:nvSpPr>
            <p:spPr>
              <a:xfrm>
                <a:off x="6159246" y="5640816"/>
                <a:ext cx="1856940" cy="6823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&lt;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𝒌</m:t>
                          </m:r>
                        </m:sub>
                      </m:sSub>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r>
                        <a:rPr lang="en-US" b="0" i="1" smtClean="0">
                          <a:latin typeface="Cambria Math" panose="02040503050406030204" pitchFamily="18" charset="0"/>
                        </a:rPr>
                        <m:t>&gt;</m:t>
                      </m:r>
                    </m:oMath>
                  </m:oMathPara>
                </a14:m>
                <a:endParaRPr lang="en-US" dirty="0"/>
              </a:p>
            </p:txBody>
          </p:sp>
        </mc:Choice>
        <mc:Fallback xmlns="">
          <p:sp>
            <p:nvSpPr>
              <p:cNvPr id="20" name="Oval 19"/>
              <p:cNvSpPr>
                <a:spLocks noRot="1" noChangeAspect="1" noMove="1" noResize="1" noEditPoints="1" noAdjustHandles="1" noChangeArrowheads="1" noChangeShapeType="1" noTextEdit="1"/>
              </p:cNvSpPr>
              <p:nvPr/>
            </p:nvSpPr>
            <p:spPr>
              <a:xfrm>
                <a:off x="6159246" y="5640816"/>
                <a:ext cx="1856940" cy="682388"/>
              </a:xfrm>
              <a:prstGeom prst="ellipse">
                <a:avLst/>
              </a:prstGeom>
              <a:blipFill>
                <a:blip r:embed="rId6"/>
                <a:stretch>
                  <a:fillRect/>
                </a:stretch>
              </a:blipFill>
            </p:spPr>
            <p:txBody>
              <a:bodyPr/>
              <a:lstStyle/>
              <a:p>
                <a:r>
                  <a:rPr lang="en-US">
                    <a:noFill/>
                  </a:rPr>
                  <a:t> </a:t>
                </a:r>
              </a:p>
            </p:txBody>
          </p:sp>
        </mc:Fallback>
      </mc:AlternateContent>
      <p:cxnSp>
        <p:nvCxnSpPr>
          <p:cNvPr id="22" name="Straight Arrow Connector 21"/>
          <p:cNvCxnSpPr>
            <a:endCxn id="20" idx="1"/>
          </p:cNvCxnSpPr>
          <p:nvPr/>
        </p:nvCxnSpPr>
        <p:spPr>
          <a:xfrm>
            <a:off x="4809592" y="3565689"/>
            <a:ext cx="1621597" cy="21750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4" name="Rectangle 23"/>
              <p:cNvSpPr/>
              <p:nvPr/>
            </p:nvSpPr>
            <p:spPr>
              <a:xfrm>
                <a:off x="6808567" y="5101575"/>
                <a:ext cx="547384"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6808567" y="5101575"/>
                <a:ext cx="547384"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8131790" y="3657169"/>
                <a:ext cx="1904367" cy="11051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i="1">
                                      <a:latin typeface="Cambria Math" panose="02040503050406030204" pitchFamily="18" charset="0"/>
                                    </a:rPr>
                                  </m:ctrlPr>
                                </m:dPr>
                                <m:e>
                                  <m:sSubSup>
                                    <m:sSubSupPr>
                                      <m:ctrlPr>
                                        <a:rPr lang="en-US" b="1" i="1" smtClean="0">
                                          <a:latin typeface="Cambria Math" panose="02040503050406030204" pitchFamily="18" charset="0"/>
                                        </a:rPr>
                                      </m:ctrlPr>
                                    </m:sSubSupPr>
                                    <m:e>
                                      <m:r>
                                        <a:rPr lang="en-US" b="1" i="1">
                                          <a:latin typeface="Cambria Math" panose="02040503050406030204" pitchFamily="18" charset="0"/>
                                        </a:rPr>
                                        <m:t>𝒘</m:t>
                                      </m:r>
                                    </m:e>
                                    <m:sub>
                                      <m:r>
                                        <a:rPr lang="en-US" b="1" i="1" smtClean="0">
                                          <a:latin typeface="Cambria Math" panose="02040503050406030204" pitchFamily="18" charset="0"/>
                                        </a:rPr>
                                        <m:t>𝟐</m:t>
                                      </m:r>
                                    </m:sub>
                                    <m:sup>
                                      <m:r>
                                        <a:rPr lang="en-US" b="0" i="1" smtClean="0">
                                          <a:latin typeface="Cambria Math" panose="02040503050406030204" pitchFamily="18" charset="0"/>
                                        </a:rPr>
                                        <m:t>   </m:t>
                                      </m:r>
                                      <m:r>
                                        <a:rPr lang="en-US" i="1">
                                          <a:latin typeface="Cambria Math" panose="02040503050406030204" pitchFamily="18" charset="0"/>
                                        </a:rPr>
                                        <m:t>𝑇</m:t>
                                      </m:r>
                                    </m:sup>
                                  </m:sSubSup>
                                  <m:r>
                                    <a:rPr lang="en-US" b="1" i="1">
                                      <a:latin typeface="Cambria Math" panose="02040503050406030204" pitchFamily="18" charset="0"/>
                                    </a:rPr>
                                    <m:t>𝒙</m:t>
                                  </m:r>
                                  <m:r>
                                    <a:rPr lang="en-US">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a:latin typeface="Cambria Math" panose="02040503050406030204" pitchFamily="18" charset="0"/>
                                        </a:rPr>
                                        <m:t>b</m:t>
                                      </m:r>
                                    </m:e>
                                    <m:sub>
                                      <m:r>
                                        <a:rPr lang="en-US" b="0" i="0" smtClean="0">
                                          <a:latin typeface="Cambria Math" panose="02040503050406030204" pitchFamily="18" charset="0"/>
                                        </a:rPr>
                                        <m:t>2</m:t>
                                      </m:r>
                                    </m:sub>
                                  </m:sSub>
                                </m:e>
                              </m:d>
                            </m:sup>
                          </m:sSup>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i="1">
                                          <a:latin typeface="Cambria Math" panose="02040503050406030204" pitchFamily="18" charset="0"/>
                                        </a:rPr>
                                      </m:ctrlPr>
                                    </m:dPr>
                                    <m:e>
                                      <m:sSubSup>
                                        <m:sSubSupPr>
                                          <m:ctrlPr>
                                            <a:rPr lang="en-US" b="1" i="1">
                                              <a:latin typeface="Cambria Math" panose="02040503050406030204" pitchFamily="18" charset="0"/>
                                            </a:rPr>
                                          </m:ctrlPr>
                                        </m:sSubSupPr>
                                        <m:e>
                                          <m:r>
                                            <a:rPr lang="en-US" b="1" i="1">
                                              <a:latin typeface="Cambria Math" panose="02040503050406030204" pitchFamily="18" charset="0"/>
                                            </a:rPr>
                                            <m:t>𝒘</m:t>
                                          </m:r>
                                        </m:e>
                                        <m:sub>
                                          <m:r>
                                            <a:rPr lang="en-US" b="1" i="1" smtClean="0">
                                              <a:latin typeface="Cambria Math" panose="02040503050406030204" pitchFamily="18" charset="0"/>
                                            </a:rPr>
                                            <m:t>𝒊</m:t>
                                          </m:r>
                                        </m:sub>
                                        <m:sup>
                                          <m:r>
                                            <a:rPr lang="en-US" i="1">
                                              <a:latin typeface="Cambria Math" panose="02040503050406030204" pitchFamily="18" charset="0"/>
                                            </a:rPr>
                                            <m:t>   </m:t>
                                          </m:r>
                                          <m:r>
                                            <a:rPr lang="en-US" i="1">
                                              <a:latin typeface="Cambria Math" panose="02040503050406030204" pitchFamily="18" charset="0"/>
                                            </a:rPr>
                                            <m:t>𝑇</m:t>
                                          </m:r>
                                        </m:sup>
                                      </m:sSubSup>
                                      <m:r>
                                        <a:rPr lang="en-US" b="1" i="1">
                                          <a:latin typeface="Cambria Math" panose="02040503050406030204" pitchFamily="18" charset="0"/>
                                        </a:rPr>
                                        <m:t>𝒙</m:t>
                                      </m:r>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b</m:t>
                                          </m:r>
                                        </m:e>
                                        <m:sub>
                                          <m:r>
                                            <m:rPr>
                                              <m:sty m:val="p"/>
                                            </m:rPr>
                                            <a:rPr lang="en-US" b="0" i="0" smtClean="0">
                                              <a:latin typeface="Cambria Math" panose="02040503050406030204" pitchFamily="18" charset="0"/>
                                            </a:rPr>
                                            <m:t>i</m:t>
                                          </m:r>
                                        </m:sub>
                                      </m:sSub>
                                    </m:e>
                                  </m:d>
                                </m:sup>
                              </m:sSup>
                            </m:e>
                          </m:nary>
                        </m:den>
                      </m:f>
                    </m:oMath>
                  </m:oMathPara>
                </a14:m>
                <a:endParaRPr lang="en-US" b="1" dirty="0"/>
              </a:p>
              <a:p>
                <a:endParaRPr lang="en-US" b="1" dirty="0"/>
              </a:p>
            </p:txBody>
          </p:sp>
        </mc:Choice>
        <mc:Fallback>
          <p:sp>
            <p:nvSpPr>
              <p:cNvPr id="25" name="TextBox 24"/>
              <p:cNvSpPr txBox="1">
                <a:spLocks noRot="1" noChangeAspect="1" noMove="1" noResize="1" noEditPoints="1" noAdjustHandles="1" noChangeArrowheads="1" noChangeShapeType="1" noTextEdit="1"/>
              </p:cNvSpPr>
              <p:nvPr/>
            </p:nvSpPr>
            <p:spPr>
              <a:xfrm>
                <a:off x="8131790" y="3657169"/>
                <a:ext cx="1904367" cy="1105111"/>
              </a:xfrm>
              <a:prstGeom prst="rect">
                <a:avLst/>
              </a:prstGeom>
              <a:blipFill>
                <a:blip r:embed="rId8"/>
                <a:stretch>
                  <a:fillRect/>
                </a:stretch>
              </a:blipFill>
            </p:spPr>
            <p:txBody>
              <a:bodyPr/>
              <a:lstStyle/>
              <a:p>
                <a:r>
                  <a:rPr lang="en-US">
                    <a:noFill/>
                  </a:rPr>
                  <a:t> </a:t>
                </a:r>
              </a:p>
            </p:txBody>
          </p:sp>
        </mc:Fallback>
      </mc:AlternateContent>
      <p:cxnSp>
        <p:nvCxnSpPr>
          <p:cNvPr id="29" name="Straight Arrow Connector 28"/>
          <p:cNvCxnSpPr/>
          <p:nvPr/>
        </p:nvCxnSpPr>
        <p:spPr>
          <a:xfrm flipV="1">
            <a:off x="8016186" y="5971003"/>
            <a:ext cx="2151395" cy="278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30" name="TextBox 29"/>
              <p:cNvSpPr txBox="1"/>
              <p:nvPr/>
            </p:nvSpPr>
            <p:spPr>
              <a:xfrm>
                <a:off x="8144307" y="5139667"/>
                <a:ext cx="1904367" cy="11067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i="1">
                                      <a:latin typeface="Cambria Math" panose="02040503050406030204" pitchFamily="18" charset="0"/>
                                    </a:rPr>
                                  </m:ctrlPr>
                                </m:dPr>
                                <m:e>
                                  <m:sSubSup>
                                    <m:sSubSupPr>
                                      <m:ctrlPr>
                                        <a:rPr lang="en-US" b="1" i="1" smtClean="0">
                                          <a:latin typeface="Cambria Math" panose="02040503050406030204" pitchFamily="18" charset="0"/>
                                        </a:rPr>
                                      </m:ctrlPr>
                                    </m:sSubSupPr>
                                    <m:e>
                                      <m:r>
                                        <a:rPr lang="en-US" b="1" i="1">
                                          <a:latin typeface="Cambria Math" panose="02040503050406030204" pitchFamily="18" charset="0"/>
                                        </a:rPr>
                                        <m:t>𝒘</m:t>
                                      </m:r>
                                    </m:e>
                                    <m:sub>
                                      <m:r>
                                        <a:rPr lang="en-US" b="1" i="1" smtClean="0">
                                          <a:latin typeface="Cambria Math" panose="02040503050406030204" pitchFamily="18" charset="0"/>
                                        </a:rPr>
                                        <m:t>𝒌</m:t>
                                      </m:r>
                                    </m:sub>
                                    <m:sup>
                                      <m:r>
                                        <a:rPr lang="en-US" b="0" i="1" smtClean="0">
                                          <a:latin typeface="Cambria Math" panose="02040503050406030204" pitchFamily="18" charset="0"/>
                                        </a:rPr>
                                        <m:t>   </m:t>
                                      </m:r>
                                      <m:r>
                                        <a:rPr lang="en-US" i="1">
                                          <a:latin typeface="Cambria Math" panose="02040503050406030204" pitchFamily="18" charset="0"/>
                                        </a:rPr>
                                        <m:t>𝑇</m:t>
                                      </m:r>
                                    </m:sup>
                                  </m:sSubSup>
                                  <m:r>
                                    <a:rPr lang="en-US" b="1" i="1">
                                      <a:latin typeface="Cambria Math" panose="02040503050406030204" pitchFamily="18" charset="0"/>
                                    </a:rPr>
                                    <m:t>𝒙</m:t>
                                  </m:r>
                                  <m:r>
                                    <a:rPr lang="en-US">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a:latin typeface="Cambria Math" panose="02040503050406030204" pitchFamily="18" charset="0"/>
                                        </a:rPr>
                                        <m:t>b</m:t>
                                      </m:r>
                                    </m:e>
                                    <m:sub>
                                      <m:r>
                                        <m:rPr>
                                          <m:sty m:val="p"/>
                                        </m:rPr>
                                        <a:rPr lang="en-US" b="0" i="0" smtClean="0">
                                          <a:latin typeface="Cambria Math" panose="02040503050406030204" pitchFamily="18" charset="0"/>
                                        </a:rPr>
                                        <m:t>k</m:t>
                                      </m:r>
                                    </m:sub>
                                  </m:sSub>
                                </m:e>
                              </m:d>
                            </m:sup>
                          </m:sSup>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i="1">
                                          <a:latin typeface="Cambria Math" panose="02040503050406030204" pitchFamily="18" charset="0"/>
                                        </a:rPr>
                                      </m:ctrlPr>
                                    </m:dPr>
                                    <m:e>
                                      <m:sSubSup>
                                        <m:sSubSupPr>
                                          <m:ctrlPr>
                                            <a:rPr lang="en-US" b="1" i="1">
                                              <a:latin typeface="Cambria Math" panose="02040503050406030204" pitchFamily="18" charset="0"/>
                                            </a:rPr>
                                          </m:ctrlPr>
                                        </m:sSubSupPr>
                                        <m:e>
                                          <m:r>
                                            <a:rPr lang="en-US" b="1" i="1">
                                              <a:latin typeface="Cambria Math" panose="02040503050406030204" pitchFamily="18" charset="0"/>
                                            </a:rPr>
                                            <m:t>𝒘</m:t>
                                          </m:r>
                                        </m:e>
                                        <m:sub>
                                          <m:r>
                                            <a:rPr lang="en-US" b="1" i="1" smtClean="0">
                                              <a:latin typeface="Cambria Math" panose="02040503050406030204" pitchFamily="18" charset="0"/>
                                            </a:rPr>
                                            <m:t>𝒊</m:t>
                                          </m:r>
                                        </m:sub>
                                        <m:sup>
                                          <m:r>
                                            <a:rPr lang="en-US" i="1">
                                              <a:latin typeface="Cambria Math" panose="02040503050406030204" pitchFamily="18" charset="0"/>
                                            </a:rPr>
                                            <m:t>   </m:t>
                                          </m:r>
                                          <m:r>
                                            <a:rPr lang="en-US" i="1">
                                              <a:latin typeface="Cambria Math" panose="02040503050406030204" pitchFamily="18" charset="0"/>
                                            </a:rPr>
                                            <m:t>𝑇</m:t>
                                          </m:r>
                                        </m:sup>
                                      </m:sSubSup>
                                      <m:r>
                                        <a:rPr lang="en-US" b="1" i="1">
                                          <a:latin typeface="Cambria Math" panose="02040503050406030204" pitchFamily="18" charset="0"/>
                                        </a:rPr>
                                        <m:t>𝒙</m:t>
                                      </m:r>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b</m:t>
                                          </m:r>
                                        </m:e>
                                        <m:sub>
                                          <m:r>
                                            <m:rPr>
                                              <m:sty m:val="p"/>
                                            </m:rPr>
                                            <a:rPr lang="en-US" b="0" i="0" smtClean="0">
                                              <a:latin typeface="Cambria Math" panose="02040503050406030204" pitchFamily="18" charset="0"/>
                                            </a:rPr>
                                            <m:t>i</m:t>
                                          </m:r>
                                        </m:sub>
                                      </m:sSub>
                                    </m:e>
                                  </m:d>
                                </m:sup>
                              </m:sSup>
                            </m:e>
                          </m:nary>
                        </m:den>
                      </m:f>
                    </m:oMath>
                  </m:oMathPara>
                </a14:m>
                <a:endParaRPr lang="en-US" b="1" dirty="0"/>
              </a:p>
              <a:p>
                <a:endParaRPr lang="en-US" b="1" dirty="0"/>
              </a:p>
            </p:txBody>
          </p:sp>
        </mc:Choice>
        <mc:Fallback>
          <p:sp>
            <p:nvSpPr>
              <p:cNvPr id="30" name="TextBox 29"/>
              <p:cNvSpPr txBox="1">
                <a:spLocks noRot="1" noChangeAspect="1" noMove="1" noResize="1" noEditPoints="1" noAdjustHandles="1" noChangeArrowheads="1" noChangeShapeType="1" noTextEdit="1"/>
              </p:cNvSpPr>
              <p:nvPr/>
            </p:nvSpPr>
            <p:spPr>
              <a:xfrm>
                <a:off x="8144307" y="5139667"/>
                <a:ext cx="1904367" cy="1106713"/>
              </a:xfrm>
              <a:prstGeom prst="rect">
                <a:avLst/>
              </a:prstGeom>
              <a:blipFill>
                <a:blip r:embed="rId9"/>
                <a:stretch>
                  <a:fillRect/>
                </a:stretch>
              </a:blipFill>
            </p:spPr>
            <p:txBody>
              <a:bodyPr/>
              <a:lstStyle/>
              <a:p>
                <a:r>
                  <a:rPr lang="en-US">
                    <a:noFill/>
                  </a:rPr>
                  <a:t> </a:t>
                </a:r>
              </a:p>
            </p:txBody>
          </p:sp>
        </mc:Fallback>
      </mc:AlternateContent>
      <p:sp>
        <p:nvSpPr>
          <p:cNvPr id="34" name="TextBox 33"/>
          <p:cNvSpPr txBox="1"/>
          <p:nvPr/>
        </p:nvSpPr>
        <p:spPr>
          <a:xfrm>
            <a:off x="280403" y="2414049"/>
            <a:ext cx="2695752" cy="39703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dirty="0" smtClean="0"/>
              <a:t>K neurons with </a:t>
            </a:r>
            <a:r>
              <a:rPr lang="en-US" dirty="0" err="1" smtClean="0"/>
              <a:t>softmax</a:t>
            </a:r>
            <a:r>
              <a:rPr lang="en-US" dirty="0" smtClean="0"/>
              <a:t> activation corresponds to a </a:t>
            </a:r>
            <a:r>
              <a:rPr lang="en-US" dirty="0" err="1" smtClean="0"/>
              <a:t>softmax</a:t>
            </a:r>
            <a:r>
              <a:rPr lang="en-US" dirty="0" smtClean="0"/>
              <a:t> regression model for classifying an input into k classes </a:t>
            </a:r>
          </a:p>
          <a:p>
            <a:pPr marL="285750" indent="-285750">
              <a:buFont typeface="Arial" panose="020B0604020202020204" pitchFamily="34" charset="0"/>
              <a:buChar char="•"/>
            </a:pPr>
            <a:r>
              <a:rPr lang="en-US" dirty="0" smtClean="0"/>
              <a:t>Each neuron has its own weight vector and bias parameters learned from the training data.</a:t>
            </a:r>
          </a:p>
          <a:p>
            <a:pPr marL="285750" indent="-285750">
              <a:buFont typeface="Arial" panose="020B0604020202020204" pitchFamily="34" charset="0"/>
              <a:buChar char="•"/>
            </a:pPr>
            <a:r>
              <a:rPr lang="en-US" dirty="0" smtClean="0"/>
              <a:t>The output of the neurons represent a probability distribution and add up to 1.</a:t>
            </a:r>
            <a:endParaRPr lang="en-US" dirty="0"/>
          </a:p>
        </p:txBody>
      </p:sp>
      <p:sp>
        <p:nvSpPr>
          <p:cNvPr id="35" name="Left Arrow 34"/>
          <p:cNvSpPr/>
          <p:nvPr/>
        </p:nvSpPr>
        <p:spPr>
          <a:xfrm>
            <a:off x="2922962" y="3404542"/>
            <a:ext cx="1460196" cy="2254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1286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Computing the output of a feedforward neural network</a:t>
            </a:r>
            <a:endParaRPr lang="en-US" dirty="0"/>
          </a:p>
        </p:txBody>
      </p:sp>
    </p:spTree>
    <p:extLst>
      <p:ext uri="{BB962C8B-B14F-4D97-AF65-F5344CB8AC3E}">
        <p14:creationId xmlns:p14="http://schemas.microsoft.com/office/powerpoint/2010/main" val="767117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992" y="274728"/>
            <a:ext cx="9819837" cy="586854"/>
          </a:xfrm>
        </p:spPr>
        <p:txBody>
          <a:bodyPr>
            <a:normAutofit fontScale="90000"/>
          </a:bodyPr>
          <a:lstStyle/>
          <a:p>
            <a:r>
              <a:rPr lang="en-US" dirty="0" smtClean="0"/>
              <a:t>How does neural network compute its output</a:t>
            </a:r>
            <a:endParaRPr lang="en-US" dirty="0"/>
          </a:p>
        </p:txBody>
      </p:sp>
      <p:sp>
        <p:nvSpPr>
          <p:cNvPr id="3" name="Content Placeholder 2"/>
          <p:cNvSpPr>
            <a:spLocks noGrp="1"/>
          </p:cNvSpPr>
          <p:nvPr>
            <p:ph idx="1"/>
          </p:nvPr>
        </p:nvSpPr>
        <p:spPr>
          <a:xfrm>
            <a:off x="569524" y="1561170"/>
            <a:ext cx="10896761" cy="3359172"/>
          </a:xfrm>
        </p:spPr>
        <p:txBody>
          <a:bodyPr>
            <a:normAutofit/>
          </a:bodyPr>
          <a:lstStyle/>
          <a:p>
            <a:pPr lvl="1"/>
            <a:r>
              <a:rPr lang="en-US" sz="1800" dirty="0" smtClean="0"/>
              <a:t>This is how a feedforward neural network compute its output.</a:t>
            </a:r>
          </a:p>
          <a:p>
            <a:pPr lvl="2"/>
            <a:r>
              <a:rPr lang="en-US" sz="1800" dirty="0" smtClean="0"/>
              <a:t>The network gets an input vector in the input layer.  </a:t>
            </a:r>
          </a:p>
          <a:p>
            <a:pPr lvl="2"/>
            <a:r>
              <a:rPr lang="en-US" sz="1800" dirty="0" smtClean="0"/>
              <a:t>The hidden neurons in the first layer, each receive this input vector and compute their output using their weight vector and their bias parameters. </a:t>
            </a:r>
            <a:endParaRPr lang="en-US" sz="1800" dirty="0"/>
          </a:p>
          <a:p>
            <a:pPr lvl="2"/>
            <a:r>
              <a:rPr lang="en-US" sz="1800" dirty="0" smtClean="0"/>
              <a:t>The outputs of the neurons in the firs hidden layer form a vector and pass it on as input to the neurons in the second hidden layer. </a:t>
            </a:r>
          </a:p>
          <a:p>
            <a:pPr lvl="2"/>
            <a:r>
              <a:rPr lang="en-US" sz="1800" dirty="0" smtClean="0"/>
              <a:t>The neurons in the second hidden layer compute their outputs and pass it on as input to the neurons in the third hidden layer and so on until the output layer . The outputs of the neurons in the final output layer form the final output of the neural network.</a:t>
            </a:r>
          </a:p>
          <a:p>
            <a:pPr lvl="1"/>
            <a:endParaRPr lang="en-US" sz="2000" dirty="0" smtClean="0"/>
          </a:p>
          <a:p>
            <a:pPr marL="0" indent="0">
              <a:buNone/>
            </a:pPr>
            <a:endParaRPr lang="en-US" dirty="0" smtClean="0"/>
          </a:p>
        </p:txBody>
      </p:sp>
    </p:spTree>
    <p:extLst>
      <p:ext uri="{BB962C8B-B14F-4D97-AF65-F5344CB8AC3E}">
        <p14:creationId xmlns:p14="http://schemas.microsoft.com/office/powerpoint/2010/main" val="1218436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421" y="318653"/>
            <a:ext cx="9726658" cy="943429"/>
          </a:xfrm>
        </p:spPr>
        <p:txBody>
          <a:bodyPr>
            <a:normAutofit/>
          </a:bodyPr>
          <a:lstStyle/>
          <a:p>
            <a:r>
              <a:rPr lang="en-US" dirty="0" smtClean="0"/>
              <a:t>Example of a feedforward neural network</a:t>
            </a:r>
            <a:endParaRPr lang="en-US" dirty="0"/>
          </a:p>
        </p:txBody>
      </p:sp>
      <mc:AlternateContent xmlns:mc="http://schemas.openxmlformats.org/markup-compatibility/2006" xmlns:a14="http://schemas.microsoft.com/office/drawing/2010/main">
        <mc:Choice Requires="a14">
          <p:sp>
            <p:nvSpPr>
              <p:cNvPr id="42" name="Content Placeholder 41"/>
              <p:cNvSpPr>
                <a:spLocks noGrp="1"/>
              </p:cNvSpPr>
              <p:nvPr>
                <p:ph sz="half" idx="1"/>
              </p:nvPr>
            </p:nvSpPr>
            <p:spPr>
              <a:xfrm>
                <a:off x="70507" y="1739767"/>
                <a:ext cx="5493191" cy="4777147"/>
              </a:xfrm>
            </p:spPr>
            <p:txBody>
              <a:bodyPr>
                <a:normAutofit fontScale="92500" lnSpcReduction="10000"/>
              </a:bodyPr>
              <a:lstStyle/>
              <a:p>
                <a:r>
                  <a:rPr lang="en-US" dirty="0" smtClean="0"/>
                  <a:t>Here is an example of a shallow feedforward neural network with 5 input features, 2 hidden neurons with </a:t>
                </a:r>
                <a:r>
                  <a:rPr lang="en-US" dirty="0" err="1" smtClean="0"/>
                  <a:t>relu</a:t>
                </a:r>
                <a:r>
                  <a:rPr lang="en-US" dirty="0" smtClean="0"/>
                  <a:t> activation , and three output neurons with </a:t>
                </a:r>
                <a:r>
                  <a:rPr lang="en-US" dirty="0" err="1" smtClean="0"/>
                  <a:t>softmax</a:t>
                </a:r>
                <a:r>
                  <a:rPr lang="en-US" dirty="0" smtClean="0"/>
                  <a:t> activation. </a:t>
                </a:r>
                <a:endParaRPr lang="en-US" b="1" i="1" dirty="0" smtClean="0">
                  <a:latin typeface="Cambria Math" panose="02040503050406030204" pitchFamily="18" charset="0"/>
                </a:endParaRPr>
              </a:p>
              <a:p>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m:t>
                            </m:r>
                          </m:sub>
                        </m:sSub>
                      </m:e>
                    </m:d>
                  </m:oMath>
                </a14:m>
                <a:r>
                  <a:rPr lang="en-US" dirty="0" smtClean="0"/>
                  <a:t>is the input vector to the network, </a:t>
                </a:r>
                <a14:m>
                  <m:oMath xmlns:m="http://schemas.openxmlformats.org/officeDocument/2006/math">
                    <m:sSubSup>
                      <m:sSubSupPr>
                        <m:ctrlPr>
                          <a:rPr lang="en-US" i="1" smtClean="0">
                            <a:latin typeface="Cambria Math" panose="02040503050406030204" pitchFamily="18" charset="0"/>
                          </a:rPr>
                        </m:ctrlPr>
                      </m:sSubSupPr>
                      <m:e>
                        <m:r>
                          <a:rPr lang="en-US" b="1" i="1" smtClean="0">
                            <a:latin typeface="Cambria Math" panose="02040503050406030204" pitchFamily="18" charset="0"/>
                          </a:rPr>
                          <m:t>𝒘</m:t>
                        </m:r>
                      </m:e>
                      <m:sub>
                        <m:r>
                          <a:rPr lang="en-US" b="0" i="1" smtClean="0">
                            <a:latin typeface="Cambria Math" panose="02040503050406030204" pitchFamily="18" charset="0"/>
                          </a:rPr>
                          <m:t>𝑖</m:t>
                        </m:r>
                      </m:sub>
                      <m:sup>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𝑙</m:t>
                            </m:r>
                          </m:e>
                        </m:d>
                      </m:sup>
                    </m:sSubSup>
                  </m:oMath>
                </a14:m>
                <a:r>
                  <a:rPr lang="en-US" b="1" dirty="0" smtClean="0"/>
                  <a:t>  </a:t>
                </a:r>
                <a:r>
                  <a:rPr lang="en-US" dirty="0" smtClean="0"/>
                  <a:t>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oMath>
                </a14:m>
                <a:r>
                  <a:rPr lang="en-US" dirty="0" smtClean="0"/>
                  <a:t>  are the weight vector and bias  of neuron </a:t>
                </a:r>
                <a14:m>
                  <m:oMath xmlns:m="http://schemas.openxmlformats.org/officeDocument/2006/math">
                    <m:r>
                      <a:rPr lang="en-US" b="0" i="1" smtClean="0">
                        <a:latin typeface="Cambria Math" panose="02040503050406030204" pitchFamily="18" charset="0"/>
                      </a:rPr>
                      <m:t>𝑖</m:t>
                    </m:r>
                  </m:oMath>
                </a14:m>
                <a:r>
                  <a:rPr lang="en-US" b="1" dirty="0" smtClean="0"/>
                  <a:t> </a:t>
                </a:r>
                <a:r>
                  <a:rPr lang="en-US" dirty="0" smtClean="0"/>
                  <a:t>in layer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oMath>
                </a14:m>
                <a:r>
                  <a:rPr lang="en-US" b="1" dirty="0" smtClean="0"/>
                  <a:t> </a:t>
                </a:r>
                <a:r>
                  <a:rPr lang="en-US" dirty="0" smtClean="0"/>
                  <a:t>, respectively.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oMath>
                </a14:m>
                <a:r>
                  <a:rPr lang="en-US" dirty="0" smtClean="0"/>
                  <a:t> is the output of neuron </a:t>
                </a:r>
                <a14:m>
                  <m:oMath xmlns:m="http://schemas.openxmlformats.org/officeDocument/2006/math">
                    <m:r>
                      <a:rPr lang="en-US" i="1">
                        <a:latin typeface="Cambria Math" panose="02040503050406030204" pitchFamily="18" charset="0"/>
                      </a:rPr>
                      <m:t>𝑖</m:t>
                    </m:r>
                  </m:oMath>
                </a14:m>
                <a:r>
                  <a:rPr lang="en-US" dirty="0" smtClean="0"/>
                  <a:t> in the final layer.</a:t>
                </a:r>
              </a:p>
              <a:p>
                <a:r>
                  <a:rPr lang="en-US" dirty="0" smtClean="0"/>
                  <a:t>Suppose that the learning algorithm learned the following weight vectors and biases for the neurons in the hidden and output layers:</a:t>
                </a:r>
              </a:p>
              <a:p>
                <a:pPr marL="0" indent="0">
                  <a:buNone/>
                </a:pPr>
                <a14:m>
                  <m:oMath xmlns:m="http://schemas.openxmlformats.org/officeDocument/2006/math">
                    <m:sSubSup>
                      <m:sSubSupPr>
                        <m:ctrlPr>
                          <a:rPr lang="en-US" i="1" smtClean="0">
                            <a:latin typeface="Cambria Math" panose="02040503050406030204" pitchFamily="18" charset="0"/>
                          </a:rPr>
                        </m:ctrlPr>
                      </m:sSubSupPr>
                      <m:e>
                        <m:r>
                          <a:rPr lang="en-US" b="1" i="1">
                            <a:latin typeface="Cambria Math" panose="02040503050406030204" pitchFamily="18" charset="0"/>
                          </a:rPr>
                          <m:t>𝒘</m:t>
                        </m:r>
                      </m:e>
                      <m:sub>
                        <m:r>
                          <a:rPr lang="en-US" b="0"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−1, 0.5, 1,0.1, 0.5</m:t>
                        </m:r>
                      </m:e>
                    </m:d>
                  </m:oMath>
                </a14:m>
                <a:r>
                  <a:rPr lang="en-US" dirty="0" smtClean="0"/>
                  <a:t>,  </a:t>
                </a:r>
                <a14:m>
                  <m:oMath xmlns:m="http://schemas.openxmlformats.org/officeDocument/2006/math">
                    <m:sSubSup>
                      <m:sSubSupPr>
                        <m:ctrlPr>
                          <a:rPr lang="en-US" i="1">
                            <a:latin typeface="Cambria Math" panose="02040503050406030204" pitchFamily="18" charset="0"/>
                          </a:rPr>
                        </m:ctrlPr>
                      </m:sSubSupPr>
                      <m:e>
                        <m:r>
                          <a:rPr lang="en-US" b="1" i="1">
                            <a:latin typeface="Cambria Math" panose="02040503050406030204" pitchFamily="18" charset="0"/>
                          </a:rPr>
                          <m:t>𝒘</m:t>
                        </m:r>
                      </m:e>
                      <m:sub>
                        <m:r>
                          <a:rPr lang="en-US" b="0" i="1" smtClean="0">
                            <a:latin typeface="Cambria Math" panose="02040503050406030204" pitchFamily="18" charset="0"/>
                          </a:rPr>
                          <m:t>2</m:t>
                        </m:r>
                      </m:sub>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1</m:t>
                            </m:r>
                          </m:e>
                        </m:d>
                      </m:sup>
                    </m:sSubSup>
                    <m:r>
                      <a:rPr lang="en-US" b="0" i="1">
                        <a:latin typeface="Cambria Math" panose="02040503050406030204" pitchFamily="18" charset="0"/>
                      </a:rPr>
                      <m:t>=</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0.2</m:t>
                        </m:r>
                        <m:r>
                          <a:rPr lang="en-US" b="0" i="1">
                            <a:latin typeface="Cambria Math" panose="02040503050406030204" pitchFamily="18" charset="0"/>
                          </a:rPr>
                          <m:t>, </m:t>
                        </m:r>
                        <m:r>
                          <a:rPr lang="en-US" b="0" i="1" smtClean="0">
                            <a:latin typeface="Cambria Math" panose="02040503050406030204" pitchFamily="18" charset="0"/>
                          </a:rPr>
                          <m:t>−1</m:t>
                        </m:r>
                        <m:r>
                          <a:rPr lang="en-US" b="0" i="1">
                            <a:latin typeface="Cambria Math" panose="02040503050406030204" pitchFamily="18" charset="0"/>
                          </a:rPr>
                          <m:t>, </m:t>
                        </m:r>
                        <m:r>
                          <a:rPr lang="en-US" b="0" i="1" smtClean="0">
                            <a:latin typeface="Cambria Math" panose="02040503050406030204" pitchFamily="18" charset="0"/>
                          </a:rPr>
                          <m:t>0.5</m:t>
                        </m:r>
                        <m:r>
                          <a:rPr lang="en-US" b="0" i="1">
                            <a:latin typeface="Cambria Math" panose="02040503050406030204" pitchFamily="18" charset="0"/>
                          </a:rPr>
                          <m:t>,0.</m:t>
                        </m:r>
                        <m:r>
                          <a:rPr lang="en-US" b="0" i="1" smtClean="0">
                            <a:latin typeface="Cambria Math" panose="02040503050406030204" pitchFamily="18" charset="0"/>
                          </a:rPr>
                          <m:t>3</m:t>
                        </m:r>
                        <m:r>
                          <a:rPr lang="en-US" b="0" i="1">
                            <a:latin typeface="Cambria Math" panose="02040503050406030204" pitchFamily="18" charset="0"/>
                          </a:rPr>
                          <m:t>, </m:t>
                        </m:r>
                        <m:r>
                          <a:rPr lang="en-US" b="0" i="1" smtClean="0">
                            <a:latin typeface="Cambria Math" panose="02040503050406030204" pitchFamily="18" charset="0"/>
                          </a:rPr>
                          <m:t>−</m:t>
                        </m:r>
                        <m:r>
                          <a:rPr lang="en-US" b="0" i="1">
                            <a:latin typeface="Cambria Math" panose="02040503050406030204" pitchFamily="18" charset="0"/>
                          </a:rPr>
                          <m:t>0.</m:t>
                        </m:r>
                        <m:r>
                          <a:rPr lang="en-US" b="0" i="1" smtClean="0">
                            <a:latin typeface="Cambria Math" panose="02040503050406030204" pitchFamily="18" charset="0"/>
                          </a:rPr>
                          <m:t>8</m:t>
                        </m:r>
                      </m:e>
                    </m:d>
                  </m:oMath>
                </a14:m>
                <a:r>
                  <a:rPr lang="en-US" dirty="0" smtClean="0"/>
                  <a:t>, </a:t>
                </a:r>
                <a14:m>
                  <m:oMath xmlns:m="http://schemas.openxmlformats.org/officeDocument/2006/math">
                    <m:sSubSup>
                      <m:sSubSupPr>
                        <m:ctrlPr>
                          <a:rPr lang="en-US" i="1">
                            <a:latin typeface="Cambria Math" panose="02040503050406030204" pitchFamily="18" charset="0"/>
                          </a:rPr>
                        </m:ctrlPr>
                      </m:sSubSupPr>
                      <m:e>
                        <m:r>
                          <a:rPr lang="en-US" b="1" i="1">
                            <a:latin typeface="Cambria Math" panose="02040503050406030204" pitchFamily="18" charset="0"/>
                          </a:rPr>
                          <m:t>𝒘</m:t>
                        </m:r>
                      </m:e>
                      <m:sub>
                        <m:r>
                          <a:rPr lang="en-US" b="0" i="1" smtClean="0">
                            <a:latin typeface="Cambria Math" panose="02040503050406030204" pitchFamily="18" charset="0"/>
                          </a:rPr>
                          <m:t>1</m:t>
                        </m:r>
                      </m:sub>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2</m:t>
                            </m:r>
                          </m:e>
                        </m:d>
                      </m:sup>
                    </m:sSubSup>
                    <m:r>
                      <a:rPr lang="en-US" b="0" i="1" smtClean="0">
                        <a:latin typeface="Cambria Math" panose="02040503050406030204" pitchFamily="18" charset="0"/>
                      </a:rPr>
                      <m:t>=[0.2,0.5]</m:t>
                    </m:r>
                  </m:oMath>
                </a14:m>
                <a:r>
                  <a:rPr lang="en-US" dirty="0" smtClean="0"/>
                  <a:t>, </a:t>
                </a:r>
                <a14:m>
                  <m:oMath xmlns:m="http://schemas.openxmlformats.org/officeDocument/2006/math">
                    <m:sSubSup>
                      <m:sSubSupPr>
                        <m:ctrlPr>
                          <a:rPr lang="en-US" i="1">
                            <a:latin typeface="Cambria Math" panose="02040503050406030204" pitchFamily="18" charset="0"/>
                          </a:rPr>
                        </m:ctrlPr>
                      </m:sSubSupPr>
                      <m:e>
                        <m:r>
                          <a:rPr lang="en-US" b="1" i="1">
                            <a:latin typeface="Cambria Math" panose="02040503050406030204" pitchFamily="18" charset="0"/>
                          </a:rPr>
                          <m:t>𝒘</m:t>
                        </m:r>
                      </m:e>
                      <m:sub>
                        <m:r>
                          <a:rPr lang="en-US" b="0" i="1" smtClean="0">
                            <a:latin typeface="Cambria Math" panose="02040503050406030204" pitchFamily="18" charset="0"/>
                          </a:rPr>
                          <m:t>2</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2</m:t>
                            </m:r>
                          </m:e>
                        </m:d>
                      </m:sup>
                    </m:sSubSup>
                    <m:r>
                      <a:rPr lang="en-US" b="0" i="1">
                        <a:latin typeface="Cambria Math" panose="02040503050406030204" pitchFamily="18" charset="0"/>
                      </a:rPr>
                      <m:t>=[0.</m:t>
                    </m:r>
                    <m:r>
                      <a:rPr lang="en-US" b="0" i="1" smtClean="0">
                        <a:latin typeface="Cambria Math" panose="02040503050406030204" pitchFamily="18" charset="0"/>
                      </a:rPr>
                      <m:t>3,−0.1</m:t>
                    </m:r>
                    <m:r>
                      <a:rPr lang="en-US" b="0" i="1">
                        <a:latin typeface="Cambria Math" panose="02040503050406030204" pitchFamily="18" charset="0"/>
                      </a:rPr>
                      <m:t>]</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b="1" i="1">
                            <a:latin typeface="Cambria Math" panose="02040503050406030204" pitchFamily="18" charset="0"/>
                          </a:rPr>
                          <m:t>𝒘</m:t>
                        </m:r>
                      </m:e>
                      <m:sub>
                        <m:r>
                          <a:rPr lang="en-US" b="0" i="1" smtClean="0">
                            <a:latin typeface="Cambria Math" panose="02040503050406030204" pitchFamily="18" charset="0"/>
                          </a:rPr>
                          <m:t>3</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r>
                      <a:rPr lang="en-US" i="1">
                        <a:latin typeface="Cambria Math" panose="02040503050406030204" pitchFamily="18" charset="0"/>
                      </a:rPr>
                      <m:t>=[</m:t>
                    </m:r>
                    <m:r>
                      <a:rPr lang="en-US" b="0" i="1" smtClean="0">
                        <a:latin typeface="Cambria Math" panose="02040503050406030204" pitchFamily="18" charset="0"/>
                      </a:rPr>
                      <m:t>1.2</m:t>
                    </m:r>
                    <m:r>
                      <a:rPr lang="en-US" i="1">
                        <a:latin typeface="Cambria Math" panose="02040503050406030204" pitchFamily="18" charset="0"/>
                      </a:rPr>
                      <m:t>,</m:t>
                    </m:r>
                    <m:r>
                      <a:rPr lang="en-US" b="0" i="1" smtClean="0">
                        <a:latin typeface="Cambria Math" panose="02040503050406030204" pitchFamily="18" charset="0"/>
                      </a:rPr>
                      <m:t>2.5</m:t>
                    </m:r>
                    <m:r>
                      <a:rPr lang="en-US" i="1">
                        <a:latin typeface="Cambria Math" panose="02040503050406030204" pitchFamily="18" charset="0"/>
                      </a:rPr>
                      <m:t>]</m:t>
                    </m:r>
                  </m:oMath>
                </a14:m>
                <a:r>
                  <a:rPr lang="en-US" dirty="0"/>
                  <a:t>,</a:t>
                </a:r>
                <a:endParaRPr lang="en-US"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1</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bSup>
                      <m:r>
                        <a:rPr lang="en-US" b="0" i="1" smtClean="0">
                          <a:latin typeface="Cambria Math" panose="02040503050406030204" pitchFamily="18" charset="0"/>
                        </a:rPr>
                        <m:t>=0.6,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2</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bSup>
                      <m:r>
                        <a:rPr lang="en-US" b="0" i="1" smtClean="0">
                          <a:latin typeface="Cambria Math" panose="02040503050406030204" pitchFamily="18" charset="0"/>
                        </a:rPr>
                        <m:t>=1.2,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1</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e>
                          </m:d>
                        </m:sup>
                      </m:sSubSup>
                      <m:r>
                        <a:rPr lang="en-US" b="0" i="1" smtClean="0">
                          <a:latin typeface="Cambria Math" panose="02040503050406030204" pitchFamily="18" charset="0"/>
                        </a:rPr>
                        <m:t>=0.8,</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2</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e>
                          </m:d>
                        </m:sup>
                      </m:sSubSup>
                      <m:r>
                        <a:rPr lang="en-US" b="0" i="1" smtClean="0">
                          <a:latin typeface="Cambria Math" panose="02040503050406030204" pitchFamily="18" charset="0"/>
                        </a:rPr>
                        <m:t>=−1,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3</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e>
                          </m:d>
                        </m:sup>
                      </m:sSubSup>
                      <m:r>
                        <a:rPr lang="en-US" b="0" i="1" smtClean="0">
                          <a:latin typeface="Cambria Math" panose="02040503050406030204" pitchFamily="18" charset="0"/>
                        </a:rPr>
                        <m:t>=−0.2</m:t>
                      </m:r>
                    </m:oMath>
                  </m:oMathPara>
                </a14:m>
                <a:endParaRPr lang="en-US" dirty="0" smtClean="0"/>
              </a:p>
              <a:p>
                <a:pPr marL="0" indent="0">
                  <a:buNone/>
                </a:pPr>
                <a:r>
                  <a:rPr lang="en-US" dirty="0"/>
                  <a:t> </a:t>
                </a:r>
                <a:r>
                  <a:rPr lang="en-US" dirty="0" smtClean="0"/>
                  <a:t>What is the output of this network for the input vector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 1,−1.5, 0.9, −0.4]</m:t>
                    </m:r>
                  </m:oMath>
                </a14:m>
                <a:r>
                  <a:rPr lang="en-US" dirty="0" smtClean="0"/>
                  <a:t>?</a:t>
                </a:r>
              </a:p>
            </p:txBody>
          </p:sp>
        </mc:Choice>
        <mc:Fallback xmlns="">
          <p:sp>
            <p:nvSpPr>
              <p:cNvPr id="42" name="Content Placeholder 41"/>
              <p:cNvSpPr>
                <a:spLocks noGrp="1" noRot="1" noChangeAspect="1" noMove="1" noResize="1" noEditPoints="1" noAdjustHandles="1" noChangeArrowheads="1" noChangeShapeType="1" noTextEdit="1"/>
              </p:cNvSpPr>
              <p:nvPr>
                <p:ph sz="half" idx="1"/>
              </p:nvPr>
            </p:nvSpPr>
            <p:spPr>
              <a:xfrm>
                <a:off x="70507" y="1739767"/>
                <a:ext cx="5493191" cy="4777147"/>
              </a:xfrm>
              <a:blipFill>
                <a:blip r:embed="rId2"/>
                <a:stretch>
                  <a:fillRect l="-555" t="-893" r="-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p:cNvSpPr/>
              <p:nvPr/>
            </p:nvSpPr>
            <p:spPr>
              <a:xfrm>
                <a:off x="7154865" y="3399723"/>
                <a:ext cx="1725901" cy="450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&lt;</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𝒘</m:t>
                          </m:r>
                        </m:e>
                        <m:sub>
                          <m:r>
                            <a:rPr lang="en-US" sz="1600" b="1" i="0" smtClean="0">
                              <a:latin typeface="Cambria Math" panose="02040503050406030204" pitchFamily="18" charset="0"/>
                            </a:rPr>
                            <m:t>𝟏</m:t>
                          </m:r>
                        </m:sub>
                        <m:sup>
                          <m:d>
                            <m:dPr>
                              <m:begChr m:val="["/>
                              <m:endChr m:val="]"/>
                              <m:ctrlPr>
                                <a:rPr lang="en-US" sz="1600" b="1" i="1" smtClean="0">
                                  <a:latin typeface="Cambria Math" panose="02040503050406030204" pitchFamily="18" charset="0"/>
                                </a:rPr>
                              </m:ctrlPr>
                            </m:dPr>
                            <m:e>
                              <m:r>
                                <a:rPr lang="en-US" sz="1600" b="1" i="0" smtClean="0">
                                  <a:latin typeface="Cambria Math" panose="02040503050406030204" pitchFamily="18" charset="0"/>
                                </a:rPr>
                                <m:t>𝟏</m:t>
                              </m:r>
                            </m:e>
                          </m:d>
                        </m:sup>
                      </m:sSubSup>
                      <m:r>
                        <a:rPr lang="en-US" sz="1600" b="0" i="0" smtClean="0">
                          <a:latin typeface="Cambria Math" panose="02040503050406030204" pitchFamily="18" charset="0"/>
                        </a:rPr>
                        <m:t>,</m:t>
                      </m:r>
                      <m:sSubSup>
                        <m:sSubSupPr>
                          <m:ctrlPr>
                            <a:rPr lang="en-US" sz="1600" b="0" i="1" smtClean="0">
                              <a:latin typeface="Cambria Math" panose="02040503050406030204" pitchFamily="18" charset="0"/>
                            </a:rPr>
                          </m:ctrlPr>
                        </m:sSubSupPr>
                        <m:e>
                          <m:r>
                            <m:rPr>
                              <m:sty m:val="p"/>
                            </m:rPr>
                            <a:rPr lang="en-US" sz="1600" b="0" i="0" smtClean="0">
                              <a:latin typeface="Cambria Math" panose="02040503050406030204" pitchFamily="18" charset="0"/>
                            </a:rPr>
                            <m:t>b</m:t>
                          </m:r>
                        </m:e>
                        <m:sub>
                          <m:r>
                            <a:rPr lang="en-US" sz="1600" b="0" i="0" smtClean="0">
                              <a:latin typeface="Cambria Math" panose="02040503050406030204" pitchFamily="18" charset="0"/>
                            </a:rPr>
                            <m:t>1</m:t>
                          </m:r>
                        </m:sub>
                        <m:sup>
                          <m:r>
                            <a:rPr lang="en-US" sz="1600" b="0" i="1" smtClean="0">
                              <a:latin typeface="Cambria Math" panose="02040503050406030204" pitchFamily="18" charset="0"/>
                            </a:rPr>
                            <m:t>[1]</m:t>
                          </m:r>
                        </m:sup>
                      </m:sSubSup>
                      <m:r>
                        <a:rPr lang="en-US" sz="1600" b="1" i="0" smtClean="0">
                          <a:latin typeface="Cambria Math" panose="02040503050406030204" pitchFamily="18" charset="0"/>
                        </a:rPr>
                        <m:t>&gt;</m:t>
                      </m:r>
                    </m:oMath>
                  </m:oMathPara>
                </a14:m>
                <a:endParaRPr lang="en-US" sz="1600" b="1" dirty="0"/>
              </a:p>
            </p:txBody>
          </p:sp>
        </mc:Choice>
        <mc:Fallback xmlns="">
          <p:sp>
            <p:nvSpPr>
              <p:cNvPr id="4" name="Oval 3"/>
              <p:cNvSpPr>
                <a:spLocks noRot="1" noChangeAspect="1" noMove="1" noResize="1" noEditPoints="1" noAdjustHandles="1" noChangeArrowheads="1" noChangeShapeType="1" noTextEdit="1"/>
              </p:cNvSpPr>
              <p:nvPr/>
            </p:nvSpPr>
            <p:spPr>
              <a:xfrm>
                <a:off x="7154865" y="3399723"/>
                <a:ext cx="1725901" cy="450632"/>
              </a:xfrm>
              <a:prstGeom prst="ellipse">
                <a:avLst/>
              </a:prstGeom>
              <a:blipFill>
                <a:blip r:embed="rId3"/>
                <a:stretch>
                  <a:fillRect/>
                </a:stretch>
              </a:blipFill>
            </p:spPr>
            <p:txBody>
              <a:bodyPr/>
              <a:lstStyle/>
              <a:p>
                <a:r>
                  <a:rPr lang="en-US">
                    <a:noFill/>
                  </a:rPr>
                  <a:t> </a:t>
                </a:r>
              </a:p>
            </p:txBody>
          </p:sp>
        </mc:Fallback>
      </mc:AlternateContent>
      <p:sp>
        <p:nvSpPr>
          <p:cNvPr id="5" name="Oval 4"/>
          <p:cNvSpPr/>
          <p:nvPr/>
        </p:nvSpPr>
        <p:spPr>
          <a:xfrm>
            <a:off x="6325295" y="2970938"/>
            <a:ext cx="150125" cy="1978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6355151" y="3619211"/>
            <a:ext cx="150125" cy="1978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6343209" y="4206073"/>
            <a:ext cx="150125" cy="1978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6355151" y="4755397"/>
            <a:ext cx="150125" cy="1978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6356003" y="5430980"/>
            <a:ext cx="150125" cy="1978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 name="Straight Arrow Connector 9"/>
          <p:cNvCxnSpPr>
            <a:stCxn id="5" idx="6"/>
            <a:endCxn id="4" idx="2"/>
          </p:cNvCxnSpPr>
          <p:nvPr/>
        </p:nvCxnSpPr>
        <p:spPr>
          <a:xfrm>
            <a:off x="6475420" y="3069887"/>
            <a:ext cx="679445" cy="555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6"/>
            <a:endCxn id="4" idx="2"/>
          </p:cNvCxnSpPr>
          <p:nvPr/>
        </p:nvCxnSpPr>
        <p:spPr>
          <a:xfrm flipV="1">
            <a:off x="6505276" y="3625039"/>
            <a:ext cx="649589" cy="9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5"/>
            <a:endCxn id="20" idx="2"/>
          </p:cNvCxnSpPr>
          <p:nvPr/>
        </p:nvCxnSpPr>
        <p:spPr>
          <a:xfrm>
            <a:off x="6453435" y="3139855"/>
            <a:ext cx="801363" cy="1348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6"/>
          </p:cNvCxnSpPr>
          <p:nvPr/>
        </p:nvCxnSpPr>
        <p:spPr>
          <a:xfrm>
            <a:off x="6505276" y="3718160"/>
            <a:ext cx="703495" cy="669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7"/>
            <a:endCxn id="4" idx="2"/>
          </p:cNvCxnSpPr>
          <p:nvPr/>
        </p:nvCxnSpPr>
        <p:spPr>
          <a:xfrm flipV="1">
            <a:off x="6471349" y="3625039"/>
            <a:ext cx="683516" cy="610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7"/>
          </p:cNvCxnSpPr>
          <p:nvPr/>
        </p:nvCxnSpPr>
        <p:spPr>
          <a:xfrm>
            <a:off x="6471349" y="4235054"/>
            <a:ext cx="1247005" cy="346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6"/>
            <a:endCxn id="4" idx="2"/>
          </p:cNvCxnSpPr>
          <p:nvPr/>
        </p:nvCxnSpPr>
        <p:spPr>
          <a:xfrm flipV="1">
            <a:off x="6505276" y="3625039"/>
            <a:ext cx="649589" cy="1229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5"/>
            <a:endCxn id="20" idx="2"/>
          </p:cNvCxnSpPr>
          <p:nvPr/>
        </p:nvCxnSpPr>
        <p:spPr>
          <a:xfrm flipV="1">
            <a:off x="6483291" y="4488263"/>
            <a:ext cx="771507" cy="436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6"/>
            <a:endCxn id="4" idx="2"/>
          </p:cNvCxnSpPr>
          <p:nvPr/>
        </p:nvCxnSpPr>
        <p:spPr>
          <a:xfrm flipV="1">
            <a:off x="6506128" y="3625039"/>
            <a:ext cx="648737" cy="1904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6"/>
            <a:endCxn id="20" idx="2"/>
          </p:cNvCxnSpPr>
          <p:nvPr/>
        </p:nvCxnSpPr>
        <p:spPr>
          <a:xfrm flipV="1">
            <a:off x="6506128" y="4488263"/>
            <a:ext cx="748670" cy="1041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p:cNvSpPr/>
              <p:nvPr/>
            </p:nvSpPr>
            <p:spPr>
              <a:xfrm>
                <a:off x="7254798" y="4262947"/>
                <a:ext cx="1725901" cy="450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&lt;</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𝒘</m:t>
                          </m:r>
                        </m:e>
                        <m:sub>
                          <m:r>
                            <a:rPr lang="en-US" sz="1600" b="1" i="1" smtClean="0">
                              <a:latin typeface="Cambria Math" panose="02040503050406030204" pitchFamily="18" charset="0"/>
                            </a:rPr>
                            <m:t>𝟐</m:t>
                          </m:r>
                        </m:sub>
                        <m:sup>
                          <m:d>
                            <m:dPr>
                              <m:begChr m:val="["/>
                              <m:endChr m:val="]"/>
                              <m:ctrlPr>
                                <a:rPr lang="en-US" sz="1600" b="1" i="1" smtClean="0">
                                  <a:latin typeface="Cambria Math" panose="02040503050406030204" pitchFamily="18" charset="0"/>
                                </a:rPr>
                              </m:ctrlPr>
                            </m:dPr>
                            <m:e>
                              <m:r>
                                <a:rPr lang="en-US" sz="1600" b="1" i="0" smtClean="0">
                                  <a:latin typeface="Cambria Math" panose="02040503050406030204" pitchFamily="18" charset="0"/>
                                </a:rPr>
                                <m:t>𝟏</m:t>
                              </m:r>
                            </m:e>
                          </m:d>
                        </m:sup>
                      </m:sSubSup>
                      <m:r>
                        <a:rPr lang="en-US" sz="1600" b="0" i="0" smtClean="0">
                          <a:latin typeface="Cambria Math" panose="02040503050406030204" pitchFamily="18" charset="0"/>
                        </a:rPr>
                        <m:t>,</m:t>
                      </m:r>
                      <m:sSubSup>
                        <m:sSubSupPr>
                          <m:ctrlPr>
                            <a:rPr lang="en-US" sz="1600" b="0" i="1" smtClean="0">
                              <a:latin typeface="Cambria Math" panose="02040503050406030204" pitchFamily="18" charset="0"/>
                            </a:rPr>
                          </m:ctrlPr>
                        </m:sSubSupPr>
                        <m:e>
                          <m:r>
                            <m:rPr>
                              <m:sty m:val="p"/>
                            </m:rPr>
                            <a:rPr lang="en-US" sz="1600" b="0" i="0" smtClean="0">
                              <a:latin typeface="Cambria Math" panose="02040503050406030204" pitchFamily="18" charset="0"/>
                            </a:rPr>
                            <m:t>b</m:t>
                          </m:r>
                        </m:e>
                        <m:sub>
                          <m:r>
                            <a:rPr lang="en-US" sz="1600" b="0" i="0" smtClean="0">
                              <a:latin typeface="Cambria Math" panose="02040503050406030204" pitchFamily="18" charset="0"/>
                            </a:rPr>
                            <m:t>2</m:t>
                          </m:r>
                        </m:sub>
                        <m:sup>
                          <m:r>
                            <a:rPr lang="en-US" sz="1600" b="0" i="1" smtClean="0">
                              <a:latin typeface="Cambria Math" panose="02040503050406030204" pitchFamily="18" charset="0"/>
                            </a:rPr>
                            <m:t>[1]</m:t>
                          </m:r>
                        </m:sup>
                      </m:sSubSup>
                      <m:r>
                        <a:rPr lang="en-US" sz="1600" b="1" i="0" smtClean="0">
                          <a:latin typeface="Cambria Math" panose="02040503050406030204" pitchFamily="18" charset="0"/>
                        </a:rPr>
                        <m:t>&gt;</m:t>
                      </m:r>
                    </m:oMath>
                  </m:oMathPara>
                </a14:m>
                <a:endParaRPr lang="en-US" sz="1600" b="1" dirty="0"/>
              </a:p>
            </p:txBody>
          </p:sp>
        </mc:Choice>
        <mc:Fallback xmlns="">
          <p:sp>
            <p:nvSpPr>
              <p:cNvPr id="20" name="Oval 19"/>
              <p:cNvSpPr>
                <a:spLocks noRot="1" noChangeAspect="1" noMove="1" noResize="1" noEditPoints="1" noAdjustHandles="1" noChangeArrowheads="1" noChangeShapeType="1" noTextEdit="1"/>
              </p:cNvSpPr>
              <p:nvPr/>
            </p:nvSpPr>
            <p:spPr>
              <a:xfrm>
                <a:off x="7254798" y="4262947"/>
                <a:ext cx="1725901" cy="450632"/>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20"/>
              <p:cNvSpPr/>
              <p:nvPr/>
            </p:nvSpPr>
            <p:spPr>
              <a:xfrm>
                <a:off x="9542465" y="2970938"/>
                <a:ext cx="1725901" cy="450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&lt;</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𝒘</m:t>
                          </m:r>
                        </m:e>
                        <m:sub>
                          <m:r>
                            <a:rPr lang="en-US" sz="1600" b="1" i="0" smtClean="0">
                              <a:latin typeface="Cambria Math" panose="02040503050406030204" pitchFamily="18" charset="0"/>
                            </a:rPr>
                            <m:t>𝟏</m:t>
                          </m:r>
                        </m:sub>
                        <m:sup>
                          <m:d>
                            <m:dPr>
                              <m:begChr m:val="["/>
                              <m:endChr m:val="]"/>
                              <m:ctrlPr>
                                <a:rPr lang="en-US" sz="1600" b="1" i="1" smtClean="0">
                                  <a:latin typeface="Cambria Math" panose="02040503050406030204" pitchFamily="18" charset="0"/>
                                </a:rPr>
                              </m:ctrlPr>
                            </m:dPr>
                            <m:e>
                              <m:r>
                                <a:rPr lang="en-US" sz="1600" b="1" i="0" smtClean="0">
                                  <a:latin typeface="Cambria Math" panose="02040503050406030204" pitchFamily="18" charset="0"/>
                                </a:rPr>
                                <m:t>𝟐</m:t>
                              </m:r>
                            </m:e>
                          </m:d>
                        </m:sup>
                      </m:sSubSup>
                      <m:r>
                        <a:rPr lang="en-US" sz="1600" b="0" i="0" smtClean="0">
                          <a:latin typeface="Cambria Math" panose="02040503050406030204" pitchFamily="18" charset="0"/>
                        </a:rPr>
                        <m:t>,</m:t>
                      </m:r>
                      <m:sSubSup>
                        <m:sSubSupPr>
                          <m:ctrlPr>
                            <a:rPr lang="en-US" sz="1600" b="0" i="1" smtClean="0">
                              <a:latin typeface="Cambria Math" panose="02040503050406030204" pitchFamily="18" charset="0"/>
                            </a:rPr>
                          </m:ctrlPr>
                        </m:sSubSupPr>
                        <m:e>
                          <m:r>
                            <m:rPr>
                              <m:sty m:val="p"/>
                            </m:rPr>
                            <a:rPr lang="en-US" sz="1600" b="0" i="0" smtClean="0">
                              <a:latin typeface="Cambria Math" panose="02040503050406030204" pitchFamily="18" charset="0"/>
                            </a:rPr>
                            <m:t>b</m:t>
                          </m:r>
                        </m:e>
                        <m:sub>
                          <m:r>
                            <a:rPr lang="en-US" sz="1600" b="0" i="0" smtClean="0">
                              <a:latin typeface="Cambria Math" panose="02040503050406030204" pitchFamily="18" charset="0"/>
                            </a:rPr>
                            <m:t>1</m:t>
                          </m:r>
                        </m:sub>
                        <m:sup>
                          <m:r>
                            <a:rPr lang="en-US" sz="1600" b="0" i="1" smtClean="0">
                              <a:latin typeface="Cambria Math" panose="02040503050406030204" pitchFamily="18" charset="0"/>
                            </a:rPr>
                            <m:t>[2]</m:t>
                          </m:r>
                        </m:sup>
                      </m:sSubSup>
                      <m:r>
                        <a:rPr lang="en-US" sz="1600" b="1" i="0" smtClean="0">
                          <a:latin typeface="Cambria Math" panose="02040503050406030204" pitchFamily="18" charset="0"/>
                        </a:rPr>
                        <m:t>&gt;</m:t>
                      </m:r>
                    </m:oMath>
                  </m:oMathPara>
                </a14:m>
                <a:endParaRPr lang="en-US" sz="1600" b="1" dirty="0"/>
              </a:p>
            </p:txBody>
          </p:sp>
        </mc:Choice>
        <mc:Fallback xmlns="">
          <p:sp>
            <p:nvSpPr>
              <p:cNvPr id="21" name="Oval 20"/>
              <p:cNvSpPr>
                <a:spLocks noRot="1" noChangeAspect="1" noMove="1" noResize="1" noEditPoints="1" noAdjustHandles="1" noChangeArrowheads="1" noChangeShapeType="1" noTextEdit="1"/>
              </p:cNvSpPr>
              <p:nvPr/>
            </p:nvSpPr>
            <p:spPr>
              <a:xfrm>
                <a:off x="9542465" y="2970938"/>
                <a:ext cx="1725901" cy="450632"/>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21"/>
              <p:cNvSpPr/>
              <p:nvPr/>
            </p:nvSpPr>
            <p:spPr>
              <a:xfrm>
                <a:off x="9665837" y="3938682"/>
                <a:ext cx="1725901" cy="450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&lt;</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𝒘</m:t>
                          </m:r>
                        </m:e>
                        <m:sub>
                          <m:r>
                            <a:rPr lang="en-US" sz="1600" b="1" i="1" smtClean="0">
                              <a:latin typeface="Cambria Math" panose="02040503050406030204" pitchFamily="18" charset="0"/>
                            </a:rPr>
                            <m:t>𝟐</m:t>
                          </m:r>
                        </m:sub>
                        <m:sup>
                          <m:d>
                            <m:dPr>
                              <m:begChr m:val="["/>
                              <m:endChr m:val="]"/>
                              <m:ctrlPr>
                                <a:rPr lang="en-US" sz="1600" b="1" i="1" smtClean="0">
                                  <a:latin typeface="Cambria Math" panose="02040503050406030204" pitchFamily="18" charset="0"/>
                                </a:rPr>
                              </m:ctrlPr>
                            </m:dPr>
                            <m:e>
                              <m:r>
                                <a:rPr lang="en-US" sz="1600" b="1" i="0" smtClean="0">
                                  <a:latin typeface="Cambria Math" panose="02040503050406030204" pitchFamily="18" charset="0"/>
                                </a:rPr>
                                <m:t>𝟐</m:t>
                              </m:r>
                            </m:e>
                          </m:d>
                        </m:sup>
                      </m:sSubSup>
                      <m:r>
                        <a:rPr lang="en-US" sz="1600" b="0" i="0" smtClean="0">
                          <a:latin typeface="Cambria Math" panose="02040503050406030204" pitchFamily="18" charset="0"/>
                        </a:rPr>
                        <m:t>,</m:t>
                      </m:r>
                      <m:sSubSup>
                        <m:sSubSupPr>
                          <m:ctrlPr>
                            <a:rPr lang="en-US" sz="1600" b="0" i="1" smtClean="0">
                              <a:latin typeface="Cambria Math" panose="02040503050406030204" pitchFamily="18" charset="0"/>
                            </a:rPr>
                          </m:ctrlPr>
                        </m:sSubSupPr>
                        <m:e>
                          <m:r>
                            <m:rPr>
                              <m:sty m:val="p"/>
                            </m:rPr>
                            <a:rPr lang="en-US" sz="1600" b="0" i="0" smtClean="0">
                              <a:latin typeface="Cambria Math" panose="02040503050406030204" pitchFamily="18" charset="0"/>
                            </a:rPr>
                            <m:t>b</m:t>
                          </m:r>
                        </m:e>
                        <m:sub>
                          <m:r>
                            <a:rPr lang="en-US" sz="1600" b="0" i="0" smtClean="0">
                              <a:latin typeface="Cambria Math" panose="02040503050406030204" pitchFamily="18" charset="0"/>
                            </a:rPr>
                            <m:t>2</m:t>
                          </m:r>
                        </m:sub>
                        <m:sup>
                          <m:r>
                            <a:rPr lang="en-US" sz="1600" b="0" i="1" smtClean="0">
                              <a:latin typeface="Cambria Math" panose="02040503050406030204" pitchFamily="18" charset="0"/>
                            </a:rPr>
                            <m:t>[2]</m:t>
                          </m:r>
                        </m:sup>
                      </m:sSubSup>
                      <m:r>
                        <a:rPr lang="en-US" sz="1600" b="1" i="0" smtClean="0">
                          <a:latin typeface="Cambria Math" panose="02040503050406030204" pitchFamily="18" charset="0"/>
                        </a:rPr>
                        <m:t>&gt;</m:t>
                      </m:r>
                    </m:oMath>
                  </m:oMathPara>
                </a14:m>
                <a:endParaRPr lang="en-US" sz="1600" b="1" dirty="0"/>
              </a:p>
            </p:txBody>
          </p:sp>
        </mc:Choice>
        <mc:Fallback xmlns="">
          <p:sp>
            <p:nvSpPr>
              <p:cNvPr id="22" name="Oval 21"/>
              <p:cNvSpPr>
                <a:spLocks noRot="1" noChangeAspect="1" noMove="1" noResize="1" noEditPoints="1" noAdjustHandles="1" noChangeArrowheads="1" noChangeShapeType="1" noTextEdit="1"/>
              </p:cNvSpPr>
              <p:nvPr/>
            </p:nvSpPr>
            <p:spPr>
              <a:xfrm>
                <a:off x="9665837" y="3938682"/>
                <a:ext cx="1725901" cy="450632"/>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9665837" y="5163589"/>
                <a:ext cx="1725901" cy="450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&lt;</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𝒘</m:t>
                          </m:r>
                        </m:e>
                        <m:sub>
                          <m:r>
                            <a:rPr lang="en-US" sz="1600" b="1" i="1" smtClean="0">
                              <a:latin typeface="Cambria Math" panose="02040503050406030204" pitchFamily="18" charset="0"/>
                            </a:rPr>
                            <m:t>𝟑</m:t>
                          </m:r>
                        </m:sub>
                        <m:sup>
                          <m:d>
                            <m:dPr>
                              <m:begChr m:val="["/>
                              <m:endChr m:val="]"/>
                              <m:ctrlPr>
                                <a:rPr lang="en-US" sz="1600" b="1" i="1" smtClean="0">
                                  <a:latin typeface="Cambria Math" panose="02040503050406030204" pitchFamily="18" charset="0"/>
                                </a:rPr>
                              </m:ctrlPr>
                            </m:dPr>
                            <m:e>
                              <m:r>
                                <a:rPr lang="en-US" sz="1600" b="1" i="0" smtClean="0">
                                  <a:latin typeface="Cambria Math" panose="02040503050406030204" pitchFamily="18" charset="0"/>
                                </a:rPr>
                                <m:t>𝟐</m:t>
                              </m:r>
                            </m:e>
                          </m:d>
                        </m:sup>
                      </m:sSubSup>
                      <m:r>
                        <a:rPr lang="en-US" sz="1600" b="0" i="0" smtClean="0">
                          <a:latin typeface="Cambria Math" panose="02040503050406030204" pitchFamily="18" charset="0"/>
                        </a:rPr>
                        <m:t>,</m:t>
                      </m:r>
                      <m:sSubSup>
                        <m:sSubSupPr>
                          <m:ctrlPr>
                            <a:rPr lang="en-US" sz="1600" b="0" i="1" smtClean="0">
                              <a:latin typeface="Cambria Math" panose="02040503050406030204" pitchFamily="18" charset="0"/>
                            </a:rPr>
                          </m:ctrlPr>
                        </m:sSubSupPr>
                        <m:e>
                          <m:r>
                            <m:rPr>
                              <m:sty m:val="p"/>
                            </m:rPr>
                            <a:rPr lang="en-US" sz="1600" b="0" i="0" smtClean="0">
                              <a:latin typeface="Cambria Math" panose="02040503050406030204" pitchFamily="18" charset="0"/>
                            </a:rPr>
                            <m:t>b</m:t>
                          </m:r>
                        </m:e>
                        <m:sub>
                          <m:r>
                            <a:rPr lang="en-US" sz="1600" b="0" i="0" smtClean="0">
                              <a:latin typeface="Cambria Math" panose="02040503050406030204" pitchFamily="18" charset="0"/>
                            </a:rPr>
                            <m:t>3</m:t>
                          </m:r>
                        </m:sub>
                        <m:sup>
                          <m:r>
                            <a:rPr lang="en-US" sz="1600" b="0" i="1" smtClean="0">
                              <a:latin typeface="Cambria Math" panose="02040503050406030204" pitchFamily="18" charset="0"/>
                            </a:rPr>
                            <m:t>[2]</m:t>
                          </m:r>
                        </m:sup>
                      </m:sSubSup>
                      <m:r>
                        <a:rPr lang="en-US" sz="1600" b="1" i="0" smtClean="0">
                          <a:latin typeface="Cambria Math" panose="02040503050406030204" pitchFamily="18" charset="0"/>
                        </a:rPr>
                        <m:t>&gt;</m:t>
                      </m:r>
                    </m:oMath>
                  </m:oMathPara>
                </a14:m>
                <a:endParaRPr lang="en-US" sz="1600" b="1" dirty="0"/>
              </a:p>
            </p:txBody>
          </p:sp>
        </mc:Choice>
        <mc:Fallback xmlns="">
          <p:sp>
            <p:nvSpPr>
              <p:cNvPr id="23" name="Oval 22"/>
              <p:cNvSpPr>
                <a:spLocks noRot="1" noChangeAspect="1" noMove="1" noResize="1" noEditPoints="1" noAdjustHandles="1" noChangeArrowheads="1" noChangeShapeType="1" noTextEdit="1"/>
              </p:cNvSpPr>
              <p:nvPr/>
            </p:nvSpPr>
            <p:spPr>
              <a:xfrm>
                <a:off x="9665837" y="5163589"/>
                <a:ext cx="1725901" cy="450632"/>
              </a:xfrm>
              <a:prstGeom prst="ellipse">
                <a:avLst/>
              </a:prstGeom>
              <a:blipFill>
                <a:blip r:embed="rId7"/>
                <a:stretch>
                  <a:fillRect/>
                </a:stretch>
              </a:blipFill>
            </p:spPr>
            <p:txBody>
              <a:bodyPr/>
              <a:lstStyle/>
              <a:p>
                <a:r>
                  <a:rPr lang="en-US">
                    <a:noFill/>
                  </a:rPr>
                  <a:t> </a:t>
                </a:r>
              </a:p>
            </p:txBody>
          </p:sp>
        </mc:Fallback>
      </mc:AlternateContent>
      <p:cxnSp>
        <p:nvCxnSpPr>
          <p:cNvPr id="24" name="Straight Arrow Connector 23"/>
          <p:cNvCxnSpPr>
            <a:stCxn id="4" idx="6"/>
            <a:endCxn id="21" idx="2"/>
          </p:cNvCxnSpPr>
          <p:nvPr/>
        </p:nvCxnSpPr>
        <p:spPr>
          <a:xfrm flipV="1">
            <a:off x="8880766" y="3196254"/>
            <a:ext cx="661699" cy="42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6"/>
            <a:endCxn id="22" idx="2"/>
          </p:cNvCxnSpPr>
          <p:nvPr/>
        </p:nvCxnSpPr>
        <p:spPr>
          <a:xfrm>
            <a:off x="8880766" y="3625039"/>
            <a:ext cx="785071" cy="538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6"/>
            <a:endCxn id="23" idx="2"/>
          </p:cNvCxnSpPr>
          <p:nvPr/>
        </p:nvCxnSpPr>
        <p:spPr>
          <a:xfrm>
            <a:off x="8880766" y="3625039"/>
            <a:ext cx="785071" cy="1763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6"/>
            <a:endCxn id="21" idx="2"/>
          </p:cNvCxnSpPr>
          <p:nvPr/>
        </p:nvCxnSpPr>
        <p:spPr>
          <a:xfrm flipV="1">
            <a:off x="8980699" y="3196254"/>
            <a:ext cx="561766" cy="129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6"/>
            <a:endCxn id="22" idx="2"/>
          </p:cNvCxnSpPr>
          <p:nvPr/>
        </p:nvCxnSpPr>
        <p:spPr>
          <a:xfrm flipV="1">
            <a:off x="8980699" y="4163998"/>
            <a:ext cx="685138" cy="324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6"/>
            <a:endCxn id="23" idx="2"/>
          </p:cNvCxnSpPr>
          <p:nvPr/>
        </p:nvCxnSpPr>
        <p:spPr>
          <a:xfrm>
            <a:off x="8980699" y="4488263"/>
            <a:ext cx="685138" cy="900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6"/>
          </p:cNvCxnSpPr>
          <p:nvPr/>
        </p:nvCxnSpPr>
        <p:spPr>
          <a:xfrm>
            <a:off x="11268366" y="3196254"/>
            <a:ext cx="689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268366" y="4192979"/>
            <a:ext cx="689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1391738" y="5388905"/>
            <a:ext cx="689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5841163" y="2832438"/>
                <a:ext cx="2873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5841163" y="2832438"/>
                <a:ext cx="287322" cy="276999"/>
              </a:xfrm>
              <a:prstGeom prst="rect">
                <a:avLst/>
              </a:prstGeom>
              <a:blipFill>
                <a:blip r:embed="rId8"/>
                <a:stretch>
                  <a:fillRect l="-10638" r="-6383"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849106" y="3463645"/>
                <a:ext cx="2926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849106" y="3463645"/>
                <a:ext cx="292644" cy="276999"/>
              </a:xfrm>
              <a:prstGeom prst="rect">
                <a:avLst/>
              </a:prstGeom>
              <a:blipFill>
                <a:blip r:embed="rId9"/>
                <a:stretch>
                  <a:fillRect l="-10204" r="-4082"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5887379" y="4094852"/>
                <a:ext cx="2926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5887379" y="4094852"/>
                <a:ext cx="292644" cy="276999"/>
              </a:xfrm>
              <a:prstGeom prst="rect">
                <a:avLst/>
              </a:prstGeom>
              <a:blipFill>
                <a:blip r:embed="rId10"/>
                <a:stretch>
                  <a:fillRect l="-10417" r="-4167"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5889803" y="4693967"/>
                <a:ext cx="2926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5889803" y="4693967"/>
                <a:ext cx="292644" cy="276999"/>
              </a:xfrm>
              <a:prstGeom prst="rect">
                <a:avLst/>
              </a:prstGeom>
              <a:blipFill>
                <a:blip r:embed="rId11"/>
                <a:stretch>
                  <a:fillRect l="-10417" r="-625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910644" y="5351879"/>
                <a:ext cx="2926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5910644" y="5351879"/>
                <a:ext cx="292644" cy="276999"/>
              </a:xfrm>
              <a:prstGeom prst="rect">
                <a:avLst/>
              </a:prstGeom>
              <a:blipFill>
                <a:blip r:embed="rId12"/>
                <a:stretch>
                  <a:fillRect l="-10417" r="-625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11391738" y="2819655"/>
                <a:ext cx="2889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11391738" y="2819655"/>
                <a:ext cx="288989" cy="276999"/>
              </a:xfrm>
              <a:prstGeom prst="rect">
                <a:avLst/>
              </a:prstGeom>
              <a:blipFill>
                <a:blip r:embed="rId13"/>
                <a:stretch>
                  <a:fillRect l="-19149" t="-24444" r="-53191"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1502247" y="3857466"/>
                <a:ext cx="2943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2</m:t>
                          </m:r>
                        </m:sub>
                      </m:sSub>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11502247" y="3857466"/>
                <a:ext cx="294311" cy="276999"/>
              </a:xfrm>
              <a:prstGeom prst="rect">
                <a:avLst/>
              </a:prstGeom>
              <a:blipFill>
                <a:blip r:embed="rId14"/>
                <a:stretch>
                  <a:fillRect l="-18750" t="-24444" r="-52083"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11556711" y="5032805"/>
                <a:ext cx="2943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3</m:t>
                          </m:r>
                        </m:sub>
                      </m:sSub>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11556711" y="5032805"/>
                <a:ext cx="294311" cy="276999"/>
              </a:xfrm>
              <a:prstGeom prst="rect">
                <a:avLst/>
              </a:prstGeom>
              <a:blipFill>
                <a:blip r:embed="rId15"/>
                <a:stretch>
                  <a:fillRect l="-18750" t="-24444" r="-52083" b="-28889"/>
                </a:stretch>
              </a:blipFill>
            </p:spPr>
            <p:txBody>
              <a:bodyPr/>
              <a:lstStyle/>
              <a:p>
                <a:r>
                  <a:rPr lang="en-US">
                    <a:noFill/>
                  </a:rPr>
                  <a:t> </a:t>
                </a:r>
              </a:p>
            </p:txBody>
          </p:sp>
        </mc:Fallback>
      </mc:AlternateContent>
    </p:spTree>
    <p:extLst>
      <p:ext uri="{BB962C8B-B14F-4D97-AF65-F5344CB8AC3E}">
        <p14:creationId xmlns:p14="http://schemas.microsoft.com/office/powerpoint/2010/main" val="1741743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21382" y="3673444"/>
            <a:ext cx="3396343" cy="76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278421" y="1838039"/>
                <a:ext cx="8915835" cy="4778756"/>
              </a:xfrm>
            </p:spPr>
            <p:txBody>
              <a:bodyPr>
                <a:normAutofit/>
              </a:bodyPr>
              <a:lstStyle/>
              <a:p>
                <a:r>
                  <a:rPr lang="en-US" dirty="0" smtClean="0"/>
                  <a:t>To compute the output of each neuron we should first compute the weighted sum of their input and then apply the activation function to it. </a:t>
                </a:r>
              </a:p>
              <a:p>
                <a:r>
                  <a:rPr lang="en-US" dirty="0" smtClean="0"/>
                  <a:t>Let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𝑖</m:t>
                        </m:r>
                      </m:sub>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bSup>
                  </m:oMath>
                </a14:m>
                <a:r>
                  <a:rPr lang="en-US" dirty="0" smtClean="0"/>
                  <a:t> be the weighted sum of the inputs to neuron </a:t>
                </a:r>
                <a14:m>
                  <m:oMath xmlns:m="http://schemas.openxmlformats.org/officeDocument/2006/math">
                    <m:r>
                      <a:rPr lang="en-US" b="0" i="1" smtClean="0">
                        <a:latin typeface="Cambria Math" panose="02040503050406030204" pitchFamily="18" charset="0"/>
                      </a:rPr>
                      <m:t>𝑖</m:t>
                    </m:r>
                  </m:oMath>
                </a14:m>
                <a:r>
                  <a:rPr lang="en-US" dirty="0" smtClean="0"/>
                  <a:t> in layer </a:t>
                </a:r>
                <a14:m>
                  <m:oMath xmlns:m="http://schemas.openxmlformats.org/officeDocument/2006/math">
                    <m:r>
                      <a:rPr lang="en-US" b="0" i="1" smtClean="0">
                        <a:latin typeface="Cambria Math" panose="02040503050406030204" pitchFamily="18" charset="0"/>
                      </a:rPr>
                      <m:t>𝑙</m:t>
                    </m:r>
                    <m:r>
                      <a:rPr lang="en-US" b="0" i="0" smtClean="0">
                        <a:latin typeface="Cambria Math" panose="02040503050406030204" pitchFamily="18" charset="0"/>
                      </a:rPr>
                      <m:t> ,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g</m:t>
                        </m:r>
                      </m:e>
                      <m:sup>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l</m:t>
                            </m:r>
                          </m:e>
                        </m:d>
                      </m:sup>
                    </m:sSup>
                  </m:oMath>
                </a14:m>
                <a:r>
                  <a:rPr lang="en-US" dirty="0" smtClean="0"/>
                  <a:t> be the activation functions of neurons in layer</a:t>
                </a:r>
                <a:r>
                  <a:rPr lang="en-US" dirty="0"/>
                  <a:t> </a:t>
                </a:r>
                <a14:m>
                  <m:oMath xmlns:m="http://schemas.openxmlformats.org/officeDocument/2006/math">
                    <m:r>
                      <a:rPr lang="en-US" i="1">
                        <a:latin typeface="Cambria Math" panose="02040503050406030204" pitchFamily="18" charset="0"/>
                      </a:rPr>
                      <m:t>𝑙</m:t>
                    </m:r>
                  </m:oMath>
                </a14:m>
                <a:r>
                  <a:rPr lang="en-US" dirty="0"/>
                  <a:t>,</a:t>
                </a:r>
                <a:r>
                  <a:rPr lang="en-US" dirty="0" smtClean="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𝑖</m:t>
                        </m:r>
                      </m:sub>
                      <m:sup>
                        <m:r>
                          <a:rPr lang="en-US" i="1">
                            <a:latin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m:t>
                        </m:r>
                      </m:sup>
                    </m:sSubSup>
                  </m:oMath>
                </a14:m>
                <a:r>
                  <a:rPr lang="en-US" dirty="0" smtClean="0"/>
                  <a:t> be the output of neuron </a:t>
                </a:r>
                <a14:m>
                  <m:oMath xmlns:m="http://schemas.openxmlformats.org/officeDocument/2006/math">
                    <m:r>
                      <a:rPr lang="en-US" b="0" i="1" smtClean="0">
                        <a:latin typeface="Cambria Math" panose="02040503050406030204" pitchFamily="18" charset="0"/>
                      </a:rPr>
                      <m:t>𝑖</m:t>
                    </m:r>
                  </m:oMath>
                </a14:m>
                <a:r>
                  <a:rPr lang="en-US" dirty="0" smtClean="0"/>
                  <a:t> in layer </a:t>
                </a:r>
                <a14:m>
                  <m:oMath xmlns:m="http://schemas.openxmlformats.org/officeDocument/2006/math">
                    <m:r>
                      <a:rPr lang="en-US" b="0" i="1" smtClean="0">
                        <a:latin typeface="Cambria Math" panose="02040503050406030204" pitchFamily="18" charset="0"/>
                      </a:rPr>
                      <m:t>𝑙</m:t>
                    </m:r>
                  </m:oMath>
                </a14:m>
                <a:r>
                  <a:rPr lang="en-US" dirty="0" smtClean="0"/>
                  <a:t>.</a:t>
                </a:r>
              </a:p>
              <a:p>
                <a:pPr marL="0" indent="0">
                  <a:buNone/>
                </a:pPr>
                <a:r>
                  <a:rPr lang="en-US" dirty="0" smtClean="0"/>
                  <a:t> Based on the definition of neuron (slide 3) we have:</a:t>
                </a: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𝑧</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i="1" smtClean="0">
                                      <a:latin typeface="Cambria Math" panose="02040503050406030204" pitchFamily="18" charset="0"/>
                                    </a:rPr>
                                  </m:ctrlPr>
                                </m:sSubSupPr>
                                <m:e>
                                  <m:r>
                                    <a:rPr lang="en-US" b="1" i="1" smtClean="0">
                                      <a:latin typeface="Cambria Math" panose="02040503050406030204" pitchFamily="18" charset="0"/>
                                    </a:rPr>
                                    <m:t>𝒘</m:t>
                                  </m:r>
                                </m:e>
                                <m:sub>
                                  <m:r>
                                    <a:rPr lang="en-US" b="0" i="1" smtClean="0">
                                      <a:latin typeface="Cambria Math" panose="02040503050406030204" pitchFamily="18" charset="0"/>
                                    </a:rPr>
                                    <m:t>𝑖</m:t>
                                  </m:r>
                                </m:sub>
                                <m:sup>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𝑙</m:t>
                                      </m:r>
                                    </m:e>
                                  </m:d>
                                </m:sup>
                              </m:sSubSup>
                            </m:e>
                          </m:d>
                        </m:e>
                        <m:sup>
                          <m:r>
                            <a:rPr lang="en-US" b="0" i="1" smtClean="0">
                              <a:latin typeface="Cambria Math" panose="02040503050406030204" pitchFamily="18" charset="0"/>
                            </a:rPr>
                            <m:t>𝑇</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𝒂</m:t>
                          </m:r>
                        </m:e>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e>
                          </m:d>
                        </m:sup>
                      </m:s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𝑏</m:t>
                          </m:r>
                        </m:e>
                        <m:sub>
                          <m:r>
                            <a:rPr lang="en-US" b="0"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𝑙</m:t>
                              </m:r>
                            </m:e>
                          </m:d>
                        </m:sup>
                      </m:sSubSup>
                    </m:oMath>
                  </m:oMathPara>
                </a14:m>
                <a:endParaRPr lang="en-US"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𝑎</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r>
                        <a:rPr lang="en-US" b="0" i="1" smtClean="0">
                          <a:latin typeface="Cambria Math" panose="02040503050406030204" pitchFamily="18" charset="0"/>
                        </a:rPr>
                        <m:t>)</m:t>
                      </m:r>
                    </m:oMath>
                  </m:oMathPara>
                </a14:m>
                <a:endParaRPr lang="en-US" dirty="0" smtClean="0"/>
              </a:p>
              <a:p>
                <a:pPr marL="0" indent="0">
                  <a:buNone/>
                </a:pPr>
                <a:r>
                  <a:rPr lang="en-US" dirty="0" smtClean="0"/>
                  <a:t>Where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𝒂</m:t>
                        </m:r>
                      </m:e>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r>
                              <a:rPr lang="en-US" b="1" i="1">
                                <a:latin typeface="Cambria Math" panose="02040503050406030204" pitchFamily="18" charset="0"/>
                              </a:rPr>
                              <m:t>−</m:t>
                            </m:r>
                            <m:r>
                              <a:rPr lang="en-US" b="1" i="1">
                                <a:latin typeface="Cambria Math" panose="02040503050406030204" pitchFamily="18" charset="0"/>
                              </a:rPr>
                              <m:t>𝟏</m:t>
                            </m:r>
                          </m:e>
                        </m:d>
                      </m:sup>
                    </m:sSup>
                  </m:oMath>
                </a14:m>
                <a:r>
                  <a:rPr lang="en-US" dirty="0" smtClean="0"/>
                  <a:t> is a vector consisting of the outputs of neurons in layer </a:t>
                </a:r>
                <a14:m>
                  <m:oMath xmlns:m="http://schemas.openxmlformats.org/officeDocument/2006/math">
                    <m:r>
                      <a:rPr lang="en-US" i="1">
                        <a:latin typeface="Cambria Math" panose="02040503050406030204" pitchFamily="18" charset="0"/>
                      </a:rPr>
                      <m:t>𝑙</m:t>
                    </m:r>
                    <m:r>
                      <a:rPr lang="en-US" b="0" i="1" smtClean="0">
                        <a:latin typeface="Cambria Math" panose="02040503050406030204" pitchFamily="18" charset="0"/>
                      </a:rPr>
                      <m:t>−1</m:t>
                    </m:r>
                  </m:oMath>
                </a14:m>
                <a:r>
                  <a:rPr lang="en-US" dirty="0" smtClean="0"/>
                  <a:t> which is passed as input to layer </a:t>
                </a:r>
                <a14:m>
                  <m:oMath xmlns:m="http://schemas.openxmlformats.org/officeDocument/2006/math">
                    <m:r>
                      <a:rPr lang="en-US" i="1">
                        <a:latin typeface="Cambria Math" panose="02040503050406030204" pitchFamily="18" charset="0"/>
                      </a:rPr>
                      <m:t>𝑙</m:t>
                    </m:r>
                  </m:oMath>
                </a14:m>
                <a:r>
                  <a:rPr lang="en-US" dirty="0" smtClean="0"/>
                  <a:t>.  </a:t>
                </a:r>
              </a:p>
              <a:p>
                <a:pPr lvl="1"/>
                <a:r>
                  <a:rPr lang="en-US" dirty="0" smtClean="0"/>
                  <a:t>Note that the output of the input layer is just the input vector. That is,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r>
                          <a:rPr lang="en-US" b="0" i="1" smtClean="0">
                            <a:latin typeface="Cambria Math" panose="02040503050406030204" pitchFamily="18" charset="0"/>
                          </a:rPr>
                          <m:t>𝑎</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1" i="1" smtClean="0">
                        <a:latin typeface="Cambria Math" panose="02040503050406030204" pitchFamily="18" charset="0"/>
                      </a:rPr>
                      <m:t>𝒙</m:t>
                    </m:r>
                  </m:oMath>
                </a14:m>
                <a:endParaRPr lang="en-US" dirty="0" smtClean="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278421" y="1838039"/>
                <a:ext cx="8915835" cy="4778756"/>
              </a:xfrm>
              <a:blipFill>
                <a:blip r:embed="rId2"/>
                <a:stretch>
                  <a:fillRect l="-616" t="-766" r="-958"/>
                </a:stretch>
              </a:blipFill>
            </p:spPr>
            <p:txBody>
              <a:bodyPr/>
              <a:lstStyle/>
              <a:p>
                <a:r>
                  <a:rPr lang="en-US">
                    <a:noFill/>
                  </a:rPr>
                  <a:t> </a:t>
                </a:r>
              </a:p>
            </p:txBody>
          </p:sp>
        </mc:Fallback>
      </mc:AlternateContent>
      <p:sp>
        <p:nvSpPr>
          <p:cNvPr id="7" name="Title 1"/>
          <p:cNvSpPr>
            <a:spLocks noGrp="1"/>
          </p:cNvSpPr>
          <p:nvPr>
            <p:ph type="title"/>
          </p:nvPr>
        </p:nvSpPr>
        <p:spPr>
          <a:xfrm>
            <a:off x="1278421" y="318653"/>
            <a:ext cx="9726658" cy="943429"/>
          </a:xfrm>
        </p:spPr>
        <p:txBody>
          <a:bodyPr>
            <a:normAutofit/>
          </a:bodyPr>
          <a:lstStyle/>
          <a:p>
            <a:r>
              <a:rPr lang="en-US" dirty="0" smtClean="0"/>
              <a:t>Some Notations</a:t>
            </a:r>
            <a:endParaRPr lang="en-US" dirty="0"/>
          </a:p>
        </p:txBody>
      </p:sp>
      <p:grpSp>
        <p:nvGrpSpPr>
          <p:cNvPr id="5" name="Group 4"/>
          <p:cNvGrpSpPr/>
          <p:nvPr/>
        </p:nvGrpSpPr>
        <p:grpSpPr>
          <a:xfrm>
            <a:off x="5158458" y="3862890"/>
            <a:ext cx="5036272" cy="729054"/>
            <a:chOff x="3991724" y="5207722"/>
            <a:chExt cx="5036272" cy="729054"/>
          </a:xfrm>
        </p:grpSpPr>
        <p:sp>
          <p:nvSpPr>
            <p:cNvPr id="9" name="Oval 8"/>
            <p:cNvSpPr/>
            <p:nvPr/>
          </p:nvSpPr>
          <p:spPr>
            <a:xfrm>
              <a:off x="4796047" y="5254388"/>
              <a:ext cx="1460310" cy="6823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0" name="Straight Arrow Connector 9"/>
            <p:cNvCxnSpPr/>
            <p:nvPr/>
          </p:nvCxnSpPr>
          <p:spPr>
            <a:xfrm>
              <a:off x="4217158" y="5595582"/>
              <a:ext cx="624810" cy="35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6576684" y="5294832"/>
                  <a:ext cx="2451312" cy="4972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𝒘</m:t>
                                </m:r>
                              </m:e>
                              <m:sub>
                                <m:r>
                                  <a:rPr lang="en-US" b="1" i="1" smtClean="0">
                                    <a:latin typeface="Cambria Math" panose="02040503050406030204" pitchFamily="18" charset="0"/>
                                  </a:rPr>
                                  <m:t>𝒊</m:t>
                                </m:r>
                              </m:sub>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e>
                                </m:d>
                              </m:sup>
                            </m:sSubSup>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a</m:t>
                            </m:r>
                          </m:e>
                          <m:sup>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l</m:t>
                                </m:r>
                                <m:r>
                                  <a:rPr lang="en-US" b="0" i="0" smtClean="0">
                                    <a:latin typeface="Cambria Math" panose="02040503050406030204" pitchFamily="18" charset="0"/>
                                  </a:rPr>
                                  <m:t>−1</m:t>
                                </m:r>
                              </m:e>
                            </m:d>
                          </m:sup>
                        </m:sSup>
                        <m:r>
                          <a:rPr lang="en-US" b="0" i="0" smtClean="0">
                            <a:latin typeface="Cambria Math" panose="02040503050406030204" pitchFamily="18" charset="0"/>
                          </a:rPr>
                          <m:t>+</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b</m:t>
                            </m:r>
                          </m:e>
                          <m:sub>
                            <m:r>
                              <m:rPr>
                                <m:sty m:val="p"/>
                              </m:rPr>
                              <a:rPr lang="en-US" b="0" i="0" smtClean="0">
                                <a:latin typeface="Cambria Math" panose="02040503050406030204" pitchFamily="18" charset="0"/>
                              </a:rPr>
                              <m:t>i</m:t>
                            </m:r>
                          </m:sub>
                          <m:sup>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l</m:t>
                                </m:r>
                              </m:e>
                            </m:d>
                          </m:sup>
                        </m:sSubSup>
                      </m:oMath>
                    </m:oMathPara>
                  </a14:m>
                  <a:endParaRPr lang="en-US"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6576684" y="5294832"/>
                  <a:ext cx="2451312" cy="497252"/>
                </a:xfrm>
                <a:prstGeom prst="rect">
                  <a:avLst/>
                </a:prstGeom>
                <a:blipFill>
                  <a:blip r:embed="rId3"/>
                  <a:stretch>
                    <a:fillRect/>
                  </a:stretch>
                </a:blipFill>
              </p:spPr>
              <p:txBody>
                <a:bodyPr/>
                <a:lstStyle/>
                <a:p>
                  <a:r>
                    <a:rPr lang="en-US">
                      <a:noFill/>
                    </a:rPr>
                    <a:t> </a:t>
                  </a:r>
                </a:p>
              </p:txBody>
            </p:sp>
          </mc:Fallback>
        </mc:AlternateContent>
        <p:cxnSp>
          <p:nvCxnSpPr>
            <p:cNvPr id="12" name="Straight Arrow Connector 11"/>
            <p:cNvCxnSpPr/>
            <p:nvPr/>
          </p:nvCxnSpPr>
          <p:spPr>
            <a:xfrm>
              <a:off x="6302985" y="5595582"/>
              <a:ext cx="3331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3991724" y="5207722"/>
                  <a:ext cx="804323" cy="3883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𝒂</m:t>
                            </m:r>
                          </m:e>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e>
                            </m:d>
                          </m:sup>
                        </m:sSup>
                      </m:oMath>
                    </m:oMathPara>
                  </a14:m>
                  <a:endParaRPr lang="en-US"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3991724" y="5207722"/>
                  <a:ext cx="804323" cy="388311"/>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 name="Rectangle 13"/>
              <p:cNvSpPr/>
              <p:nvPr/>
            </p:nvSpPr>
            <p:spPr>
              <a:xfrm>
                <a:off x="5963729" y="3984515"/>
                <a:ext cx="1505990" cy="44242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&lt;</m:t>
                      </m:r>
                      <m:sSubSup>
                        <m:sSubSupPr>
                          <m:ctrlPr>
                            <a:rPr lang="en-US" b="1" i="1" smtClean="0">
                              <a:latin typeface="Cambria Math" panose="02040503050406030204" pitchFamily="18" charset="0"/>
                            </a:rPr>
                          </m:ctrlPr>
                        </m:sSubSupPr>
                        <m:e>
                          <m:r>
                            <a:rPr lang="en-US" b="1" i="1">
                              <a:latin typeface="Cambria Math" panose="02040503050406030204" pitchFamily="18" charset="0"/>
                            </a:rPr>
                            <m:t>𝒘</m:t>
                          </m:r>
                        </m:e>
                        <m:sub>
                          <m:r>
                            <a:rPr lang="en-US" b="1" i="1" smtClean="0">
                              <a:latin typeface="Cambria Math" panose="02040503050406030204" pitchFamily="18" charset="0"/>
                            </a:rPr>
                            <m:t>𝒊</m:t>
                          </m:r>
                        </m:sub>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e>
                          </m:d>
                        </m:sup>
                      </m:sSubSup>
                      <m:r>
                        <a:rPr lang="en-US" b="1" i="1">
                          <a:latin typeface="Cambria Math" panose="02040503050406030204" pitchFamily="18" charset="0"/>
                        </a:rPr>
                        <m:t>,</m:t>
                      </m:r>
                      <m:sSubSup>
                        <m:sSubSupPr>
                          <m:ctrlPr>
                            <a:rPr lang="en-US" b="0" i="1" smtClean="0">
                              <a:latin typeface="Cambria Math" panose="02040503050406030204" pitchFamily="18" charset="0"/>
                            </a:rPr>
                          </m:ctrlPr>
                        </m:sSubSupPr>
                        <m:e>
                          <m:r>
                            <a:rPr lang="en-US" i="1">
                              <a:latin typeface="Cambria Math" panose="02040503050406030204" pitchFamily="18" charset="0"/>
                            </a:rPr>
                            <m:t>𝑏</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r>
                        <a:rPr lang="en-US" i="1">
                          <a:latin typeface="Cambria Math" panose="02040503050406030204" pitchFamily="18" charset="0"/>
                        </a:rPr>
                        <m:t>&gt;</m:t>
                      </m:r>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5963729" y="3984515"/>
                <a:ext cx="1505990" cy="442429"/>
              </a:xfrm>
              <a:prstGeom prst="rect">
                <a:avLst/>
              </a:prstGeom>
              <a:blipFill>
                <a:blip r:embed="rId5"/>
                <a:stretch>
                  <a:fillRect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0301182" y="4011725"/>
                <a:ext cx="1705660" cy="4424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𝑖</m:t>
                          </m:r>
                        </m:sub>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e>
                          </m:d>
                        </m:sup>
                      </m:sSub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𝒈</m:t>
                          </m:r>
                        </m:e>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e>
                          </m:d>
                        </m:sup>
                      </m:sSup>
                      <m:r>
                        <a:rPr lang="en-US" b="0" i="0" smtClean="0">
                          <a:latin typeface="Cambria Math" panose="02040503050406030204" pitchFamily="18" charset="0"/>
                        </a:rPr>
                        <m:t>(</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z</m:t>
                          </m:r>
                        </m:e>
                        <m:sub>
                          <m:r>
                            <m:rPr>
                              <m:sty m:val="p"/>
                            </m:rPr>
                            <a:rPr lang="en-US" b="0" i="0" smtClean="0">
                              <a:latin typeface="Cambria Math" panose="02040503050406030204" pitchFamily="18" charset="0"/>
                            </a:rPr>
                            <m:t>i</m:t>
                          </m:r>
                        </m:sub>
                        <m:sup>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l</m:t>
                              </m:r>
                            </m:e>
                          </m:d>
                        </m:sup>
                      </m:sSubSup>
                      <m:r>
                        <a:rPr lang="en-US" b="0" i="0" smtClean="0">
                          <a:latin typeface="Cambria Math" panose="02040503050406030204" pitchFamily="18" charset="0"/>
                        </a:rPr>
                        <m:t>)</m:t>
                      </m:r>
                    </m:oMath>
                  </m:oMathPara>
                </a14:m>
                <a:endParaRPr lang="en-US"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10301182" y="4011725"/>
                <a:ext cx="1705660" cy="442429"/>
              </a:xfrm>
              <a:prstGeom prst="rect">
                <a:avLst/>
              </a:prstGeom>
              <a:blipFill>
                <a:blip r:embed="rId6"/>
                <a:stretch>
                  <a:fillRect b="-8219"/>
                </a:stretch>
              </a:blipFill>
            </p:spPr>
            <p:txBody>
              <a:bodyPr/>
              <a:lstStyle/>
              <a:p>
                <a:r>
                  <a:rPr lang="en-US">
                    <a:noFill/>
                  </a:rPr>
                  <a:t> </a:t>
                </a:r>
              </a:p>
            </p:txBody>
          </p:sp>
        </mc:Fallback>
      </mc:AlternateContent>
      <p:cxnSp>
        <p:nvCxnSpPr>
          <p:cNvPr id="16" name="Straight Arrow Connector 15"/>
          <p:cNvCxnSpPr/>
          <p:nvPr/>
        </p:nvCxnSpPr>
        <p:spPr>
          <a:xfrm>
            <a:off x="10029390" y="4258684"/>
            <a:ext cx="331627" cy="3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6868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86" y="427664"/>
            <a:ext cx="11611427" cy="922165"/>
          </a:xfrm>
        </p:spPr>
        <p:txBody>
          <a:bodyPr/>
          <a:lstStyle/>
          <a:p>
            <a:r>
              <a:rPr lang="en-US" dirty="0"/>
              <a:t>Example of a feedforward neural network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0286" y="1505931"/>
                <a:ext cx="11901714" cy="5112583"/>
              </a:xfrm>
            </p:spPr>
            <p:txBody>
              <a:bodyPr>
                <a:normAutofit fontScale="70000" lnSpcReduction="20000"/>
              </a:bodyPr>
              <a:lstStyle/>
              <a:p>
                <a:pPr marL="0" indent="0">
                  <a:buNone/>
                </a:pPr>
                <a:r>
                  <a:rPr lang="en-US" dirty="0" smtClean="0"/>
                  <a:t>For the example in slide 14 we can compute the output of the two neurons in the hidden layer as follows:</a:t>
                </a:r>
              </a:p>
              <a:p>
                <a:pPr marL="0" indent="0">
                  <a:buNone/>
                </a:pPr>
                <a14:m>
                  <m:oMathPara xmlns:m="http://schemas.openxmlformats.org/officeDocument/2006/math">
                    <m:oMathParaPr>
                      <m:jc m:val="left"/>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b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bSup>
                            </m:e>
                          </m:d>
                        </m:e>
                        <m:sup>
                          <m:r>
                            <a:rPr lang="en-US" i="1">
                              <a:latin typeface="Cambria Math" panose="02040503050406030204" pitchFamily="18" charset="0"/>
                            </a:rPr>
                            <m:t>𝑇</m:t>
                          </m:r>
                        </m:sup>
                      </m:sSup>
                      <m:r>
                        <a:rPr lang="en-US" i="1">
                          <a:latin typeface="Cambria Math" panose="02040503050406030204" pitchFamily="18" charset="0"/>
                        </a:rPr>
                        <m:t>𝑥</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bSup>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 </m:t>
                          </m:r>
                          <m:r>
                            <a:rPr lang="en-US" i="1">
                              <a:latin typeface="Cambria Math" panose="02040503050406030204" pitchFamily="18" charset="0"/>
                            </a:rPr>
                            <m:t> 0.5</m:t>
                          </m:r>
                          <m:r>
                            <a:rPr lang="en-US" b="0" i="1" smtClean="0">
                              <a:latin typeface="Cambria Math" panose="02040503050406030204" pitchFamily="18" charset="0"/>
                            </a:rPr>
                            <m:t>  </m:t>
                          </m:r>
                          <m:r>
                            <a:rPr lang="en-US" i="1">
                              <a:latin typeface="Cambria Math" panose="02040503050406030204" pitchFamily="18" charset="0"/>
                            </a:rPr>
                            <m:t>1</m:t>
                          </m:r>
                          <m:r>
                            <a:rPr lang="en-US" b="0" i="1" smtClean="0">
                              <a:latin typeface="Cambria Math" panose="02040503050406030204" pitchFamily="18" charset="0"/>
                            </a:rPr>
                            <m:t>  </m:t>
                          </m:r>
                          <m:r>
                            <a:rPr lang="en-US" i="1">
                              <a:latin typeface="Cambria Math" panose="02040503050406030204" pitchFamily="18" charset="0"/>
                            </a:rPr>
                            <m:t>0.1</m:t>
                          </m:r>
                          <m:r>
                            <a:rPr lang="en-US" b="0" i="1" smtClean="0">
                              <a:latin typeface="Cambria Math" panose="02040503050406030204" pitchFamily="18" charset="0"/>
                            </a:rPr>
                            <m:t>  </m:t>
                          </m:r>
                          <m:r>
                            <a:rPr lang="en-US" i="1">
                              <a:latin typeface="Cambria Math" panose="02040503050406030204" pitchFamily="18" charset="0"/>
                            </a:rPr>
                            <m:t>0.5</m:t>
                          </m:r>
                        </m:e>
                      </m:d>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−1.5</m:t>
                                    </m:r>
                                  </m:e>
                                  <m:e>
                                    <m:r>
                                      <a:rPr lang="en-US" b="0" i="1" smtClean="0">
                                        <a:latin typeface="Cambria Math" panose="02040503050406030204" pitchFamily="18" charset="0"/>
                                      </a:rPr>
                                      <m:t>0.9</m:t>
                                    </m:r>
                                  </m:e>
                                  <m:e>
                                    <m:r>
                                      <a:rPr lang="en-US" b="0" i="1" smtClean="0">
                                        <a:latin typeface="Cambria Math" panose="02040503050406030204" pitchFamily="18" charset="0"/>
                                      </a:rPr>
                                      <m:t>−0.4</m:t>
                                    </m:r>
                                  </m:e>
                                </m:eqArr>
                              </m:e>
                            </m:mr>
                          </m:m>
                        </m:e>
                      </m:d>
                      <m:r>
                        <a:rPr lang="en-US" b="0" i="1" smtClean="0">
                          <a:latin typeface="Cambria Math" panose="02040503050406030204" pitchFamily="18" charset="0"/>
                        </a:rPr>
                        <m:t>+</m:t>
                      </m:r>
                      <m:r>
                        <a:rPr lang="en-US" i="1">
                          <a:latin typeface="Cambria Math" panose="02040503050406030204" pitchFamily="18" charset="0"/>
                        </a:rPr>
                        <m:t>0.6</m:t>
                      </m:r>
                      <m:r>
                        <a:rPr lang="en-US" b="0" i="1" smtClean="0">
                          <a:latin typeface="Cambria Math" panose="02040503050406030204" pitchFamily="18" charset="0"/>
                        </a:rPr>
                        <m:t>=−0.509</m:t>
                      </m:r>
                      <m:r>
                        <a:rPr lang="en-US" b="0" i="0"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bSup>
                      <m:r>
                        <a:rPr lang="en-US" b="0" i="1" smtClean="0">
                          <a:latin typeface="Cambria Math" panose="02040503050406030204" pitchFamily="18" charset="0"/>
                        </a:rPr>
                        <m:t>=</m:t>
                      </m:r>
                      <m:r>
                        <a:rPr lang="en-US" b="0" i="1" smtClean="0">
                          <a:latin typeface="Cambria Math" panose="02040503050406030204" pitchFamily="18" charset="0"/>
                        </a:rPr>
                        <m:t>𝑟𝑒𝑙𝑢</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bSup>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0,−0.509,0</m:t>
                              </m:r>
                            </m:e>
                          </m:d>
                        </m:e>
                      </m:func>
                      <m:r>
                        <a:rPr lang="en-US" b="0" i="1" smtClean="0">
                          <a:latin typeface="Cambria Math" panose="02040503050406030204" pitchFamily="18" charset="0"/>
                        </a:rPr>
                        <m:t>=0</m:t>
                      </m:r>
                    </m:oMath>
                  </m:oMathPara>
                </a14:m>
                <a:endParaRPr lang="en-US" b="0" dirty="0" smtClean="0"/>
              </a:p>
              <a:p>
                <a:pPr marL="0" indent="0">
                  <a:buNone/>
                </a:pPr>
                <a:r>
                  <a:rPr lang="en-US" dirty="0" smtClean="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b="0" i="1" smtClean="0">
                            <a:latin typeface="Cambria Math" panose="02040503050406030204" pitchFamily="18" charset="0"/>
                          </a:rPr>
                          <m:t>2</m:t>
                        </m:r>
                      </m:sub>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`1</m:t>
                            </m:r>
                          </m:e>
                        </m:d>
                      </m:sup>
                    </m:sSub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b="0" i="1" smtClean="0">
                                    <a:latin typeface="Cambria Math" panose="02040503050406030204" pitchFamily="18" charset="0"/>
                                  </a:rPr>
                                  <m:t>2</m:t>
                                </m:r>
                              </m:sub>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bSup>
                          </m:e>
                        </m:d>
                      </m:e>
                      <m:sup>
                        <m:r>
                          <a:rPr lang="en-US" i="1">
                            <a:latin typeface="Cambria Math" panose="02040503050406030204" pitchFamily="18" charset="0"/>
                          </a:rPr>
                          <m:t>𝑇</m:t>
                        </m:r>
                      </m:sup>
                    </m:sSup>
                    <m:r>
                      <a:rPr lang="en-US" i="1">
                        <a:latin typeface="Cambria Math" panose="02040503050406030204" pitchFamily="18" charset="0"/>
                      </a:rPr>
                      <m:t>𝑥</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b="0" i="1" smtClean="0">
                            <a:latin typeface="Cambria Math" panose="02040503050406030204" pitchFamily="18" charset="0"/>
                          </a:rPr>
                          <m:t>2</m:t>
                        </m:r>
                      </m:sub>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bSup>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0.2, −1, 0.5,0.3, −0.8</m:t>
                        </m:r>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mr>
                          <m:mr>
                            <m:e>
                              <m:r>
                                <a:rPr lang="en-US" i="1">
                                  <a:latin typeface="Cambria Math" panose="02040503050406030204" pitchFamily="18" charset="0"/>
                                </a:rPr>
                                <m:t>1</m:t>
                              </m:r>
                            </m:e>
                          </m:mr>
                          <m:mr>
                            <m:e>
                              <m:eqArr>
                                <m:eqArrPr>
                                  <m:ctrlPr>
                                    <a:rPr lang="en-US" i="1">
                                      <a:latin typeface="Cambria Math" panose="02040503050406030204" pitchFamily="18" charset="0"/>
                                    </a:rPr>
                                  </m:ctrlPr>
                                </m:eqArrPr>
                                <m:e>
                                  <m:r>
                                    <a:rPr lang="en-US" i="1">
                                      <a:latin typeface="Cambria Math" panose="02040503050406030204" pitchFamily="18" charset="0"/>
                                    </a:rPr>
                                    <m:t>−1.5</m:t>
                                  </m:r>
                                </m:e>
                                <m:e>
                                  <m:r>
                                    <a:rPr lang="en-US" i="1">
                                      <a:latin typeface="Cambria Math" panose="02040503050406030204" pitchFamily="18" charset="0"/>
                                    </a:rPr>
                                    <m:t>0.9</m:t>
                                  </m:r>
                                </m:e>
                                <m:e>
                                  <m:r>
                                    <a:rPr lang="en-US" i="1">
                                      <a:latin typeface="Cambria Math" panose="02040503050406030204" pitchFamily="18" charset="0"/>
                                    </a:rPr>
                                    <m:t>−0.4</m:t>
                                  </m:r>
                                </m:e>
                              </m:eqArr>
                            </m:e>
                          </m:mr>
                        </m:m>
                      </m:e>
                    </m:d>
                    <m:r>
                      <a:rPr lang="en-US" i="1">
                        <a:latin typeface="Cambria Math" panose="02040503050406030204" pitchFamily="18" charset="0"/>
                      </a:rPr>
                      <m:t>+</m:t>
                    </m:r>
                    <m:r>
                      <a:rPr lang="en-US" b="0" i="1" smtClean="0">
                        <a:latin typeface="Cambria Math" panose="02040503050406030204" pitchFamily="18" charset="0"/>
                      </a:rPr>
                      <m:t>1.2</m:t>
                    </m:r>
                    <m:r>
                      <a:rPr lang="en-US" i="1">
                        <a:latin typeface="Cambria Math" panose="02040503050406030204" pitchFamily="18" charset="0"/>
                      </a:rPr>
                      <m:t>=</m:t>
                    </m:r>
                    <m:r>
                      <a:rPr lang="en-US" b="0" i="1" smtClean="0">
                        <a:latin typeface="Cambria Math" panose="02040503050406030204" pitchFamily="18" charset="0"/>
                      </a:rPr>
                      <m:t>0.04</m:t>
                    </m:r>
                    <m:r>
                      <a:rPr lang="en-US" b="0" i="0" smtClean="0">
                        <a:latin typeface="Cambria Math" panose="02040503050406030204" pitchFamily="18" charset="0"/>
                      </a:rPr>
                      <m:t>, </m:t>
                    </m:r>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b="0" i="1" smtClean="0">
                            <a:latin typeface="Cambria Math" panose="02040503050406030204" pitchFamily="18" charset="0"/>
                          </a:rPr>
                          <m:t> </m:t>
                        </m:r>
                        <m:r>
                          <a:rPr lang="en-US" i="1">
                            <a:latin typeface="Cambria Math" panose="02040503050406030204" pitchFamily="18" charset="0"/>
                          </a:rPr>
                          <m:t>𝑎</m:t>
                        </m:r>
                      </m:e>
                      <m:sub>
                        <m:r>
                          <a:rPr lang="en-US" b="0" i="1" smtClean="0">
                            <a:latin typeface="Cambria Math" panose="02040503050406030204" pitchFamily="18" charset="0"/>
                          </a:rPr>
                          <m:t>2</m:t>
                        </m:r>
                      </m:sub>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bSup>
                    <m:r>
                      <a:rPr lang="en-US" i="1">
                        <a:latin typeface="Cambria Math" panose="02040503050406030204" pitchFamily="18" charset="0"/>
                      </a:rPr>
                      <m:t>=</m:t>
                    </m:r>
                    <m:r>
                      <a:rPr lang="en-US" i="1">
                        <a:latin typeface="Cambria Math" panose="02040503050406030204" pitchFamily="18" charset="0"/>
                      </a:rPr>
                      <m:t>𝑟𝑒𝑙𝑢</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b="0" i="1" smtClean="0">
                                <a:latin typeface="Cambria Math" panose="02040503050406030204" pitchFamily="18" charset="0"/>
                              </a:rPr>
                              <m:t>2</m:t>
                            </m:r>
                          </m:sub>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bSup>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b="0" i="1" smtClean="0">
                                <a:latin typeface="Cambria Math" panose="02040503050406030204" pitchFamily="18" charset="0"/>
                              </a:rPr>
                              <m:t>0.04</m:t>
                            </m:r>
                            <m:r>
                              <a:rPr lang="en-US" i="1">
                                <a:latin typeface="Cambria Math" panose="02040503050406030204" pitchFamily="18" charset="0"/>
                              </a:rPr>
                              <m:t>,0</m:t>
                            </m:r>
                          </m:e>
                        </m:d>
                      </m:e>
                    </m:func>
                    <m:r>
                      <a:rPr lang="en-US" i="1">
                        <a:latin typeface="Cambria Math" panose="02040503050406030204" pitchFamily="18" charset="0"/>
                      </a:rPr>
                      <m:t>=0</m:t>
                    </m:r>
                    <m:r>
                      <a:rPr lang="en-US" b="0" i="1" smtClean="0">
                        <a:latin typeface="Cambria Math" panose="02040503050406030204" pitchFamily="18" charset="0"/>
                      </a:rPr>
                      <m:t>.04</m:t>
                    </m:r>
                  </m:oMath>
                </a14:m>
                <a:endParaRPr lang="en-US" dirty="0" smtClean="0"/>
              </a:p>
              <a:p>
                <a:pPr marL="0" indent="0">
                  <a:buNone/>
                </a:pPr>
                <a:r>
                  <a:rPr lang="en-US" dirty="0" smtClean="0"/>
                  <a:t>  And the output of the neurons in the output layer will be:</a:t>
                </a:r>
                <a:endParaRPr lang="en-US" b="0" dirty="0" smtClean="0"/>
              </a:p>
              <a:p>
                <a:pPr marL="0" indent="0">
                  <a:buNone/>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2</m:t>
                            </m:r>
                          </m:e>
                        </m:d>
                      </m:sup>
                    </m:sSub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2</m:t>
                                    </m:r>
                                  </m:e>
                                </m:d>
                              </m:sup>
                            </m:sSubSup>
                          </m:e>
                        </m:d>
                      </m:e>
                      <m:sup>
                        <m:r>
                          <a:rPr lang="en-US" i="1">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2</m:t>
                            </m:r>
                          </m:e>
                        </m:d>
                      </m:sup>
                    </m:sSubSup>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0.2,0.5</m:t>
                        </m:r>
                      </m:e>
                    </m:d>
                    <m:d>
                      <m:dPr>
                        <m:begChr m:val="["/>
                        <m:endChr m:val="]"/>
                        <m:ctrlPr>
                          <a:rPr lang="en-US" i="1">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0.04</m:t>
                            </m:r>
                          </m:e>
                        </m:eqArr>
                      </m:e>
                    </m:d>
                    <m:r>
                      <a:rPr lang="en-US" i="1">
                        <a:latin typeface="Cambria Math" panose="02040503050406030204" pitchFamily="18" charset="0"/>
                      </a:rPr>
                      <m:t>+0.</m:t>
                    </m:r>
                    <m:r>
                      <a:rPr lang="en-US" b="0" i="1" smtClean="0">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0.82</m:t>
                    </m:r>
                  </m:oMath>
                </a14:m>
                <a:r>
                  <a:rPr lang="en-US" dirty="0" smtClean="0"/>
                  <a:t>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b="0" i="1" smtClean="0">
                            <a:latin typeface="Cambria Math" panose="02040503050406030204" pitchFamily="18" charset="0"/>
                          </a:rPr>
                          <m:t>2</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b="0" i="1" smtClean="0">
                                    <a:latin typeface="Cambria Math" panose="02040503050406030204" pitchFamily="18" charset="0"/>
                                  </a:rPr>
                                  <m:t>2</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𝑎</m:t>
                        </m:r>
                      </m:e>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b="0" i="1" smtClean="0">
                            <a:latin typeface="Cambria Math" panose="02040503050406030204" pitchFamily="18" charset="0"/>
                          </a:rPr>
                          <m:t>2</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−0.1</m:t>
                        </m:r>
                      </m:e>
                    </m:d>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m:t>
                            </m:r>
                          </m:e>
                          <m:e>
                            <m:r>
                              <a:rPr lang="en-US" i="1">
                                <a:latin typeface="Cambria Math" panose="02040503050406030204" pitchFamily="18" charset="0"/>
                              </a:rPr>
                              <m:t>0.04</m:t>
                            </m:r>
                          </m:e>
                        </m:eqArr>
                      </m:e>
                    </m:d>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−1.004</m:t>
                    </m:r>
                  </m:oMath>
                </a14:m>
                <a:endParaRPr lang="en-US" b="0" dirty="0" smtClean="0"/>
              </a:p>
              <a:p>
                <a:pPr marL="0" indent="0">
                  <a:buNone/>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b="0" i="1" smtClean="0">
                            <a:latin typeface="Cambria Math" panose="02040503050406030204" pitchFamily="18" charset="0"/>
                          </a:rPr>
                          <m:t>3</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b="0" i="1" smtClean="0">
                                    <a:latin typeface="Cambria Math" panose="02040503050406030204" pitchFamily="18" charset="0"/>
                                  </a:rPr>
                                  <m:t>3</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𝑎</m:t>
                        </m:r>
                      </m:e>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b="0" i="1" smtClean="0">
                            <a:latin typeface="Cambria Math" panose="02040503050406030204" pitchFamily="18" charset="0"/>
                          </a:rPr>
                          <m:t>3</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.2,</m:t>
                        </m:r>
                        <m:r>
                          <a:rPr lang="en-US" b="0" i="1" smtClean="0">
                            <a:latin typeface="Cambria Math" panose="02040503050406030204" pitchFamily="18" charset="0"/>
                          </a:rPr>
                          <m:t>2</m:t>
                        </m:r>
                        <m:r>
                          <a:rPr lang="en-US" i="1">
                            <a:latin typeface="Cambria Math" panose="02040503050406030204" pitchFamily="18" charset="0"/>
                          </a:rPr>
                          <m:t>.5</m:t>
                        </m:r>
                      </m:e>
                    </m:d>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m:t>
                            </m:r>
                          </m:e>
                          <m:e>
                            <m:r>
                              <a:rPr lang="en-US" i="1">
                                <a:latin typeface="Cambria Math" panose="02040503050406030204" pitchFamily="18" charset="0"/>
                              </a:rPr>
                              <m:t>0.04</m:t>
                            </m:r>
                          </m:e>
                        </m:eqArr>
                      </m:e>
                    </m:d>
                    <m:r>
                      <a:rPr lang="en-US" b="0" i="1" smtClean="0">
                        <a:latin typeface="Cambria Math" panose="02040503050406030204" pitchFamily="18" charset="0"/>
                      </a:rPr>
                      <m:t>−0.2</m:t>
                    </m:r>
                    <m:r>
                      <a:rPr lang="en-US" i="1">
                        <a:latin typeface="Cambria Math" panose="02040503050406030204" pitchFamily="18" charset="0"/>
                      </a:rPr>
                      <m:t>=</m:t>
                    </m:r>
                    <m:r>
                      <a:rPr lang="en-US" b="0" i="1" smtClean="0">
                        <a:latin typeface="Cambria Math" panose="02040503050406030204" pitchFamily="18" charset="0"/>
                      </a:rPr>
                      <m:t>−0.1</m:t>
                    </m:r>
                  </m:oMath>
                </a14:m>
                <a:r>
                  <a:rPr lang="en-US" dirty="0"/>
                  <a:t> </a:t>
                </a:r>
                <a:endParaRPr lang="en-US"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r>
                        <a:rPr lang="en-US" b="0" i="1" smtClean="0">
                          <a:latin typeface="Cambria Math" panose="02040503050406030204" pitchFamily="18" charset="0"/>
                        </a:rPr>
                        <m:t>𝑠𝑜𝑓𝑡𝑚𝑎𝑥</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e>
                              </m:d>
                            </m:sup>
                          </m:sSub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e>
                      </m:d>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e>
                              </m:d>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2</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3</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e>
                                  </m:d>
                                </m:e>
                              </m:func>
                            </m:e>
                          </m:fun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0.82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0.82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−1.004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−0.1</m:t>
                              </m:r>
                            </m:sup>
                          </m:sSup>
                        </m:den>
                      </m:f>
                      <m:r>
                        <a:rPr lang="en-US" b="0" i="1" smtClean="0">
                          <a:latin typeface="Cambria Math" panose="02040503050406030204" pitchFamily="18" charset="0"/>
                        </a:rPr>
                        <m:t>=0.6410 </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e>
                      </m:acc>
                      <m:r>
                        <a:rPr lang="en-US" i="1">
                          <a:latin typeface="Cambria Math" panose="02040503050406030204" pitchFamily="18" charset="0"/>
                        </a:rPr>
                        <m:t>=</m:t>
                      </m:r>
                      <m:r>
                        <a:rPr lang="en-US" i="1">
                          <a:latin typeface="Cambria Math" panose="02040503050406030204" pitchFamily="18" charset="0"/>
                        </a:rPr>
                        <m:t>𝑠𝑜𝑓𝑡𝑚𝑎𝑥</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b="0" i="1" smtClean="0">
                                  <a:latin typeface="Cambria Math" panose="02040503050406030204" pitchFamily="18" charset="0"/>
                                </a:rPr>
                                <m:t>2</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𝑧</m:t>
                              </m:r>
                            </m:e>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p>
                        </m:e>
                      </m:d>
                      <m:r>
                        <a:rPr lang="en-US" i="1">
                          <a:latin typeface="Cambria Math" panose="02040503050406030204" pitchFamily="18" charset="0"/>
                        </a:rPr>
                        <m:t>=</m:t>
                      </m:r>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b="0" i="1" smtClean="0">
                                          <a:latin typeface="Cambria Math" panose="02040503050406030204" pitchFamily="18" charset="0"/>
                                        </a:rPr>
                                        <m:t>2</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e>
                              </m:d>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2</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3</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e>
                                  </m:d>
                                </m:e>
                              </m:func>
                            </m:e>
                          </m:func>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−1.004</m:t>
                              </m:r>
                            </m:sup>
                          </m:sSup>
                        </m:num>
                        <m:den>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0.82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−1.004</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−0.1</m:t>
                              </m:r>
                            </m:sup>
                          </m:sSup>
                        </m:den>
                      </m:f>
                      <m:r>
                        <a:rPr lang="en-US" i="1">
                          <a:latin typeface="Cambria Math" panose="02040503050406030204" pitchFamily="18" charset="0"/>
                        </a:rPr>
                        <m:t>=0.</m:t>
                      </m:r>
                      <m:r>
                        <a:rPr lang="en-US" b="0" i="1" smtClean="0">
                          <a:latin typeface="Cambria Math" panose="02040503050406030204" pitchFamily="18" charset="0"/>
                        </a:rPr>
                        <m:t>1034</m:t>
                      </m:r>
                    </m:oMath>
                  </m:oMathPara>
                </a14:m>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3</m:t>
                              </m:r>
                            </m:sub>
                          </m:sSub>
                        </m:e>
                      </m:acc>
                      <m:r>
                        <a:rPr lang="en-US" i="1">
                          <a:latin typeface="Cambria Math" panose="02040503050406030204" pitchFamily="18" charset="0"/>
                        </a:rPr>
                        <m:t>=</m:t>
                      </m:r>
                      <m:r>
                        <a:rPr lang="en-US" i="1">
                          <a:latin typeface="Cambria Math" panose="02040503050406030204" pitchFamily="18" charset="0"/>
                        </a:rPr>
                        <m:t>𝑠𝑜𝑓𝑡𝑚𝑎𝑥</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b="0" i="1" smtClean="0">
                                  <a:latin typeface="Cambria Math" panose="02040503050406030204" pitchFamily="18" charset="0"/>
                                </a:rPr>
                                <m:t>3</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𝑧</m:t>
                              </m:r>
                            </m:e>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p>
                        </m:e>
                      </m:d>
                      <m:r>
                        <a:rPr lang="en-US" i="1">
                          <a:latin typeface="Cambria Math" panose="02040503050406030204" pitchFamily="18" charset="0"/>
                        </a:rPr>
                        <m:t>=</m:t>
                      </m:r>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b="0" i="1" smtClean="0">
                                          <a:latin typeface="Cambria Math" panose="02040503050406030204" pitchFamily="18" charset="0"/>
                                        </a:rPr>
                                        <m:t>3</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e>
                              </m:d>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2</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3</m:t>
                                          </m:r>
                                        </m:sub>
                                        <m:sup>
                                          <m:d>
                                            <m:dPr>
                                              <m:begChr m:val="["/>
                                              <m:endChr m:val="]"/>
                                              <m:ctrlPr>
                                                <a:rPr lang="en-US" i="1">
                                                  <a:latin typeface="Cambria Math" panose="02040503050406030204" pitchFamily="18" charset="0"/>
                                                </a:rPr>
                                              </m:ctrlPr>
                                            </m:dPr>
                                            <m:e>
                                              <m:r>
                                                <a:rPr lang="en-US" i="1">
                                                  <a:latin typeface="Cambria Math" panose="02040503050406030204" pitchFamily="18" charset="0"/>
                                                </a:rPr>
                                                <m:t>2</m:t>
                                              </m:r>
                                            </m:e>
                                          </m:d>
                                        </m:sup>
                                      </m:sSubSup>
                                    </m:e>
                                  </m:d>
                                </m:e>
                              </m:func>
                            </m:e>
                          </m:func>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−0.1</m:t>
                              </m:r>
                            </m:sup>
                          </m:sSup>
                        </m:num>
                        <m:den>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0.82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−1.004</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−0.1</m:t>
                              </m:r>
                            </m:sup>
                          </m:sSup>
                        </m:den>
                      </m:f>
                      <m:r>
                        <a:rPr lang="en-US" i="1">
                          <a:latin typeface="Cambria Math" panose="02040503050406030204" pitchFamily="18" charset="0"/>
                        </a:rPr>
                        <m:t>=</m:t>
                      </m:r>
                      <m:r>
                        <a:rPr lang="en-US" b="0" i="1" smtClean="0">
                          <a:latin typeface="Cambria Math" panose="02040503050406030204" pitchFamily="18" charset="0"/>
                        </a:rPr>
                        <m:t>0.2554</m:t>
                      </m:r>
                      <m:r>
                        <a:rPr lang="en-US" i="1">
                          <a:latin typeface="Cambria Math" panose="02040503050406030204" pitchFamily="18" charset="0"/>
                        </a:rPr>
                        <m:t> </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0286" y="1505931"/>
                <a:ext cx="11901714" cy="5112583"/>
              </a:xfrm>
              <a:blipFill>
                <a:blip r:embed="rId2"/>
                <a:stretch>
                  <a:fillRect l="-102" t="-834"/>
                </a:stretch>
              </a:blipFill>
            </p:spPr>
            <p:txBody>
              <a:bodyPr/>
              <a:lstStyle/>
              <a:p>
                <a:r>
                  <a:rPr lang="en-US">
                    <a:noFill/>
                  </a:rPr>
                  <a:t> </a:t>
                </a:r>
              </a:p>
            </p:txBody>
          </p:sp>
        </mc:Fallback>
      </mc:AlternateContent>
    </p:spTree>
    <p:extLst>
      <p:ext uri="{BB962C8B-B14F-4D97-AF65-F5344CB8AC3E}">
        <p14:creationId xmlns:p14="http://schemas.microsoft.com/office/powerpoint/2010/main" val="1468410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59542" y="2565472"/>
                <a:ext cx="10218057" cy="4053041"/>
              </a:xfrm>
            </p:spPr>
            <p:txBody>
              <a:bodyPr>
                <a:normAutofit fontScale="92500" lnSpcReduction="10000"/>
              </a:bodyPr>
              <a:lstStyle/>
              <a:p>
                <a:r>
                  <a:rPr lang="en-US" dirty="0" smtClean="0"/>
                  <a:t>As you can see the output of the neurons in the final layer have </a:t>
                </a:r>
                <a:r>
                  <a:rPr lang="en-US" dirty="0" err="1" smtClean="0"/>
                  <a:t>softmax</a:t>
                </a:r>
                <a:r>
                  <a:rPr lang="en-US" dirty="0" smtClean="0"/>
                  <a:t> activation representing a probability distribution over target classes.</a:t>
                </a:r>
              </a:p>
              <a:p>
                <a:r>
                  <a:rPr lang="en-US" dirty="0" smtClean="0"/>
                  <a:t>. The output of the first, second, and the third neuron in the final layer can be interpreted as the probability that the input vector belongs to class1, class2, and class 3 of the target respectively.</a:t>
                </a:r>
              </a:p>
              <a:p>
                <a:r>
                  <a:rPr lang="en-US" dirty="0" smtClean="0"/>
                  <a:t>This means that this shallow feedforward neural network is 64.1% confident that the input vector </a:t>
                </a:r>
                <a14:m>
                  <m:oMath xmlns:m="http://schemas.openxmlformats.org/officeDocument/2006/math">
                    <m:r>
                      <m:rPr>
                        <m:sty m:val="p"/>
                      </m:rPr>
                      <a:rPr lang="en-US" b="0" i="0" smtClean="0">
                        <a:latin typeface="Cambria Math" panose="02040503050406030204" pitchFamily="18" charset="0"/>
                      </a:rPr>
                      <m:t>x</m:t>
                    </m:r>
                    <m:r>
                      <a:rPr lang="en-US" b="0" i="0" smtClean="0">
                        <a:latin typeface="Cambria Math" panose="02040503050406030204" pitchFamily="18" charset="0"/>
                      </a:rPr>
                      <m:t>=[</m:t>
                    </m:r>
                    <m:r>
                      <a:rPr lang="en-US" i="1">
                        <a:latin typeface="Cambria Math" panose="02040503050406030204" pitchFamily="18" charset="0"/>
                      </a:rPr>
                      <m:t>0, 1,−1.5, 0.9, −0.4</m:t>
                    </m:r>
                    <m:r>
                      <a:rPr lang="en-US" b="0" i="1" smtClean="0">
                        <a:latin typeface="Cambria Math" panose="02040503050406030204" pitchFamily="18" charset="0"/>
                      </a:rPr>
                      <m:t>]</m:t>
                    </m:r>
                  </m:oMath>
                </a14:m>
                <a:r>
                  <a:rPr lang="en-US" dirty="0" smtClean="0"/>
                  <a:t> belong to class 1. It is 10.3% </a:t>
                </a:r>
                <a:r>
                  <a:rPr lang="en-US" dirty="0"/>
                  <a:t>c</a:t>
                </a:r>
                <a:r>
                  <a:rPr lang="en-US" dirty="0" smtClean="0"/>
                  <a:t>onfident that this input belongs to class 2 and 25.6% confident that it belongs to class 3.  </a:t>
                </a:r>
              </a:p>
              <a:p>
                <a:r>
                  <a:rPr lang="en-US" dirty="0" smtClean="0"/>
                  <a:t>Since the network’s confident in class 1 is higher than the other two target classes, the network classifies this input as class 1.</a:t>
                </a:r>
              </a:p>
              <a:p>
                <a:r>
                  <a:rPr lang="en-US" dirty="0" smtClean="0"/>
                  <a:t>In this example, we assumed that we already have the parameters of each neuron ( i.e., its weight vector and bias). However, these parameters should be learned from the training data.</a:t>
                </a:r>
              </a:p>
              <a:p>
                <a:r>
                  <a:rPr lang="en-US" dirty="0" smtClean="0"/>
                  <a:t>Now the main question is how do we estimate the parameters of the neurons in a feedforward neural network based on the training data?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59542" y="2565472"/>
                <a:ext cx="10218057" cy="4053041"/>
              </a:xfrm>
              <a:blipFill>
                <a:blip r:embed="rId2"/>
                <a:stretch>
                  <a:fillRect l="-298" t="-1203" r="-358"/>
                </a:stretch>
              </a:blipFill>
            </p:spPr>
            <p:txBody>
              <a:bodyPr/>
              <a:lstStyle/>
              <a:p>
                <a:r>
                  <a:rPr lang="en-US">
                    <a:noFill/>
                  </a:rPr>
                  <a:t> </a:t>
                </a:r>
              </a:p>
            </p:txBody>
          </p:sp>
        </mc:Fallback>
      </mc:AlternateContent>
      <p:sp>
        <p:nvSpPr>
          <p:cNvPr id="4" name="Title 1"/>
          <p:cNvSpPr>
            <a:spLocks noGrp="1"/>
          </p:cNvSpPr>
          <p:nvPr>
            <p:ph type="title"/>
          </p:nvPr>
        </p:nvSpPr>
        <p:spPr>
          <a:xfrm>
            <a:off x="943429" y="964692"/>
            <a:ext cx="10450285" cy="1188720"/>
          </a:xfrm>
        </p:spPr>
        <p:txBody>
          <a:bodyPr/>
          <a:lstStyle/>
          <a:p>
            <a:r>
              <a:rPr lang="en-US" dirty="0"/>
              <a:t>Example of a feedforward neural network (cont.)</a:t>
            </a:r>
          </a:p>
        </p:txBody>
      </p:sp>
    </p:spTree>
    <p:extLst>
      <p:ext uri="{BB962C8B-B14F-4D97-AF65-F5344CB8AC3E}">
        <p14:creationId xmlns:p14="http://schemas.microsoft.com/office/powerpoint/2010/main" val="1700086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Learning the parameters of a feedforward neural network:</a:t>
            </a:r>
            <a:br>
              <a:rPr lang="en-US" dirty="0" smtClean="0"/>
            </a:br>
            <a:r>
              <a:rPr lang="en-US" dirty="0" smtClean="0"/>
              <a:t>The Loss Function</a:t>
            </a:r>
            <a:endParaRPr lang="en-US" dirty="0"/>
          </a:p>
        </p:txBody>
      </p:sp>
    </p:spTree>
    <p:extLst>
      <p:ext uri="{BB962C8B-B14F-4D97-AF65-F5344CB8AC3E}">
        <p14:creationId xmlns:p14="http://schemas.microsoft.com/office/powerpoint/2010/main" val="746663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31136" y="964692"/>
            <a:ext cx="7729728" cy="617365"/>
          </a:xfrm>
        </p:spPr>
        <p:txBody>
          <a:bodyPr>
            <a:normAutofit fontScale="90000"/>
          </a:bodyPr>
          <a:lstStyle/>
          <a:p>
            <a:r>
              <a:rPr lang="en-US" dirty="0" smtClean="0"/>
              <a:t>Loss function</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725715" y="1924462"/>
                <a:ext cx="10408910" cy="4084452"/>
              </a:xfrm>
            </p:spPr>
            <p:txBody>
              <a:bodyPr>
                <a:normAutofit lnSpcReduction="10000"/>
              </a:bodyPr>
              <a:lstStyle/>
              <a:p>
                <a:r>
                  <a:rPr lang="en-US" dirty="0" smtClean="0"/>
                  <a:t>Similar to other parametric models, a neuron’s parameters  ( that is, its weight vectors </a:t>
                </a:r>
                <a14:m>
                  <m:oMath xmlns:m="http://schemas.openxmlformats.org/officeDocument/2006/math">
                    <m:r>
                      <a:rPr lang="en-US" b="1" i="1" smtClean="0">
                        <a:latin typeface="Cambria Math" panose="02040503050406030204" pitchFamily="18" charset="0"/>
                      </a:rPr>
                      <m:t>𝒘</m:t>
                    </m:r>
                  </m:oMath>
                </a14:m>
                <a:r>
                  <a:rPr lang="en-US" b="1" dirty="0" smtClean="0"/>
                  <a:t> </a:t>
                </a:r>
                <a:r>
                  <a:rPr lang="en-US" dirty="0" smtClean="0"/>
                  <a:t>and biase </a:t>
                </a:r>
                <a14:m>
                  <m:oMath xmlns:m="http://schemas.openxmlformats.org/officeDocument/2006/math">
                    <m:r>
                      <a:rPr lang="en-US" b="0" i="1" smtClean="0">
                        <a:latin typeface="Cambria Math" panose="02040503050406030204" pitchFamily="18" charset="0"/>
                      </a:rPr>
                      <m:t>𝑏</m:t>
                    </m:r>
                    <m:r>
                      <a:rPr lang="en-US" b="0" i="0" smtClean="0">
                        <a:latin typeface="Cambria Math" panose="02040503050406030204" pitchFamily="18" charset="0"/>
                      </a:rPr>
                      <m:t>)</m:t>
                    </m:r>
                  </m:oMath>
                </a14:m>
                <a:r>
                  <a:rPr lang="en-US" b="1" dirty="0" smtClean="0"/>
                  <a:t> </a:t>
                </a:r>
                <a:r>
                  <a:rPr lang="en-US" dirty="0" smtClean="0"/>
                  <a:t>in a neural network can be learned/estimated from training data by formulating the learning as an optimization problem.</a:t>
                </a:r>
              </a:p>
              <a:p>
                <a:pPr lvl="1"/>
                <a:r>
                  <a:rPr lang="en-US" dirty="0" smtClean="0"/>
                  <a:t>That is,  we want to find the optimal value of the neurons’ parameters such that a </a:t>
                </a:r>
                <a:r>
                  <a:rPr lang="en-US" i="1" dirty="0" smtClean="0"/>
                  <a:t>loss/objective function </a:t>
                </a:r>
                <a:r>
                  <a:rPr lang="en-US" dirty="0" smtClean="0"/>
                  <a:t>is minimized over the training data.</a:t>
                </a:r>
              </a:p>
              <a:p>
                <a:pPr lvl="1"/>
                <a:r>
                  <a:rPr lang="en-US" dirty="0" smtClean="0"/>
                  <a:t>We have seen example of this when we discussed linear and logistic regression in lecture 1.</a:t>
                </a:r>
              </a:p>
              <a:p>
                <a:r>
                  <a:rPr lang="en-US" dirty="0" smtClean="0"/>
                  <a:t>The loss function of a neural network depends on the type of the problem for which the neural network is designed: . </a:t>
                </a:r>
              </a:p>
              <a:p>
                <a:pPr lvl="1"/>
                <a:r>
                  <a:rPr lang="en-US" dirty="0" smtClean="0"/>
                  <a:t>If the neural network is designed to solve a regression problem, its loss is typically measured in terms of </a:t>
                </a:r>
                <a:r>
                  <a:rPr lang="en-US" b="1" dirty="0" smtClean="0"/>
                  <a:t>mean squared error, mean absolute error, or mean absolute percentage error </a:t>
                </a:r>
              </a:p>
              <a:p>
                <a:pPr lvl="1"/>
                <a:r>
                  <a:rPr lang="en-US" dirty="0" smtClean="0"/>
                  <a:t>If the neural network is designed to solve a binary classification problem, then its loss is typically measured as </a:t>
                </a:r>
                <a:r>
                  <a:rPr lang="en-US" b="1" dirty="0" smtClean="0"/>
                  <a:t>binary cross entropy loss </a:t>
                </a:r>
              </a:p>
              <a:p>
                <a:pPr lvl="1"/>
                <a:r>
                  <a:rPr lang="en-US" dirty="0" smtClean="0"/>
                  <a:t>If a neural network is designed to solve a multi-class classification problem, then its loss is typically measured as </a:t>
                </a:r>
                <a:r>
                  <a:rPr lang="en-US" b="1" dirty="0" smtClean="0"/>
                  <a:t>cross entropy loss</a:t>
                </a:r>
              </a:p>
              <a:p>
                <a:pPr lvl="1"/>
                <a:endParaRPr lang="en-US" b="1" dirty="0" smtClean="0"/>
              </a:p>
              <a:p>
                <a:pPr lvl="1"/>
                <a:endParaRPr lang="en-US" b="1" dirty="0" smtClean="0"/>
              </a:p>
              <a:p>
                <a:pPr lvl="1"/>
                <a:endParaRPr lang="en-US" b="1"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725715" y="1924462"/>
                <a:ext cx="10408910" cy="4084452"/>
              </a:xfrm>
              <a:blipFill>
                <a:blip r:embed="rId2"/>
                <a:stretch>
                  <a:fillRect l="-351" t="-1493" r="-117" b="-1493"/>
                </a:stretch>
              </a:blipFill>
            </p:spPr>
            <p:txBody>
              <a:bodyPr/>
              <a:lstStyle/>
              <a:p>
                <a:r>
                  <a:rPr lang="en-US">
                    <a:noFill/>
                  </a:rPr>
                  <a:t> </a:t>
                </a:r>
              </a:p>
            </p:txBody>
          </p:sp>
        </mc:Fallback>
      </mc:AlternateContent>
    </p:spTree>
    <p:extLst>
      <p:ext uri="{BB962C8B-B14F-4D97-AF65-F5344CB8AC3E}">
        <p14:creationId xmlns:p14="http://schemas.microsoft.com/office/powerpoint/2010/main" val="3717766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Feedforward neural network</a:t>
            </a:r>
            <a:endParaRPr lang="en-US" dirty="0"/>
          </a:p>
        </p:txBody>
      </p:sp>
      <p:sp>
        <p:nvSpPr>
          <p:cNvPr id="10" name="Content Placeholder 2"/>
          <p:cNvSpPr>
            <a:spLocks noGrp="1"/>
          </p:cNvSpPr>
          <p:nvPr>
            <p:ph sz="half" idx="1"/>
          </p:nvPr>
        </p:nvSpPr>
        <p:spPr>
          <a:xfrm>
            <a:off x="1009933" y="2375065"/>
            <a:ext cx="5347719" cy="4012087"/>
          </a:xfrm>
        </p:spPr>
        <p:txBody>
          <a:bodyPr>
            <a:normAutofit fontScale="77500" lnSpcReduction="20000"/>
          </a:bodyPr>
          <a:lstStyle/>
          <a:p>
            <a:r>
              <a:rPr lang="en-US" dirty="0" smtClean="0"/>
              <a:t>Feedforward neural are the simplest form of  deep neural networks.</a:t>
            </a:r>
          </a:p>
          <a:p>
            <a:r>
              <a:rPr lang="en-US" dirty="0" smtClean="0"/>
              <a:t>Feedforward neural networks consists of several layers of computational units (called neuron). </a:t>
            </a:r>
          </a:p>
          <a:p>
            <a:r>
              <a:rPr lang="en-US" dirty="0" smtClean="0"/>
              <a:t>A neuron forms the basic building block of all types of deep neural networks</a:t>
            </a:r>
          </a:p>
          <a:p>
            <a:r>
              <a:rPr lang="en-US" dirty="0" smtClean="0"/>
              <a:t> It is called feedforward because each neuron in a layer sends its output to some or all of the neurons in its subsequent layer.</a:t>
            </a:r>
          </a:p>
          <a:p>
            <a:r>
              <a:rPr lang="en-US" dirty="0" smtClean="0"/>
              <a:t>The first layer, is called the </a:t>
            </a:r>
            <a:r>
              <a:rPr lang="en-US" b="1" dirty="0" smtClean="0"/>
              <a:t>input layer </a:t>
            </a:r>
            <a:r>
              <a:rPr lang="en-US" dirty="0" smtClean="0"/>
              <a:t>where the network receives the training data. </a:t>
            </a:r>
            <a:endParaRPr lang="en-US" dirty="0"/>
          </a:p>
          <a:p>
            <a:r>
              <a:rPr lang="en-US" dirty="0" smtClean="0"/>
              <a:t>The network consists of several </a:t>
            </a:r>
            <a:r>
              <a:rPr lang="en-US" b="1" dirty="0" smtClean="0"/>
              <a:t>hidden layers</a:t>
            </a:r>
            <a:r>
              <a:rPr lang="en-US" dirty="0" smtClean="0"/>
              <a:t> where each layer learns a higher level of representation from the data</a:t>
            </a:r>
          </a:p>
          <a:p>
            <a:r>
              <a:rPr lang="en-US" dirty="0" smtClean="0"/>
              <a:t>Finally the last layer is called  the </a:t>
            </a:r>
            <a:r>
              <a:rPr lang="en-US" b="1" dirty="0" smtClean="0"/>
              <a:t>output </a:t>
            </a:r>
            <a:r>
              <a:rPr lang="en-US" dirty="0" smtClean="0"/>
              <a:t> layer where the network produces its output.</a:t>
            </a:r>
          </a:p>
          <a:p>
            <a:r>
              <a:rPr lang="en-US" dirty="0"/>
              <a:t>A feedforward neural network is sometimes referred to as </a:t>
            </a:r>
            <a:r>
              <a:rPr lang="en-US" b="1" dirty="0"/>
              <a:t>multi-layer Perceptron (MLP) </a:t>
            </a:r>
            <a:r>
              <a:rPr lang="en-US" dirty="0"/>
              <a:t>if every neuron in each layer is connected to all neurons in its subsequent </a:t>
            </a:r>
            <a:r>
              <a:rPr lang="en-US" dirty="0" smtClean="0"/>
              <a:t>layer</a:t>
            </a:r>
            <a:endParaRPr lang="en-US" dirty="0"/>
          </a:p>
        </p:txBody>
      </p:sp>
      <p:pic>
        <p:nvPicPr>
          <p:cNvPr id="14" name="Picture 13"/>
          <p:cNvPicPr>
            <a:picLocks noChangeAspect="1"/>
          </p:cNvPicPr>
          <p:nvPr/>
        </p:nvPicPr>
        <p:blipFill>
          <a:blip r:embed="rId2"/>
          <a:stretch>
            <a:fillRect/>
          </a:stretch>
        </p:blipFill>
        <p:spPr>
          <a:xfrm>
            <a:off x="6357653" y="2638044"/>
            <a:ext cx="4772025" cy="3457575"/>
          </a:xfrm>
          <a:prstGeom prst="rect">
            <a:avLst/>
          </a:prstGeom>
        </p:spPr>
      </p:pic>
      <p:cxnSp>
        <p:nvCxnSpPr>
          <p:cNvPr id="16" name="Straight Arrow Connector 15"/>
          <p:cNvCxnSpPr/>
          <p:nvPr/>
        </p:nvCxnSpPr>
        <p:spPr>
          <a:xfrm>
            <a:off x="7792872" y="5472752"/>
            <a:ext cx="13647" cy="3002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7365992" y="5707707"/>
            <a:ext cx="1071768" cy="369332"/>
          </a:xfrm>
          <a:prstGeom prst="rect">
            <a:avLst/>
          </a:prstGeom>
          <a:noFill/>
        </p:spPr>
        <p:txBody>
          <a:bodyPr wrap="none" rtlCol="0">
            <a:spAutoFit/>
          </a:bodyPr>
          <a:lstStyle/>
          <a:p>
            <a:r>
              <a:rPr lang="en-US" dirty="0" smtClean="0"/>
              <a:t>A neuron</a:t>
            </a:r>
            <a:endParaRPr lang="en-US" dirty="0"/>
          </a:p>
        </p:txBody>
      </p:sp>
    </p:spTree>
    <p:extLst>
      <p:ext uri="{BB962C8B-B14F-4D97-AF65-F5344CB8AC3E}">
        <p14:creationId xmlns:p14="http://schemas.microsoft.com/office/powerpoint/2010/main" val="2018944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7199086" y="1733103"/>
            <a:ext cx="4267200" cy="3390900"/>
          </a:xfrm>
          <a:prstGeom prst="rect">
            <a:avLst/>
          </a:prstGeom>
        </p:spPr>
      </p:pic>
      <p:sp>
        <p:nvSpPr>
          <p:cNvPr id="2" name="Title 1"/>
          <p:cNvSpPr>
            <a:spLocks noGrp="1"/>
          </p:cNvSpPr>
          <p:nvPr>
            <p:ph type="title"/>
          </p:nvPr>
        </p:nvSpPr>
        <p:spPr>
          <a:xfrm>
            <a:off x="609600" y="471207"/>
            <a:ext cx="11074400" cy="1188720"/>
          </a:xfrm>
        </p:spPr>
        <p:txBody>
          <a:bodyPr/>
          <a:lstStyle/>
          <a:p>
            <a:r>
              <a:rPr lang="en-US" dirty="0" smtClean="0"/>
              <a:t>Deep learning for regression</a:t>
            </a:r>
            <a:endParaRPr lang="en-US" dirty="0"/>
          </a:p>
        </p:txBody>
      </p:sp>
      <p:sp>
        <p:nvSpPr>
          <p:cNvPr id="3" name="Content Placeholder 2"/>
          <p:cNvSpPr>
            <a:spLocks noGrp="1"/>
          </p:cNvSpPr>
          <p:nvPr>
            <p:ph idx="1"/>
          </p:nvPr>
        </p:nvSpPr>
        <p:spPr>
          <a:xfrm>
            <a:off x="420914" y="1825243"/>
            <a:ext cx="6241144" cy="4625575"/>
          </a:xfrm>
        </p:spPr>
        <p:txBody>
          <a:bodyPr>
            <a:normAutofit fontScale="92500" lnSpcReduction="20000"/>
          </a:bodyPr>
          <a:lstStyle/>
          <a:p>
            <a:r>
              <a:rPr lang="en-US" dirty="0" smtClean="0"/>
              <a:t>Recall from lecture 1, that in a regression problem we want to predict a real-valued (continuous) target variable.</a:t>
            </a:r>
          </a:p>
          <a:p>
            <a:r>
              <a:rPr lang="en-US" dirty="0" smtClean="0"/>
              <a:t>Many simple regression problems (such as predicting the house price based on some features of the house, or predicting  income based on demographic, education, etc. ) are not large or complex enough to require deep learning.</a:t>
            </a:r>
          </a:p>
          <a:p>
            <a:r>
              <a:rPr lang="en-US" dirty="0" smtClean="0"/>
              <a:t>Deep learning regression is appropriate for perceptual problems ( such as predicting the age of a person from the raw image of their face or detecting the coordinate/width/height of the bounding box representing objects in an image).  </a:t>
            </a:r>
            <a:endParaRPr lang="en-US" dirty="0"/>
          </a:p>
          <a:p>
            <a:r>
              <a:rPr lang="en-US" dirty="0" smtClean="0"/>
              <a:t>Deep learning regression might also be used in sequence problems such as financial time series ( for example, forecasting the stock price based on previous days)</a:t>
            </a:r>
          </a:p>
          <a:p>
            <a:r>
              <a:rPr lang="en-US" dirty="0" smtClean="0"/>
              <a:t>Suppose a regression problem in which we want to predict an unbounded continuous target variable. For such regression problem, it might make sense to use a single neuron </a:t>
            </a:r>
            <a:r>
              <a:rPr lang="en-US" dirty="0" smtClean="0">
                <a:solidFill>
                  <a:srgbClr val="00B050"/>
                </a:solidFill>
              </a:rPr>
              <a:t>with no activation </a:t>
            </a:r>
            <a:r>
              <a:rPr lang="en-US" dirty="0" smtClean="0"/>
              <a:t>in the output layer. </a:t>
            </a:r>
            <a:r>
              <a:rPr lang="en-US" dirty="0"/>
              <a:t> </a:t>
            </a:r>
            <a:r>
              <a:rPr lang="en-US" dirty="0" smtClean="0"/>
              <a:t>This ensures that our network outputs an unbounded real value.</a:t>
            </a:r>
          </a:p>
        </p:txBody>
      </p:sp>
      <p:cxnSp>
        <p:nvCxnSpPr>
          <p:cNvPr id="6" name="Straight Arrow Connector 5"/>
          <p:cNvCxnSpPr/>
          <p:nvPr/>
        </p:nvCxnSpPr>
        <p:spPr>
          <a:xfrm flipH="1">
            <a:off x="10000343" y="3890289"/>
            <a:ext cx="14514" cy="13867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7358742" y="5277063"/>
                <a:ext cx="4325258"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A network with a single neuron in the output layer with no activation can be used  to predict a continuous target variable in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𝑖𝑛𝑓</m:t>
                    </m:r>
                    <m:r>
                      <a:rPr lang="en-US" b="0" i="1" smtClean="0">
                        <a:latin typeface="Cambria Math" panose="02040503050406030204" pitchFamily="18" charset="0"/>
                      </a:rPr>
                      <m:t>,</m:t>
                    </m:r>
                    <m:r>
                      <a:rPr lang="en-US" b="0" i="1" smtClean="0">
                        <a:latin typeface="Cambria Math" panose="02040503050406030204" pitchFamily="18" charset="0"/>
                      </a:rPr>
                      <m:t>𝑖𝑛𝑓</m:t>
                    </m:r>
                    <m:r>
                      <a:rPr lang="en-US" b="0" i="1" smtClean="0">
                        <a:latin typeface="Cambria Math" panose="02040503050406030204" pitchFamily="18" charset="0"/>
                      </a:rPr>
                      <m:t>]</m:t>
                    </m:r>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7358742" y="5277063"/>
                <a:ext cx="4325258" cy="1200329"/>
              </a:xfrm>
              <a:prstGeom prst="rect">
                <a:avLst/>
              </a:prstGeom>
              <a:blipFill>
                <a:blip r:embed="rId3"/>
                <a:stretch>
                  <a:fillRect l="-1125" t="-3030" r="-703" b="-4040"/>
                </a:stretch>
              </a:blipFill>
            </p:spPr>
            <p:txBody>
              <a:bodyPr/>
              <a:lstStyle/>
              <a:p>
                <a:r>
                  <a:rPr lang="en-US">
                    <a:noFill/>
                  </a:rPr>
                  <a:t> </a:t>
                </a:r>
              </a:p>
            </p:txBody>
          </p:sp>
        </mc:Fallback>
      </mc:AlternateContent>
    </p:spTree>
    <p:extLst>
      <p:ext uri="{BB962C8B-B14F-4D97-AF65-F5344CB8AC3E}">
        <p14:creationId xmlns:p14="http://schemas.microsoft.com/office/powerpoint/2010/main" val="1307334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036457" y="5515429"/>
            <a:ext cx="2235200" cy="6531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Rectangle 5"/>
          <p:cNvSpPr/>
          <p:nvPr/>
        </p:nvSpPr>
        <p:spPr>
          <a:xfrm>
            <a:off x="5239657" y="4354286"/>
            <a:ext cx="2032000" cy="65314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Rectangle 3"/>
          <p:cNvSpPr/>
          <p:nvPr/>
        </p:nvSpPr>
        <p:spPr>
          <a:xfrm>
            <a:off x="5036457" y="2873829"/>
            <a:ext cx="2061029" cy="58057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2274679" y="398635"/>
            <a:ext cx="7729728" cy="747994"/>
          </a:xfrm>
        </p:spPr>
        <p:txBody>
          <a:bodyPr>
            <a:normAutofit fontScale="90000"/>
          </a:bodyPr>
          <a:lstStyle/>
          <a:p>
            <a:r>
              <a:rPr lang="en-US" dirty="0" smtClean="0"/>
              <a:t>Regression loss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4114" y="1520443"/>
                <a:ext cx="11277600" cy="5054527"/>
              </a:xfrm>
            </p:spPr>
            <p:txBody>
              <a:bodyPr>
                <a:normAutofit fontScale="85000" lnSpcReduction="10000"/>
              </a:bodyPr>
              <a:lstStyle/>
              <a:p>
                <a:r>
                  <a:rPr lang="en-US" dirty="0" smtClean="0"/>
                  <a:t>The most commonly used loss functions for the regression are: Mean Squared Error (MSE), mean absolute error (MAE), and mean absolute percentage error (MAPE)</a:t>
                </a:r>
              </a:p>
              <a:p>
                <a:r>
                  <a:rPr lang="en-US" dirty="0" smtClean="0"/>
                  <a:t>If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e>
                    </m:acc>
                  </m:oMath>
                </a14:m>
                <a:r>
                  <a:rPr lang="en-US" dirty="0"/>
                  <a:t> </a:t>
                </a:r>
                <a:r>
                  <a:rPr lang="en-US" dirty="0" smtClean="0"/>
                  <a:t>is the output of neural network for example </a:t>
                </a:r>
                <a14:m>
                  <m:oMath xmlns:m="http://schemas.openxmlformats.org/officeDocument/2006/math">
                    <m:r>
                      <a:rPr lang="en-US" b="0" i="1" smtClean="0">
                        <a:latin typeface="Cambria Math" panose="02040503050406030204" pitchFamily="18" charset="0"/>
                      </a:rPr>
                      <m:t>𝑖</m:t>
                    </m:r>
                    <m:r>
                      <a:rPr lang="en-US" b="0" i="0" smtClean="0">
                        <a:latin typeface="Cambria Math" panose="02040503050406030204" pitchFamily="18" charset="0"/>
                      </a:rPr>
                      <m:t> </m:t>
                    </m:r>
                  </m:oMath>
                </a14:m>
                <a:r>
                  <a:rPr lang="en-US" dirty="0" smtClean="0"/>
                  <a:t>(that is, the predicted target for example </a:t>
                </a:r>
                <a14:m>
                  <m:oMath xmlns:m="http://schemas.openxmlformats.org/officeDocument/2006/math">
                    <m:r>
                      <a:rPr lang="en-US" b="0" i="1" smtClean="0">
                        <a:latin typeface="Cambria Math" panose="02040503050406030204" pitchFamily="18" charset="0"/>
                      </a:rPr>
                      <m:t>𝑖</m:t>
                    </m:r>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smtClean="0"/>
                  <a:t> is the observed  (actual) target value for this example, then the above loss functions are defined as follows:</a:t>
                </a:r>
              </a:p>
              <a:p>
                <a:pPr lvl="1"/>
                <a:r>
                  <a:rPr lang="en-US" b="1" dirty="0" smtClean="0"/>
                  <a:t>Mean Squared Error (MSE)</a:t>
                </a:r>
                <a:r>
                  <a:rPr lang="en-US" dirty="0" smtClean="0"/>
                  <a:t>: squared difference between the predicted target and the observed target over all examples in a dataset:</a:t>
                </a:r>
              </a:p>
              <a:p>
                <a:pPr marL="457200" lvl="2"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acc>
                                </m:e>
                              </m:d>
                            </m:e>
                            <m:sup>
                              <m:r>
                                <a:rPr lang="en-US" b="0" i="1" smtClean="0">
                                  <a:latin typeface="Cambria Math" panose="02040503050406030204" pitchFamily="18" charset="0"/>
                                </a:rPr>
                                <m:t>2</m:t>
                              </m:r>
                            </m:sup>
                          </m:sSup>
                        </m:e>
                      </m:nary>
                    </m:oMath>
                  </m:oMathPara>
                </a14:m>
                <a:endParaRPr lang="en-US" dirty="0" smtClean="0"/>
              </a:p>
              <a:p>
                <a:pPr marL="228600" lvl="1" indent="0">
                  <a:buNone/>
                </a:pPr>
                <a:r>
                  <a:rPr lang="en-US" dirty="0" smtClean="0"/>
                  <a:t>	Where n is the number of examples in the dataset.</a:t>
                </a:r>
              </a:p>
              <a:p>
                <a:pPr lvl="2"/>
                <a:r>
                  <a:rPr lang="en-US" dirty="0" smtClean="0"/>
                  <a:t>MSE penalizes larger error due to its quadratic nature. In particular if there are very large outliers in the dataset, MSE could be quite large.</a:t>
                </a:r>
              </a:p>
              <a:p>
                <a:pPr lvl="1"/>
                <a:r>
                  <a:rPr lang="en-US" b="1" dirty="0" smtClean="0"/>
                  <a:t>Mean Absolute Error (MAE)</a:t>
                </a:r>
                <a:r>
                  <a:rPr lang="en-US" dirty="0" smtClean="0"/>
                  <a:t>: Mean absolute difference between the predicted target and the observed target over all examples in the dataset:</a:t>
                </a:r>
              </a:p>
              <a:p>
                <a:pPr marL="22860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r>
                        <a:rPr lang="en-US" b="0" i="1" smtClean="0">
                          <a:latin typeface="Cambria Math" panose="02040503050406030204" pitchFamily="18" charset="0"/>
                        </a:rPr>
                        <m:t>𝐴𝐸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r>
                            <a:rPr lang="en-US" b="0" i="1" smtClean="0">
                              <a:latin typeface="Cambria Math" panose="02040503050406030204" pitchFamily="18" charset="0"/>
                            </a:rPr>
                            <m:t>|</m:t>
                          </m:r>
                        </m:e>
                      </m:nary>
                    </m:oMath>
                  </m:oMathPara>
                </a14:m>
                <a:endParaRPr lang="en-US" dirty="0" smtClean="0"/>
              </a:p>
              <a:p>
                <a:pPr lvl="1"/>
                <a:r>
                  <a:rPr lang="en-US" b="1" dirty="0"/>
                  <a:t>Mean Absolute Error (</a:t>
                </a:r>
                <a:r>
                  <a:rPr lang="en-US" b="1" dirty="0" smtClean="0"/>
                  <a:t>MAPE)</a:t>
                </a:r>
                <a:r>
                  <a:rPr lang="en-US" dirty="0" smtClean="0"/>
                  <a:t>:  MAE gives us the error in the original scale. Hence, the relative size of the error is not always obvious ( sometimes it is hard to tell small errors from larger errors).  MAPE gives us the relative percentage of the error and is easier to interpret compared to MAE and MSE.:</a:t>
                </a:r>
              </a:p>
              <a:p>
                <a:pPr marL="2286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𝑀𝐴𝑃𝐸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den>
                          </m:f>
                        </m:e>
                      </m:nary>
                      <m:r>
                        <a:rPr lang="en-US" b="0" i="1" smtClean="0">
                          <a:latin typeface="Cambria Math" panose="02040503050406030204" pitchFamily="18" charset="0"/>
                        </a:rPr>
                        <m:t>)</m:t>
                      </m:r>
                    </m:oMath>
                  </m:oMathPara>
                </a14:m>
                <a:endParaRPr lang="en-US" dirty="0" smtClean="0"/>
              </a:p>
              <a:p>
                <a:pPr lvl="1"/>
                <a:r>
                  <a:rPr lang="en-US" dirty="0" smtClean="0"/>
                  <a:t>For instance, an MAPE value of 9% means that on average the predictions are off by </a:t>
                </a:r>
                <a:r>
                  <a:rPr lang="en-US" dirty="0"/>
                  <a:t>9</a:t>
                </a:r>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4114" y="1520443"/>
                <a:ext cx="11277600" cy="5054527"/>
              </a:xfrm>
              <a:blipFill>
                <a:blip r:embed="rId2"/>
                <a:stretch>
                  <a:fillRect l="-162" t="-723" b="-13133"/>
                </a:stretch>
              </a:blipFill>
            </p:spPr>
            <p:txBody>
              <a:bodyPr/>
              <a:lstStyle/>
              <a:p>
                <a:r>
                  <a:rPr lang="en-US">
                    <a:noFill/>
                  </a:rPr>
                  <a:t> </a:t>
                </a:r>
              </a:p>
            </p:txBody>
          </p:sp>
        </mc:Fallback>
      </mc:AlternateContent>
    </p:spTree>
    <p:extLst>
      <p:ext uri="{BB962C8B-B14F-4D97-AF65-F5344CB8AC3E}">
        <p14:creationId xmlns:p14="http://schemas.microsoft.com/office/powerpoint/2010/main" val="4130755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for Binary Classification</a:t>
            </a:r>
            <a:endParaRPr lang="en-US" dirty="0"/>
          </a:p>
        </p:txBody>
      </p:sp>
      <p:sp>
        <p:nvSpPr>
          <p:cNvPr id="3" name="Content Placeholder 2"/>
          <p:cNvSpPr>
            <a:spLocks noGrp="1"/>
          </p:cNvSpPr>
          <p:nvPr>
            <p:ph idx="1"/>
          </p:nvPr>
        </p:nvSpPr>
        <p:spPr>
          <a:xfrm>
            <a:off x="1447364" y="2352675"/>
            <a:ext cx="5563035" cy="3356356"/>
          </a:xfrm>
        </p:spPr>
        <p:txBody>
          <a:bodyPr>
            <a:normAutofit/>
          </a:bodyPr>
          <a:lstStyle/>
          <a:p>
            <a:r>
              <a:rPr lang="en-US" dirty="0" smtClean="0"/>
              <a:t>A neural network used for binary classification outputs the probability that a given input belongs to one of the two classes.</a:t>
            </a:r>
          </a:p>
          <a:p>
            <a:r>
              <a:rPr lang="en-US" dirty="0" smtClean="0"/>
              <a:t>For instance, a network trained to recognize cats from dogs based on their pictures outputs the probability that a given image is cat vs dog.</a:t>
            </a:r>
          </a:p>
          <a:p>
            <a:r>
              <a:rPr lang="en-US" dirty="0" smtClean="0"/>
              <a:t>A network with a single neuron in the output layer with sigmoid/logistic activation can be used for binary classification to output a value in (0,1) representing probability.</a:t>
            </a:r>
          </a:p>
          <a:p>
            <a:pPr marL="0" indent="0">
              <a:buNone/>
            </a:pPr>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7312143" y="2352675"/>
            <a:ext cx="4200525" cy="3514725"/>
          </a:xfrm>
          <a:prstGeom prst="rect">
            <a:avLst/>
          </a:prstGeom>
        </p:spPr>
      </p:pic>
    </p:spTree>
    <p:extLst>
      <p:ext uri="{BB962C8B-B14F-4D97-AF65-F5344CB8AC3E}">
        <p14:creationId xmlns:p14="http://schemas.microsoft.com/office/powerpoint/2010/main" val="1734392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866030" y="5459104"/>
            <a:ext cx="5882185" cy="54591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Binary Cross entropy loss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28800" y="2487918"/>
                <a:ext cx="9019168" cy="3617613"/>
              </a:xfrm>
            </p:spPr>
            <p:txBody>
              <a:bodyPr>
                <a:normAutofit fontScale="92500" lnSpcReduction="10000"/>
              </a:bodyPr>
              <a:lstStyle/>
              <a:p>
                <a:r>
                  <a:rPr lang="en-US" dirty="0" smtClean="0"/>
                  <a:t>The loss function for a network used for binary classification is </a:t>
                </a:r>
                <a:r>
                  <a:rPr lang="en-US" b="1" dirty="0"/>
                  <a:t>binary cross entropy ( aka log likelihood </a:t>
                </a:r>
                <a:r>
                  <a:rPr lang="en-US" dirty="0"/>
                  <a:t>or simply </a:t>
                </a:r>
                <a:r>
                  <a:rPr lang="en-US" b="1" dirty="0"/>
                  <a:t>log loss)</a:t>
                </a:r>
                <a:r>
                  <a:rPr lang="en-US" dirty="0"/>
                  <a:t> similar to logistic regression ( refer to lecture 1, slide 83) which is derived using Maximum Likelihood Estimation technique.</a:t>
                </a:r>
              </a:p>
              <a:p>
                <a:endParaRPr lang="en-US" dirty="0"/>
              </a:p>
              <a:p>
                <a:r>
                  <a:rPr lang="en-US" dirty="0"/>
                  <a:t>      </a:t>
                </a:r>
                <a:r>
                  <a:rPr lang="en-US" dirty="0" smtClean="0"/>
                  <a:t>Recall from lecture 1 that binary-</a:t>
                </a:r>
                <a:r>
                  <a:rPr lang="en-US" dirty="0" err="1" smtClean="0"/>
                  <a:t>crossentropy</a:t>
                </a:r>
                <a:r>
                  <a:rPr lang="en-US" dirty="0" smtClean="0"/>
                  <a:t>-loss</a:t>
                </a:r>
                <a:r>
                  <a:rPr lang="en-US" dirty="0"/>
                  <a:t>=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m:rPr>
                            <m:sty m:val="p"/>
                          </m:rPr>
                          <a:rPr lang="en-US" b="0" i="0" smtClean="0">
                            <a:latin typeface="Cambria Math" panose="02040503050406030204" pitchFamily="18" charset="0"/>
                          </a:rPr>
                          <m:t>n</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func>
                          <m:funcPr>
                            <m:ctrlPr>
                              <a:rPr lang="en-US" i="1">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m:t>
                                </m:r>
                              </m:sub>
                            </m:sSub>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𝑙𝑜𝑔</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e>
                        </m:func>
                      </m:e>
                    </m:nary>
                  </m:oMath>
                </a14:m>
                <a:r>
                  <a:rPr lang="en-US" dirty="0" smtClean="0"/>
                  <a:t> , </a:t>
                </a:r>
                <a:r>
                  <a:rPr lang="en-US" dirty="0"/>
                  <a:t>Where </a:t>
                </a:r>
                <a:r>
                  <a:rPr lang="en-US" dirty="0" smtClean="0"/>
                  <a:t>(where </a:t>
                </a:r>
                <a14:m>
                  <m:oMath xmlns:m="http://schemas.openxmlformats.org/officeDocument/2006/math">
                    <m:r>
                      <a:rPr lang="en-US" b="0" i="1" smtClean="0">
                        <a:latin typeface="Cambria Math" panose="02040503050406030204" pitchFamily="18" charset="0"/>
                      </a:rPr>
                      <m:t>𝑛</m:t>
                    </m:r>
                  </m:oMath>
                </a14:m>
                <a:r>
                  <a:rPr lang="en-US" dirty="0" smtClean="0"/>
                  <a:t> is the number of training examples,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m:t>
                    </m:r>
                  </m:oMath>
                </a14:m>
                <a:r>
                  <a:rPr lang="en-US" dirty="0" smtClean="0"/>
                  <a:t>is </a:t>
                </a:r>
                <a:r>
                  <a:rPr lang="en-US" dirty="0"/>
                  <a:t>the actual /observed target value for example </a:t>
                </a:r>
                <a14:m>
                  <m:oMath xmlns:m="http://schemas.openxmlformats.org/officeDocument/2006/math">
                    <m:r>
                      <a:rPr lang="en-US" i="1">
                        <a:latin typeface="Cambria Math" panose="02040503050406030204" pitchFamily="18" charset="0"/>
                      </a:rPr>
                      <m:t>𝑖</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oMath>
                </a14:m>
                <a:r>
                  <a:rPr lang="en-US" dirty="0"/>
                  <a:t> is the predicted probability that </a:t>
                </a:r>
                <a:r>
                  <a:rPr lang="en-US" dirty="0" smtClean="0"/>
                  <a:t>example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oMath>
                </a14:m>
                <a:r>
                  <a:rPr lang="en-US" dirty="0" smtClean="0"/>
                  <a:t> belongs to </a:t>
                </a:r>
                <a:r>
                  <a:rPr lang="en-US" dirty="0"/>
                  <a:t>class 1 </a:t>
                </a:r>
                <a:r>
                  <a:rPr lang="en-US" dirty="0" smtClean="0"/>
                  <a:t>which is equal to the output of the network for this example,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acc>
                  </m:oMath>
                </a14:m>
                <a:endParaRPr lang="en-US" dirty="0" smtClean="0"/>
              </a:p>
              <a:p>
                <a:r>
                  <a:rPr lang="en-US" dirty="0" smtClean="0"/>
                  <a:t>Hence the loss function for a network used for classification is written as:</a:t>
                </a:r>
              </a:p>
              <a:p>
                <a:pPr marL="0" indent="0">
                  <a:buNone/>
                </a:pPr>
                <a:endParaRPr lang="en-US" dirty="0" smtClean="0"/>
              </a:p>
              <a:p>
                <a:pPr marL="0" indent="0">
                  <a:buNone/>
                </a:pPr>
                <a:r>
                  <a:rPr lang="en-US" dirty="0"/>
                  <a:t>	binary-</a:t>
                </a:r>
                <a:r>
                  <a:rPr lang="en-US" dirty="0" err="1"/>
                  <a:t>crossentropy</a:t>
                </a:r>
                <a:r>
                  <a:rPr lang="en-US" dirty="0"/>
                  <a:t>-loss= -</a:t>
                </a:r>
                <a14:m>
                  <m:oMath xmlns:m="http://schemas.openxmlformats.org/officeDocument/2006/math">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m:rPr>
                            <m:sty m:val="p"/>
                          </m:rPr>
                          <a:rPr lang="en-US" b="0" i="0" smtClean="0">
                            <a:latin typeface="Cambria Math" panose="02040503050406030204" pitchFamily="18" charset="0"/>
                          </a:rPr>
                          <m:t>n</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smtClean="0">
                                    <a:latin typeface="Cambria Math" panose="02040503050406030204" pitchFamily="18" charset="0"/>
                                  </a:rPr>
                                  <m:t>y</m:t>
                                </m:r>
                              </m:e>
                              <m:sub>
                                <m:r>
                                  <m:rPr>
                                    <m:sty m:val="p"/>
                                  </m:rPr>
                                  <a:rPr lang="en-US">
                                    <a:latin typeface="Cambria Math" panose="02040503050406030204" pitchFamily="18" charset="0"/>
                                  </a:rPr>
                                  <m:t>i</m:t>
                                </m:r>
                              </m:sub>
                            </m:sSub>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𝑙𝑜𝑔</m:t>
                            </m:r>
                            <m:r>
                              <a:rPr lang="en-US" i="1">
                                <a:latin typeface="Cambria Math" panose="02040503050406030204" pitchFamily="18" charset="0"/>
                              </a:rPr>
                              <m:t>(1−</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e>
                        </m:func>
                      </m:e>
                    </m:nary>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28800" y="2487918"/>
                <a:ext cx="9019168" cy="3617613"/>
              </a:xfrm>
              <a:blipFill>
                <a:blip r:embed="rId2"/>
                <a:stretch>
                  <a:fillRect l="-338" t="-1178" r="-203" b="-12121"/>
                </a:stretch>
              </a:blipFill>
            </p:spPr>
            <p:txBody>
              <a:bodyPr/>
              <a:lstStyle/>
              <a:p>
                <a:r>
                  <a:rPr lang="en-US">
                    <a:noFill/>
                  </a:rPr>
                  <a:t> </a:t>
                </a:r>
              </a:p>
            </p:txBody>
          </p:sp>
        </mc:Fallback>
      </mc:AlternateContent>
    </p:spTree>
    <p:extLst>
      <p:ext uri="{BB962C8B-B14F-4D97-AF65-F5344CB8AC3E}">
        <p14:creationId xmlns:p14="http://schemas.microsoft.com/office/powerpoint/2010/main" val="1516828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6903" y="2433327"/>
            <a:ext cx="4579097" cy="3101983"/>
          </a:xfrm>
        </p:spPr>
        <p:txBody>
          <a:bodyPr/>
          <a:lstStyle/>
          <a:p>
            <a:r>
              <a:rPr lang="en-US" dirty="0" smtClean="0"/>
              <a:t>In a multi-class classification problem when the target classes are mutually exclusive, we want the output of the network to be a probability distribution over target class.</a:t>
            </a:r>
          </a:p>
          <a:p>
            <a:r>
              <a:rPr lang="en-US" dirty="0" smtClean="0"/>
              <a:t>A network with k neurons with </a:t>
            </a:r>
            <a:r>
              <a:rPr lang="en-US" dirty="0" err="1" smtClean="0"/>
              <a:t>softmax</a:t>
            </a:r>
            <a:r>
              <a:rPr lang="en-US" dirty="0" smtClean="0"/>
              <a:t> activation in the final layer ( where k	 is the number of target classes)  can be used for a multi-class classification problem to output a probability distribution over target classes.</a:t>
            </a:r>
          </a:p>
          <a:p>
            <a:endParaRPr lang="en-US" dirty="0"/>
          </a:p>
        </p:txBody>
      </p:sp>
      <p:sp>
        <p:nvSpPr>
          <p:cNvPr id="4" name="Title 1"/>
          <p:cNvSpPr>
            <a:spLocks noGrp="1"/>
          </p:cNvSpPr>
          <p:nvPr>
            <p:ph type="title"/>
          </p:nvPr>
        </p:nvSpPr>
        <p:spPr/>
        <p:txBody>
          <a:bodyPr/>
          <a:lstStyle/>
          <a:p>
            <a:r>
              <a:rPr lang="en-US" dirty="0" smtClean="0"/>
              <a:t>Deep Learning for multiclass Classification</a:t>
            </a:r>
            <a:endParaRPr lang="en-US" dirty="0"/>
          </a:p>
        </p:txBody>
      </p:sp>
      <p:pic>
        <p:nvPicPr>
          <p:cNvPr id="6" name="Picture 5"/>
          <p:cNvPicPr>
            <a:picLocks noChangeAspect="1"/>
          </p:cNvPicPr>
          <p:nvPr/>
        </p:nvPicPr>
        <p:blipFill>
          <a:blip r:embed="rId2"/>
          <a:stretch>
            <a:fillRect/>
          </a:stretch>
        </p:blipFill>
        <p:spPr>
          <a:xfrm>
            <a:off x="6451979" y="2433327"/>
            <a:ext cx="4419600" cy="3533775"/>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9816369" y="3493826"/>
                <a:ext cx="2889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9816369" y="3493826"/>
                <a:ext cx="288989" cy="276999"/>
              </a:xfrm>
              <a:prstGeom prst="rect">
                <a:avLst/>
              </a:prstGeom>
              <a:blipFill>
                <a:blip r:embed="rId3"/>
                <a:stretch>
                  <a:fillRect l="-18750" t="-21739" r="-52083"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9863327" y="4170273"/>
                <a:ext cx="2943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2</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9863327" y="4170273"/>
                <a:ext cx="294311" cy="276999"/>
              </a:xfrm>
              <a:prstGeom prst="rect">
                <a:avLst/>
              </a:prstGeom>
              <a:blipFill>
                <a:blip r:embed="rId4"/>
                <a:stretch>
                  <a:fillRect l="-18750" t="-21739" r="-52083"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867031" y="4883743"/>
                <a:ext cx="3040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𝑘</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9867031" y="4883743"/>
                <a:ext cx="304058" cy="276999"/>
              </a:xfrm>
              <a:prstGeom prst="rect">
                <a:avLst/>
              </a:prstGeom>
              <a:blipFill>
                <a:blip r:embed="rId5"/>
                <a:stretch>
                  <a:fillRect l="-18367" t="-21739" r="-53061" b="-26087"/>
                </a:stretch>
              </a:blipFill>
            </p:spPr>
            <p:txBody>
              <a:bodyPr/>
              <a:lstStyle/>
              <a:p>
                <a:r>
                  <a:rPr lang="en-US">
                    <a:noFill/>
                  </a:rPr>
                  <a:t> </a:t>
                </a:r>
              </a:p>
            </p:txBody>
          </p:sp>
        </mc:Fallback>
      </mc:AlternateContent>
      <p:sp>
        <p:nvSpPr>
          <p:cNvPr id="13" name="Right Brace 12"/>
          <p:cNvSpPr/>
          <p:nvPr/>
        </p:nvSpPr>
        <p:spPr>
          <a:xfrm>
            <a:off x="10171089" y="3493826"/>
            <a:ext cx="242153" cy="184244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TextBox 13"/>
          <p:cNvSpPr txBox="1"/>
          <p:nvPr/>
        </p:nvSpPr>
        <p:spPr>
          <a:xfrm>
            <a:off x="10413242" y="4091884"/>
            <a:ext cx="1261884" cy="646331"/>
          </a:xfrm>
          <a:prstGeom prst="rect">
            <a:avLst/>
          </a:prstGeom>
          <a:noFill/>
        </p:spPr>
        <p:txBody>
          <a:bodyPr wrap="none" rtlCol="0">
            <a:spAutoFit/>
          </a:bodyPr>
          <a:lstStyle/>
          <a:p>
            <a:r>
              <a:rPr lang="en-US" dirty="0" smtClean="0"/>
              <a:t>Probability</a:t>
            </a:r>
          </a:p>
          <a:p>
            <a:r>
              <a:rPr lang="en-US" dirty="0" smtClean="0"/>
              <a:t>distribution</a:t>
            </a:r>
            <a:endParaRPr lang="en-US" dirty="0"/>
          </a:p>
        </p:txBody>
      </p:sp>
      <p:sp>
        <p:nvSpPr>
          <p:cNvPr id="15" name="TextBox 14"/>
          <p:cNvSpPr txBox="1"/>
          <p:nvPr/>
        </p:nvSpPr>
        <p:spPr>
          <a:xfrm>
            <a:off x="8510157" y="3027594"/>
            <a:ext cx="1903085" cy="369332"/>
          </a:xfrm>
          <a:prstGeom prst="rect">
            <a:avLst/>
          </a:prstGeom>
          <a:noFill/>
        </p:spPr>
        <p:txBody>
          <a:bodyPr wrap="none" rtlCol="0">
            <a:spAutoFit/>
          </a:bodyPr>
          <a:lstStyle/>
          <a:p>
            <a:r>
              <a:rPr lang="en-US" smtClean="0"/>
              <a:t>Softmax</a:t>
            </a:r>
            <a:r>
              <a:rPr lang="en-US" dirty="0" smtClean="0"/>
              <a:t> activation</a:t>
            </a:r>
            <a:endParaRPr lang="en-US" dirty="0"/>
          </a:p>
        </p:txBody>
      </p:sp>
    </p:spTree>
    <p:extLst>
      <p:ext uri="{BB962C8B-B14F-4D97-AF65-F5344CB8AC3E}">
        <p14:creationId xmlns:p14="http://schemas.microsoft.com/office/powerpoint/2010/main" val="17936292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70244" y="3835021"/>
            <a:ext cx="4913194" cy="3821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Cross Entropy Loss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30885" y="2661314"/>
                <a:ext cx="9014619" cy="3733806"/>
              </a:xfrm>
            </p:spPr>
            <p:txBody>
              <a:bodyPr>
                <a:normAutofit fontScale="92500" lnSpcReduction="10000"/>
              </a:bodyPr>
              <a:lstStyle/>
              <a:p>
                <a:r>
                  <a:rPr lang="en-US" dirty="0" smtClean="0"/>
                  <a:t>Similar to </a:t>
                </a:r>
                <a:r>
                  <a:rPr lang="en-US" dirty="0" err="1" smtClean="0"/>
                  <a:t>softmax</a:t>
                </a:r>
                <a:r>
                  <a:rPr lang="en-US" dirty="0" smtClean="0"/>
                  <a:t> regression, the loss function for a multi-class classification neural network is </a:t>
                </a:r>
                <a:r>
                  <a:rPr lang="en-US" b="1" dirty="0" smtClean="0"/>
                  <a:t>cross entropy loss </a:t>
                </a:r>
                <a:r>
                  <a:rPr lang="en-US" dirty="0" smtClean="0"/>
                  <a:t>( discussed in lecture 1, slides 86-88). </a:t>
                </a:r>
              </a:p>
              <a:p>
                <a:r>
                  <a:rPr lang="en-US" dirty="0" smtClean="0"/>
                  <a:t>Recall from lecture 1 that the cross entropy loss is derived using maximum likelihood estimation and is defined as follows:</a:t>
                </a:r>
              </a:p>
              <a:p>
                <a:pPr marL="0" indent="0">
                  <a:buNone/>
                </a:pPr>
                <a:r>
                  <a:rPr lang="en-US" dirty="0"/>
                  <a:t>	</a:t>
                </a:r>
                <a14:m>
                  <m:oMath xmlns:m="http://schemas.openxmlformats.org/officeDocument/2006/math">
                    <m:r>
                      <m:rPr>
                        <m:sty m:val="p"/>
                      </m:rPr>
                      <a:rPr lang="en-US" dirty="0">
                        <a:latin typeface="Cambria Math" panose="02040503050406030204" pitchFamily="18" charset="0"/>
                        <a:ea typeface="Cambria Math" panose="02040503050406030204" pitchFamily="18" charset="0"/>
                      </a:rPr>
                      <m:t>c</m:t>
                    </m:r>
                    <m:r>
                      <m:rPr>
                        <m:sty m:val="p"/>
                      </m:rPr>
                      <a:rPr lang="en-US" b="0" i="0" dirty="0" smtClean="0">
                        <a:latin typeface="Cambria Math" panose="02040503050406030204" pitchFamily="18" charset="0"/>
                        <a:ea typeface="Cambria Math" panose="02040503050406030204" pitchFamily="18" charset="0"/>
                      </a:rPr>
                      <m:t>ross</m:t>
                    </m:r>
                    <m:r>
                      <a:rPr lang="en-US" b="0" i="0"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entropy</m:t>
                    </m:r>
                    <m:r>
                      <a:rPr lang="en-US" b="0" i="0"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loss</m:t>
                    </m:r>
                    <m:r>
                      <a:rPr lang="en-US" b="0" i="0"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1</m:t>
                        </m:r>
                      </m:num>
                      <m:den>
                        <m:r>
                          <a:rPr lang="en-US" b="0" i="1" dirty="0" smtClean="0">
                            <a:latin typeface="Cambria Math" panose="02040503050406030204" pitchFamily="18" charset="0"/>
                            <a:ea typeface="Cambria Math" panose="02040503050406030204" pitchFamily="18" charset="0"/>
                          </a:rPr>
                          <m:t>𝑛</m:t>
                        </m:r>
                      </m:den>
                    </m:f>
                    <m:nary>
                      <m:naryPr>
                        <m:chr m:val="∑"/>
                        <m:supHide m:val="on"/>
                        <m:ctrlPr>
                          <a:rPr lang="en-US" i="1" dirty="0">
                            <a:latin typeface="Cambria Math" panose="02040503050406030204" pitchFamily="18" charset="0"/>
                            <a:ea typeface="Cambria Math" panose="02040503050406030204" pitchFamily="18" charset="0"/>
                          </a:rPr>
                        </m:ctrlPr>
                      </m:naryPr>
                      <m:sub>
                        <m:r>
                          <m:rPr>
                            <m:brk m:alnAt="7"/>
                          </m:rPr>
                          <a:rPr lang="en-US" i="1" dirty="0">
                            <a:latin typeface="Cambria Math" panose="02040503050406030204" pitchFamily="18" charset="0"/>
                            <a:ea typeface="Cambria Math" panose="02040503050406030204" pitchFamily="18" charset="0"/>
                          </a:rPr>
                          <m:t>𝑖</m:t>
                        </m:r>
                      </m:sub>
                      <m:sup/>
                      <m:e>
                        <m:nary>
                          <m:naryPr>
                            <m:chr m:val="∑"/>
                            <m:ctrlPr>
                              <a:rPr lang="en-US" i="1" dirty="0">
                                <a:latin typeface="Cambria Math" panose="02040503050406030204" pitchFamily="18" charset="0"/>
                                <a:ea typeface="Cambria Math" panose="02040503050406030204" pitchFamily="18" charset="0"/>
                              </a:rPr>
                            </m:ctrlPr>
                          </m:naryPr>
                          <m:sub>
                            <m:r>
                              <m:rPr>
                                <m:brk m:alnAt="23"/>
                              </m:rPr>
                              <a:rPr lang="en-US" i="1" dirty="0">
                                <a:latin typeface="Cambria Math" panose="02040503050406030204" pitchFamily="18" charset="0"/>
                                <a:ea typeface="Cambria Math" panose="02040503050406030204" pitchFamily="18" charset="0"/>
                              </a:rPr>
                              <m:t>𝑗</m:t>
                            </m:r>
                            <m:r>
                              <a:rPr lang="en-US" i="1" dirty="0">
                                <a:latin typeface="Cambria Math" panose="02040503050406030204" pitchFamily="18" charset="0"/>
                                <a:ea typeface="Cambria Math" panose="02040503050406030204" pitchFamily="18" charset="0"/>
                              </a:rPr>
                              <m:t>=1</m:t>
                            </m:r>
                          </m:sub>
                          <m:sup>
                            <m:r>
                              <a:rPr lang="en-US" i="1" dirty="0">
                                <a:latin typeface="Cambria Math" panose="02040503050406030204" pitchFamily="18" charset="0"/>
                                <a:ea typeface="Cambria Math" panose="02040503050406030204" pitchFamily="18" charset="0"/>
                              </a:rPr>
                              <m:t>𝑘</m:t>
                            </m:r>
                          </m:sup>
                          <m:e>
                            <m:sSub>
                              <m:sSubPr>
                                <m:ctrlPr>
                                  <a:rPr lang="en-US" b="0" i="1" dirty="0" smtClean="0">
                                    <a:latin typeface="Cambria Math" panose="02040503050406030204" pitchFamily="18" charset="0"/>
                                    <a:ea typeface="Cambria Math" panose="02040503050406030204" pitchFamily="18" charset="0"/>
                                  </a:rPr>
                                </m:ctrlPr>
                              </m:sSubPr>
                              <m:e>
                                <m:r>
                                  <m:rPr>
                                    <m:sty m:val="p"/>
                                  </m:rPr>
                                  <a:rPr lang="en-US" b="0" i="0" dirty="0" smtClean="0">
                                    <a:latin typeface="Cambria Math" panose="02040503050406030204" pitchFamily="18" charset="0"/>
                                    <a:ea typeface="Cambria Math" panose="02040503050406030204" pitchFamily="18" charset="0"/>
                                  </a:rPr>
                                  <m:t>y</m:t>
                                </m:r>
                              </m:e>
                              <m:sub>
                                <m:r>
                                  <m:rPr>
                                    <m:sty m:val="p"/>
                                  </m:rPr>
                                  <a:rPr lang="en-US" b="0" i="0" dirty="0" smtClean="0">
                                    <a:latin typeface="Cambria Math" panose="02040503050406030204" pitchFamily="18" charset="0"/>
                                    <a:ea typeface="Cambria Math" panose="02040503050406030204" pitchFamily="18" charset="0"/>
                                  </a:rPr>
                                  <m:t>ij</m:t>
                                </m:r>
                              </m:sub>
                            </m:sSub>
                            <m:r>
                              <m:rPr>
                                <m:sty m:val="p"/>
                              </m:rPr>
                              <a:rPr lang="en-US" dirty="0">
                                <a:latin typeface="Cambria Math" panose="02040503050406030204" pitchFamily="18" charset="0"/>
                                <a:ea typeface="Cambria Math" panose="02040503050406030204" pitchFamily="18" charset="0"/>
                              </a:rPr>
                              <m:t>log</m:t>
                            </m:r>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acc>
                                  <m:accPr>
                                    <m:chr m:val="̂"/>
                                    <m:ctrlPr>
                                      <a:rPr lang="en-US" i="1" dirty="0" smtClean="0">
                                        <a:latin typeface="Cambria Math" panose="02040503050406030204" pitchFamily="18" charset="0"/>
                                        <a:ea typeface="Cambria Math" panose="02040503050406030204" pitchFamily="18" charset="0"/>
                                      </a:rPr>
                                    </m:ctrlPr>
                                  </m:accPr>
                                  <m:e>
                                    <m:r>
                                      <a:rPr lang="en-US" b="0" i="1" dirty="0" smtClean="0">
                                        <a:latin typeface="Cambria Math" panose="02040503050406030204" pitchFamily="18" charset="0"/>
                                        <a:ea typeface="Cambria Math" panose="02040503050406030204" pitchFamily="18" charset="0"/>
                                      </a:rPr>
                                      <m:t>𝑦</m:t>
                                    </m:r>
                                  </m:e>
                                </m:acc>
                              </m:e>
                              <m:sub>
                                <m:r>
                                  <a:rPr lang="en-US" b="0" i="1" dirty="0" smtClean="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𝑗</m:t>
                                </m:r>
                              </m:sub>
                            </m:sSub>
                            <m:r>
                              <a:rPr lang="en-US" i="1" dirty="0">
                                <a:latin typeface="Cambria Math" panose="02040503050406030204" pitchFamily="18" charset="0"/>
                                <a:ea typeface="Cambria Math" panose="02040503050406030204" pitchFamily="18" charset="0"/>
                              </a:rPr>
                              <m:t>)</m:t>
                            </m:r>
                          </m:e>
                        </m:nary>
                      </m:e>
                    </m:nary>
                  </m:oMath>
                </a14:m>
                <a:endParaRPr lang="en-US" dirty="0" smtClean="0"/>
              </a:p>
              <a:p>
                <a:pPr marL="228600" lvl="1" indent="0">
                  <a:buNone/>
                </a:pPr>
                <a:r>
                  <a:rPr lang="en-US" dirty="0" smtClean="0"/>
                  <a:t>Where </a:t>
                </a:r>
                <a14:m>
                  <m:oMath xmlns:m="http://schemas.openxmlformats.org/officeDocument/2006/math">
                    <m:r>
                      <a:rPr lang="en-US" b="0" i="1" smtClean="0">
                        <a:latin typeface="Cambria Math" panose="02040503050406030204" pitchFamily="18" charset="0"/>
                      </a:rPr>
                      <m:t>𝑛</m:t>
                    </m:r>
                  </m:oMath>
                </a14:m>
                <a:r>
                  <a:rPr lang="en-US" dirty="0" smtClean="0"/>
                  <a:t> is the number of training examples,  </a:t>
                </a:r>
                <a14:m>
                  <m:oMath xmlns:m="http://schemas.openxmlformats.org/officeDocument/2006/math">
                    <m:sSub>
                      <m:sSubPr>
                        <m:ctrlPr>
                          <a:rPr lang="en-US" i="1" dirty="0">
                            <a:latin typeface="Cambria Math" panose="02040503050406030204" pitchFamily="18" charset="0"/>
                            <a:ea typeface="Cambria Math" panose="02040503050406030204" pitchFamily="18" charset="0"/>
                          </a:rPr>
                        </m:ctrlPr>
                      </m:sSubPr>
                      <m:e>
                        <m:r>
                          <m:rPr>
                            <m:sty m:val="p"/>
                          </m:rPr>
                          <a:rPr lang="en-US" dirty="0">
                            <a:latin typeface="Cambria Math" panose="02040503050406030204" pitchFamily="18" charset="0"/>
                            <a:ea typeface="Cambria Math" panose="02040503050406030204" pitchFamily="18" charset="0"/>
                          </a:rPr>
                          <m:t>y</m:t>
                        </m:r>
                      </m:e>
                      <m:sub>
                        <m:r>
                          <m:rPr>
                            <m:sty m:val="p"/>
                          </m:rPr>
                          <a:rPr lang="en-US" dirty="0">
                            <a:latin typeface="Cambria Math" panose="02040503050406030204" pitchFamily="18" charset="0"/>
                            <a:ea typeface="Cambria Math" panose="02040503050406030204" pitchFamily="18" charset="0"/>
                          </a:rPr>
                          <m:t>ij</m:t>
                        </m:r>
                      </m:sub>
                    </m:sSub>
                  </m:oMath>
                </a14:m>
                <a:r>
                  <a:rPr lang="en-US" dirty="0" smtClean="0"/>
                  <a:t> and </a:t>
                </a:r>
                <a14:m>
                  <m:oMath xmlns:m="http://schemas.openxmlformats.org/officeDocument/2006/math">
                    <m:sSub>
                      <m:sSubPr>
                        <m:ctrlPr>
                          <a:rPr lang="en-US" i="1" dirty="0">
                            <a:latin typeface="Cambria Math" panose="02040503050406030204" pitchFamily="18" charset="0"/>
                            <a:ea typeface="Cambria Math" panose="02040503050406030204" pitchFamily="18" charset="0"/>
                          </a:rPr>
                        </m:ctrlPr>
                      </m:sSubPr>
                      <m:e>
                        <m:acc>
                          <m:accPr>
                            <m:chr m:val="̂"/>
                            <m:ctrlPr>
                              <a:rPr lang="en-US" i="1" dirty="0">
                                <a:latin typeface="Cambria Math" panose="02040503050406030204" pitchFamily="18" charset="0"/>
                                <a:ea typeface="Cambria Math" panose="02040503050406030204" pitchFamily="18" charset="0"/>
                              </a:rPr>
                            </m:ctrlPr>
                          </m:accPr>
                          <m:e>
                            <m:r>
                              <a:rPr lang="en-US" i="1" dirty="0">
                                <a:latin typeface="Cambria Math" panose="02040503050406030204" pitchFamily="18" charset="0"/>
                                <a:ea typeface="Cambria Math" panose="02040503050406030204" pitchFamily="18" charset="0"/>
                              </a:rPr>
                              <m:t>𝑦</m:t>
                            </m:r>
                          </m:e>
                        </m:acc>
                      </m:e>
                      <m:sub>
                        <m:r>
                          <a:rPr lang="en-US" i="1" dirty="0">
                            <a:latin typeface="Cambria Math" panose="02040503050406030204" pitchFamily="18" charset="0"/>
                            <a:ea typeface="Cambria Math" panose="02040503050406030204" pitchFamily="18" charset="0"/>
                          </a:rPr>
                          <m:t>𝑖𝑗</m:t>
                        </m:r>
                      </m:sub>
                    </m:sSub>
                  </m:oMath>
                </a14:m>
                <a:r>
                  <a:rPr lang="en-US" dirty="0" smtClean="0"/>
                  <a:t> are the actual and predicted probabilities that example </a:t>
                </a:r>
                <a14:m>
                  <m:oMath xmlns:m="http://schemas.openxmlformats.org/officeDocument/2006/math">
                    <m:r>
                      <a:rPr lang="en-US" b="0" i="1" smtClean="0">
                        <a:latin typeface="Cambria Math" panose="02040503050406030204" pitchFamily="18" charset="0"/>
                      </a:rPr>
                      <m:t>𝑖</m:t>
                    </m:r>
                  </m:oMath>
                </a14:m>
                <a:r>
                  <a:rPr lang="en-US" dirty="0" smtClean="0"/>
                  <a:t> belongs to class </a:t>
                </a:r>
                <a14:m>
                  <m:oMath xmlns:m="http://schemas.openxmlformats.org/officeDocument/2006/math">
                    <m:r>
                      <a:rPr lang="en-US" b="0" i="1" smtClean="0">
                        <a:latin typeface="Cambria Math" panose="02040503050406030204" pitchFamily="18" charset="0"/>
                      </a:rPr>
                      <m:t>𝑗</m:t>
                    </m:r>
                  </m:oMath>
                </a14:m>
                <a:r>
                  <a:rPr lang="en-US" dirty="0" smtClean="0"/>
                  <a:t>, respectively.</a:t>
                </a:r>
              </a:p>
              <a:p>
                <a:r>
                  <a:rPr lang="en-US" dirty="0" smtClean="0"/>
                  <a:t>For instance, consider the example in  slide 14. </a:t>
                </a:r>
                <a:r>
                  <a:rPr lang="en-US" dirty="0"/>
                  <a:t> </a:t>
                </a:r>
                <a:r>
                  <a:rPr lang="en-US" dirty="0" smtClean="0"/>
                  <a:t>For a given input vector, we computed the output of the network (predicted probabilities) as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0.6410 </m:t>
                    </m:r>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2</m:t>
                        </m:r>
                      </m:sub>
                    </m:sSub>
                    <m:r>
                      <a:rPr lang="en-US" i="1">
                        <a:latin typeface="Cambria Math" panose="02040503050406030204" pitchFamily="18" charset="0"/>
                      </a:rPr>
                      <m:t>=0.1034,</m:t>
                    </m:r>
                  </m:oMath>
                </a14:m>
                <a:r>
                  <a:rPr 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3</m:t>
                        </m:r>
                      </m:sub>
                    </m:sSub>
                    <m:r>
                      <a:rPr lang="en-US" i="1">
                        <a:latin typeface="Cambria Math" panose="02040503050406030204" pitchFamily="18" charset="0"/>
                      </a:rPr>
                      <m:t>=0.2554 </m:t>
                    </m:r>
                    <m:r>
                      <a:rPr lang="en-US" b="0" i="1" smtClean="0">
                        <a:latin typeface="Cambria Math" panose="02040503050406030204" pitchFamily="18" charset="0"/>
                      </a:rPr>
                      <m:t>]</m:t>
                    </m:r>
                  </m:oMath>
                </a14:m>
                <a:r>
                  <a:rPr lang="en-US" dirty="0" smtClean="0"/>
                  <a:t>. Suppose that the actual  class for this example is class 3. So the observed/actual probability distribution for this example is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=1]</m:t>
                    </m:r>
                  </m:oMath>
                </a14:m>
                <a:r>
                  <a:rPr lang="en-US" dirty="0" smtClean="0"/>
                  <a:t> and the cross-entropy loss for this particular example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𝑦</m:t>
                        </m:r>
                      </m:e>
                      <m:sub>
                        <m:r>
                          <a:rPr lang="en-US" b="0" i="1" smtClean="0">
                            <a:latin typeface="Cambria Math" panose="02040503050406030204" pitchFamily="18" charset="0"/>
                          </a:rPr>
                          <m:t>1</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1</m:t>
                                </m:r>
                              </m:sub>
                            </m:sSub>
                          </m:e>
                        </m:d>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2</m:t>
                                </m:r>
                              </m:sub>
                            </m:sSub>
                          </m:e>
                        </m:d>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3</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3</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⁡(0.2554)</m:t>
                    </m:r>
                  </m:oMath>
                </a14:m>
                <a:r>
                  <a:rPr lang="en-US" dirty="0" smtClean="0"/>
                  <a:t>=1.962</a:t>
                </a:r>
                <a:endParaRPr lang="en-US" dirty="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30885" y="2661314"/>
                <a:ext cx="9014619" cy="3733806"/>
              </a:xfrm>
              <a:blipFill>
                <a:blip r:embed="rId2"/>
                <a:stretch>
                  <a:fillRect l="-338" t="-1307" r="-744"/>
                </a:stretch>
              </a:blipFill>
            </p:spPr>
            <p:txBody>
              <a:bodyPr/>
              <a:lstStyle/>
              <a:p>
                <a:r>
                  <a:rPr lang="en-US">
                    <a:noFill/>
                  </a:rPr>
                  <a:t> </a:t>
                </a:r>
              </a:p>
            </p:txBody>
          </p:sp>
        </mc:Fallback>
      </mc:AlternateContent>
    </p:spTree>
    <p:extLst>
      <p:ext uri="{BB962C8B-B14F-4D97-AF65-F5344CB8AC3E}">
        <p14:creationId xmlns:p14="http://schemas.microsoft.com/office/powerpoint/2010/main" val="2168715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 neuron</a:t>
            </a:r>
            <a:endParaRPr lang="en-US" dirty="0"/>
          </a:p>
        </p:txBody>
      </p:sp>
    </p:spTree>
    <p:extLst>
      <p:ext uri="{BB962C8B-B14F-4D97-AF65-F5344CB8AC3E}">
        <p14:creationId xmlns:p14="http://schemas.microsoft.com/office/powerpoint/2010/main" val="327805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3073416" y="2350579"/>
            <a:ext cx="6045959" cy="205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2095811" y="544243"/>
            <a:ext cx="7729728" cy="802505"/>
          </a:xfrm>
        </p:spPr>
        <p:txBody>
          <a:bodyPr/>
          <a:lstStyle/>
          <a:p>
            <a:r>
              <a:rPr lang="en-US" dirty="0" smtClean="0"/>
              <a:t>What is a neuron?</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992133" y="1713323"/>
                <a:ext cx="10208524" cy="3101983"/>
              </a:xfrm>
            </p:spPr>
            <p:txBody>
              <a:bodyPr>
                <a:normAutofit fontScale="85000" lnSpcReduction="20000"/>
              </a:bodyPr>
              <a:lstStyle/>
              <a:p>
                <a:r>
                  <a:rPr lang="en-US" dirty="0" smtClean="0"/>
                  <a:t>A Neuron is basically  a mathematical function which takes a vector as input and computes a scalar.</a:t>
                </a:r>
              </a:p>
              <a:p>
                <a:r>
                  <a:rPr lang="en-US" dirty="0" smtClean="0"/>
                  <a:t>The mathematical function in a neuron consists  of two things: </a:t>
                </a:r>
              </a:p>
              <a:p>
                <a:pPr marL="0" indent="0" algn="ctr">
                  <a:buNone/>
                </a:pPr>
                <a:r>
                  <a:rPr lang="en-US" b="1" dirty="0" smtClean="0"/>
                  <a:t>A neuron= a linear function </a:t>
                </a:r>
                <a:r>
                  <a:rPr lang="en-US" dirty="0" smtClean="0"/>
                  <a:t> </a:t>
                </a:r>
                <a:r>
                  <a:rPr lang="en-US" b="1" dirty="0" smtClean="0"/>
                  <a:t>+ a non-linear transformation </a:t>
                </a:r>
              </a:p>
              <a:p>
                <a:pPr marL="0" indent="0" algn="ctr">
                  <a:buNone/>
                </a:pPr>
                <a:endParaRPr lang="en-US" b="1" dirty="0" smtClean="0"/>
              </a:p>
              <a:p>
                <a:r>
                  <a:rPr lang="en-US" dirty="0" smtClean="0"/>
                  <a:t>Recall from lecture 1, that a linear combination of an input vector </a:t>
                </a:r>
                <a14:m>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m:t>
                    </m:r>
                    <m:d>
                      <m:dPr>
                        <m:begChr m:val="["/>
                        <m:endChr m:val="]"/>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𝑚</m:t>
                            </m:r>
                          </m:sub>
                        </m:sSub>
                      </m:e>
                    </m:d>
                  </m:oMath>
                </a14:m>
                <a:r>
                  <a:rPr lang="en-US" dirty="0" smtClean="0"/>
                  <a:t>is the weighted sum of its elements, that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smtClean="0"/>
                  <a:t>  and can be represented as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b="1" dirty="0" smtClean="0"/>
                  <a:t> </a:t>
                </a:r>
                <a:r>
                  <a:rPr lang="en-US" dirty="0" smtClean="0"/>
                  <a:t>in </a:t>
                </a:r>
                <a:r>
                  <a:rPr lang="en-US" dirty="0" err="1" smtClean="0"/>
                  <a:t>vectorized</a:t>
                </a:r>
                <a:r>
                  <a:rPr lang="en-US" dirty="0" smtClean="0"/>
                  <a:t> notation.</a:t>
                </a:r>
                <a:endParaRPr lang="en-US" b="1" dirty="0" smtClean="0"/>
              </a:p>
              <a:p>
                <a:r>
                  <a:rPr lang="en-US" dirty="0" smtClean="0"/>
                  <a:t>A neuron first computes a linear combination of its input vector and then applies a fixed non-linear function (called an </a:t>
                </a:r>
                <a:r>
                  <a:rPr lang="en-US" b="1" dirty="0" smtClean="0"/>
                  <a:t>activation function) </a:t>
                </a:r>
                <a:r>
                  <a:rPr lang="en-US" dirty="0" smtClean="0"/>
                  <a:t>to the result to get the output.</a:t>
                </a:r>
              </a:p>
              <a:p>
                <a:r>
                  <a:rPr lang="en-US" dirty="0" smtClean="0"/>
                  <a:t> The following two figures show neuron as a mathematical function in </a:t>
                </a:r>
                <a:r>
                  <a:rPr lang="en-US" dirty="0" err="1" smtClean="0"/>
                  <a:t>vectorized</a:t>
                </a:r>
                <a:r>
                  <a:rPr lang="en-US" dirty="0" smtClean="0"/>
                  <a:t> and non-</a:t>
                </a:r>
                <a:r>
                  <a:rPr lang="en-US" dirty="0" err="1" smtClean="0"/>
                  <a:t>vectoried</a:t>
                </a:r>
                <a:r>
                  <a:rPr lang="en-US" dirty="0" smtClean="0"/>
                  <a:t> notations.  </a:t>
                </a:r>
                <a14:m>
                  <m:oMath xmlns:m="http://schemas.openxmlformats.org/officeDocument/2006/math">
                    <m:r>
                      <a:rPr lang="en-US" b="1" i="1">
                        <a:latin typeface="Cambria Math" panose="02040503050406030204" pitchFamily="18" charset="0"/>
                      </a:rPr>
                      <m:t>𝒙</m:t>
                    </m:r>
                    <m:r>
                      <a:rPr lang="en-US" b="1" i="1" smtClean="0">
                        <a:latin typeface="Cambria Math" panose="02040503050406030204" pitchFamily="18" charset="0"/>
                      </a:rPr>
                      <m:t>=</m:t>
                    </m:r>
                    <m:d>
                      <m:dPr>
                        <m:begChr m:val="["/>
                        <m:endChr m:val="]"/>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𝑚</m:t>
                            </m:r>
                          </m:sub>
                        </m:sSub>
                      </m:e>
                    </m:d>
                  </m:oMath>
                </a14:m>
                <a:r>
                  <a:rPr lang="en-US" dirty="0" smtClean="0"/>
                  <a:t> is the input vector to the neuron.  </a:t>
                </a:r>
                <a14:m>
                  <m:oMath xmlns:m="http://schemas.openxmlformats.org/officeDocument/2006/math">
                    <m:r>
                      <a:rPr lang="en-US" b="1" i="1" smtClean="0">
                        <a:latin typeface="Cambria Math" panose="02040503050406030204" pitchFamily="18" charset="0"/>
                      </a:rPr>
                      <m:t>𝒘</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e>
                    </m:d>
                  </m:oMath>
                </a14:m>
                <a:r>
                  <a:rPr lang="en-US" dirty="0" smtClean="0"/>
                  <a:t> is the weight vector and </a:t>
                </a:r>
                <a14:m>
                  <m:oMath xmlns:m="http://schemas.openxmlformats.org/officeDocument/2006/math">
                    <m:r>
                      <a:rPr lang="en-US" i="1">
                        <a:latin typeface="Cambria Math" panose="02040503050406030204" pitchFamily="18" charset="0"/>
                      </a:rPr>
                      <m:t>𝑏</m:t>
                    </m:r>
                  </m:oMath>
                </a14:m>
                <a:r>
                  <a:rPr lang="en-US" dirty="0" smtClean="0"/>
                  <a:t> is the bias term. Both </a:t>
                </a:r>
                <a14:m>
                  <m:oMath xmlns:m="http://schemas.openxmlformats.org/officeDocument/2006/math">
                    <m:r>
                      <a:rPr lang="en-US" b="1" i="1">
                        <a:latin typeface="Cambria Math" panose="02040503050406030204" pitchFamily="18" charset="0"/>
                      </a:rPr>
                      <m:t>𝒘</m:t>
                    </m:r>
                    <m:r>
                      <a:rPr lang="en-US" b="1" i="1">
                        <a:latin typeface="Cambria Math" panose="02040503050406030204" pitchFamily="18" charset="0"/>
                      </a:rPr>
                      <m:t> </m:t>
                    </m:r>
                  </m:oMath>
                </a14:m>
                <a:r>
                  <a:rPr lang="en-US" dirty="0" smtClean="0"/>
                  <a:t>and b  are the learnable parameters of a neuron and are estimated from the training data similar to the linear regression model. g is the activation function. </a:t>
                </a:r>
                <a:r>
                  <a:rPr lang="en-US" b="1" dirty="0" smtClean="0"/>
                  <a:t>	</a:t>
                </a:r>
                <a:endParaRPr lang="en-US" b="1"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992133" y="1713323"/>
                <a:ext cx="10208524" cy="3101983"/>
              </a:xfrm>
              <a:blipFill>
                <a:blip r:embed="rId2"/>
                <a:stretch>
                  <a:fillRect l="-179" t="-1768" r="-538" b="-589"/>
                </a:stretch>
              </a:blipFill>
            </p:spPr>
            <p:txBody>
              <a:bodyPr/>
              <a:lstStyle/>
              <a:p>
                <a:r>
                  <a:rPr lang="en-US">
                    <a:noFill/>
                  </a:rPr>
                  <a:t> </a:t>
                </a:r>
              </a:p>
            </p:txBody>
          </p:sp>
        </mc:Fallback>
      </mc:AlternateContent>
      <p:grpSp>
        <p:nvGrpSpPr>
          <p:cNvPr id="18" name="Group 17"/>
          <p:cNvGrpSpPr/>
          <p:nvPr/>
        </p:nvGrpSpPr>
        <p:grpSpPr>
          <a:xfrm>
            <a:off x="1282889" y="5091609"/>
            <a:ext cx="3741935" cy="808286"/>
            <a:chOff x="4217158" y="5128490"/>
            <a:chExt cx="3741935" cy="808286"/>
          </a:xfrm>
        </p:grpSpPr>
        <p:sp>
          <p:nvSpPr>
            <p:cNvPr id="7" name="Oval 6"/>
            <p:cNvSpPr/>
            <p:nvPr/>
          </p:nvSpPr>
          <p:spPr>
            <a:xfrm>
              <a:off x="5199797" y="5254388"/>
              <a:ext cx="1460310" cy="6823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9" name="Straight Arrow Connector 8"/>
            <p:cNvCxnSpPr/>
            <p:nvPr/>
          </p:nvCxnSpPr>
          <p:spPr>
            <a:xfrm>
              <a:off x="4217158" y="5595582"/>
              <a:ext cx="98263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6774794" y="5128490"/>
                  <a:ext cx="1184299"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oMath>
                  </a14:m>
                  <a:r>
                    <a:rPr lang="en-US" dirty="0" smtClean="0"/>
                    <a:t>+b)</a:t>
                  </a:r>
                  <a:endParaRPr lang="en-US"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6774794" y="5128490"/>
                  <a:ext cx="1184299" cy="369332"/>
                </a:xfrm>
                <a:prstGeom prst="rect">
                  <a:avLst/>
                </a:prstGeom>
                <a:blipFill>
                  <a:blip r:embed="rId3"/>
                  <a:stretch>
                    <a:fillRect t="-8197" r="-4124" b="-24590"/>
                  </a:stretch>
                </a:blipFill>
              </p:spPr>
              <p:txBody>
                <a:bodyPr/>
                <a:lstStyle/>
                <a:p>
                  <a:r>
                    <a:rPr lang="en-US">
                      <a:noFill/>
                    </a:rPr>
                    <a:t> </a:t>
                  </a:r>
                </a:p>
              </p:txBody>
            </p:sp>
          </mc:Fallback>
        </mc:AlternateContent>
        <p:cxnSp>
          <p:nvCxnSpPr>
            <p:cNvPr id="16" name="Straight Arrow Connector 15"/>
            <p:cNvCxnSpPr/>
            <p:nvPr/>
          </p:nvCxnSpPr>
          <p:spPr>
            <a:xfrm>
              <a:off x="6660107" y="5576253"/>
              <a:ext cx="98263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4517560" y="5164346"/>
                  <a:ext cx="381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4517560" y="5164346"/>
                  <a:ext cx="381835" cy="369332"/>
                </a:xfrm>
                <a:prstGeom prst="rect">
                  <a:avLst/>
                </a:prstGeom>
                <a:blipFill>
                  <a:blip r:embed="rId4"/>
                  <a:stretch>
                    <a:fillRect/>
                  </a:stretch>
                </a:blipFill>
              </p:spPr>
              <p:txBody>
                <a:bodyPr/>
                <a:lstStyle/>
                <a:p>
                  <a:r>
                    <a:rPr lang="en-US">
                      <a:noFill/>
                    </a:rPr>
                    <a:t> </a:t>
                  </a:r>
                </a:p>
              </p:txBody>
            </p:sp>
          </mc:Fallback>
        </mc:AlternateContent>
      </p:grpSp>
      <p:grpSp>
        <p:nvGrpSpPr>
          <p:cNvPr id="19" name="Group 18"/>
          <p:cNvGrpSpPr/>
          <p:nvPr/>
        </p:nvGrpSpPr>
        <p:grpSpPr>
          <a:xfrm>
            <a:off x="6751144" y="4799949"/>
            <a:ext cx="6024769" cy="995403"/>
            <a:chOff x="4165370" y="4983785"/>
            <a:chExt cx="3813040" cy="995403"/>
          </a:xfrm>
        </p:grpSpPr>
        <p:sp>
          <p:nvSpPr>
            <p:cNvPr id="20" name="Oval 19"/>
            <p:cNvSpPr/>
            <p:nvPr/>
          </p:nvSpPr>
          <p:spPr>
            <a:xfrm>
              <a:off x="5199797" y="5254388"/>
              <a:ext cx="1371061" cy="724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1" name="Straight Arrow Connector 20"/>
            <p:cNvCxnSpPr/>
            <p:nvPr/>
          </p:nvCxnSpPr>
          <p:spPr>
            <a:xfrm>
              <a:off x="4371540" y="5312775"/>
              <a:ext cx="828257" cy="282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6527307" y="5069561"/>
                  <a:ext cx="1451103" cy="369653"/>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oMath>
                  </a14:m>
                  <a:r>
                    <a:rPr lang="en-US" dirty="0" smtClean="0"/>
                    <a:t>+b)</a:t>
                  </a:r>
                  <a:endParaRPr lang="en-US"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6527307" y="5069561"/>
                  <a:ext cx="1451103" cy="369653"/>
                </a:xfrm>
                <a:prstGeom prst="rect">
                  <a:avLst/>
                </a:prstGeom>
                <a:blipFill>
                  <a:blip r:embed="rId5"/>
                  <a:stretch>
                    <a:fillRect l="-4255" t="-118033" b="-185246"/>
                  </a:stretch>
                </a:blipFill>
              </p:spPr>
              <p:txBody>
                <a:bodyPr/>
                <a:lstStyle/>
                <a:p>
                  <a:r>
                    <a:rPr lang="en-US">
                      <a:noFill/>
                    </a:rPr>
                    <a:t> </a:t>
                  </a:r>
                </a:p>
              </p:txBody>
            </p:sp>
          </mc:Fallback>
        </mc:AlternateContent>
        <p:cxnSp>
          <p:nvCxnSpPr>
            <p:cNvPr id="23" name="Straight Arrow Connector 22"/>
            <p:cNvCxnSpPr/>
            <p:nvPr/>
          </p:nvCxnSpPr>
          <p:spPr>
            <a:xfrm>
              <a:off x="6555681" y="5544560"/>
              <a:ext cx="98263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4165370" y="4983785"/>
                  <a:ext cx="4719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4165370" y="4983785"/>
                  <a:ext cx="471989" cy="369332"/>
                </a:xfrm>
                <a:prstGeom prst="rect">
                  <a:avLst/>
                </a:prstGeom>
                <a:blipFill>
                  <a:blip r:embed="rId6"/>
                  <a:stretch>
                    <a:fillRect/>
                  </a:stretch>
                </a:blipFill>
              </p:spPr>
              <p:txBody>
                <a:bodyPr/>
                <a:lstStyle/>
                <a:p>
                  <a:r>
                    <a:rPr lang="en-US">
                      <a:noFill/>
                    </a:rPr>
                    <a:t> </a:t>
                  </a:r>
                </a:p>
              </p:txBody>
            </p:sp>
          </mc:Fallback>
        </mc:AlternateContent>
      </p:grpSp>
      <p:cxnSp>
        <p:nvCxnSpPr>
          <p:cNvPr id="27" name="Straight Arrow Connector 26"/>
          <p:cNvCxnSpPr/>
          <p:nvPr/>
        </p:nvCxnSpPr>
        <p:spPr>
          <a:xfrm flipV="1">
            <a:off x="7257039" y="5442394"/>
            <a:ext cx="1044052" cy="14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6900224" y="5157900"/>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6900224" y="5157900"/>
                <a:ext cx="47731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156533" y="6058022"/>
                <a:ext cx="1362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7156533" y="6058022"/>
                <a:ext cx="136256" cy="276999"/>
              </a:xfrm>
              <a:prstGeom prst="rect">
                <a:avLst/>
              </a:prstGeom>
              <a:blipFill>
                <a:blip r:embed="rId8"/>
                <a:stretch>
                  <a:fillRect l="-36364" r="-36364" b="-8889"/>
                </a:stretch>
              </a:blipFill>
            </p:spPr>
            <p:txBody>
              <a:bodyPr/>
              <a:lstStyle/>
              <a:p>
                <a:r>
                  <a:rPr lang="en-US">
                    <a:noFill/>
                  </a:rPr>
                  <a:t> </a:t>
                </a:r>
              </a:p>
            </p:txBody>
          </p:sp>
        </mc:Fallback>
      </mc:AlternateContent>
      <p:cxnSp>
        <p:nvCxnSpPr>
          <p:cNvPr id="31" name="Straight Arrow Connector 30"/>
          <p:cNvCxnSpPr>
            <a:stCxn id="33" idx="3"/>
          </p:cNvCxnSpPr>
          <p:nvPr/>
        </p:nvCxnSpPr>
        <p:spPr>
          <a:xfrm flipV="1">
            <a:off x="7423208" y="5404648"/>
            <a:ext cx="895240" cy="390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6945898" y="5610686"/>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6945898" y="5610686"/>
                <a:ext cx="477310" cy="369332"/>
              </a:xfrm>
              <a:prstGeom prst="rect">
                <a:avLst/>
              </a:prstGeom>
              <a:blipFill>
                <a:blip r:embed="rId9"/>
                <a:stretch>
                  <a:fillRect/>
                </a:stretch>
              </a:blipFill>
            </p:spPr>
            <p:txBody>
              <a:bodyPr/>
              <a:lstStyle/>
              <a:p>
                <a:r>
                  <a:rPr lang="en-US">
                    <a:noFill/>
                  </a:rPr>
                  <a:t> </a:t>
                </a:r>
              </a:p>
            </p:txBody>
          </p:sp>
        </mc:Fallback>
      </mc:AlternateContent>
      <p:cxnSp>
        <p:nvCxnSpPr>
          <p:cNvPr id="35" name="Straight Arrow Connector 34"/>
          <p:cNvCxnSpPr/>
          <p:nvPr/>
        </p:nvCxnSpPr>
        <p:spPr>
          <a:xfrm flipV="1">
            <a:off x="7372420" y="5397445"/>
            <a:ext cx="935130" cy="949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6972138" y="6196522"/>
                <a:ext cx="5372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m:t>
                          </m:r>
                        </m:sub>
                      </m:sSub>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6972138" y="6196522"/>
                <a:ext cx="537262" cy="369332"/>
              </a:xfrm>
              <a:prstGeom prst="rect">
                <a:avLst/>
              </a:prstGeom>
              <a:blipFill>
                <a:blip r:embed="rId10"/>
                <a:stretch>
                  <a:fillRect/>
                </a:stretch>
              </a:blipFill>
            </p:spPr>
            <p:txBody>
              <a:bodyPr/>
              <a:lstStyle/>
              <a:p>
                <a:r>
                  <a:rPr lang="en-US">
                    <a:noFill/>
                  </a:rPr>
                  <a:t> </a:t>
                </a:r>
              </a:p>
            </p:txBody>
          </p:sp>
        </mc:Fallback>
      </mc:AlternateContent>
      <p:sp>
        <p:nvSpPr>
          <p:cNvPr id="43" name="TextBox 42"/>
          <p:cNvSpPr txBox="1"/>
          <p:nvPr/>
        </p:nvSpPr>
        <p:spPr>
          <a:xfrm>
            <a:off x="1965126" y="6272390"/>
            <a:ext cx="319594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A neuron in </a:t>
            </a:r>
            <a:r>
              <a:rPr lang="en-US" dirty="0" err="1" smtClean="0"/>
              <a:t>vectorized</a:t>
            </a:r>
            <a:r>
              <a:rPr lang="en-US" dirty="0" smtClean="0"/>
              <a:t> notation</a:t>
            </a:r>
            <a:endParaRPr lang="en-US" dirty="0"/>
          </a:p>
        </p:txBody>
      </p:sp>
      <mc:AlternateContent xmlns:mc="http://schemas.openxmlformats.org/markup-compatibility/2006" xmlns:a14="http://schemas.microsoft.com/office/drawing/2010/main">
        <mc:Choice Requires="a14">
          <p:sp>
            <p:nvSpPr>
              <p:cNvPr id="44" name="Rectangle 43"/>
              <p:cNvSpPr/>
              <p:nvPr/>
            </p:nvSpPr>
            <p:spPr>
              <a:xfrm>
                <a:off x="2443315" y="5380814"/>
                <a:ext cx="1121076"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&lt;</m:t>
                      </m:r>
                      <m:r>
                        <a:rPr lang="en-US" b="1" i="1">
                          <a:latin typeface="Cambria Math" panose="02040503050406030204" pitchFamily="18" charset="0"/>
                        </a:rPr>
                        <m:t>𝒘</m:t>
                      </m:r>
                      <m:r>
                        <a:rPr lang="en-US" b="1"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&gt;</m:t>
                      </m:r>
                    </m:oMath>
                  </m:oMathPara>
                </a14:m>
                <a:endParaRPr lang="en-US" dirty="0"/>
              </a:p>
            </p:txBody>
          </p:sp>
        </mc:Choice>
        <mc:Fallback xmlns="">
          <p:sp>
            <p:nvSpPr>
              <p:cNvPr id="44" name="Rectangle 43"/>
              <p:cNvSpPr>
                <a:spLocks noRot="1" noChangeAspect="1" noMove="1" noResize="1" noEditPoints="1" noAdjustHandles="1" noChangeArrowheads="1" noChangeShapeType="1" noTextEdit="1"/>
              </p:cNvSpPr>
              <p:nvPr/>
            </p:nvSpPr>
            <p:spPr>
              <a:xfrm>
                <a:off x="2443315" y="5380814"/>
                <a:ext cx="112107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8298367" y="5227081"/>
                <a:ext cx="234076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&lt;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𝟐</m:t>
                          </m:r>
                        </m:sub>
                      </m:sSub>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𝒎</m:t>
                          </m:r>
                        </m:sub>
                      </m:sSub>
                      <m:r>
                        <a:rPr lang="en-US" b="1"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&gt;</m:t>
                      </m:r>
                    </m:oMath>
                  </m:oMathPara>
                </a14:m>
                <a:endParaRPr lang="en-US" dirty="0"/>
              </a:p>
            </p:txBody>
          </p:sp>
        </mc:Choice>
        <mc:Fallback xmlns="">
          <p:sp>
            <p:nvSpPr>
              <p:cNvPr id="46" name="Rectangle 45"/>
              <p:cNvSpPr>
                <a:spLocks noRot="1" noChangeAspect="1" noMove="1" noResize="1" noEditPoints="1" noAdjustHandles="1" noChangeArrowheads="1" noChangeShapeType="1" noTextEdit="1"/>
              </p:cNvSpPr>
              <p:nvPr/>
            </p:nvSpPr>
            <p:spPr>
              <a:xfrm>
                <a:off x="8298367" y="5227081"/>
                <a:ext cx="2340769" cy="369332"/>
              </a:xfrm>
              <a:prstGeom prst="rect">
                <a:avLst/>
              </a:prstGeom>
              <a:blipFill>
                <a:blip r:embed="rId12"/>
                <a:stretch>
                  <a:fillRect b="-1639"/>
                </a:stretch>
              </a:blipFill>
            </p:spPr>
            <p:txBody>
              <a:bodyPr/>
              <a:lstStyle/>
              <a:p>
                <a:r>
                  <a:rPr lang="en-US">
                    <a:noFill/>
                  </a:rPr>
                  <a:t> </a:t>
                </a:r>
              </a:p>
            </p:txBody>
          </p:sp>
        </mc:Fallback>
      </mc:AlternateContent>
      <p:sp>
        <p:nvSpPr>
          <p:cNvPr id="47" name="TextBox 46"/>
          <p:cNvSpPr txBox="1"/>
          <p:nvPr/>
        </p:nvSpPr>
        <p:spPr>
          <a:xfrm>
            <a:off x="8011164" y="6166821"/>
            <a:ext cx="362875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A neuron in non-</a:t>
            </a:r>
            <a:r>
              <a:rPr lang="en-US" dirty="0" err="1" smtClean="0"/>
              <a:t>vectorized</a:t>
            </a:r>
            <a:r>
              <a:rPr lang="en-US" dirty="0" smtClean="0"/>
              <a:t> notation</a:t>
            </a:r>
            <a:endParaRPr lang="en-US" dirty="0"/>
          </a:p>
        </p:txBody>
      </p:sp>
      <p:sp>
        <p:nvSpPr>
          <p:cNvPr id="52" name="Down Arrow 51"/>
          <p:cNvSpPr/>
          <p:nvPr/>
        </p:nvSpPr>
        <p:spPr>
          <a:xfrm>
            <a:off x="2825087" y="5864270"/>
            <a:ext cx="272955" cy="332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9310365" y="5795352"/>
            <a:ext cx="272955" cy="332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25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213" y="855510"/>
            <a:ext cx="8891788" cy="632096"/>
          </a:xfrm>
        </p:spPr>
        <p:txBody>
          <a:bodyPr>
            <a:normAutofit fontScale="90000"/>
          </a:bodyPr>
          <a:lstStyle/>
          <a:p>
            <a:r>
              <a:rPr lang="en-US" dirty="0" smtClean="0"/>
              <a:t>Why do we need an activation function?</a:t>
            </a:r>
            <a:endParaRPr lang="en-US" dirty="0"/>
          </a:p>
        </p:txBody>
      </p:sp>
      <p:sp>
        <p:nvSpPr>
          <p:cNvPr id="3" name="Content Placeholder 2"/>
          <p:cNvSpPr>
            <a:spLocks noGrp="1"/>
          </p:cNvSpPr>
          <p:nvPr>
            <p:ph idx="1"/>
          </p:nvPr>
        </p:nvSpPr>
        <p:spPr>
          <a:xfrm>
            <a:off x="423081" y="1914711"/>
            <a:ext cx="10590661" cy="4622567"/>
          </a:xfrm>
        </p:spPr>
        <p:txBody>
          <a:bodyPr>
            <a:normAutofit fontScale="92500" lnSpcReduction="20000"/>
          </a:bodyPr>
          <a:lstStyle/>
          <a:p>
            <a:r>
              <a:rPr lang="en-US" dirty="0" smtClean="0"/>
              <a:t>The only difference between a neuron and a linear regression unit is that a neuron includes a fixed activation function.</a:t>
            </a:r>
            <a:r>
              <a:rPr lang="en-US" dirty="0"/>
              <a:t> </a:t>
            </a:r>
            <a:endParaRPr lang="en-US" dirty="0" smtClean="0"/>
          </a:p>
          <a:p>
            <a:r>
              <a:rPr lang="en-US" dirty="0" smtClean="0"/>
              <a:t>Without any activation function, a single neuron corresponds to a simple linear regression model we studied in lecture 1.</a:t>
            </a:r>
          </a:p>
          <a:p>
            <a:r>
              <a:rPr lang="en-US" dirty="0" smtClean="0"/>
              <a:t>The purpose of activation function is to </a:t>
            </a:r>
            <a:r>
              <a:rPr lang="en-US" dirty="0" smtClean="0">
                <a:solidFill>
                  <a:srgbClr val="00B050"/>
                </a:solidFill>
              </a:rPr>
              <a:t>add non-linearity</a:t>
            </a:r>
            <a:r>
              <a:rPr lang="en-US" dirty="0" smtClean="0"/>
              <a:t> to the function that a neuron computes and allows neural networks to model complex non-linear relationship between the input and the output.</a:t>
            </a:r>
          </a:p>
          <a:p>
            <a:r>
              <a:rPr lang="en-US" dirty="0" smtClean="0"/>
              <a:t>Without an activation function, a neural network would be nothing other than a chain/stack of linear functions applied to the input resulting in the entire network to be just a linear mapping from the input to the output (that is, no better than a linear regression)</a:t>
            </a:r>
          </a:p>
          <a:p>
            <a:r>
              <a:rPr lang="en-US" dirty="0" smtClean="0"/>
              <a:t>Activation functions </a:t>
            </a:r>
            <a:r>
              <a:rPr lang="en-US" dirty="0"/>
              <a:t>are elementwise non-linear functions. By elementwise we mean that the function is applied to each element of its input ( vector or matrix) returning an output with the same dimension as </a:t>
            </a:r>
            <a:r>
              <a:rPr lang="en-US" dirty="0" smtClean="0"/>
              <a:t>input</a:t>
            </a:r>
          </a:p>
          <a:p>
            <a:r>
              <a:rPr lang="en-US" dirty="0" smtClean="0"/>
              <a:t>The most commonly used activation functions are :</a:t>
            </a:r>
          </a:p>
          <a:p>
            <a:pPr lvl="1"/>
            <a:r>
              <a:rPr lang="en-US" dirty="0" err="1" smtClean="0"/>
              <a:t>Relu</a:t>
            </a:r>
            <a:endParaRPr lang="en-US" dirty="0" smtClean="0"/>
          </a:p>
          <a:p>
            <a:pPr lvl="1"/>
            <a:r>
              <a:rPr lang="en-US" dirty="0" smtClean="0"/>
              <a:t>Sigmoid</a:t>
            </a:r>
          </a:p>
          <a:p>
            <a:pPr lvl="1"/>
            <a:r>
              <a:rPr lang="en-US" dirty="0" err="1" smtClean="0"/>
              <a:t>Tanh</a:t>
            </a:r>
            <a:endParaRPr lang="en-US" dirty="0" smtClean="0"/>
          </a:p>
          <a:p>
            <a:pPr lvl="1"/>
            <a:r>
              <a:rPr lang="en-US" dirty="0" err="1" smtClean="0"/>
              <a:t>softmax</a:t>
            </a:r>
            <a:endParaRPr lang="en-US" dirty="0" smtClean="0"/>
          </a:p>
          <a:p>
            <a:pPr lvl="1"/>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882584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79928" y="3452884"/>
            <a:ext cx="2347415" cy="36848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2162897" y="346959"/>
            <a:ext cx="7431479" cy="850460"/>
          </a:xfrm>
        </p:spPr>
        <p:txBody>
          <a:bodyPr>
            <a:normAutofit/>
          </a:bodyPr>
          <a:lstStyle/>
          <a:p>
            <a:r>
              <a:rPr lang="en-US" dirty="0" smtClean="0"/>
              <a:t>RELU Activation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7995" y="1476653"/>
                <a:ext cx="7431479" cy="5074272"/>
              </a:xfrm>
            </p:spPr>
            <p:txBody>
              <a:bodyPr>
                <a:normAutofit fontScale="92500" lnSpcReduction="10000"/>
              </a:bodyPr>
              <a:lstStyle/>
              <a:p>
                <a:r>
                  <a:rPr lang="en-US" dirty="0" smtClean="0"/>
                  <a:t>The most popular activation function, due to its simplicity of implementation and performance on a variety of tasks, is the </a:t>
                </a:r>
                <a:r>
                  <a:rPr lang="en-US" b="1" dirty="0" smtClean="0"/>
                  <a:t>Rectified Linear Unit</a:t>
                </a:r>
                <a:r>
                  <a:rPr lang="en-US" dirty="0" smtClean="0"/>
                  <a:t> (RELU).  </a:t>
                </a:r>
              </a:p>
              <a:p>
                <a:r>
                  <a:rPr lang="en-US" dirty="0" err="1" smtClean="0"/>
                  <a:t>Relu</a:t>
                </a:r>
                <a:r>
                  <a:rPr lang="en-US" dirty="0" smtClean="0"/>
                  <a:t> is typically the most popular choice for the activation function of the neurons in the hidden layers.</a:t>
                </a:r>
              </a:p>
              <a:p>
                <a:r>
                  <a:rPr lang="en-US" dirty="0" err="1" smtClean="0"/>
                  <a:t>Relu</a:t>
                </a:r>
                <a:r>
                  <a:rPr lang="en-US" dirty="0" smtClean="0"/>
                  <a:t> provides a very simple non-linear transformation: given the element </a:t>
                </a:r>
                <a14:m>
                  <m:oMath xmlns:m="http://schemas.openxmlformats.org/officeDocument/2006/math">
                    <m:r>
                      <a:rPr lang="en-US" b="0" i="1" smtClean="0">
                        <a:latin typeface="Cambria Math" panose="02040503050406030204" pitchFamily="18" charset="0"/>
                      </a:rPr>
                      <m:t>𝑧</m:t>
                    </m:r>
                  </m:oMath>
                </a14:m>
                <a:r>
                  <a:rPr lang="en-US" dirty="0" smtClean="0"/>
                  <a:t>, </a:t>
                </a:r>
                <a:r>
                  <a:rPr lang="en-US" dirty="0" err="1" smtClean="0"/>
                  <a:t>relu</a:t>
                </a:r>
                <a:r>
                  <a:rPr lang="en-US" dirty="0" smtClean="0"/>
                  <a:t> returns maximum of that element and zero:</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𝑟𝑒𝑙𝑢</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,0</m:t>
                              </m:r>
                            </m:e>
                          </m:d>
                        </m:e>
                      </m:func>
                    </m:oMath>
                  </m:oMathPara>
                </a14:m>
                <a:endParaRPr lang="en-US" b="0" dirty="0" smtClean="0"/>
              </a:p>
              <a:p>
                <a:r>
                  <a:rPr lang="en-US" dirty="0" smtClean="0"/>
                  <a:t>This means that </a:t>
                </a:r>
                <a:r>
                  <a:rPr lang="en-US" dirty="0" err="1" smtClean="0"/>
                  <a:t>relu</a:t>
                </a:r>
                <a:r>
                  <a:rPr lang="en-US" dirty="0" smtClean="0"/>
                  <a:t> function only retains the positive elements and discards the negative elements ( set their activations to zero)</a:t>
                </a:r>
              </a:p>
              <a:p>
                <a:r>
                  <a:rPr lang="en-US" dirty="0" smtClean="0"/>
                  <a:t>The </a:t>
                </a:r>
                <a:r>
                  <a:rPr lang="en-US" dirty="0"/>
                  <a:t>reason for using the </a:t>
                </a:r>
                <a:r>
                  <a:rPr lang="en-US" dirty="0" err="1"/>
                  <a:t>ReLU</a:t>
                </a:r>
                <a:r>
                  <a:rPr lang="en-US" dirty="0"/>
                  <a:t> is that its derivatives are particularly well </a:t>
                </a:r>
                <a:r>
                  <a:rPr lang="en-US" dirty="0" smtClean="0"/>
                  <a:t>behaved</a:t>
                </a:r>
              </a:p>
              <a:p>
                <a:pPr lvl="1"/>
                <a:r>
                  <a:rPr lang="en-US" dirty="0" smtClean="0"/>
                  <a:t>The derivative is zero when z&lt;0 and is one when z&gt;0</a:t>
                </a:r>
              </a:p>
              <a:p>
                <a:pPr lvl="1"/>
                <a:r>
                  <a:rPr lang="en-US" dirty="0" smtClean="0"/>
                  <a:t>This makes the optimization algorithm for estimating the weights of neuron better behaved and  helps mitigate the problem of </a:t>
                </a:r>
                <a:r>
                  <a:rPr lang="en-US" b="1" dirty="0" smtClean="0"/>
                  <a:t>vanishing gradient </a:t>
                </a:r>
                <a:r>
                  <a:rPr lang="en-US" dirty="0" smtClean="0"/>
                  <a:t> in deeper networks which plagued previous versions of neural networks ( more on the vanishing gradients in a later module)</a:t>
                </a:r>
              </a:p>
              <a:p>
                <a:endParaRPr lang="en-US" dirty="0" smtClean="0"/>
              </a:p>
              <a:p>
                <a:pPr marL="0" indent="0">
                  <a:buNone/>
                </a:pPr>
                <a:endParaRPr lang="en-US" dirty="0" smtClean="0"/>
              </a:p>
              <a:p>
                <a:pPr marL="0" indent="0">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7995" y="1476653"/>
                <a:ext cx="7431479" cy="5074272"/>
              </a:xfrm>
              <a:blipFill>
                <a:blip r:embed="rId2"/>
                <a:stretch>
                  <a:fillRect l="-410" t="-84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8183137" y="3979486"/>
            <a:ext cx="3456916" cy="2566231"/>
          </a:xfrm>
          <a:prstGeom prst="rect">
            <a:avLst/>
          </a:prstGeom>
        </p:spPr>
      </p:pic>
      <p:sp>
        <p:nvSpPr>
          <p:cNvPr id="5" name="Content Placeholder 2"/>
          <p:cNvSpPr txBox="1">
            <a:spLocks/>
          </p:cNvSpPr>
          <p:nvPr/>
        </p:nvSpPr>
        <p:spPr>
          <a:xfrm>
            <a:off x="377314" y="4578636"/>
            <a:ext cx="9396757"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endParaRPr lang="en-US" b="1" dirty="0"/>
          </a:p>
        </p:txBody>
      </p:sp>
      <p:grpSp>
        <p:nvGrpSpPr>
          <p:cNvPr id="7" name="Group 6"/>
          <p:cNvGrpSpPr/>
          <p:nvPr/>
        </p:nvGrpSpPr>
        <p:grpSpPr>
          <a:xfrm>
            <a:off x="7846769" y="1891644"/>
            <a:ext cx="4345231" cy="835468"/>
            <a:chOff x="4217158" y="5101308"/>
            <a:chExt cx="4345231" cy="835468"/>
          </a:xfrm>
        </p:grpSpPr>
        <mc:AlternateContent xmlns:mc="http://schemas.openxmlformats.org/markup-compatibility/2006" xmlns:a14="http://schemas.microsoft.com/office/drawing/2010/main">
          <mc:Choice Requires="a14">
            <p:sp>
              <p:nvSpPr>
                <p:cNvPr id="8" name="Oval 7"/>
                <p:cNvSpPr/>
                <p:nvPr/>
              </p:nvSpPr>
              <p:spPr>
                <a:xfrm>
                  <a:off x="4899395" y="5254388"/>
                  <a:ext cx="1760712" cy="6823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&lt;</m:t>
                        </m:r>
                        <m:r>
                          <a:rPr lang="en-US" b="1" i="1" smtClean="0">
                            <a:latin typeface="Cambria Math" panose="02040503050406030204" pitchFamily="18" charset="0"/>
                          </a:rPr>
                          <m:t>𝒘</m:t>
                        </m:r>
                        <m:r>
                          <a:rPr lang="en-US" b="1"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&gt;</m:t>
                        </m:r>
                      </m:oMath>
                    </m:oMathPara>
                  </a14:m>
                  <a:endParaRPr lang="en-US" dirty="0"/>
                </a:p>
              </p:txBody>
            </p:sp>
          </mc:Choice>
          <mc:Fallback xmlns="">
            <p:sp>
              <p:nvSpPr>
                <p:cNvPr id="8" name="Oval 7"/>
                <p:cNvSpPr>
                  <a:spLocks noRot="1" noChangeAspect="1" noMove="1" noResize="1" noEditPoints="1" noAdjustHandles="1" noChangeArrowheads="1" noChangeShapeType="1" noTextEdit="1"/>
                </p:cNvSpPr>
                <p:nvPr/>
              </p:nvSpPr>
              <p:spPr>
                <a:xfrm>
                  <a:off x="4899395" y="5254388"/>
                  <a:ext cx="1760712" cy="682388"/>
                </a:xfrm>
                <a:prstGeom prst="ellipse">
                  <a:avLst/>
                </a:prstGeom>
                <a:blipFill>
                  <a:blip r:embed="rId4"/>
                  <a:stretch>
                    <a:fillRect/>
                  </a:stretch>
                </a:blipFill>
              </p:spPr>
              <p:txBody>
                <a:bodyPr/>
                <a:lstStyle/>
                <a:p>
                  <a:r>
                    <a:rPr lang="en-US">
                      <a:noFill/>
                    </a:rPr>
                    <a:t> </a:t>
                  </a:r>
                </a:p>
              </p:txBody>
            </p:sp>
          </mc:Fallback>
        </mc:AlternateContent>
        <p:cxnSp>
          <p:nvCxnSpPr>
            <p:cNvPr id="9" name="Straight Arrow Connector 8"/>
            <p:cNvCxnSpPr>
              <a:endCxn id="8" idx="2"/>
            </p:cNvCxnSpPr>
            <p:nvPr/>
          </p:nvCxnSpPr>
          <p:spPr>
            <a:xfrm>
              <a:off x="4217158" y="5595582"/>
              <a:ext cx="6822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6520420" y="5101308"/>
                  <a:ext cx="20419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r>
                                  <a:rPr lang="en-US" b="0" i="0" smtClean="0">
                                    <a:latin typeface="Cambria Math" panose="02040503050406030204" pitchFamily="18" charset="0"/>
                                  </a:rPr>
                                  <m:t>+</m:t>
                                </m:r>
                                <m:r>
                                  <m:rPr>
                                    <m:sty m:val="p"/>
                                  </m:rPr>
                                  <a:rPr lang="en-US" b="0" i="0" smtClean="0">
                                    <a:latin typeface="Cambria Math" panose="02040503050406030204" pitchFamily="18" charset="0"/>
                                  </a:rPr>
                                  <m:t>b</m:t>
                                </m:r>
                              </m:e>
                            </m:d>
                          </m:e>
                        </m:func>
                        <m:r>
                          <a:rPr lang="en-US" b="0" i="0" smtClean="0">
                            <a:latin typeface="Cambria Math" panose="02040503050406030204" pitchFamily="18" charset="0"/>
                          </a:rPr>
                          <m:t>,0)</m:t>
                        </m:r>
                      </m:oMath>
                    </m:oMathPara>
                  </a14:m>
                  <a:endParaRPr lang="en-US" b="1" dirty="0"/>
                </a:p>
              </p:txBody>
            </p:sp>
          </mc:Choice>
          <mc:Fallback xmlns="">
            <p:sp>
              <p:nvSpPr>
                <p:cNvPr id="10" name="TextBox 9"/>
                <p:cNvSpPr txBox="1">
                  <a:spLocks noRot="1" noChangeAspect="1" noMove="1" noResize="1" noEditPoints="1" noAdjustHandles="1" noChangeArrowheads="1" noChangeShapeType="1" noTextEdit="1"/>
                </p:cNvSpPr>
                <p:nvPr/>
              </p:nvSpPr>
              <p:spPr>
                <a:xfrm>
                  <a:off x="6520420" y="5101308"/>
                  <a:ext cx="2041969" cy="369332"/>
                </a:xfrm>
                <a:prstGeom prst="rect">
                  <a:avLst/>
                </a:prstGeom>
                <a:blipFill>
                  <a:blip r:embed="rId5"/>
                  <a:stretch>
                    <a:fillRect b="-14754"/>
                  </a:stretch>
                </a:blipFill>
              </p:spPr>
              <p:txBody>
                <a:bodyPr/>
                <a:lstStyle/>
                <a:p>
                  <a:r>
                    <a:rPr lang="en-US">
                      <a:noFill/>
                    </a:rPr>
                    <a:t> </a:t>
                  </a:r>
                </a:p>
              </p:txBody>
            </p:sp>
          </mc:Fallback>
        </mc:AlternateContent>
        <p:cxnSp>
          <p:nvCxnSpPr>
            <p:cNvPr id="11" name="Straight Arrow Connector 10"/>
            <p:cNvCxnSpPr/>
            <p:nvPr/>
          </p:nvCxnSpPr>
          <p:spPr>
            <a:xfrm>
              <a:off x="6660107" y="5576253"/>
              <a:ext cx="98263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517560" y="5164346"/>
                  <a:ext cx="381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4517560" y="5164346"/>
                  <a:ext cx="381835" cy="369332"/>
                </a:xfrm>
                <a:prstGeom prst="rect">
                  <a:avLst/>
                </a:prstGeom>
                <a:blipFill>
                  <a:blip r:embed="rId6"/>
                  <a:stretch>
                    <a:fillRect/>
                  </a:stretch>
                </a:blipFill>
              </p:spPr>
              <p:txBody>
                <a:bodyPr/>
                <a:lstStyle/>
                <a:p>
                  <a:r>
                    <a:rPr lang="en-US">
                      <a:noFill/>
                    </a:rPr>
                    <a:t> </a:t>
                  </a:r>
                </a:p>
              </p:txBody>
            </p:sp>
          </mc:Fallback>
        </mc:AlternateContent>
      </p:grpSp>
      <p:sp>
        <p:nvSpPr>
          <p:cNvPr id="14" name="Down Arrow 13"/>
          <p:cNvSpPr/>
          <p:nvPr/>
        </p:nvSpPr>
        <p:spPr>
          <a:xfrm>
            <a:off x="9245589" y="2790986"/>
            <a:ext cx="327546" cy="56199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8835304" y="3267796"/>
            <a:ext cx="293465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 neuron with </a:t>
            </a:r>
            <a:r>
              <a:rPr lang="en-US" dirty="0" err="1" smtClean="0"/>
              <a:t>relu</a:t>
            </a:r>
            <a:r>
              <a:rPr lang="en-US" dirty="0" smtClean="0"/>
              <a:t> activation</a:t>
            </a:r>
            <a:endParaRPr lang="en-US" dirty="0"/>
          </a:p>
        </p:txBody>
      </p:sp>
    </p:spTree>
    <p:extLst>
      <p:ext uri="{BB962C8B-B14F-4D97-AF65-F5344CB8AC3E}">
        <p14:creationId xmlns:p14="http://schemas.microsoft.com/office/powerpoint/2010/main" val="2391207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57208" y="4107976"/>
            <a:ext cx="2429302" cy="4942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016485" y="432430"/>
            <a:ext cx="7729728" cy="850460"/>
          </a:xfrm>
        </p:spPr>
        <p:txBody>
          <a:bodyPr/>
          <a:lstStyle/>
          <a:p>
            <a:r>
              <a:rPr lang="en-US" dirty="0" smtClean="0"/>
              <a:t>Some Variants of </a:t>
            </a:r>
            <a:r>
              <a:rPr lang="en-US" dirty="0" err="1" smtClean="0"/>
              <a:t>Relu</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3342" y="1783296"/>
                <a:ext cx="7792871" cy="4649360"/>
              </a:xfrm>
            </p:spPr>
            <p:txBody>
              <a:bodyPr>
                <a:normAutofit/>
              </a:bodyPr>
              <a:lstStyle/>
              <a:p>
                <a:r>
                  <a:rPr lang="en-US" dirty="0" smtClean="0"/>
                  <a:t>There are several variants to the plain </a:t>
                </a:r>
                <a:r>
                  <a:rPr lang="en-US" dirty="0" err="1" smtClean="0"/>
                  <a:t>Relu</a:t>
                </a:r>
                <a:r>
                  <a:rPr lang="en-US" dirty="0" smtClean="0"/>
                  <a:t> function, including the </a:t>
                </a:r>
                <a:r>
                  <a:rPr lang="en-US" b="1" dirty="0" smtClean="0"/>
                  <a:t>leaky </a:t>
                </a:r>
                <a:r>
                  <a:rPr lang="en-US" b="1" dirty="0" err="1" smtClean="0"/>
                  <a:t>relu</a:t>
                </a:r>
                <a:r>
                  <a:rPr lang="en-US" b="1" dirty="0" smtClean="0"/>
                  <a:t> </a:t>
                </a:r>
                <a:r>
                  <a:rPr lang="en-US" dirty="0" smtClean="0"/>
                  <a:t> or </a:t>
                </a:r>
                <a:r>
                  <a:rPr lang="en-US" b="1" dirty="0" smtClean="0"/>
                  <a:t>parametrized </a:t>
                </a:r>
                <a:r>
                  <a:rPr lang="en-US" b="1" dirty="0" err="1" smtClean="0"/>
                  <a:t>relu</a:t>
                </a:r>
                <a:r>
                  <a:rPr lang="en-US" b="1" dirty="0" smtClean="0"/>
                  <a:t>.</a:t>
                </a:r>
                <a:r>
                  <a:rPr lang="en-US" dirty="0" smtClean="0"/>
                  <a:t> </a:t>
                </a:r>
                <a:endParaRPr lang="en-US" dirty="0"/>
              </a:p>
              <a:p>
                <a:r>
                  <a:rPr lang="en-US" dirty="0" smtClean="0"/>
                  <a:t>Instead of setting activation to zero ( and hence, not allowing the negative element to go through) both these variations allow some information to go through when an element is negative.</a:t>
                </a:r>
              </a:p>
              <a:p>
                <a:r>
                  <a:rPr lang="en-US" dirty="0" smtClean="0"/>
                  <a:t>The Leaky </a:t>
                </a:r>
                <a:r>
                  <a:rPr lang="en-US" dirty="0" err="1" smtClean="0"/>
                  <a:t>relu</a:t>
                </a:r>
                <a:r>
                  <a:rPr lang="en-US" dirty="0" smtClean="0"/>
                  <a:t> activation is as follows:</a:t>
                </a:r>
              </a:p>
              <a:p>
                <a:endParaRPr lang="en-US" dirty="0" smtClean="0"/>
              </a:p>
              <a:p>
                <a:pPr marL="0" indent="0">
                  <a:buNone/>
                </a:pPr>
                <a:r>
                  <a:rPr lang="en-US" dirty="0"/>
                  <a:t>	</a:t>
                </a:r>
                <a14:m>
                  <m:oMath xmlns:m="http://schemas.openxmlformats.org/officeDocument/2006/math">
                    <m:r>
                      <m:rPr>
                        <m:sty m:val="p"/>
                      </m:rPr>
                      <a:rPr lang="en-US" b="0" i="0" smtClean="0">
                        <a:latin typeface="Cambria Math" panose="02040503050406030204" pitchFamily="18" charset="0"/>
                      </a:rPr>
                      <m:t>l</m:t>
                    </m:r>
                    <m:r>
                      <a:rPr lang="en-US" i="1">
                        <a:latin typeface="Cambria Math" panose="02040503050406030204" pitchFamily="18" charset="0"/>
                      </a:rPr>
                      <m:t>𝑟𝑒𝑙𝑢</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b="0" i="1" smtClean="0">
                                <a:latin typeface="Cambria Math" panose="02040503050406030204" pitchFamily="18" charset="0"/>
                              </a:rPr>
                              <m:t>𝛼</m:t>
                            </m:r>
                            <m:r>
                              <a:rPr lang="en-US" i="1">
                                <a:latin typeface="Cambria Math" panose="02040503050406030204" pitchFamily="18" charset="0"/>
                              </a:rPr>
                              <m:t>𝑧</m:t>
                            </m:r>
                            <m:r>
                              <a:rPr lang="en-US" i="1">
                                <a:latin typeface="Cambria Math" panose="02040503050406030204" pitchFamily="18" charset="0"/>
                              </a:rPr>
                              <m:t>,</m:t>
                            </m:r>
                            <m:r>
                              <a:rPr lang="en-US" b="0" i="1" smtClean="0">
                                <a:latin typeface="Cambria Math" panose="02040503050406030204" pitchFamily="18" charset="0"/>
                              </a:rPr>
                              <m:t>𝑧</m:t>
                            </m:r>
                          </m:e>
                        </m:d>
                      </m:e>
                    </m:func>
                  </m:oMath>
                </a14:m>
                <a:endParaRPr lang="en-US" dirty="0" smtClean="0"/>
              </a:p>
              <a:p>
                <a:pPr marL="0" indent="0">
                  <a:buNone/>
                </a:pPr>
                <a:r>
                  <a:rPr lang="en-US" dirty="0" smtClean="0"/>
                  <a:t>Where </a:t>
                </a:r>
                <a14:m>
                  <m:oMath xmlns:m="http://schemas.openxmlformats.org/officeDocument/2006/math">
                    <m:r>
                      <a:rPr lang="en-US" b="0" i="0" smtClean="0">
                        <a:latin typeface="Cambria Math" panose="02040503050406030204" pitchFamily="18" charset="0"/>
                      </a:rPr>
                      <m:t>0&lt;</m:t>
                    </m:r>
                    <m:r>
                      <a:rPr lang="en-US" b="0" i="1" smtClean="0">
                        <a:latin typeface="Cambria Math" panose="02040503050406030204" pitchFamily="18" charset="0"/>
                      </a:rPr>
                      <m:t>𝛼</m:t>
                    </m:r>
                    <m:r>
                      <a:rPr lang="en-US" b="0" i="1" smtClean="0">
                        <a:latin typeface="Cambria Math" panose="02040503050406030204" pitchFamily="18" charset="0"/>
                      </a:rPr>
                      <m:t>&lt;1</m:t>
                    </m:r>
                    <m:r>
                      <a:rPr lang="en-US" b="0" i="0" smtClean="0">
                        <a:latin typeface="Cambria Math" panose="02040503050406030204" pitchFamily="18" charset="0"/>
                      </a:rPr>
                      <m:t> </m:t>
                    </m:r>
                  </m:oMath>
                </a14:m>
                <a:r>
                  <a:rPr lang="en-US" dirty="0" smtClean="0"/>
                  <a:t> is a constant such as </a:t>
                </a:r>
                <a14:m>
                  <m:oMath xmlns:m="http://schemas.openxmlformats.org/officeDocument/2006/math">
                    <m:r>
                      <a:rPr lang="en-US" i="1">
                        <a:latin typeface="Cambria Math" panose="02040503050406030204" pitchFamily="18" charset="0"/>
                      </a:rPr>
                      <m:t>𝛼</m:t>
                    </m:r>
                    <m:r>
                      <a:rPr lang="en-US" b="0" i="1" smtClean="0">
                        <a:latin typeface="Cambria Math" panose="02040503050406030204" pitchFamily="18" charset="0"/>
                      </a:rPr>
                      <m:t>=0.001</m:t>
                    </m:r>
                  </m:oMath>
                </a14:m>
                <a:endParaRPr lang="en-US" dirty="0" smtClean="0"/>
              </a:p>
              <a:p>
                <a:r>
                  <a:rPr lang="en-US" dirty="0" smtClean="0"/>
                  <a:t>Parametrized </a:t>
                </a:r>
                <a:r>
                  <a:rPr lang="en-US" dirty="0" err="1" smtClean="0"/>
                  <a:t>relu</a:t>
                </a:r>
                <a:r>
                  <a:rPr lang="en-US" dirty="0" smtClean="0"/>
                  <a:t> similar to leaky </a:t>
                </a:r>
                <a:r>
                  <a:rPr lang="en-US" dirty="0" err="1" smtClean="0"/>
                  <a:t>relu</a:t>
                </a:r>
                <a:r>
                  <a:rPr lang="en-US" dirty="0" smtClean="0"/>
                  <a:t>, except that the parameter </a:t>
                </a:r>
                <a14:m>
                  <m:oMath xmlns:m="http://schemas.openxmlformats.org/officeDocument/2006/math">
                    <m:r>
                      <a:rPr lang="en-US" i="1">
                        <a:latin typeface="Cambria Math" panose="02040503050406030204" pitchFamily="18" charset="0"/>
                      </a:rPr>
                      <m:t>𝛼</m:t>
                    </m:r>
                  </m:oMath>
                </a14:m>
                <a:r>
                  <a:rPr lang="en-US" dirty="0" smtClean="0"/>
                  <a:t> is not a constant and is estimated( together with the weights and bias) by the learning algorithm. </a:t>
                </a:r>
              </a:p>
              <a:p>
                <a:pPr marL="0" indent="0">
                  <a:buNone/>
                </a:pP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3342" y="1783296"/>
                <a:ext cx="7792871" cy="4649360"/>
              </a:xfrm>
              <a:blipFill>
                <a:blip r:embed="rId2"/>
                <a:stretch>
                  <a:fillRect l="-625" t="-787"/>
                </a:stretch>
              </a:blipFill>
            </p:spPr>
            <p:txBody>
              <a:bodyPr/>
              <a:lstStyle/>
              <a:p>
                <a:r>
                  <a:rPr lang="en-US">
                    <a:noFill/>
                  </a:rPr>
                  <a:t> </a:t>
                </a:r>
              </a:p>
            </p:txBody>
          </p:sp>
        </mc:Fallback>
      </mc:AlternateContent>
      <p:grpSp>
        <p:nvGrpSpPr>
          <p:cNvPr id="8" name="Group 7"/>
          <p:cNvGrpSpPr/>
          <p:nvPr/>
        </p:nvGrpSpPr>
        <p:grpSpPr>
          <a:xfrm>
            <a:off x="8746213" y="2469918"/>
            <a:ext cx="3141757" cy="2511070"/>
            <a:chOff x="8557112" y="3152306"/>
            <a:chExt cx="3141757" cy="2511070"/>
          </a:xfrm>
        </p:grpSpPr>
        <p:pic>
          <p:nvPicPr>
            <p:cNvPr id="5" name="Picture 4"/>
            <p:cNvPicPr>
              <a:picLocks noChangeAspect="1"/>
            </p:cNvPicPr>
            <p:nvPr/>
          </p:nvPicPr>
          <p:blipFill>
            <a:blip r:embed="rId3"/>
            <a:stretch>
              <a:fillRect/>
            </a:stretch>
          </p:blipFill>
          <p:spPr>
            <a:xfrm>
              <a:off x="8557112" y="3152306"/>
              <a:ext cx="3141757" cy="251107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9074625" y="4866763"/>
                  <a:ext cx="10533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𝑟𝑒𝑙𝑢</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𝑧</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9074625" y="4866763"/>
                  <a:ext cx="1053365" cy="276999"/>
                </a:xfrm>
                <a:prstGeom prst="rect">
                  <a:avLst/>
                </a:prstGeom>
                <a:blipFill>
                  <a:blip r:embed="rId5"/>
                  <a:stretch>
                    <a:fillRect l="-4651" r="-2326"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0288410" y="3268524"/>
                  <a:ext cx="9155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𝑟𝑒𝑙𝑢</m:t>
                        </m:r>
                        <m:r>
                          <a:rPr lang="en-US" b="0" i="1" smtClean="0">
                            <a:latin typeface="Cambria Math" panose="02040503050406030204" pitchFamily="18" charset="0"/>
                          </a:rPr>
                          <m:t>=</m:t>
                        </m:r>
                        <m:r>
                          <a:rPr lang="en-US" b="0" i="1" smtClean="0">
                            <a:latin typeface="Cambria Math" panose="02040503050406030204" pitchFamily="18" charset="0"/>
                          </a:rPr>
                          <m:t>𝑧</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0288410" y="3268524"/>
                  <a:ext cx="915507" cy="276999"/>
                </a:xfrm>
                <a:prstGeom prst="rect">
                  <a:avLst/>
                </a:prstGeom>
                <a:blipFill>
                  <a:blip r:embed="rId6"/>
                  <a:stretch>
                    <a:fillRect l="-5333" r="-2000" b="-8696"/>
                  </a:stretch>
                </a:blipFill>
              </p:spPr>
              <p:txBody>
                <a:bodyPr/>
                <a:lstStyle/>
                <a:p>
                  <a:r>
                    <a:rPr lang="en-US">
                      <a:noFill/>
                    </a:rPr>
                    <a:t> </a:t>
                  </a:r>
                </a:p>
              </p:txBody>
            </p:sp>
          </mc:Fallback>
        </mc:AlternateContent>
      </p:grpSp>
    </p:spTree>
    <p:extLst>
      <p:ext uri="{BB962C8B-B14F-4D97-AF65-F5344CB8AC3E}">
        <p14:creationId xmlns:p14="http://schemas.microsoft.com/office/powerpoint/2010/main" val="1218324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6578" y="2576490"/>
            <a:ext cx="2402006" cy="42308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289440" y="268656"/>
            <a:ext cx="7729728" cy="700335"/>
          </a:xfrm>
        </p:spPr>
        <p:txBody>
          <a:bodyPr>
            <a:normAutofit fontScale="90000"/>
          </a:bodyPr>
          <a:lstStyle/>
          <a:p>
            <a:r>
              <a:rPr lang="en-US" dirty="0" smtClean="0"/>
              <a:t>Sigmoid/logistic Activation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299" y="1581556"/>
                <a:ext cx="6261047" cy="4834241"/>
              </a:xfrm>
            </p:spPr>
            <p:txBody>
              <a:bodyPr>
                <a:normAutofit fontScale="92500" lnSpcReduction="20000"/>
              </a:bodyPr>
              <a:lstStyle/>
              <a:p>
                <a:r>
                  <a:rPr lang="en-US" dirty="0" smtClean="0"/>
                  <a:t>You are familiar with sigmoid/logistic function from lecture 1 ( when we talked about logistic regression)</a:t>
                </a:r>
              </a:p>
              <a:p>
                <a:r>
                  <a:rPr lang="en-US" dirty="0" smtClean="0"/>
                  <a:t>The sigmoid function transform a real-valued element to an output that lies in the interval </a:t>
                </a:r>
                <a14:m>
                  <m:oMath xmlns:m="http://schemas.openxmlformats.org/officeDocument/2006/math">
                    <m:r>
                      <a:rPr lang="en-US" b="0" i="1" smtClean="0">
                        <a:latin typeface="Cambria Math" panose="02040503050406030204" pitchFamily="18" charset="0"/>
                      </a:rPr>
                      <m:t>(0,1)</m:t>
                    </m:r>
                  </m:oMath>
                </a14:m>
                <a:endParaRPr lang="en-US" dirty="0" smtClean="0"/>
              </a:p>
              <a:p>
                <a:pPr marL="0" indent="0">
                  <a:buNone/>
                </a:pPr>
                <a:r>
                  <a:rPr lang="en-US" dirty="0" smtClean="0"/>
                  <a:t>	</a:t>
                </a:r>
                <a14:m>
                  <m:oMath xmlns:m="http://schemas.openxmlformats.org/officeDocument/2006/math">
                    <m:r>
                      <a:rPr lang="en-US" b="0" i="1" smtClean="0">
                        <a:latin typeface="Cambria Math" panose="02040503050406030204" pitchFamily="18" charset="0"/>
                      </a:rPr>
                      <m:t>𝑠𝑖𝑔𝑚𝑜𝑖𝑑</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𝑧</m:t>
                            </m:r>
                          </m:sup>
                        </m:sSup>
                      </m:den>
                    </m:f>
                  </m:oMath>
                </a14:m>
                <a:endParaRPr lang="en-US" dirty="0" smtClean="0"/>
              </a:p>
              <a:p>
                <a:r>
                  <a:rPr lang="en-US" dirty="0" smtClean="0"/>
                  <a:t>Sigmoid has </a:t>
                </a:r>
                <a:r>
                  <a:rPr lang="en-US" dirty="0" smtClean="0">
                    <a:solidFill>
                      <a:srgbClr val="00B050"/>
                    </a:solidFill>
                  </a:rPr>
                  <a:t>squashing effect</a:t>
                </a:r>
                <a:r>
                  <a:rPr lang="en-US" dirty="0" smtClean="0">
                    <a:solidFill>
                      <a:schemeClr val="tx2"/>
                    </a:solidFill>
                  </a:rPr>
                  <a:t> meaning it squashes any input between </a:t>
                </a:r>
                <a14:m>
                  <m:oMath xmlns:m="http://schemas.openxmlformats.org/officeDocument/2006/math">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𝑖𝑛𝑓</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𝑖𝑛𝑓</m:t>
                    </m:r>
                    <m:r>
                      <a:rPr lang="en-US" b="0" i="1" smtClean="0">
                        <a:solidFill>
                          <a:schemeClr val="tx2"/>
                        </a:solidFill>
                        <a:latin typeface="Cambria Math" panose="02040503050406030204" pitchFamily="18" charset="0"/>
                      </a:rPr>
                      <m:t>)</m:t>
                    </m:r>
                  </m:oMath>
                </a14:m>
                <a:r>
                  <a:rPr lang="en-US" dirty="0" smtClean="0">
                    <a:solidFill>
                      <a:schemeClr val="tx2"/>
                    </a:solidFill>
                  </a:rPr>
                  <a:t> to some values in the range </a:t>
                </a:r>
                <a14:m>
                  <m:oMath xmlns:m="http://schemas.openxmlformats.org/officeDocument/2006/math">
                    <m:r>
                      <a:rPr lang="en-US" i="1">
                        <a:latin typeface="Cambria Math" panose="02040503050406030204" pitchFamily="18" charset="0"/>
                      </a:rPr>
                      <m:t>(0,1)</m:t>
                    </m:r>
                  </m:oMath>
                </a14:m>
                <a:endParaRPr lang="en-US" dirty="0" smtClean="0">
                  <a:solidFill>
                    <a:schemeClr val="tx2"/>
                  </a:solidFill>
                </a:endParaRPr>
              </a:p>
              <a:p>
                <a:r>
                  <a:rPr lang="en-US" dirty="0" smtClean="0">
                    <a:solidFill>
                      <a:schemeClr val="tx2"/>
                    </a:solidFill>
                  </a:rPr>
                  <a:t> Sigmoid functions are widely used </a:t>
                </a:r>
                <a:r>
                  <a:rPr lang="en-US" dirty="0" smtClean="0"/>
                  <a:t>as an activation function  on </a:t>
                </a:r>
                <a:r>
                  <a:rPr lang="en-US" dirty="0" smtClean="0">
                    <a:solidFill>
                      <a:srgbClr val="00B050"/>
                    </a:solidFill>
                  </a:rPr>
                  <a:t>the output units for a binary or multi-label classification problem </a:t>
                </a:r>
                <a:r>
                  <a:rPr lang="en-US" dirty="0" smtClean="0"/>
                  <a:t>( when we want to interpret the output of the network as probability of a target class)</a:t>
                </a:r>
              </a:p>
              <a:p>
                <a:r>
                  <a:rPr lang="en-US" dirty="0" smtClean="0"/>
                  <a:t>A single neuron with the sigmoid activation function corresponds to the logistic regression model.</a:t>
                </a:r>
              </a:p>
              <a:p>
                <a:r>
                  <a:rPr lang="en-US" dirty="0" err="1" smtClean="0">
                    <a:solidFill>
                      <a:srgbClr val="00B050"/>
                    </a:solidFill>
                  </a:rPr>
                  <a:t>Relu</a:t>
                </a:r>
                <a:r>
                  <a:rPr lang="en-US" dirty="0" smtClean="0">
                    <a:solidFill>
                      <a:srgbClr val="00B050"/>
                    </a:solidFill>
                  </a:rPr>
                  <a:t> is largely used instead of sigmoid for the activation of neurons in the hidden layers. </a:t>
                </a:r>
              </a:p>
              <a:p>
                <a:pPr lvl="1"/>
                <a:r>
                  <a:rPr lang="en-US" dirty="0" smtClean="0"/>
                  <a:t>As an exception to this,  in a later chapter, when we discuss recurrent neural networks,  we will describe architectures that leverage sigmoid unit to control flow of information.</a:t>
                </a:r>
              </a:p>
              <a:p>
                <a:pPr marL="228600" lvl="1" indent="0">
                  <a:buNone/>
                </a:pP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299" y="1581556"/>
                <a:ext cx="6261047" cy="4834241"/>
              </a:xfrm>
              <a:blipFill>
                <a:blip r:embed="rId3"/>
                <a:stretch>
                  <a:fillRect l="-487" t="-1387" r="-1461"/>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7891746" y="3663072"/>
            <a:ext cx="3914775" cy="2752725"/>
          </a:xfrm>
          <a:prstGeom prst="rect">
            <a:avLst/>
          </a:prstGeom>
        </p:spPr>
      </p:pic>
      <p:grpSp>
        <p:nvGrpSpPr>
          <p:cNvPr id="6" name="Group 5"/>
          <p:cNvGrpSpPr/>
          <p:nvPr/>
        </p:nvGrpSpPr>
        <p:grpSpPr>
          <a:xfrm>
            <a:off x="7191677" y="955124"/>
            <a:ext cx="4064545" cy="1134431"/>
            <a:chOff x="4217158" y="4802345"/>
            <a:chExt cx="4064545" cy="1134431"/>
          </a:xfrm>
        </p:grpSpPr>
        <mc:AlternateContent xmlns:mc="http://schemas.openxmlformats.org/markup-compatibility/2006" xmlns:a14="http://schemas.microsoft.com/office/drawing/2010/main">
          <mc:Choice Requires="a14">
            <p:sp>
              <p:nvSpPr>
                <p:cNvPr id="7" name="Oval 6"/>
                <p:cNvSpPr/>
                <p:nvPr/>
              </p:nvSpPr>
              <p:spPr>
                <a:xfrm>
                  <a:off x="4899395" y="5254388"/>
                  <a:ext cx="1760712" cy="6823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&lt;</m:t>
                        </m:r>
                        <m:r>
                          <a:rPr lang="en-US" b="1" i="1" smtClean="0">
                            <a:latin typeface="Cambria Math" panose="02040503050406030204" pitchFamily="18" charset="0"/>
                          </a:rPr>
                          <m:t>𝒘</m:t>
                        </m:r>
                        <m:r>
                          <a:rPr lang="en-US" b="1"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&gt;</m:t>
                        </m:r>
                      </m:oMath>
                    </m:oMathPara>
                  </a14:m>
                  <a:endParaRPr lang="en-US" dirty="0"/>
                </a:p>
              </p:txBody>
            </p:sp>
          </mc:Choice>
          <mc:Fallback xmlns="">
            <p:sp>
              <p:nvSpPr>
                <p:cNvPr id="7" name="Oval 6"/>
                <p:cNvSpPr>
                  <a:spLocks noRot="1" noChangeAspect="1" noMove="1" noResize="1" noEditPoints="1" noAdjustHandles="1" noChangeArrowheads="1" noChangeShapeType="1" noTextEdit="1"/>
                </p:cNvSpPr>
                <p:nvPr/>
              </p:nvSpPr>
              <p:spPr>
                <a:xfrm>
                  <a:off x="4899395" y="5254388"/>
                  <a:ext cx="1760712" cy="682388"/>
                </a:xfrm>
                <a:prstGeom prst="ellipse">
                  <a:avLst/>
                </a:prstGeom>
                <a:blipFill>
                  <a:blip r:embed="rId5"/>
                  <a:stretch>
                    <a:fillRect/>
                  </a:stretch>
                </a:blipFill>
              </p:spPr>
              <p:txBody>
                <a:bodyPr/>
                <a:lstStyle/>
                <a:p>
                  <a:r>
                    <a:rPr lang="en-US">
                      <a:noFill/>
                    </a:rPr>
                    <a:t> </a:t>
                  </a:r>
                </a:p>
              </p:txBody>
            </p:sp>
          </mc:Fallback>
        </mc:AlternateContent>
        <p:cxnSp>
          <p:nvCxnSpPr>
            <p:cNvPr id="8" name="Straight Arrow Connector 7"/>
            <p:cNvCxnSpPr>
              <a:endCxn id="7" idx="2"/>
            </p:cNvCxnSpPr>
            <p:nvPr/>
          </p:nvCxnSpPr>
          <p:spPr>
            <a:xfrm>
              <a:off x="4217158" y="5595582"/>
              <a:ext cx="6822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6402984" y="4802345"/>
                  <a:ext cx="1878719" cy="9229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i="1">
                                    <a:latin typeface="Cambria Math" panose="02040503050406030204" pitchFamily="18" charset="0"/>
                                  </a:rPr>
                                </m:ctrlPr>
                              </m:sSupPr>
                              <m:e>
                                <m:r>
                                  <m:rPr>
                                    <m:sty m:val="p"/>
                                  </m:rPr>
                                  <a:rPr lang="en-US">
                                    <a:latin typeface="Cambria Math" panose="02040503050406030204" pitchFamily="18" charset="0"/>
                                  </a:rPr>
                                  <m:t>e</m:t>
                                </m:r>
                              </m:e>
                              <m:sup>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a:latin typeface="Cambria Math" panose="02040503050406030204" pitchFamily="18" charset="0"/>
                                      </a:rPr>
                                      <m:t>+</m:t>
                                    </m:r>
                                    <m:r>
                                      <m:rPr>
                                        <m:sty m:val="p"/>
                                      </m:rPr>
                                      <a:rPr lang="en-US">
                                        <a:latin typeface="Cambria Math" panose="02040503050406030204" pitchFamily="18" charset="0"/>
                                      </a:rPr>
                                      <m:t>b</m:t>
                                    </m:r>
                                  </m:e>
                                </m:d>
                              </m:sup>
                            </m:sSup>
                          </m:den>
                        </m:f>
                      </m:oMath>
                    </m:oMathPara>
                  </a14:m>
                  <a:endParaRPr lang="en-US" b="1" dirty="0"/>
                </a:p>
                <a:p>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6402984" y="4802345"/>
                  <a:ext cx="1878719" cy="922945"/>
                </a:xfrm>
                <a:prstGeom prst="rect">
                  <a:avLst/>
                </a:prstGeom>
                <a:blipFill>
                  <a:blip r:embed="rId6"/>
                  <a:stretch>
                    <a:fillRect/>
                  </a:stretch>
                </a:blipFill>
              </p:spPr>
              <p:txBody>
                <a:bodyPr/>
                <a:lstStyle/>
                <a:p>
                  <a:r>
                    <a:rPr lang="en-US">
                      <a:noFill/>
                    </a:rPr>
                    <a:t> </a:t>
                  </a:r>
                </a:p>
              </p:txBody>
            </p:sp>
          </mc:Fallback>
        </mc:AlternateContent>
        <p:cxnSp>
          <p:nvCxnSpPr>
            <p:cNvPr id="10" name="Straight Arrow Connector 9"/>
            <p:cNvCxnSpPr/>
            <p:nvPr/>
          </p:nvCxnSpPr>
          <p:spPr>
            <a:xfrm>
              <a:off x="6660107" y="5589717"/>
              <a:ext cx="1621596" cy="5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517560" y="5164346"/>
                  <a:ext cx="381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4517560" y="5164346"/>
                  <a:ext cx="381835" cy="369332"/>
                </a:xfrm>
                <a:prstGeom prst="rect">
                  <a:avLst/>
                </a:prstGeom>
                <a:blipFill>
                  <a:blip r:embed="rId7"/>
                  <a:stretch>
                    <a:fillRect/>
                  </a:stretch>
                </a:blipFill>
              </p:spPr>
              <p:txBody>
                <a:bodyPr/>
                <a:lstStyle/>
                <a:p>
                  <a:r>
                    <a:rPr lang="en-US">
                      <a:noFill/>
                    </a:rPr>
                    <a:t> </a:t>
                  </a:r>
                </a:p>
              </p:txBody>
            </p:sp>
          </mc:Fallback>
        </mc:AlternateContent>
      </p:grpSp>
      <p:sp>
        <p:nvSpPr>
          <p:cNvPr id="12" name="Down Arrow 11"/>
          <p:cNvSpPr/>
          <p:nvPr/>
        </p:nvSpPr>
        <p:spPr>
          <a:xfrm>
            <a:off x="8590497" y="2153429"/>
            <a:ext cx="327546" cy="56199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7532795" y="2657439"/>
            <a:ext cx="4366836"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 single neuron with sigmoid activation</a:t>
            </a:r>
          </a:p>
          <a:p>
            <a:r>
              <a:rPr lang="en-US" dirty="0"/>
              <a:t>c</a:t>
            </a:r>
            <a:r>
              <a:rPr lang="en-US" dirty="0" smtClean="0"/>
              <a:t>orresponds to the logistic regression model</a:t>
            </a:r>
            <a:endParaRPr lang="en-US" dirty="0"/>
          </a:p>
        </p:txBody>
      </p:sp>
    </p:spTree>
    <p:extLst>
      <p:ext uri="{BB962C8B-B14F-4D97-AF65-F5344CB8AC3E}">
        <p14:creationId xmlns:p14="http://schemas.microsoft.com/office/powerpoint/2010/main" val="116156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2424" y="2857193"/>
            <a:ext cx="2101755" cy="4640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944533" y="282304"/>
            <a:ext cx="7729728" cy="1188720"/>
          </a:xfrm>
        </p:spPr>
        <p:txBody>
          <a:bodyPr/>
          <a:lstStyle/>
          <a:p>
            <a:r>
              <a:rPr lang="en-US" dirty="0" err="1" smtClean="0"/>
              <a:t>Tanh</a:t>
            </a:r>
            <a:r>
              <a:rPr lang="en-US" dirty="0" smtClean="0"/>
              <a:t> Activation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6810" y="2174805"/>
                <a:ext cx="6421545" cy="3407915"/>
              </a:xfrm>
            </p:spPr>
            <p:txBody>
              <a:bodyPr>
                <a:normAutofit fontScale="85000" lnSpcReduction="10000"/>
              </a:bodyPr>
              <a:lstStyle/>
              <a:p>
                <a:r>
                  <a:rPr lang="en-US" dirty="0" smtClean="0"/>
                  <a:t>Like the sigmoid function, the </a:t>
                </a:r>
                <a:r>
                  <a:rPr lang="en-US" dirty="0" err="1"/>
                  <a:t>tanh</a:t>
                </a:r>
                <a:r>
                  <a:rPr lang="en-US" dirty="0"/>
                  <a:t> (Hyperbolic Tangent) function also squashes its inputs, transforming them into elements on the interval </a:t>
                </a:r>
                <a:r>
                  <a:rPr lang="en-US" dirty="0" smtClean="0"/>
                  <a:t>between</a:t>
                </a:r>
                <a14:m>
                  <m:oMath xmlns:m="http://schemas.openxmlformats.org/officeDocument/2006/math">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−1,1</m:t>
                        </m:r>
                      </m:e>
                    </m:d>
                    <m:r>
                      <a:rPr lang="en-US" b="0" i="1" smtClean="0">
                        <a:latin typeface="Cambria Math" panose="02040503050406030204" pitchFamily="18" charset="0"/>
                      </a:rPr>
                      <m:t>:</m:t>
                    </m:r>
                  </m:oMath>
                </a14:m>
                <a:endParaRPr lang="en-US" b="0" dirty="0" smtClean="0"/>
              </a:p>
              <a:p>
                <a:pPr marL="0" indent="0" algn="ctr">
                  <a:buNone/>
                </a:pPr>
                <a:r>
                  <a:rPr lang="en-US" dirty="0" smtClean="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𝑧</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𝑧</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𝑧</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𝑧</m:t>
                            </m:r>
                          </m:sup>
                        </m:sSup>
                      </m:den>
                    </m:f>
                  </m:oMath>
                </a14:m>
                <a:endParaRPr lang="en-US" dirty="0" smtClean="0"/>
              </a:p>
              <a:p>
                <a:r>
                  <a:rPr lang="en-US" dirty="0" smtClean="0"/>
                  <a:t>As </a:t>
                </a:r>
                <a:r>
                  <a:rPr lang="en-US" dirty="0"/>
                  <a:t>the input nears 0, the </a:t>
                </a:r>
                <a:r>
                  <a:rPr lang="en-US" dirty="0" err="1"/>
                  <a:t>tanh</a:t>
                </a:r>
                <a:r>
                  <a:rPr lang="en-US" dirty="0"/>
                  <a:t> function approaches a linear </a:t>
                </a:r>
                <a:r>
                  <a:rPr lang="en-US" dirty="0" smtClean="0"/>
                  <a:t>transformation</a:t>
                </a:r>
              </a:p>
              <a:p>
                <a:endParaRPr lang="en-US" dirty="0" smtClean="0"/>
              </a:p>
              <a:p>
                <a:r>
                  <a:rPr lang="en-US" dirty="0" smtClean="0"/>
                  <a:t>Similar to sigmoid, </a:t>
                </a:r>
                <a:r>
                  <a:rPr lang="en-US" dirty="0" err="1" smtClean="0"/>
                  <a:t>tanh</a:t>
                </a:r>
                <a:r>
                  <a:rPr lang="en-US" dirty="0" smtClean="0"/>
                  <a:t> also has </a:t>
                </a:r>
                <a:r>
                  <a:rPr lang="en-US" dirty="0">
                    <a:solidFill>
                      <a:srgbClr val="00B050"/>
                    </a:solidFill>
                  </a:rPr>
                  <a:t>squashing effect</a:t>
                </a:r>
                <a:r>
                  <a:rPr lang="en-US" dirty="0">
                    <a:solidFill>
                      <a:schemeClr val="tx2"/>
                    </a:solidFill>
                  </a:rPr>
                  <a:t> meaning it squashes any input between </a:t>
                </a:r>
                <a14:m>
                  <m:oMath xmlns:m="http://schemas.openxmlformats.org/officeDocument/2006/math">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𝑖𝑛𝑓</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𝑖𝑛𝑓</m:t>
                    </m:r>
                    <m:r>
                      <a:rPr lang="en-US" i="1">
                        <a:solidFill>
                          <a:schemeClr val="tx2"/>
                        </a:solidFill>
                        <a:latin typeface="Cambria Math" panose="02040503050406030204" pitchFamily="18" charset="0"/>
                      </a:rPr>
                      <m:t>)</m:t>
                    </m:r>
                  </m:oMath>
                </a14:m>
                <a:r>
                  <a:rPr lang="en-US" dirty="0">
                    <a:solidFill>
                      <a:schemeClr val="tx2"/>
                    </a:solidFill>
                  </a:rPr>
                  <a:t> to some values in the range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,1)</m:t>
                    </m:r>
                  </m:oMath>
                </a14:m>
                <a:endParaRPr lang="en-US" dirty="0">
                  <a:solidFill>
                    <a:schemeClr val="tx2"/>
                  </a:solidFill>
                </a:endParaRPr>
              </a:p>
              <a:p>
                <a:endParaRPr lang="en-US" dirty="0" smtClean="0"/>
              </a:p>
              <a:p>
                <a:r>
                  <a:rPr lang="en-US" dirty="0" smtClean="0"/>
                  <a:t>Although </a:t>
                </a:r>
                <a:r>
                  <a:rPr lang="en-US" dirty="0"/>
                  <a:t>the shape of the function is similar to the sigmoid function, the </a:t>
                </a:r>
                <a:r>
                  <a:rPr lang="en-US" dirty="0" err="1"/>
                  <a:t>tanh</a:t>
                </a:r>
                <a:r>
                  <a:rPr lang="en-US" dirty="0"/>
                  <a:t> function exhibits point symmetry about the origin of the coordinate system.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6810" y="2174805"/>
                <a:ext cx="6421545" cy="3407915"/>
              </a:xfrm>
              <a:blipFill>
                <a:blip r:embed="rId2"/>
                <a:stretch>
                  <a:fillRect l="-285" t="-1073"/>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6969474" y="4122594"/>
            <a:ext cx="3813278" cy="2565779"/>
          </a:xfrm>
          <a:prstGeom prst="rect">
            <a:avLst/>
          </a:prstGeom>
        </p:spPr>
      </p:pic>
      <p:grpSp>
        <p:nvGrpSpPr>
          <p:cNvPr id="6" name="Group 5"/>
          <p:cNvGrpSpPr/>
          <p:nvPr/>
        </p:nvGrpSpPr>
        <p:grpSpPr>
          <a:xfrm>
            <a:off x="6870362" y="1728272"/>
            <a:ext cx="4907213" cy="1128921"/>
            <a:chOff x="4217158" y="4807855"/>
            <a:chExt cx="4907213" cy="1128921"/>
          </a:xfrm>
        </p:grpSpPr>
        <mc:AlternateContent xmlns:mc="http://schemas.openxmlformats.org/markup-compatibility/2006" xmlns:a14="http://schemas.microsoft.com/office/drawing/2010/main">
          <mc:Choice Requires="a14">
            <p:sp>
              <p:nvSpPr>
                <p:cNvPr id="7" name="Oval 6"/>
                <p:cNvSpPr/>
                <p:nvPr/>
              </p:nvSpPr>
              <p:spPr>
                <a:xfrm>
                  <a:off x="4899395" y="5254388"/>
                  <a:ext cx="1760712" cy="6823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&lt;</m:t>
                        </m:r>
                        <m:r>
                          <a:rPr lang="en-US" b="1" i="1" smtClean="0">
                            <a:latin typeface="Cambria Math" panose="02040503050406030204" pitchFamily="18" charset="0"/>
                          </a:rPr>
                          <m:t>𝒘</m:t>
                        </m:r>
                        <m:r>
                          <a:rPr lang="en-US" b="1"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&gt;</m:t>
                        </m:r>
                      </m:oMath>
                    </m:oMathPara>
                  </a14:m>
                  <a:endParaRPr lang="en-US" dirty="0"/>
                </a:p>
              </p:txBody>
            </p:sp>
          </mc:Choice>
          <mc:Fallback xmlns="">
            <p:sp>
              <p:nvSpPr>
                <p:cNvPr id="7" name="Oval 6"/>
                <p:cNvSpPr>
                  <a:spLocks noRot="1" noChangeAspect="1" noMove="1" noResize="1" noEditPoints="1" noAdjustHandles="1" noChangeArrowheads="1" noChangeShapeType="1" noTextEdit="1"/>
                </p:cNvSpPr>
                <p:nvPr/>
              </p:nvSpPr>
              <p:spPr>
                <a:xfrm>
                  <a:off x="4899395" y="5254388"/>
                  <a:ext cx="1760712" cy="682388"/>
                </a:xfrm>
                <a:prstGeom prst="ellipse">
                  <a:avLst/>
                </a:prstGeom>
                <a:blipFill>
                  <a:blip r:embed="rId4"/>
                  <a:stretch>
                    <a:fillRect/>
                  </a:stretch>
                </a:blipFill>
              </p:spPr>
              <p:txBody>
                <a:bodyPr/>
                <a:lstStyle/>
                <a:p>
                  <a:r>
                    <a:rPr lang="en-US">
                      <a:noFill/>
                    </a:rPr>
                    <a:t> </a:t>
                  </a:r>
                </a:p>
              </p:txBody>
            </p:sp>
          </mc:Fallback>
        </mc:AlternateContent>
        <p:cxnSp>
          <p:nvCxnSpPr>
            <p:cNvPr id="8" name="Straight Arrow Connector 7"/>
            <p:cNvCxnSpPr>
              <a:endCxn id="7" idx="2"/>
            </p:cNvCxnSpPr>
            <p:nvPr/>
          </p:nvCxnSpPr>
          <p:spPr>
            <a:xfrm>
              <a:off x="4217158" y="5595582"/>
              <a:ext cx="6822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6660107" y="4807855"/>
                  <a:ext cx="2464264" cy="1005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m:rPr>
                                    <m:sty m:val="p"/>
                                  </m:rPr>
                                  <a:rPr lang="en-US">
                                    <a:latin typeface="Cambria Math" panose="02040503050406030204" pitchFamily="18" charset="0"/>
                                  </a:rPr>
                                  <m:t>e</m:t>
                                </m:r>
                              </m:e>
                              <m: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a:latin typeface="Cambria Math" panose="02040503050406030204" pitchFamily="18" charset="0"/>
                                      </a:rPr>
                                      <m:t>+</m:t>
                                    </m:r>
                                    <m:r>
                                      <m:rPr>
                                        <m:sty m:val="p"/>
                                      </m:rPr>
                                      <a:rPr lang="en-US">
                                        <a:latin typeface="Cambria Math" panose="02040503050406030204" pitchFamily="18" charset="0"/>
                                      </a:rPr>
                                      <m:t>b</m:t>
                                    </m:r>
                                  </m:e>
                                </m:d>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m:rPr>
                                    <m:sty m:val="p"/>
                                  </m:rPr>
                                  <a:rPr lang="en-US">
                                    <a:latin typeface="Cambria Math" panose="02040503050406030204" pitchFamily="18" charset="0"/>
                                  </a:rPr>
                                  <m:t>e</m:t>
                                </m:r>
                              </m:e>
                              <m:sup>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a:latin typeface="Cambria Math" panose="02040503050406030204" pitchFamily="18" charset="0"/>
                                      </a:rPr>
                                      <m:t>+</m:t>
                                    </m:r>
                                    <m:r>
                                      <m:rPr>
                                        <m:sty m:val="p"/>
                                      </m:rPr>
                                      <a:rPr lang="en-US">
                                        <a:latin typeface="Cambria Math" panose="02040503050406030204" pitchFamily="18" charset="0"/>
                                      </a:rPr>
                                      <m:t>b</m:t>
                                    </m:r>
                                  </m:e>
                                </m:d>
                              </m:sup>
                            </m:sSup>
                          </m:num>
                          <m:den>
                            <m:sSup>
                              <m:sSupPr>
                                <m:ctrlPr>
                                  <a:rPr lang="en-US" i="1">
                                    <a:latin typeface="Cambria Math" panose="02040503050406030204" pitchFamily="18" charset="0"/>
                                  </a:rPr>
                                </m:ctrlPr>
                              </m:sSupPr>
                              <m:e>
                                <m:r>
                                  <m:rPr>
                                    <m:sty m:val="p"/>
                                  </m:rPr>
                                  <a:rPr lang="en-US">
                                    <a:latin typeface="Cambria Math" panose="02040503050406030204" pitchFamily="18" charset="0"/>
                                  </a:rPr>
                                  <m:t>e</m:t>
                                </m:r>
                              </m:e>
                              <m: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a:latin typeface="Cambria Math" panose="02040503050406030204" pitchFamily="18" charset="0"/>
                                      </a:rPr>
                                      <m:t>+</m:t>
                                    </m:r>
                                    <m:r>
                                      <m:rPr>
                                        <m:sty m:val="p"/>
                                      </m:rPr>
                                      <a:rPr lang="en-US">
                                        <a:latin typeface="Cambria Math" panose="02040503050406030204" pitchFamily="18" charset="0"/>
                                      </a:rPr>
                                      <m:t>b</m:t>
                                    </m:r>
                                  </m:e>
                                </m:d>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m:rPr>
                                    <m:sty m:val="p"/>
                                  </m:rPr>
                                  <a:rPr lang="en-US">
                                    <a:latin typeface="Cambria Math" panose="02040503050406030204" pitchFamily="18" charset="0"/>
                                  </a:rPr>
                                  <m:t>e</m:t>
                                </m:r>
                              </m:e>
                              <m:sup>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a:latin typeface="Cambria Math" panose="02040503050406030204" pitchFamily="18" charset="0"/>
                                      </a:rPr>
                                      <m:t>+</m:t>
                                    </m:r>
                                    <m:r>
                                      <m:rPr>
                                        <m:sty m:val="p"/>
                                      </m:rPr>
                                      <a:rPr lang="en-US">
                                        <a:latin typeface="Cambria Math" panose="02040503050406030204" pitchFamily="18" charset="0"/>
                                      </a:rPr>
                                      <m:t>b</m:t>
                                    </m:r>
                                  </m:e>
                                </m:d>
                              </m:sup>
                            </m:sSup>
                          </m:den>
                        </m:f>
                      </m:oMath>
                    </m:oMathPara>
                  </a14:m>
                  <a:endParaRPr lang="en-US" b="1" dirty="0"/>
                </a:p>
                <a:p>
                  <a:endParaRPr lang="en-US" b="1" dirty="0"/>
                </a:p>
              </p:txBody>
            </p:sp>
          </mc:Choice>
          <mc:Fallback>
            <p:sp>
              <p:nvSpPr>
                <p:cNvPr id="9" name="TextBox 8"/>
                <p:cNvSpPr txBox="1">
                  <a:spLocks noRot="1" noChangeAspect="1" noMove="1" noResize="1" noEditPoints="1" noAdjustHandles="1" noChangeArrowheads="1" noChangeShapeType="1" noTextEdit="1"/>
                </p:cNvSpPr>
                <p:nvPr/>
              </p:nvSpPr>
              <p:spPr>
                <a:xfrm>
                  <a:off x="6660107" y="4807855"/>
                  <a:ext cx="2464264" cy="1005596"/>
                </a:xfrm>
                <a:prstGeom prst="rect">
                  <a:avLst/>
                </a:prstGeom>
                <a:blipFill>
                  <a:blip r:embed="rId5"/>
                  <a:stretch>
                    <a:fillRect/>
                  </a:stretch>
                </a:blipFill>
              </p:spPr>
              <p:txBody>
                <a:bodyPr/>
                <a:lstStyle/>
                <a:p>
                  <a:r>
                    <a:rPr lang="en-US">
                      <a:noFill/>
                    </a:rPr>
                    <a:t> </a:t>
                  </a:r>
                </a:p>
              </p:txBody>
            </p:sp>
          </mc:Fallback>
        </mc:AlternateContent>
        <p:cxnSp>
          <p:nvCxnSpPr>
            <p:cNvPr id="10" name="Straight Arrow Connector 9"/>
            <p:cNvCxnSpPr/>
            <p:nvPr/>
          </p:nvCxnSpPr>
          <p:spPr>
            <a:xfrm>
              <a:off x="6660107" y="5589717"/>
              <a:ext cx="1621596" cy="5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517560" y="5164346"/>
                  <a:ext cx="381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4517560" y="5164346"/>
                  <a:ext cx="381835" cy="369332"/>
                </a:xfrm>
                <a:prstGeom prst="rect">
                  <a:avLst/>
                </a:prstGeom>
                <a:blipFill>
                  <a:blip r:embed="rId6"/>
                  <a:stretch>
                    <a:fillRect/>
                  </a:stretch>
                </a:blipFill>
              </p:spPr>
              <p:txBody>
                <a:bodyPr/>
                <a:lstStyle/>
                <a:p>
                  <a:r>
                    <a:rPr lang="en-US">
                      <a:noFill/>
                    </a:rPr>
                    <a:t> </a:t>
                  </a:r>
                </a:p>
              </p:txBody>
            </p:sp>
          </mc:Fallback>
        </mc:AlternateContent>
      </p:grpSp>
      <p:sp>
        <p:nvSpPr>
          <p:cNvPr id="12" name="Down Arrow 11"/>
          <p:cNvSpPr/>
          <p:nvPr/>
        </p:nvSpPr>
        <p:spPr>
          <a:xfrm>
            <a:off x="8388621" y="2808206"/>
            <a:ext cx="327546" cy="56199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7361681" y="3291158"/>
            <a:ext cx="29761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 neuron with </a:t>
            </a:r>
            <a:r>
              <a:rPr lang="en-US" dirty="0" err="1" smtClean="0"/>
              <a:t>tanh</a:t>
            </a:r>
            <a:r>
              <a:rPr lang="en-US" dirty="0" smtClean="0"/>
              <a:t> activation</a:t>
            </a:r>
            <a:endParaRPr lang="en-US" dirty="0"/>
          </a:p>
        </p:txBody>
      </p:sp>
    </p:spTree>
    <p:extLst>
      <p:ext uri="{BB962C8B-B14F-4D97-AF65-F5344CB8AC3E}">
        <p14:creationId xmlns:p14="http://schemas.microsoft.com/office/powerpoint/2010/main" val="1242653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19521</TotalTime>
  <Words>5641</Words>
  <Application>Microsoft Office PowerPoint</Application>
  <PresentationFormat>Widescreen</PresentationFormat>
  <Paragraphs>229</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 Math</vt:lpstr>
      <vt:lpstr>Gill Sans MT</vt:lpstr>
      <vt:lpstr>Parcel</vt:lpstr>
      <vt:lpstr>Lecture 2.2—Introduction to Feedforward neural networks</vt:lpstr>
      <vt:lpstr>Feedforward neural network</vt:lpstr>
      <vt:lpstr>What is a neuron</vt:lpstr>
      <vt:lpstr>What is a neuron?</vt:lpstr>
      <vt:lpstr>Why do we need an activation function?</vt:lpstr>
      <vt:lpstr>RELU Activation Function</vt:lpstr>
      <vt:lpstr>Some Variants of Relu</vt:lpstr>
      <vt:lpstr>Sigmoid/logistic Activation</vt:lpstr>
      <vt:lpstr>Tanh Activation</vt:lpstr>
      <vt:lpstr>Softmax Activation</vt:lpstr>
      <vt:lpstr>Softmax activation (Cont.)</vt:lpstr>
      <vt:lpstr>Computing the output of a feedforward neural network</vt:lpstr>
      <vt:lpstr>How does neural network compute its output</vt:lpstr>
      <vt:lpstr>Example of a feedforward neural network</vt:lpstr>
      <vt:lpstr>Some Notations</vt:lpstr>
      <vt:lpstr>Example of a feedforward neural network (cont.)</vt:lpstr>
      <vt:lpstr>Example of a feedforward neural network (cont.)</vt:lpstr>
      <vt:lpstr>Learning the parameters of a feedforward neural network: The Loss Function</vt:lpstr>
      <vt:lpstr>Loss function</vt:lpstr>
      <vt:lpstr>Deep learning for regression</vt:lpstr>
      <vt:lpstr>Regression loss function</vt:lpstr>
      <vt:lpstr>Deep Learning for Binary Classification</vt:lpstr>
      <vt:lpstr>Binary Cross entropy loss</vt:lpstr>
      <vt:lpstr>Deep Learning for multiclass Classification</vt:lpstr>
      <vt:lpstr>Cross Entropy Loss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2.2—Introduction to Feedforward neural networks</dc:title>
  <dc:creator>Sahebkarkhorasani, Elham</dc:creator>
  <cp:lastModifiedBy>Sahebkarkhorasani, Elham</cp:lastModifiedBy>
  <cp:revision>177</cp:revision>
  <dcterms:created xsi:type="dcterms:W3CDTF">2020-06-03T19:44:49Z</dcterms:created>
  <dcterms:modified xsi:type="dcterms:W3CDTF">2020-09-08T00:05:22Z</dcterms:modified>
</cp:coreProperties>
</file>