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9" r:id="rId3"/>
    <p:sldId id="270" r:id="rId4"/>
    <p:sldId id="274" r:id="rId5"/>
    <p:sldId id="271" r:id="rId6"/>
    <p:sldId id="277" r:id="rId7"/>
    <p:sldId id="278" r:id="rId8"/>
    <p:sldId id="272" r:id="rId9"/>
    <p:sldId id="273" r:id="rId10"/>
    <p:sldId id="279" r:id="rId11"/>
    <p:sldId id="275" r:id="rId12"/>
    <p:sldId id="276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-3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CF3A-C4D0-401A-A80A-5FB6BFE4BF06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9AB89-D0DB-450F-8C54-8794BD76C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9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Group 10"/>
          <p:cNvGrpSpPr>
            <a:grpSpLocks/>
          </p:cNvGrpSpPr>
          <p:nvPr/>
        </p:nvGrpSpPr>
        <p:grpSpPr bwMode="auto">
          <a:xfrm>
            <a:off x="0" y="0"/>
            <a:ext cx="12192000" cy="5486400"/>
            <a:chOff x="0" y="0"/>
            <a:chExt cx="5760" cy="3456"/>
          </a:xfrm>
        </p:grpSpPr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0" y="1056"/>
              <a:ext cx="5760" cy="24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5760" cy="1008"/>
            </a:xfrm>
            <a:prstGeom prst="rect">
              <a:avLst/>
            </a:prstGeom>
            <a:solidFill>
              <a:srgbClr val="99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14617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429000"/>
            <a:ext cx="8534400" cy="1295400"/>
          </a:xfrm>
        </p:spPr>
        <p:txBody>
          <a:bodyPr/>
          <a:lstStyle>
            <a:lvl1pPr marL="0" indent="0" algn="ctr">
              <a:buFont typeface="Webdings" panose="05030102010509060703" pitchFamily="18" charset="2"/>
              <a:buNone/>
              <a:defRPr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1930400" cy="476250"/>
          </a:xfrm>
        </p:spPr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7432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07200" y="6245225"/>
            <a:ext cx="1727200" cy="476250"/>
          </a:xfrm>
        </p:spPr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8331200" y="6273800"/>
            <a:ext cx="304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>
                <a:solidFill>
                  <a:srgbClr val="003399"/>
                </a:solidFill>
              </a:rPr>
              <a:t>University of Illinois </a:t>
            </a:r>
            <a:br>
              <a:rPr lang="en-US" altLang="en-US" sz="1400">
                <a:solidFill>
                  <a:srgbClr val="003399"/>
                </a:solidFill>
              </a:rPr>
            </a:br>
            <a:r>
              <a:rPr lang="en-US" altLang="en-US" sz="14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4108" name="Picture 12" descr="medBlueLogo_li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100" y="6019801"/>
            <a:ext cx="6350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67674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79041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74639"/>
            <a:ext cx="2590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39"/>
            <a:ext cx="7569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50356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63605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97560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800" y="1447800"/>
            <a:ext cx="50292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447800"/>
            <a:ext cx="50292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55857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66262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03458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80801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77078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FBDE3-C19E-4BF3-B83F-21E04D7E70AC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29334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447800"/>
            <a:ext cx="1026160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20800" y="6245225"/>
            <a:ext cx="1930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0CFBDE3-C19E-4BF3-B83F-21E04D7E70AC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03600" y="6229350"/>
            <a:ext cx="3657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3600" y="6248401"/>
            <a:ext cx="2336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6319F04-D695-48DC-AF9D-CB15FB74C545}" type="slidenum">
              <a:rPr lang="en-US" smtClean="0"/>
              <a:t>‹#›</a:t>
            </a:fld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447800"/>
            <a:ext cx="1219200" cy="5410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" cy="1295400"/>
          </a:xfrm>
          <a:prstGeom prst="rect">
            <a:avLst/>
          </a:prstGeom>
          <a:solidFill>
            <a:srgbClr val="99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93218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200">
                <a:solidFill>
                  <a:srgbClr val="003399"/>
                </a:solidFill>
              </a:rPr>
              <a:t>University of Illinois </a:t>
            </a:r>
            <a:br>
              <a:rPr lang="en-US" altLang="en-US" sz="1200">
                <a:solidFill>
                  <a:srgbClr val="003399"/>
                </a:solidFill>
              </a:rPr>
            </a:br>
            <a:r>
              <a:rPr lang="en-US" altLang="en-US" sz="1200">
                <a:solidFill>
                  <a:srgbClr val="003399"/>
                </a:solidFill>
              </a:rPr>
              <a:t>at Springfield</a:t>
            </a:r>
          </a:p>
        </p:txBody>
      </p:sp>
      <p:pic>
        <p:nvPicPr>
          <p:cNvPr id="1036" name="Picture 12" descr="medBlueLogo_lit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401" y="6138863"/>
            <a:ext cx="512233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3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4" presetClass="entr" presetSubtype="3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out)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4" presetClass="entr" presetSubtype="3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out)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4" presetClass="entr" presetSubtype="3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ox(out)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ebdings" panose="05030102010509060703" pitchFamily="18" charset="2"/>
        <a:buChar char="=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ebdings" panose="05030102010509060703" pitchFamily="18" charset="2"/>
        <a:buChar char="=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1: </a:t>
            </a:r>
            <a:br>
              <a:rPr lang="en-US" dirty="0" smtClean="0"/>
            </a:br>
            <a:r>
              <a:rPr lang="en-US" dirty="0" smtClean="0"/>
              <a:t>Different DBs for Different 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64081" y="3925926"/>
            <a:ext cx="5008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Text chapters 1 and 2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45567"/>
      </p:ext>
    </p:extLst>
  </p:cSld>
  <p:clrMapOvr>
    <a:masterClrMapping/>
  </p:clrMapOvr>
  <p:transition spd="med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20800" y="1447801"/>
            <a:ext cx="10261600" cy="1408688"/>
          </a:xfrm>
        </p:spPr>
        <p:txBody>
          <a:bodyPr/>
          <a:lstStyle/>
          <a:p>
            <a:r>
              <a:rPr lang="en-US" dirty="0" smtClean="0"/>
              <a:t>Relational </a:t>
            </a:r>
            <a:r>
              <a:rPr lang="en-US" dirty="0"/>
              <a:t>databases separated the logical organization of data structures from the physical storage of those structures.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73" y="3232228"/>
            <a:ext cx="10388484" cy="24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71593"/>
      </p:ext>
    </p:extLst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1447801"/>
            <a:ext cx="4969410" cy="1708094"/>
          </a:xfrm>
        </p:spPr>
        <p:txBody>
          <a:bodyPr/>
          <a:lstStyle/>
          <a:p>
            <a:r>
              <a:rPr lang="en-US" dirty="0" smtClean="0"/>
              <a:t>Relational </a:t>
            </a:r>
            <a:r>
              <a:rPr lang="en-US" dirty="0"/>
              <a:t>D</a:t>
            </a:r>
            <a:r>
              <a:rPr lang="en-US" dirty="0" smtClean="0"/>
              <a:t>atabase models are implemented   in a schema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831" y="1295400"/>
            <a:ext cx="4480948" cy="45967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8960" y="4001902"/>
            <a:ext cx="56059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E4B01C"/>
              </a:buClr>
              <a:buSzPct val="85000"/>
              <a:buFont typeface="Webdings" panose="05030102010509060703" pitchFamily="18" charset="2"/>
              <a:buChar char="="/>
            </a:pPr>
            <a:r>
              <a:rPr lang="en-US" sz="2800" b="1" dirty="0" smtClean="0">
                <a:solidFill>
                  <a:srgbClr val="000000"/>
                </a:solidFill>
              </a:rPr>
              <a:t>Relational Database strength is its ACID </a:t>
            </a:r>
            <a:r>
              <a:rPr lang="en-US" sz="2800" b="1" dirty="0">
                <a:solidFill>
                  <a:srgbClr val="000000"/>
                </a:solidFill>
              </a:rPr>
              <a:t>features (atomicity, consistency, isolation, and durability) </a:t>
            </a:r>
            <a:r>
              <a:rPr lang="en-US" sz="2800" b="1" dirty="0" smtClean="0">
                <a:solidFill>
                  <a:srgbClr val="000000"/>
                </a:solidFill>
              </a:rPr>
              <a:t>. </a:t>
            </a:r>
            <a:endParaRPr 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43083"/>
      </p:ext>
    </p:extLst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1447800"/>
            <a:ext cx="3663894" cy="639945"/>
          </a:xfrm>
        </p:spPr>
        <p:txBody>
          <a:bodyPr/>
          <a:lstStyle/>
          <a:p>
            <a:r>
              <a:rPr lang="en-US" dirty="0"/>
              <a:t>Relational database are difficult to scale </a:t>
            </a:r>
            <a:r>
              <a:rPr lang="en-US" dirty="0" smtClean="0"/>
              <a:t>horizontally  (scale out).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68" y="1163842"/>
            <a:ext cx="6882981" cy="56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32470"/>
      </p:ext>
    </p:extLst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NoSQL </a:t>
            </a:r>
            <a:r>
              <a:rPr lang="en-US" dirty="0"/>
              <a:t>databases address four key limitations of relational databases: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Flexibility</a:t>
            </a:r>
          </a:p>
          <a:p>
            <a:pPr lvl="1"/>
            <a:r>
              <a:rPr lang="en-US" dirty="0"/>
              <a:t>Availability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07196"/>
      </p:ext>
    </p:extLst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680222"/>
          </a:xfrm>
        </p:spPr>
        <p:txBody>
          <a:bodyPr/>
          <a:lstStyle/>
          <a:p>
            <a:r>
              <a:rPr lang="en-US" dirty="0" smtClean="0"/>
              <a:t>Data Persistence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1447800"/>
            <a:ext cx="4594478" cy="1449149"/>
          </a:xfrm>
        </p:spPr>
        <p:txBody>
          <a:bodyPr/>
          <a:lstStyle/>
          <a:p>
            <a:r>
              <a:rPr lang="en-US" dirty="0"/>
              <a:t>Data must be stored persistently; that is, it must be stored in a way that data is not lost when the database server is shut down.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240" y="954860"/>
            <a:ext cx="6742760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35466"/>
      </p:ext>
    </p:extLst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1447800"/>
            <a:ext cx="10261600" cy="3318409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Consistency </a:t>
            </a:r>
            <a:r>
              <a:rPr lang="en-US" dirty="0"/>
              <a:t>in database systems refers to the requirement that any </a:t>
            </a:r>
            <a:r>
              <a:rPr lang="en-US" dirty="0" smtClean="0"/>
              <a:t>transaction can only change/alter data in allowed ways. 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data written to the database must be valid according to all defined rules, including constraints, cascades, triggers, and any combination thereof. </a:t>
            </a:r>
            <a:endParaRPr lang="en-US" dirty="0" smtClean="0"/>
          </a:p>
          <a:p>
            <a:pPr lvl="1"/>
            <a:r>
              <a:rPr lang="en-US" dirty="0" smtClean="0"/>
              <a:t>Even Read </a:t>
            </a:r>
            <a:r>
              <a:rPr lang="en-US" dirty="0"/>
              <a:t>operations might return inconsistent data if no controls are in place to prevent inconsistent </a:t>
            </a:r>
            <a:r>
              <a:rPr lang="en-US"/>
              <a:t>reads</a:t>
            </a:r>
            <a:r>
              <a:rPr lang="en-US" smtClean="0"/>
              <a:t>.  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43894"/>
      </p:ext>
    </p:extLst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Availability </a:t>
            </a:r>
            <a:r>
              <a:rPr lang="en-US" dirty="0"/>
              <a:t>is promoted by maintaining multiple copies of data; if one copy become unavailable, other copies can be used to respond to queries.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distributed databases, there is a trade-off between consistency and availability. Increasing the number of copies improves availability but could require longer times to update, leading to longer periods of 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3416714657"/>
      </p:ext>
    </p:extLst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CAP Theorem, also known as Brewer's Theorem, states that distributed databases cannot have consistency (C), availability (A), and partition protection (P) all at the same time. </a:t>
            </a:r>
            <a:endParaRPr lang="en-US" dirty="0" smtClean="0"/>
          </a:p>
          <a:p>
            <a:r>
              <a:rPr lang="en-US" dirty="0" smtClean="0"/>
              <a:t>Consistency</a:t>
            </a:r>
            <a:r>
              <a:rPr lang="en-US" dirty="0"/>
              <a:t>, in this case, means consistent copies of data on different servers. </a:t>
            </a:r>
            <a:endParaRPr lang="en-US" dirty="0" smtClean="0"/>
          </a:p>
          <a:p>
            <a:r>
              <a:rPr lang="en-US" dirty="0" smtClean="0"/>
              <a:t>Availability </a:t>
            </a:r>
            <a:r>
              <a:rPr lang="en-US" dirty="0"/>
              <a:t>refers to providing a response to any query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Partition protection means if a network that connects two or more database servers fails, the servers will still be available with consistent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22175"/>
      </p:ext>
    </p:extLst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vs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ACID features (atomicity, consistency, isolation, and durability) are available in relational databases.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NoSQL </a:t>
            </a:r>
            <a:r>
              <a:rPr lang="en-US" dirty="0"/>
              <a:t>databases often support BASE: basically available, soft state, and eventually consistent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55480"/>
      </p:ext>
    </p:extLst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–Value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800" y="1447800"/>
            <a:ext cx="4072082" cy="4678363"/>
          </a:xfrm>
        </p:spPr>
        <p:txBody>
          <a:bodyPr/>
          <a:lstStyle/>
          <a:p>
            <a:r>
              <a:rPr lang="en-US" dirty="0" smtClean="0"/>
              <a:t>Key-value </a:t>
            </a:r>
            <a:r>
              <a:rPr lang="en-US" dirty="0"/>
              <a:t>pair databases are the simplest form of NoSQL databases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they are modeled on two components: keys and values. </a:t>
            </a:r>
          </a:p>
          <a:p>
            <a:endParaRPr lang="en-US" dirty="0"/>
          </a:p>
        </p:txBody>
      </p:sp>
      <p:pic>
        <p:nvPicPr>
          <p:cNvPr id="4" name="Picture 2" descr="02Fig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409" y="1061941"/>
            <a:ext cx="5934643" cy="400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249654" y="5658716"/>
            <a:ext cx="6737935" cy="48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61"/>
              <a:t>Figure 2.11 Key-value databases are modeled on a simple, two-part data structure</a:t>
            </a:r>
          </a:p>
          <a:p>
            <a:r>
              <a:rPr lang="en-US" altLang="en-US" sz="1261"/>
              <a:t>consisting of an identifier and a data value.</a:t>
            </a:r>
          </a:p>
        </p:txBody>
      </p:sp>
    </p:spTree>
    <p:extLst>
      <p:ext uri="{BB962C8B-B14F-4D97-AF65-F5344CB8AC3E}">
        <p14:creationId xmlns:p14="http://schemas.microsoft.com/office/powerpoint/2010/main" val="3899621459"/>
      </p:ext>
    </p:extLst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1 -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20800" y="1174174"/>
            <a:ext cx="10261600" cy="495199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/>
              <a:t>This chapter places </a:t>
            </a:r>
            <a:r>
              <a:rPr lang="en-US" dirty="0" err="1"/>
              <a:t>NoSQL</a:t>
            </a:r>
            <a:r>
              <a:rPr lang="en-US" dirty="0"/>
              <a:t> databases in a historical context. Many of the techniques used in </a:t>
            </a:r>
            <a:r>
              <a:rPr lang="en-US" dirty="0" err="1"/>
              <a:t>NoSQL</a:t>
            </a:r>
            <a:r>
              <a:rPr lang="en-US" dirty="0"/>
              <a:t> databases have been used in the past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Notice </a:t>
            </a:r>
            <a:r>
              <a:rPr lang="en-US" dirty="0"/>
              <a:t>that different data management requirements may be best served by different database management systems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limitations of earlier database </a:t>
            </a:r>
            <a:r>
              <a:rPr lang="en-US" dirty="0"/>
              <a:t>m</a:t>
            </a:r>
            <a:r>
              <a:rPr lang="en-US" dirty="0" smtClean="0"/>
              <a:t>anagement systems motivated the development of relational </a:t>
            </a:r>
            <a:r>
              <a:rPr lang="en-US" dirty="0"/>
              <a:t>d</a:t>
            </a:r>
            <a:r>
              <a:rPr lang="en-US" dirty="0" smtClean="0"/>
              <a:t>atabase.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limitations of </a:t>
            </a:r>
            <a:r>
              <a:rPr lang="en-US" dirty="0" smtClean="0"/>
              <a:t>relational </a:t>
            </a:r>
            <a:r>
              <a:rPr lang="en-US" dirty="0"/>
              <a:t>databases </a:t>
            </a:r>
            <a:r>
              <a:rPr lang="en-US" dirty="0" smtClean="0"/>
              <a:t>provided </a:t>
            </a:r>
            <a:r>
              <a:rPr lang="en-US" dirty="0"/>
              <a:t>the motivation for creating </a:t>
            </a:r>
            <a:r>
              <a:rPr lang="en-US" dirty="0" err="1"/>
              <a:t>NoSQL</a:t>
            </a:r>
            <a:r>
              <a:rPr lang="en-US" dirty="0"/>
              <a:t> databases.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37996"/>
      </p:ext>
    </p:extLst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databases use a key-value approach to storing multiple key value pairs in groups known as documents. </a:t>
            </a:r>
            <a:endParaRPr lang="en-US" dirty="0" smtClean="0"/>
          </a:p>
          <a:p>
            <a:pPr lvl="1"/>
            <a:r>
              <a:rPr lang="en-US" dirty="0" smtClean="0"/>
              <a:t>Documents </a:t>
            </a:r>
            <a:r>
              <a:rPr lang="en-US" dirty="0"/>
              <a:t>are typically in a standard format such as JavaScript Object Notation (JSON) or extensible markup language (XML).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0253"/>
      </p:ext>
    </p:extLst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Family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 family databases share some terms with relational databases, such as rows and columns.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typically use a map of maps model (that is, the elements of the top-level map are other maps) to store columns and attributes in column families.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69749"/>
      </p:ext>
    </p:extLst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databases are the most specialized of the four NoSQL </a:t>
            </a:r>
            <a:r>
              <a:rPr lang="en-US" dirty="0" smtClean="0"/>
              <a:t>databases</a:t>
            </a:r>
          </a:p>
          <a:p>
            <a:r>
              <a:rPr lang="en-US" dirty="0" smtClean="0"/>
              <a:t>Instead </a:t>
            </a:r>
            <a:r>
              <a:rPr lang="en-US" dirty="0"/>
              <a:t>of modeling data using columns and rows, a graph database uses structures called nodes and relations (in more formal discussions they are called vertices and edges).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node is an object that has an identifier and a set of attributes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relation is a link between two nodes that contains attributes about that relation.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34499"/>
      </p:ext>
    </p:extLst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Database Management Systems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database models have limitations. Through the history of data management, new database models have been created to address the limitation of earlier models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Early DBMSs include:</a:t>
            </a:r>
          </a:p>
          <a:p>
            <a:pPr lvl="1"/>
            <a:r>
              <a:rPr lang="en-US" dirty="0" smtClean="0"/>
              <a:t>Flat File DMS</a:t>
            </a:r>
          </a:p>
          <a:p>
            <a:pPr lvl="1"/>
            <a:r>
              <a:rPr lang="en-US" dirty="0" smtClean="0"/>
              <a:t>Hierarchical DMS</a:t>
            </a:r>
          </a:p>
          <a:p>
            <a:pPr lvl="1"/>
            <a:r>
              <a:rPr lang="en-US" dirty="0" smtClean="0"/>
              <a:t>Network DMS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77902"/>
      </p:ext>
    </p:extLst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File Data Management Systems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Flat files constitute the first data management systems. They suffered substantial limitations, including the following:</a:t>
            </a:r>
          </a:p>
          <a:p>
            <a:pPr lvl="1"/>
            <a:r>
              <a:rPr lang="en-US" dirty="0"/>
              <a:t>It is inefficient to access data in any way other than by the way data is organized in the file; for example, by customer ID</a:t>
            </a:r>
          </a:p>
          <a:p>
            <a:pPr lvl="1"/>
            <a:r>
              <a:rPr lang="en-US" dirty="0"/>
              <a:t>Changes to file structures require changes to programs</a:t>
            </a:r>
          </a:p>
          <a:p>
            <a:pPr lvl="1"/>
            <a:r>
              <a:rPr lang="en-US" dirty="0"/>
              <a:t>Different kinds of data have different security requirements</a:t>
            </a:r>
          </a:p>
          <a:p>
            <a:pPr lvl="1"/>
            <a:r>
              <a:rPr lang="en-US" dirty="0"/>
              <a:t>Data can be stored in multiple files, making it difficult to maintain consistent sets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36778"/>
      </p:ext>
    </p:extLst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Data Management Systems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20800" y="1447800"/>
            <a:ext cx="4775200" cy="955535"/>
          </a:xfrm>
        </p:spPr>
        <p:txBody>
          <a:bodyPr/>
          <a:lstStyle/>
          <a:p>
            <a:r>
              <a:rPr lang="en-US" dirty="0"/>
              <a:t>Hierarchical databases improved on flat files by organizing related data in hierarchical structures.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08758"/>
            <a:ext cx="5629359" cy="503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9321"/>
      </p:ext>
    </p:extLst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Data Management Systems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following are disadvantages of hierarchical databases:</a:t>
            </a:r>
          </a:p>
          <a:p>
            <a:pPr lvl="1"/>
            <a:r>
              <a:rPr lang="en-US" dirty="0"/>
              <a:t>Can duplicate data</a:t>
            </a:r>
          </a:p>
          <a:p>
            <a:pPr lvl="1"/>
            <a:r>
              <a:rPr lang="en-US" dirty="0"/>
              <a:t>Duplicate data can become inconsistent if one copy is updated but others are not</a:t>
            </a:r>
          </a:p>
          <a:p>
            <a:pPr lvl="1"/>
            <a:r>
              <a:rPr lang="en-US" dirty="0"/>
              <a:t>Potential for errors when aggregating in the presence of duplicate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99911"/>
      </p:ext>
    </p:extLst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Data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20800" y="1447801"/>
            <a:ext cx="4775200" cy="1360136"/>
          </a:xfrm>
        </p:spPr>
        <p:txBody>
          <a:bodyPr/>
          <a:lstStyle/>
          <a:p>
            <a:r>
              <a:rPr lang="en-US" dirty="0"/>
              <a:t>Network databases improved on the hierarchical database model. Network databases are not restricted to parent-child relations.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944" y="1447801"/>
            <a:ext cx="6010455" cy="543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86410"/>
      </p:ext>
    </p:extLst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Data Management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following are disadvantages of network databases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Difficult to design and </a:t>
            </a:r>
            <a:r>
              <a:rPr lang="en-US" dirty="0" smtClean="0"/>
              <a:t>maintain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Changes to the database structure may require changes in the way data is retrieved or updated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19244"/>
      </p:ext>
    </p:extLst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274638"/>
            <a:ext cx="5709928" cy="1020762"/>
          </a:xfrm>
        </p:spPr>
        <p:txBody>
          <a:bodyPr/>
          <a:lstStyle/>
          <a:p>
            <a:r>
              <a:rPr lang="en-US" dirty="0" smtClean="0"/>
              <a:t>Relational Database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20800" y="1447800"/>
            <a:ext cx="4270796" cy="4678363"/>
          </a:xfrm>
        </p:spPr>
        <p:txBody>
          <a:bodyPr/>
          <a:lstStyle/>
          <a:p>
            <a:r>
              <a:rPr lang="en-US" dirty="0"/>
              <a:t>Relational databases were based on a formal mathematical model that used relational algebra to describe data and their relations.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479" y="97104"/>
            <a:ext cx="4488899" cy="6760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978" y="6392652"/>
            <a:ext cx="3046501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61714"/>
      </p:ext>
    </p:extLst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UIS">
  <a:themeElements>
    <a:clrScheme name="Color Block 14">
      <a:dk1>
        <a:srgbClr val="000000"/>
      </a:dk1>
      <a:lt1>
        <a:srgbClr val="FFFFFF"/>
      </a:lt1>
      <a:dk2>
        <a:srgbClr val="993333"/>
      </a:dk2>
      <a:lt2>
        <a:srgbClr val="997512"/>
      </a:lt2>
      <a:accent1>
        <a:srgbClr val="808080"/>
      </a:accent1>
      <a:accent2>
        <a:srgbClr val="E4B01C"/>
      </a:accent2>
      <a:accent3>
        <a:srgbClr val="FFFFFF"/>
      </a:accent3>
      <a:accent4>
        <a:srgbClr val="000000"/>
      </a:accent4>
      <a:accent5>
        <a:srgbClr val="C0C0C0"/>
      </a:accent5>
      <a:accent6>
        <a:srgbClr val="CF9F18"/>
      </a:accent6>
      <a:hlink>
        <a:srgbClr val="003399"/>
      </a:hlink>
      <a:folHlink>
        <a:srgbClr val="993333"/>
      </a:folHlink>
    </a:clrScheme>
    <a:fontScheme name="Color Block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olor Bloc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 Block 13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003399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7373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 Block 14">
        <a:dk1>
          <a:srgbClr val="000000"/>
        </a:dk1>
        <a:lt1>
          <a:srgbClr val="FFFFFF"/>
        </a:lt1>
        <a:dk2>
          <a:srgbClr val="993333"/>
        </a:dk2>
        <a:lt2>
          <a:srgbClr val="997512"/>
        </a:lt2>
        <a:accent1>
          <a:srgbClr val="808080"/>
        </a:accent1>
        <a:accent2>
          <a:srgbClr val="E4B01C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CF9F18"/>
        </a:accent6>
        <a:hlink>
          <a:srgbClr val="003399"/>
        </a:hlink>
        <a:folHlink>
          <a:srgbClr val="99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UIS" id="{4A3B0E4C-0DAE-40D1-B249-83140478A800}" vid="{7DD3D2F6-9B53-4998-94A2-74DE31A623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UIS</Template>
  <TotalTime>267</TotalTime>
  <Words>918</Words>
  <Application>Microsoft Office PowerPoint</Application>
  <PresentationFormat>Custom</PresentationFormat>
  <Paragraphs>87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UIS</vt:lpstr>
      <vt:lpstr>Module 1:  Different DBs for Different Requirements</vt:lpstr>
      <vt:lpstr>Module 1 - Overview</vt:lpstr>
      <vt:lpstr>Early Database Management Systems</vt:lpstr>
      <vt:lpstr>Flat File Data Management Systems</vt:lpstr>
      <vt:lpstr>Hierarchical Data Management Systems</vt:lpstr>
      <vt:lpstr>Hierarchical Data Management Systems</vt:lpstr>
      <vt:lpstr>Network Data Management System</vt:lpstr>
      <vt:lpstr>Network Data Management System</vt:lpstr>
      <vt:lpstr>Relational Database </vt:lpstr>
      <vt:lpstr>Relational Database </vt:lpstr>
      <vt:lpstr>Relational Database</vt:lpstr>
      <vt:lpstr>Relational Database</vt:lpstr>
      <vt:lpstr>Relational Database</vt:lpstr>
      <vt:lpstr>Data Persistence</vt:lpstr>
      <vt:lpstr>Data Consistency</vt:lpstr>
      <vt:lpstr>Data Consistency</vt:lpstr>
      <vt:lpstr>CAP Theorem</vt:lpstr>
      <vt:lpstr>ACID vs BASE</vt:lpstr>
      <vt:lpstr>Key –Value Database</vt:lpstr>
      <vt:lpstr>Document Database</vt:lpstr>
      <vt:lpstr>Column Family Database</vt:lpstr>
      <vt:lpstr>Graph Database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Caughey, Lucinda M</dc:creator>
  <cp:lastModifiedBy>teslagirll@aol.com</cp:lastModifiedBy>
  <cp:revision>19</cp:revision>
  <dcterms:created xsi:type="dcterms:W3CDTF">2016-01-05T20:24:56Z</dcterms:created>
  <dcterms:modified xsi:type="dcterms:W3CDTF">2016-02-01T00:49:50Z</dcterms:modified>
</cp:coreProperties>
</file>