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8/21/2020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8/21/2020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Kernel_metho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loud.google.com/blog/products/gcp/an-in-depth-look-at-googles-first-tensor-processing-unit-tpu" TargetMode="External"/><Relationship Id="rId2" Type="http://schemas.openxmlformats.org/officeDocument/2006/relationships/hyperlink" Target="https://developer.nvidia.com/about-cud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Polar_coordinate_system"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smtClean="0"/>
              <a:t>2.1 Introduction to Deep learning</a:t>
            </a:r>
            <a:endParaRPr lang="en-US"/>
          </a:p>
        </p:txBody>
      </p:sp>
    </p:spTree>
    <p:extLst>
      <p:ext uri="{BB962C8B-B14F-4D97-AF65-F5344CB8AC3E}">
        <p14:creationId xmlns:p14="http://schemas.microsoft.com/office/powerpoint/2010/main" val="140272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87321"/>
            <a:ext cx="7729728" cy="762508"/>
          </a:xfrm>
        </p:spPr>
        <p:txBody>
          <a:bodyPr/>
          <a:lstStyle/>
          <a:p>
            <a:r>
              <a:rPr lang="en-US" dirty="0" smtClean="0"/>
              <a:t>Early neural networks</a:t>
            </a:r>
            <a:endParaRPr lang="en-US" dirty="0"/>
          </a:p>
        </p:txBody>
      </p:sp>
      <p:sp>
        <p:nvSpPr>
          <p:cNvPr id="3" name="Content Placeholder 2"/>
          <p:cNvSpPr>
            <a:spLocks noGrp="1"/>
          </p:cNvSpPr>
          <p:nvPr>
            <p:ph idx="1"/>
          </p:nvPr>
        </p:nvSpPr>
        <p:spPr>
          <a:xfrm>
            <a:off x="1117599" y="1843315"/>
            <a:ext cx="10334171" cy="4441372"/>
          </a:xfrm>
        </p:spPr>
        <p:txBody>
          <a:bodyPr>
            <a:normAutofit fontScale="85000" lnSpcReduction="10000"/>
          </a:bodyPr>
          <a:lstStyle/>
          <a:p>
            <a:r>
              <a:rPr lang="en-US" dirty="0" smtClean="0"/>
              <a:t>Deep learning dates back to 1940  and it only appears to be “new” because it was relatively unpopular for several years before its current popularity.  </a:t>
            </a:r>
          </a:p>
          <a:p>
            <a:r>
              <a:rPr lang="en-US" dirty="0" smtClean="0"/>
              <a:t>The field has gone through many different names (such as cybernetics, connectionism, and artificial neural networks)  and rebranded multiple times throughout its history reflecting the influence of different researchers and perspectives.</a:t>
            </a:r>
          </a:p>
          <a:p>
            <a:r>
              <a:rPr lang="en-US" dirty="0"/>
              <a:t>Although the core ideas of neural networks were investigated in toy forms as </a:t>
            </a:r>
            <a:r>
              <a:rPr lang="en-US" dirty="0" smtClean="0"/>
              <a:t>early as </a:t>
            </a:r>
            <a:r>
              <a:rPr lang="en-US" dirty="0"/>
              <a:t>the </a:t>
            </a:r>
            <a:r>
              <a:rPr lang="en-US" dirty="0" smtClean="0"/>
              <a:t>1940s</a:t>
            </a:r>
            <a:r>
              <a:rPr lang="en-US" dirty="0"/>
              <a:t>, the approach took decades to get started</a:t>
            </a:r>
            <a:r>
              <a:rPr lang="en-US" dirty="0" smtClean="0"/>
              <a:t>.</a:t>
            </a:r>
          </a:p>
          <a:p>
            <a:r>
              <a:rPr lang="en-US" dirty="0"/>
              <a:t>For a long time, the missing </a:t>
            </a:r>
            <a:r>
              <a:rPr lang="en-US" dirty="0" smtClean="0"/>
              <a:t>piece was </a:t>
            </a:r>
            <a:r>
              <a:rPr lang="en-US" dirty="0"/>
              <a:t>an efficient way to train large neural networks</a:t>
            </a:r>
            <a:r>
              <a:rPr lang="en-US" dirty="0" smtClean="0"/>
              <a:t>.</a:t>
            </a:r>
          </a:p>
          <a:p>
            <a:r>
              <a:rPr lang="en-US" dirty="0" smtClean="0"/>
              <a:t>This change in 1980s when </a:t>
            </a:r>
            <a:r>
              <a:rPr lang="en-US" dirty="0" smtClean="0"/>
              <a:t>multiple people </a:t>
            </a:r>
            <a:r>
              <a:rPr lang="en-US" dirty="0"/>
              <a:t>independently rediscovered the </a:t>
            </a:r>
            <a:r>
              <a:rPr lang="en-US" b="1" dirty="0"/>
              <a:t>Backpropagation </a:t>
            </a:r>
            <a:r>
              <a:rPr lang="en-US" b="1" dirty="0" smtClean="0"/>
              <a:t>algorithm</a:t>
            </a:r>
            <a:r>
              <a:rPr lang="en-US" dirty="0" smtClean="0"/>
              <a:t>— a </a:t>
            </a:r>
            <a:r>
              <a:rPr lang="en-US" dirty="0"/>
              <a:t>way to train chains of parametric operations using gradient-descent </a:t>
            </a:r>
            <a:r>
              <a:rPr lang="en-US" dirty="0" smtClean="0"/>
              <a:t>optimization.  The backpropagation algorithm remains the principal learning algorithm in various forms of deep learning algorithms today and will be discussed in detail in this class. </a:t>
            </a:r>
          </a:p>
          <a:p>
            <a:endParaRPr lang="en-US" dirty="0"/>
          </a:p>
          <a:p>
            <a:r>
              <a:rPr lang="en-US" dirty="0"/>
              <a:t>The first successful practical application of neural nets came in 1989 from </a:t>
            </a:r>
            <a:r>
              <a:rPr lang="en-US" dirty="0" smtClean="0"/>
              <a:t>Bell Labs</a:t>
            </a:r>
            <a:r>
              <a:rPr lang="en-US" dirty="0"/>
              <a:t>, when Yann </a:t>
            </a:r>
            <a:r>
              <a:rPr lang="en-US" dirty="0" err="1"/>
              <a:t>LeCun</a:t>
            </a:r>
            <a:r>
              <a:rPr lang="en-US" dirty="0"/>
              <a:t> combined the earlier ideas of </a:t>
            </a:r>
            <a:r>
              <a:rPr lang="en-US" b="1" dirty="0"/>
              <a:t>convolutional neural </a:t>
            </a:r>
            <a:r>
              <a:rPr lang="en-US" b="1" dirty="0" smtClean="0"/>
              <a:t>networks </a:t>
            </a:r>
            <a:r>
              <a:rPr lang="en-US" dirty="0" smtClean="0"/>
              <a:t>(will be discussed later)  and </a:t>
            </a:r>
            <a:r>
              <a:rPr lang="en-US" dirty="0"/>
              <a:t>backpropagation, and applied them to the problem of classifying </a:t>
            </a:r>
            <a:r>
              <a:rPr lang="en-US" dirty="0" smtClean="0"/>
              <a:t>handwritten digits.</a:t>
            </a:r>
          </a:p>
          <a:p>
            <a:r>
              <a:rPr lang="en-US" dirty="0"/>
              <a:t>The resulting network, dubbed </a:t>
            </a:r>
            <a:r>
              <a:rPr lang="en-US" i="1" dirty="0" err="1"/>
              <a:t>LeNet</a:t>
            </a:r>
            <a:r>
              <a:rPr lang="en-US" dirty="0"/>
              <a:t>, was used by the United States Postal </a:t>
            </a:r>
            <a:r>
              <a:rPr lang="en-US" dirty="0" smtClean="0"/>
              <a:t>Service in </a:t>
            </a:r>
            <a:r>
              <a:rPr lang="en-US" dirty="0"/>
              <a:t>the 1990s to automate the reading of ZIP codes on mail envelopes</a:t>
            </a:r>
            <a:endParaRPr lang="en-US" dirty="0" smtClean="0"/>
          </a:p>
          <a:p>
            <a:endParaRPr lang="en-US" dirty="0" smtClean="0"/>
          </a:p>
          <a:p>
            <a:endParaRPr lang="en-US" dirty="0"/>
          </a:p>
        </p:txBody>
      </p:sp>
    </p:spTree>
    <p:extLst>
      <p:ext uri="{BB962C8B-B14F-4D97-AF65-F5344CB8AC3E}">
        <p14:creationId xmlns:p14="http://schemas.microsoft.com/office/powerpoint/2010/main" val="68094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221" y="224464"/>
            <a:ext cx="10323721" cy="1188720"/>
          </a:xfrm>
        </p:spPr>
        <p:txBody>
          <a:bodyPr/>
          <a:lstStyle/>
          <a:p>
            <a:r>
              <a:rPr lang="en-US" dirty="0" smtClean="0"/>
              <a:t>Kernel Models outshined neural networks</a:t>
            </a:r>
            <a:endParaRPr lang="en-US" dirty="0"/>
          </a:p>
        </p:txBody>
      </p:sp>
      <p:sp>
        <p:nvSpPr>
          <p:cNvPr id="3" name="Content Placeholder 2"/>
          <p:cNvSpPr>
            <a:spLocks noGrp="1"/>
          </p:cNvSpPr>
          <p:nvPr>
            <p:ph idx="1"/>
          </p:nvPr>
        </p:nvSpPr>
        <p:spPr>
          <a:xfrm>
            <a:off x="1553029" y="1622044"/>
            <a:ext cx="9492342" cy="3153156"/>
          </a:xfrm>
        </p:spPr>
        <p:txBody>
          <a:bodyPr>
            <a:normAutofit fontScale="85000" lnSpcReduction="10000"/>
          </a:bodyPr>
          <a:lstStyle/>
          <a:p>
            <a:r>
              <a:rPr lang="en-US" dirty="0" smtClean="0"/>
              <a:t>Artificial Neural Networks started to gain some respect among researchers in early 1990s until a new approach to machine learning, known as kernel methods rose to fame and sent neural network back to oblivion.</a:t>
            </a:r>
          </a:p>
          <a:p>
            <a:r>
              <a:rPr lang="en-US" dirty="0" smtClean="0"/>
              <a:t>Kernel methods are a group of classification algorithms, the best known of which is the support vector machine (SVM)</a:t>
            </a:r>
          </a:p>
          <a:p>
            <a:r>
              <a:rPr lang="en-US" dirty="0" smtClean="0"/>
              <a:t>SVM aims at solving a classification algorithm by finding a good decision boundary that can separate the data. </a:t>
            </a:r>
            <a:r>
              <a:rPr lang="en-US" dirty="0"/>
              <a:t> </a:t>
            </a:r>
            <a:endParaRPr lang="en-US" dirty="0" smtClean="0"/>
          </a:p>
          <a:p>
            <a:r>
              <a:rPr lang="en-US" dirty="0" smtClean="0"/>
              <a:t>SVM finds the decision boundary by transforming non-linearly separable data to a higher dimension where data becomes linearly separable( details on SVM is out of scope of this class but is covered in a machine learning course)</a:t>
            </a:r>
          </a:p>
          <a:p>
            <a:r>
              <a:rPr lang="en-US" dirty="0" smtClean="0"/>
              <a:t>When it comes to perceptual problems (such as the ones listed in slide 6),the kernel methods suffer from the same drawback as the other traditional ML algorithm and that is,  they require extracting useful features manually which is difficult and brittle. </a:t>
            </a:r>
            <a:endParaRPr lang="en-US" dirty="0"/>
          </a:p>
        </p:txBody>
      </p:sp>
      <p:sp>
        <p:nvSpPr>
          <p:cNvPr id="4" name="TextBox 3"/>
          <p:cNvSpPr txBox="1"/>
          <p:nvPr/>
        </p:nvSpPr>
        <p:spPr>
          <a:xfrm>
            <a:off x="7939315" y="6488668"/>
            <a:ext cx="1452962" cy="307777"/>
          </a:xfrm>
          <a:prstGeom prst="rect">
            <a:avLst/>
          </a:prstGeom>
          <a:noFill/>
        </p:spPr>
        <p:txBody>
          <a:bodyPr wrap="none" rtlCol="0">
            <a:spAutoFit/>
          </a:bodyPr>
          <a:lstStyle/>
          <a:p>
            <a:r>
              <a:rPr lang="en-US" sz="1400" dirty="0" smtClean="0">
                <a:solidFill>
                  <a:schemeClr val="bg1">
                    <a:lumMod val="65000"/>
                  </a:schemeClr>
                </a:solidFill>
              </a:rPr>
              <a:t>Source </a:t>
            </a:r>
            <a:r>
              <a:rPr lang="en-US" sz="1400" dirty="0" smtClean="0">
                <a:solidFill>
                  <a:schemeClr val="bg1">
                    <a:lumMod val="65000"/>
                  </a:schemeClr>
                </a:solidFill>
                <a:hlinkClick r:id="rId2"/>
              </a:rPr>
              <a:t>Wikipedia</a:t>
            </a:r>
            <a:endParaRPr lang="en-US" sz="1400" dirty="0">
              <a:solidFill>
                <a:schemeClr val="bg1">
                  <a:lumMod val="65000"/>
                </a:schemeClr>
              </a:solidFill>
            </a:endParaRPr>
          </a:p>
        </p:txBody>
      </p:sp>
      <p:pic>
        <p:nvPicPr>
          <p:cNvPr id="5" name="Picture 4"/>
          <p:cNvPicPr>
            <a:picLocks noChangeAspect="1"/>
          </p:cNvPicPr>
          <p:nvPr/>
        </p:nvPicPr>
        <p:blipFill>
          <a:blip r:embed="rId3"/>
          <a:stretch>
            <a:fillRect/>
          </a:stretch>
        </p:blipFill>
        <p:spPr>
          <a:xfrm>
            <a:off x="6464081" y="4307443"/>
            <a:ext cx="4829175" cy="2181225"/>
          </a:xfrm>
          <a:prstGeom prst="rect">
            <a:avLst/>
          </a:prstGeom>
        </p:spPr>
      </p:pic>
    </p:spTree>
    <p:extLst>
      <p:ext uri="{BB962C8B-B14F-4D97-AF65-F5344CB8AC3E}">
        <p14:creationId xmlns:p14="http://schemas.microsoft.com/office/powerpoint/2010/main" val="273928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79" y="543778"/>
            <a:ext cx="9656064" cy="1188720"/>
          </a:xfrm>
        </p:spPr>
        <p:txBody>
          <a:bodyPr>
            <a:normAutofit fontScale="90000"/>
          </a:bodyPr>
          <a:lstStyle/>
          <a:p>
            <a:r>
              <a:rPr lang="en-US" dirty="0" smtClean="0"/>
              <a:t>Decision Trees Random Forest and Gradient Boosted Machines Became Popular </a:t>
            </a:r>
            <a:endParaRPr lang="en-US" dirty="0"/>
          </a:p>
        </p:txBody>
      </p:sp>
      <p:sp>
        <p:nvSpPr>
          <p:cNvPr id="3" name="Content Placeholder 2"/>
          <p:cNvSpPr>
            <a:spLocks noGrp="1"/>
          </p:cNvSpPr>
          <p:nvPr>
            <p:ph idx="1"/>
          </p:nvPr>
        </p:nvSpPr>
        <p:spPr>
          <a:xfrm>
            <a:off x="1157079" y="1999414"/>
            <a:ext cx="9656063" cy="3472471"/>
          </a:xfrm>
        </p:spPr>
        <p:txBody>
          <a:bodyPr>
            <a:normAutofit/>
          </a:bodyPr>
          <a:lstStyle/>
          <a:p>
            <a:r>
              <a:rPr lang="en-US" i="1" dirty="0"/>
              <a:t>Decision trees </a:t>
            </a:r>
            <a:r>
              <a:rPr lang="en-US" dirty="0"/>
              <a:t>are flowchart-like structures that let you classify input data points or </a:t>
            </a:r>
            <a:r>
              <a:rPr lang="en-US" dirty="0" smtClean="0"/>
              <a:t>predict output </a:t>
            </a:r>
            <a:r>
              <a:rPr lang="en-US" dirty="0"/>
              <a:t>values given </a:t>
            </a:r>
            <a:r>
              <a:rPr lang="en-US" dirty="0" smtClean="0"/>
              <a:t>inputs</a:t>
            </a:r>
          </a:p>
          <a:p>
            <a:r>
              <a:rPr lang="en-US" dirty="0"/>
              <a:t>Decisions trees learned from data began to receive significant research </a:t>
            </a:r>
            <a:r>
              <a:rPr lang="en-US" dirty="0" smtClean="0"/>
              <a:t>interest in </a:t>
            </a:r>
            <a:r>
              <a:rPr lang="en-US" dirty="0"/>
              <a:t>the 2000s, and by 2010 they were often preferred to kernel methods</a:t>
            </a:r>
            <a:r>
              <a:rPr lang="en-US" dirty="0" smtClean="0"/>
              <a:t>.</a:t>
            </a:r>
          </a:p>
          <a:p>
            <a:r>
              <a:rPr lang="en-US" dirty="0"/>
              <a:t>In particular, </a:t>
            </a:r>
            <a:r>
              <a:rPr lang="en-US" i="1" dirty="0" smtClean="0"/>
              <a:t>Random </a:t>
            </a:r>
            <a:r>
              <a:rPr lang="en-US" i="1" dirty="0"/>
              <a:t>Forest </a:t>
            </a:r>
            <a:r>
              <a:rPr lang="en-US" i="1" dirty="0" smtClean="0"/>
              <a:t> </a:t>
            </a:r>
            <a:r>
              <a:rPr lang="en-US" dirty="0" smtClean="0"/>
              <a:t>and </a:t>
            </a:r>
            <a:r>
              <a:rPr lang="en-US" i="1" dirty="0" smtClean="0"/>
              <a:t>gradient boosted machines </a:t>
            </a:r>
            <a:r>
              <a:rPr lang="en-US" dirty="0" smtClean="0"/>
              <a:t>algorithms </a:t>
            </a:r>
            <a:r>
              <a:rPr lang="en-US" dirty="0"/>
              <a:t>introduced a robust, practical take </a:t>
            </a:r>
            <a:r>
              <a:rPr lang="en-US" dirty="0" smtClean="0"/>
              <a:t>on decision-tree </a:t>
            </a:r>
            <a:r>
              <a:rPr lang="en-US" dirty="0"/>
              <a:t>learning that involves building a </a:t>
            </a:r>
            <a:r>
              <a:rPr lang="en-US" dirty="0" smtClean="0"/>
              <a:t>number </a:t>
            </a:r>
            <a:r>
              <a:rPr lang="en-US" dirty="0"/>
              <a:t>of specialized </a:t>
            </a:r>
            <a:r>
              <a:rPr lang="en-US" dirty="0" smtClean="0"/>
              <a:t>decision trees </a:t>
            </a:r>
            <a:r>
              <a:rPr lang="en-US" dirty="0"/>
              <a:t>and then </a:t>
            </a:r>
            <a:r>
              <a:rPr lang="en-US" dirty="0" err="1"/>
              <a:t>ensembling</a:t>
            </a:r>
            <a:r>
              <a:rPr lang="en-US" dirty="0"/>
              <a:t> their </a:t>
            </a:r>
            <a:r>
              <a:rPr lang="en-US" dirty="0" smtClean="0"/>
              <a:t>outputs. (details are out of scope of this class but are covered in machine learning class) . </a:t>
            </a:r>
          </a:p>
          <a:p>
            <a:r>
              <a:rPr lang="en-US" dirty="0" smtClean="0"/>
              <a:t>These two algorithms are among the best and most popular algorithms today to deal with </a:t>
            </a:r>
            <a:r>
              <a:rPr lang="en-US" u="sng" dirty="0" smtClean="0"/>
              <a:t>non-perceptual, structured </a:t>
            </a:r>
            <a:r>
              <a:rPr lang="en-US" dirty="0" smtClean="0"/>
              <a:t>data</a:t>
            </a:r>
            <a:r>
              <a:rPr lang="en-US" b="1" dirty="0" smtClean="0"/>
              <a:t>.</a:t>
            </a:r>
            <a:endParaRPr lang="en-US" dirty="0"/>
          </a:p>
        </p:txBody>
      </p:sp>
    </p:spTree>
    <p:extLst>
      <p:ext uri="{BB962C8B-B14F-4D97-AF65-F5344CB8AC3E}">
        <p14:creationId xmlns:p14="http://schemas.microsoft.com/office/powerpoint/2010/main" val="71596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71" y="398634"/>
            <a:ext cx="11379200" cy="864108"/>
          </a:xfrm>
        </p:spPr>
        <p:txBody>
          <a:bodyPr/>
          <a:lstStyle/>
          <a:p>
            <a:r>
              <a:rPr lang="en-US" dirty="0" smtClean="0"/>
              <a:t>Neural Networks Come back with deep learning</a:t>
            </a:r>
            <a:endParaRPr lang="en-US" dirty="0"/>
          </a:p>
        </p:txBody>
      </p:sp>
      <p:sp>
        <p:nvSpPr>
          <p:cNvPr id="3" name="Content Placeholder 2"/>
          <p:cNvSpPr>
            <a:spLocks noGrp="1"/>
          </p:cNvSpPr>
          <p:nvPr>
            <p:ph idx="1"/>
          </p:nvPr>
        </p:nvSpPr>
        <p:spPr>
          <a:xfrm>
            <a:off x="812801" y="1611085"/>
            <a:ext cx="10842170" cy="3226175"/>
          </a:xfrm>
        </p:spPr>
        <p:txBody>
          <a:bodyPr>
            <a:normAutofit lnSpcReduction="10000"/>
          </a:bodyPr>
          <a:lstStyle/>
          <a:p>
            <a:r>
              <a:rPr lang="en-US" dirty="0" smtClean="0"/>
              <a:t>Although neural networks were mostly abandoned by scientific community,  a number of people working on neural network ( in particular, </a:t>
            </a:r>
            <a:r>
              <a:rPr lang="en-US" dirty="0"/>
              <a:t>the groups of Geoffrey Hinton at the </a:t>
            </a:r>
            <a:r>
              <a:rPr lang="en-US" dirty="0" smtClean="0"/>
              <a:t>University of </a:t>
            </a:r>
            <a:r>
              <a:rPr lang="en-US" dirty="0"/>
              <a:t>Toronto, </a:t>
            </a:r>
            <a:r>
              <a:rPr lang="en-US" dirty="0" err="1"/>
              <a:t>Yoshua</a:t>
            </a:r>
            <a:r>
              <a:rPr lang="en-US" dirty="0"/>
              <a:t> </a:t>
            </a:r>
            <a:r>
              <a:rPr lang="en-US" dirty="0" err="1"/>
              <a:t>Bengio</a:t>
            </a:r>
            <a:r>
              <a:rPr lang="en-US" dirty="0"/>
              <a:t> at the University of Montreal, Yann </a:t>
            </a:r>
            <a:r>
              <a:rPr lang="en-US" dirty="0" err="1"/>
              <a:t>LeCun</a:t>
            </a:r>
            <a:r>
              <a:rPr lang="en-US" dirty="0"/>
              <a:t> at </a:t>
            </a:r>
            <a:r>
              <a:rPr lang="en-US" dirty="0" smtClean="0"/>
              <a:t>New York </a:t>
            </a:r>
            <a:r>
              <a:rPr lang="en-US" dirty="0"/>
              <a:t>University, and IDSIA in </a:t>
            </a:r>
            <a:r>
              <a:rPr lang="en-US" dirty="0" smtClean="0"/>
              <a:t>Switzerland) started to make important breakthroughs. </a:t>
            </a:r>
          </a:p>
          <a:p>
            <a:r>
              <a:rPr lang="en-US" dirty="0" smtClean="0"/>
              <a:t>The breakthrough moment </a:t>
            </a:r>
            <a:r>
              <a:rPr lang="en-US" dirty="0"/>
              <a:t>came in </a:t>
            </a:r>
            <a:r>
              <a:rPr lang="en-US" dirty="0" smtClean="0"/>
              <a:t>2012, where Hinton’s group won the ImageNet challenge.  </a:t>
            </a:r>
          </a:p>
          <a:p>
            <a:pPr lvl="1"/>
            <a:r>
              <a:rPr lang="en-US" dirty="0" smtClean="0"/>
              <a:t>ImageNet was a notoriously difficult challenge at the time involving classifying high resolution  color images into 1000 classes after training on 1.4 million images.  </a:t>
            </a:r>
          </a:p>
          <a:p>
            <a:pPr lvl="1"/>
            <a:r>
              <a:rPr lang="en-US" dirty="0" smtClean="0"/>
              <a:t>A team led by Alex </a:t>
            </a:r>
            <a:r>
              <a:rPr lang="en-US" dirty="0" err="1" smtClean="0"/>
              <a:t>Krizhevsky</a:t>
            </a:r>
            <a:r>
              <a:rPr lang="en-US" dirty="0" smtClean="0"/>
              <a:t> (Hinton’s student) was able to achieve 83.6%  using a convolutional neural network model (known as </a:t>
            </a:r>
            <a:r>
              <a:rPr lang="en-US" dirty="0" err="1" smtClean="0"/>
              <a:t>AlexNet</a:t>
            </a:r>
            <a:r>
              <a:rPr lang="en-US" dirty="0" smtClean="0"/>
              <a:t>)  ( The best classical approaches to computer vision by then had only achieved 74% accuracy) </a:t>
            </a:r>
          </a:p>
          <a:p>
            <a:r>
              <a:rPr lang="en-US" dirty="0" smtClean="0"/>
              <a:t>Since 2012 convolutional neural networks ( will be covered in a later module) has become the go-to algorithm for all computer vision tasks. </a:t>
            </a:r>
            <a:endParaRPr lang="en-US" dirty="0"/>
          </a:p>
          <a:p>
            <a:pPr marL="0" indent="0">
              <a:buNone/>
            </a:pPr>
            <a:endParaRPr lang="en-US" dirty="0" smtClean="0"/>
          </a:p>
        </p:txBody>
      </p:sp>
      <p:pic>
        <p:nvPicPr>
          <p:cNvPr id="4" name="Picture 2" descr="https://www.researchgate.net/profile/Ahmad_Shawahna/publication/329975404/figure/fig1/AS:708976295559169@1546044529967/ImageNet-Competition-Results-50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125" y="4837260"/>
            <a:ext cx="3966617" cy="18345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99216" y="5154375"/>
            <a:ext cx="6656909"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85000"/>
                    <a:lumOff val="15000"/>
                  </a:schemeClr>
                </a:solidFill>
              </a:rPr>
              <a:t>At the same time deep learning has also found applications in many other types of  perceptual problems such as natural language processing and speech recognition.</a:t>
            </a:r>
          </a:p>
          <a:p>
            <a:endParaRPr lang="en-US" dirty="0"/>
          </a:p>
        </p:txBody>
      </p:sp>
    </p:spTree>
    <p:extLst>
      <p:ext uri="{BB962C8B-B14F-4D97-AF65-F5344CB8AC3E}">
        <p14:creationId xmlns:p14="http://schemas.microsoft.com/office/powerpoint/2010/main" val="268238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964692"/>
            <a:ext cx="8988407" cy="762508"/>
          </a:xfrm>
        </p:spPr>
        <p:txBody>
          <a:bodyPr/>
          <a:lstStyle/>
          <a:p>
            <a:r>
              <a:rPr lang="en-US" dirty="0" smtClean="0"/>
              <a:t>What Makes deep learning different</a:t>
            </a:r>
            <a:endParaRPr lang="en-US" dirty="0"/>
          </a:p>
        </p:txBody>
      </p:sp>
      <p:sp>
        <p:nvSpPr>
          <p:cNvPr id="3" name="Content Placeholder 2"/>
          <p:cNvSpPr>
            <a:spLocks noGrp="1"/>
          </p:cNvSpPr>
          <p:nvPr>
            <p:ph idx="1"/>
          </p:nvPr>
        </p:nvSpPr>
        <p:spPr>
          <a:xfrm>
            <a:off x="1103086" y="2104571"/>
            <a:ext cx="10421257" cy="4194629"/>
          </a:xfrm>
        </p:spPr>
        <p:txBody>
          <a:bodyPr>
            <a:normAutofit fontScale="92500" lnSpcReduction="20000"/>
          </a:bodyPr>
          <a:lstStyle/>
          <a:p>
            <a:r>
              <a:rPr lang="en-US" dirty="0" smtClean="0"/>
              <a:t>The primary reason deep learning took off so quickly was that it offered better performance on many perceptual problems where it is very hard to hand-craft good set of features for traditional ML algorithms.</a:t>
            </a:r>
          </a:p>
          <a:p>
            <a:r>
              <a:rPr lang="en-US" dirty="0" smtClean="0"/>
              <a:t>The ability of deep neural network to </a:t>
            </a:r>
            <a:r>
              <a:rPr lang="en-US" b="1" dirty="0" smtClean="0">
                <a:solidFill>
                  <a:srgbClr val="00B050"/>
                </a:solidFill>
              </a:rPr>
              <a:t>automatically learn features</a:t>
            </a:r>
            <a:r>
              <a:rPr lang="en-US" b="1" u="sng" dirty="0" smtClean="0">
                <a:solidFill>
                  <a:srgbClr val="00B050"/>
                </a:solidFill>
              </a:rPr>
              <a:t> </a:t>
            </a:r>
            <a:r>
              <a:rPr lang="en-US" dirty="0" smtClean="0"/>
              <a:t>from complex data through many successive layers of simpler representation is the key feature that contributes to the success of deep learning.</a:t>
            </a:r>
          </a:p>
          <a:p>
            <a:r>
              <a:rPr lang="en-US" dirty="0" smtClean="0"/>
              <a:t>One can get a sense of the current landscape of machine learning algorithms by looking at the winning models in </a:t>
            </a:r>
            <a:r>
              <a:rPr lang="en-US" dirty="0" err="1" smtClean="0"/>
              <a:t>Kaggle</a:t>
            </a:r>
            <a:r>
              <a:rPr lang="en-US" dirty="0" smtClean="0"/>
              <a:t> ( a popular data science competition website)</a:t>
            </a:r>
          </a:p>
          <a:p>
            <a:r>
              <a:rPr lang="en-US" dirty="0" err="1" smtClean="0"/>
              <a:t>Kaggle</a:t>
            </a:r>
            <a:r>
              <a:rPr lang="en-US" dirty="0" smtClean="0"/>
              <a:t> is currently dominated by decision tree ensembles ( random forest and gradient boosting) for structured data and by deep learning for perceptual problems with more complex unstructured data ( such as images, videos, speech and text). 	</a:t>
            </a:r>
          </a:p>
          <a:p>
            <a:r>
              <a:rPr lang="en-US" dirty="0" smtClean="0"/>
              <a:t>Recall  from lecture that that as we increase the capacity of a model, we will need more data to avoid overfitting. </a:t>
            </a:r>
            <a:r>
              <a:rPr lang="en-US" dirty="0"/>
              <a:t> </a:t>
            </a:r>
            <a:r>
              <a:rPr lang="en-US" dirty="0" smtClean="0"/>
              <a:t>Deep learning models have higher learning capacity due to their many layers of representation which means they have more parameters to learn and need more data to learn those parameters or else they </a:t>
            </a:r>
            <a:r>
              <a:rPr lang="en-US" dirty="0" err="1" smtClean="0"/>
              <a:t>overfit</a:t>
            </a:r>
            <a:r>
              <a:rPr lang="en-US" dirty="0" smtClean="0"/>
              <a:t>. </a:t>
            </a:r>
          </a:p>
          <a:p>
            <a:r>
              <a:rPr lang="en-US" dirty="0" smtClean="0"/>
              <a:t>Deep learning models work best when there are many features and a lot of data. </a:t>
            </a:r>
          </a:p>
          <a:p>
            <a:r>
              <a:rPr lang="en-US" dirty="0" smtClean="0"/>
              <a:t>Many structured problems encountered in traditional machine learning are not complex enough to benefit from using deep learning or neural networks in general.  Most of the time a simple linear regression or a decision tree ensemble outperforms a more complex deep neural network for such problems.   </a:t>
            </a:r>
          </a:p>
          <a:p>
            <a:pPr marL="0" indent="0">
              <a:buNone/>
            </a:pPr>
            <a:endParaRPr lang="en-US" dirty="0" smtClean="0"/>
          </a:p>
          <a:p>
            <a:endParaRPr lang="en-US" dirty="0" smtClean="0"/>
          </a:p>
        </p:txBody>
      </p:sp>
    </p:spTree>
    <p:extLst>
      <p:ext uri="{BB962C8B-B14F-4D97-AF65-F5344CB8AC3E}">
        <p14:creationId xmlns:p14="http://schemas.microsoft.com/office/powerpoint/2010/main" val="73817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78" y="355092"/>
            <a:ext cx="9656064" cy="806051"/>
          </a:xfrm>
        </p:spPr>
        <p:txBody>
          <a:bodyPr/>
          <a:lstStyle/>
          <a:p>
            <a:r>
              <a:rPr lang="en-US" dirty="0" smtClean="0"/>
              <a:t>Why deep learning took of just recently?</a:t>
            </a:r>
            <a:endParaRPr lang="en-US" dirty="0"/>
          </a:p>
        </p:txBody>
      </p:sp>
      <p:sp>
        <p:nvSpPr>
          <p:cNvPr id="3" name="Content Placeholder 2"/>
          <p:cNvSpPr>
            <a:spLocks noGrp="1"/>
          </p:cNvSpPr>
          <p:nvPr>
            <p:ph idx="1"/>
          </p:nvPr>
        </p:nvSpPr>
        <p:spPr>
          <a:xfrm>
            <a:off x="551542" y="1529298"/>
            <a:ext cx="11858171" cy="3579731"/>
          </a:xfrm>
        </p:spPr>
        <p:txBody>
          <a:bodyPr>
            <a:normAutofit/>
          </a:bodyPr>
          <a:lstStyle/>
          <a:p>
            <a:r>
              <a:rPr lang="en-US" dirty="0" smtClean="0"/>
              <a:t>The key ideas that contributed to the success of modern deep learning for tasks such as computer vision and text understanding has been around for a while.</a:t>
            </a:r>
          </a:p>
          <a:p>
            <a:pPr lvl="1"/>
            <a:r>
              <a:rPr lang="en-US" dirty="0" smtClean="0"/>
              <a:t>In a particular, convolutional neural networks used for modern computer vision were already well understood by 1989</a:t>
            </a:r>
          </a:p>
          <a:p>
            <a:pPr lvl="1"/>
            <a:r>
              <a:rPr lang="en-US" dirty="0" smtClean="0"/>
              <a:t>Another type of neural network called Long-Short-Term memory (LSTM) used predominantly in modern text processing, has also been around since 1997 and has barely changed since?</a:t>
            </a:r>
          </a:p>
          <a:p>
            <a:r>
              <a:rPr lang="en-US" dirty="0" smtClean="0"/>
              <a:t>So why did deep learning only took off after 2012? Why not before that? There are three main reasons:</a:t>
            </a:r>
          </a:p>
          <a:p>
            <a:pPr lvl="1"/>
            <a:r>
              <a:rPr lang="en-US" b="1" dirty="0" smtClean="0"/>
              <a:t>Hardware</a:t>
            </a:r>
            <a:endParaRPr lang="en-US" dirty="0" smtClean="0"/>
          </a:p>
          <a:p>
            <a:pPr lvl="1"/>
            <a:r>
              <a:rPr lang="en-US" b="1" dirty="0" smtClean="0"/>
              <a:t>Data</a:t>
            </a:r>
          </a:p>
          <a:p>
            <a:pPr lvl="1"/>
            <a:r>
              <a:rPr lang="en-US" b="1" dirty="0" smtClean="0"/>
              <a:t>Algorithms</a:t>
            </a:r>
          </a:p>
        </p:txBody>
      </p:sp>
    </p:spTree>
    <p:extLst>
      <p:ext uri="{BB962C8B-B14F-4D97-AF65-F5344CB8AC3E}">
        <p14:creationId xmlns:p14="http://schemas.microsoft.com/office/powerpoint/2010/main" val="414805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77022"/>
          </a:xfrm>
        </p:spPr>
        <p:txBody>
          <a:bodyPr/>
          <a:lstStyle/>
          <a:p>
            <a:r>
              <a:rPr lang="en-US" dirty="0" smtClean="0"/>
              <a:t>Hardware for deep learning</a:t>
            </a:r>
            <a:endParaRPr lang="en-US" dirty="0"/>
          </a:p>
        </p:txBody>
      </p:sp>
      <p:sp>
        <p:nvSpPr>
          <p:cNvPr id="3" name="Content Placeholder 2"/>
          <p:cNvSpPr>
            <a:spLocks noGrp="1"/>
          </p:cNvSpPr>
          <p:nvPr>
            <p:ph idx="1"/>
          </p:nvPr>
        </p:nvSpPr>
        <p:spPr>
          <a:xfrm>
            <a:off x="899886" y="2061029"/>
            <a:ext cx="10885714" cy="4339771"/>
          </a:xfrm>
        </p:spPr>
        <p:txBody>
          <a:bodyPr>
            <a:normAutofit fontScale="92500" lnSpcReduction="20000"/>
          </a:bodyPr>
          <a:lstStyle/>
          <a:p>
            <a:r>
              <a:rPr lang="en-US" dirty="0"/>
              <a:t>Between 1990-2010 off-the-shelf CPUs became much faster. As a result nowadays it is possible to run a small deep learning model on your laptop, whereas this would have never been possible 25 years ago.</a:t>
            </a:r>
          </a:p>
          <a:p>
            <a:r>
              <a:rPr lang="en-US" dirty="0"/>
              <a:t>Typical deep learning models ( used in computer vision or speech recognition and text processing ) require order of magnitude more than what your laptop can deliver</a:t>
            </a:r>
            <a:r>
              <a:rPr lang="en-US" dirty="0" smtClean="0"/>
              <a:t>.</a:t>
            </a:r>
          </a:p>
          <a:p>
            <a:r>
              <a:rPr lang="en-US" dirty="0" smtClean="0"/>
              <a:t>Deep learning owes much of its advancement today to the gaming industry.  </a:t>
            </a:r>
          </a:p>
          <a:p>
            <a:r>
              <a:rPr lang="en-US" dirty="0" smtClean="0"/>
              <a:t>During 2000s Companies such as </a:t>
            </a:r>
            <a:r>
              <a:rPr lang="en-US" dirty="0" err="1" smtClean="0"/>
              <a:t>Nvidia</a:t>
            </a:r>
            <a:r>
              <a:rPr lang="en-US" dirty="0" smtClean="0"/>
              <a:t> and AMD have been investing billions of dollars to developing fast, massively parallel chips called </a:t>
            </a:r>
            <a:r>
              <a:rPr lang="en-US" b="1" dirty="0" smtClean="0"/>
              <a:t>graphical processing units (GPU) </a:t>
            </a:r>
            <a:r>
              <a:rPr lang="en-US" dirty="0" smtClean="0"/>
              <a:t>to power the graphics video games.</a:t>
            </a:r>
          </a:p>
          <a:p>
            <a:r>
              <a:rPr lang="en-US" dirty="0" smtClean="0"/>
              <a:t>The learning algorithm in deep neural networks consist of mostly many matrix multiplication operations which are highly parallelizable and therefore can greatly be speeded up by using GPUS.</a:t>
            </a:r>
          </a:p>
          <a:p>
            <a:r>
              <a:rPr lang="en-US" dirty="0" smtClean="0"/>
              <a:t>In 2007 NVIDIA launched CUDA(</a:t>
            </a:r>
            <a:r>
              <a:rPr lang="en-US" dirty="0">
                <a:hlinkClick r:id="rId2"/>
              </a:rPr>
              <a:t>https://</a:t>
            </a:r>
            <a:r>
              <a:rPr lang="en-US" dirty="0" smtClean="0">
                <a:hlinkClick r:id="rId2"/>
              </a:rPr>
              <a:t>developer.nvidia.com/about-cuda</a:t>
            </a:r>
            <a:r>
              <a:rPr lang="en-US" dirty="0" smtClean="0"/>
              <a:t>) a programming interface for its line of GPUS which allowed deep learning community to write CUDA implementations of neural networks.</a:t>
            </a:r>
          </a:p>
          <a:p>
            <a:r>
              <a:rPr lang="en-US" dirty="0" smtClean="0"/>
              <a:t>Large companies train deep learning models on clusters of hundreds of GPUs of the types developed specifically for the needs of deep learning</a:t>
            </a:r>
          </a:p>
          <a:p>
            <a:r>
              <a:rPr lang="en-US" dirty="0" smtClean="0"/>
              <a:t>In 2016 google revealed its </a:t>
            </a:r>
            <a:r>
              <a:rPr lang="en-US" dirty="0" smtClean="0">
                <a:hlinkClick r:id="rId3"/>
              </a:rPr>
              <a:t>Tensor Processing Unit (TPU), </a:t>
            </a:r>
            <a:r>
              <a:rPr lang="en-US" dirty="0" smtClean="0"/>
              <a:t>a new chip designed from ground up specifically for deep learning and </a:t>
            </a:r>
            <a:r>
              <a:rPr lang="en-US" dirty="0" err="1" smtClean="0"/>
              <a:t>tensorflow</a:t>
            </a:r>
            <a:r>
              <a:rPr lang="en-US" dirty="0" smtClean="0"/>
              <a:t> (Google’s library for deep learning) and is reportedly 10 times faster and far more efficient than top-of-the-line GPUS. </a:t>
            </a:r>
            <a:endParaRPr lang="en-US" dirty="0"/>
          </a:p>
          <a:p>
            <a:endParaRPr lang="en-US" dirty="0"/>
          </a:p>
        </p:txBody>
      </p:sp>
    </p:spTree>
    <p:extLst>
      <p:ext uri="{BB962C8B-B14F-4D97-AF65-F5344CB8AC3E}">
        <p14:creationId xmlns:p14="http://schemas.microsoft.com/office/powerpoint/2010/main" val="257521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7594" y="558292"/>
            <a:ext cx="7729728" cy="675422"/>
          </a:xfrm>
        </p:spPr>
        <p:txBody>
          <a:bodyPr>
            <a:normAutofit fontScale="90000"/>
          </a:bodyPr>
          <a:lstStyle/>
          <a:p>
            <a:r>
              <a:rPr lang="en-US" dirty="0" smtClean="0"/>
              <a:t>Data For Deep Learning</a:t>
            </a:r>
            <a:endParaRPr lang="en-US" dirty="0"/>
          </a:p>
        </p:txBody>
      </p:sp>
      <p:sp>
        <p:nvSpPr>
          <p:cNvPr id="3" name="Content Placeholder 2"/>
          <p:cNvSpPr>
            <a:spLocks noGrp="1"/>
          </p:cNvSpPr>
          <p:nvPr>
            <p:ph idx="1"/>
          </p:nvPr>
        </p:nvSpPr>
        <p:spPr>
          <a:xfrm>
            <a:off x="1103086" y="1433359"/>
            <a:ext cx="9405256" cy="4793270"/>
          </a:xfrm>
        </p:spPr>
        <p:txBody>
          <a:bodyPr>
            <a:normAutofit lnSpcReduction="10000"/>
          </a:bodyPr>
          <a:lstStyle/>
          <a:p>
            <a:r>
              <a:rPr lang="en-US" dirty="0" smtClean="0"/>
              <a:t>Another important factor that made deep learning applicable is the rise of internet which made it feasible to collect and distribute large datasets for machine learning</a:t>
            </a:r>
          </a:p>
          <a:p>
            <a:r>
              <a:rPr lang="en-US" dirty="0"/>
              <a:t>People are now spending more time on digital devices and their digital activities generates a huge amount of data which can be fed to machine learning algorithms</a:t>
            </a:r>
            <a:r>
              <a:rPr lang="en-US" dirty="0" smtClean="0"/>
              <a:t>.</a:t>
            </a:r>
          </a:p>
          <a:p>
            <a:r>
              <a:rPr lang="en-US" dirty="0" smtClean="0"/>
              <a:t>As the number of layers in a neural network increases, the capacity of the neural network to learn higher level data representation increases and so does its need for more data to robustly train a vast number of parameters without overfitting. </a:t>
            </a:r>
          </a:p>
          <a:p>
            <a:r>
              <a:rPr lang="en-US" dirty="0" smtClean="0"/>
              <a:t>Neural network are famous to be data hungry, the more data you give to your deep neural network, the better they are likely to perform</a:t>
            </a:r>
          </a:p>
          <a:p>
            <a:r>
              <a:rPr lang="en-US" dirty="0" smtClean="0"/>
              <a:t>Today large companies work with image, video, and text that couldn’t have been collected without the internet.</a:t>
            </a:r>
          </a:p>
          <a:p>
            <a:pPr lvl="1"/>
            <a:r>
              <a:rPr lang="en-US" dirty="0"/>
              <a:t>User-generated image tags </a:t>
            </a:r>
            <a:r>
              <a:rPr lang="en-US" dirty="0" smtClean="0"/>
              <a:t>on Flickr</a:t>
            </a:r>
            <a:r>
              <a:rPr lang="en-US" dirty="0"/>
              <a:t>, for instance, have been a treasure trove of data for computer vision. So are </a:t>
            </a:r>
            <a:r>
              <a:rPr lang="en-US" dirty="0" smtClean="0"/>
              <a:t>You- Tube </a:t>
            </a:r>
            <a:r>
              <a:rPr lang="en-US" dirty="0"/>
              <a:t>videos. And Wikipedia is a key dataset for natural-language processing</a:t>
            </a:r>
            <a:endParaRPr lang="en-US" dirty="0" smtClean="0"/>
          </a:p>
          <a:p>
            <a:pPr lvl="1"/>
            <a:r>
              <a:rPr lang="en-US" dirty="0" smtClean="0"/>
              <a:t>The ImageNet dataset  with 1.4M images in 1000 categories  has been a catalyst for the rise of deep learning </a:t>
            </a:r>
            <a:endParaRPr lang="en-US" dirty="0"/>
          </a:p>
        </p:txBody>
      </p:sp>
    </p:spTree>
    <p:extLst>
      <p:ext uri="{BB962C8B-B14F-4D97-AF65-F5344CB8AC3E}">
        <p14:creationId xmlns:p14="http://schemas.microsoft.com/office/powerpoint/2010/main" val="288521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with data, deep learning vs traditional ML</a:t>
            </a:r>
            <a:endParaRPr lang="en-US" dirty="0"/>
          </a:p>
        </p:txBody>
      </p:sp>
      <p:sp>
        <p:nvSpPr>
          <p:cNvPr id="5" name="Content Placeholder 4"/>
          <p:cNvSpPr>
            <a:spLocks noGrp="1"/>
          </p:cNvSpPr>
          <p:nvPr>
            <p:ph sz="half" idx="1"/>
          </p:nvPr>
        </p:nvSpPr>
        <p:spPr>
          <a:xfrm>
            <a:off x="232230" y="2638044"/>
            <a:ext cx="5958039" cy="3545042"/>
          </a:xfrm>
        </p:spPr>
        <p:txBody>
          <a:bodyPr>
            <a:normAutofit fontScale="85000" lnSpcReduction="20000"/>
          </a:bodyPr>
          <a:lstStyle/>
          <a:p>
            <a:r>
              <a:rPr lang="en-US" dirty="0" smtClean="0"/>
              <a:t>This figure shows how performance of traditional ML and deep learning models change with the amount of  training data.</a:t>
            </a:r>
          </a:p>
          <a:p>
            <a:r>
              <a:rPr lang="en-US" dirty="0" smtClean="0"/>
              <a:t>With small data, neural network’s capacity is too high and they </a:t>
            </a:r>
            <a:r>
              <a:rPr lang="en-US" dirty="0" err="1" smtClean="0"/>
              <a:t>overfit</a:t>
            </a:r>
            <a:r>
              <a:rPr lang="en-US" dirty="0" smtClean="0"/>
              <a:t>. Traditional ML algorithms typically get a better performance on small data. </a:t>
            </a:r>
          </a:p>
          <a:p>
            <a:r>
              <a:rPr lang="en-US" dirty="0" smtClean="0"/>
              <a:t>As we accumulate more data, usually the performance of the traditional ML algorithms, such as logistic or linear regression increases and quickly reaches a plateau (meaning after a certain point, adding more data does not improve the performance of the model). As if those algorithms didn’t know what to do with all that extra data.</a:t>
            </a:r>
          </a:p>
          <a:p>
            <a:r>
              <a:rPr lang="en-US" dirty="0" smtClean="0"/>
              <a:t>After this point, If you train a small neural network ( small number of hidden layers and small number of parameters) on the same task, you might get a slightly better performance as the size of the data increases.</a:t>
            </a:r>
          </a:p>
          <a:p>
            <a:r>
              <a:rPr lang="en-US" dirty="0" smtClean="0"/>
              <a:t> Finally if you train larger/deeper neural networks (hundreds or thousands of layers) on very large dataset (millions and trillions of examples), you can get the best performance</a:t>
            </a:r>
          </a:p>
          <a:p>
            <a:endParaRPr lang="en-US" dirty="0"/>
          </a:p>
        </p:txBody>
      </p:sp>
      <p:sp>
        <p:nvSpPr>
          <p:cNvPr id="9" name="AutoShape 6" descr="Building AI Applications Using Deep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Difference between ML and deep learning with respect to Splitting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4" name="Picture 12" descr="https://blog.easysol.net/wp-content/uploads/2017/06/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269" y="2798989"/>
            <a:ext cx="5552716" cy="2977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29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47994"/>
          </a:xfrm>
        </p:spPr>
        <p:txBody>
          <a:bodyPr>
            <a:normAutofit fontScale="90000"/>
          </a:bodyPr>
          <a:lstStyle/>
          <a:p>
            <a:r>
              <a:rPr lang="en-US" dirty="0" smtClean="0"/>
              <a:t>Improved Algorithms for deep learning</a:t>
            </a:r>
            <a:endParaRPr lang="en-US" dirty="0"/>
          </a:p>
        </p:txBody>
      </p:sp>
      <p:sp>
        <p:nvSpPr>
          <p:cNvPr id="3" name="Content Placeholder 2"/>
          <p:cNvSpPr>
            <a:spLocks noGrp="1"/>
          </p:cNvSpPr>
          <p:nvPr>
            <p:ph idx="1"/>
          </p:nvPr>
        </p:nvSpPr>
        <p:spPr>
          <a:xfrm>
            <a:off x="740229" y="2365829"/>
            <a:ext cx="10566400" cy="4049485"/>
          </a:xfrm>
        </p:spPr>
        <p:txBody>
          <a:bodyPr>
            <a:normAutofit/>
          </a:bodyPr>
          <a:lstStyle/>
          <a:p>
            <a:r>
              <a:rPr lang="en-US" dirty="0" smtClean="0"/>
              <a:t>In addition to hardware and data, until the late 2000s we were missing a reliable way to train very deep neural networks.</a:t>
            </a:r>
          </a:p>
          <a:p>
            <a:pPr lvl="1"/>
            <a:r>
              <a:rPr lang="en-US" dirty="0" smtClean="0"/>
              <a:t>Neural networks were still fairly shallow with only one or two hidden layers which could not outperform against  more refined models such as SVM and random forest.</a:t>
            </a:r>
          </a:p>
          <a:p>
            <a:r>
              <a:rPr lang="en-US" dirty="0" smtClean="0"/>
              <a:t>This changed around 2009-2010 with the advent of several simple improvement to the neural network learning algorithm which </a:t>
            </a:r>
            <a:r>
              <a:rPr lang="en-US" dirty="0" smtClean="0"/>
              <a:t>made </a:t>
            </a:r>
            <a:r>
              <a:rPr lang="en-US" smtClean="0"/>
              <a:t>it </a:t>
            </a:r>
            <a:r>
              <a:rPr lang="en-US" smtClean="0"/>
              <a:t>more </a:t>
            </a:r>
            <a:r>
              <a:rPr lang="en-US" dirty="0" smtClean="0"/>
              <a:t>robust to train deeper neural networks</a:t>
            </a:r>
          </a:p>
          <a:p>
            <a:r>
              <a:rPr lang="en-US" dirty="0" smtClean="0"/>
              <a:t>We will talk about some of these algorithmic improvements in a later module. </a:t>
            </a:r>
          </a:p>
          <a:p>
            <a:r>
              <a:rPr lang="en-US" dirty="0" smtClean="0"/>
              <a:t>Thanks to the availability of more, faster hardware, and algorithmic improvements, today it is possible to train from scratch, models that are </a:t>
            </a:r>
            <a:r>
              <a:rPr lang="en-US" dirty="0" smtClean="0"/>
              <a:t>hundreds of </a:t>
            </a:r>
            <a:r>
              <a:rPr lang="en-US" dirty="0" smtClean="0"/>
              <a:t>layer </a:t>
            </a:r>
            <a:r>
              <a:rPr lang="en-US" dirty="0" smtClean="0"/>
              <a:t>deep to achieve a remarkable performance on  complex tasks that were previously out of reach for machine learning.</a:t>
            </a:r>
          </a:p>
        </p:txBody>
      </p:sp>
    </p:spTree>
    <p:extLst>
      <p:ext uri="{BB962C8B-B14F-4D97-AF65-F5344CB8AC3E}">
        <p14:creationId xmlns:p14="http://schemas.microsoft.com/office/powerpoint/2010/main" val="81867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46077"/>
            <a:ext cx="7729728" cy="686687"/>
          </a:xfrm>
        </p:spPr>
        <p:txBody>
          <a:bodyPr>
            <a:normAutofit fontScale="90000"/>
          </a:bodyPr>
          <a:lstStyle/>
          <a:p>
            <a:r>
              <a:rPr lang="en-US" dirty="0" smtClean="0"/>
              <a:t>Motivation</a:t>
            </a:r>
            <a:endParaRPr lang="en-US" dirty="0"/>
          </a:p>
        </p:txBody>
      </p:sp>
      <p:sp>
        <p:nvSpPr>
          <p:cNvPr id="3" name="Content Placeholder 2"/>
          <p:cNvSpPr>
            <a:spLocks noGrp="1"/>
          </p:cNvSpPr>
          <p:nvPr>
            <p:ph idx="1"/>
          </p:nvPr>
        </p:nvSpPr>
        <p:spPr>
          <a:xfrm>
            <a:off x="791570" y="1518927"/>
            <a:ext cx="10263116" cy="4854577"/>
          </a:xfrm>
        </p:spPr>
        <p:txBody>
          <a:bodyPr>
            <a:normAutofit/>
          </a:bodyPr>
          <a:lstStyle/>
          <a:p>
            <a:r>
              <a:rPr lang="en-US" dirty="0" smtClean="0"/>
              <a:t>The performance of traditional machine learning models (such as linear and logistic regression, Naïve Bayes, Support Vector Machines, decision trees and their ensemble) depends heavily on the </a:t>
            </a:r>
            <a:r>
              <a:rPr lang="en-US" b="1" dirty="0" smtClean="0"/>
              <a:t>representation </a:t>
            </a:r>
            <a:r>
              <a:rPr lang="en-US" dirty="0" smtClean="0"/>
              <a:t> of the data they are given.</a:t>
            </a:r>
          </a:p>
          <a:p>
            <a:r>
              <a:rPr lang="en-US" dirty="0" smtClean="0"/>
              <a:t>For instance, suppose the logistic regression is used to recommend cesarean delivery. The AI system does not examine the patient directly. Instead, the doctor tells the system several pieces of relevant information, such as the presence or absence of a uterine scar. Each piece of information included in the representation of a patient is known as a </a:t>
            </a:r>
            <a:r>
              <a:rPr lang="en-US" b="1" dirty="0" smtClean="0"/>
              <a:t>feature.</a:t>
            </a:r>
          </a:p>
          <a:p>
            <a:r>
              <a:rPr lang="en-US" dirty="0" smtClean="0"/>
              <a:t>Logistic regression learns how each of these features is related to the various outcomes. </a:t>
            </a:r>
            <a:endParaRPr lang="en-US" dirty="0"/>
          </a:p>
          <a:p>
            <a:r>
              <a:rPr lang="en-US" dirty="0" smtClean="0"/>
              <a:t>However, if logistic regression is given an MRI scan of the patient, rather than the doctor’s hand-crafted features, it would not be able to make any useful prediction because individual pixels in the MRI scan have negligible correlation with any complications that may occur during delivery.</a:t>
            </a:r>
          </a:p>
          <a:p>
            <a:r>
              <a:rPr lang="en-US" dirty="0" smtClean="0"/>
              <a:t>Many AI tasks can be solved by  designing the right set of features. In traditional machine learning, the burden of  designing a right set of features falls to the programmer. Designing right features is more of an art than science. </a:t>
            </a:r>
          </a:p>
          <a:p>
            <a:endParaRPr lang="en-US" dirty="0" smtClean="0"/>
          </a:p>
          <a:p>
            <a:pPr marL="0" indent="0">
              <a:buNone/>
            </a:pPr>
            <a:endParaRPr lang="en-US" dirty="0" smtClean="0"/>
          </a:p>
        </p:txBody>
      </p:sp>
    </p:spTree>
    <p:extLst>
      <p:ext uri="{BB962C8B-B14F-4D97-AF65-F5344CB8AC3E}">
        <p14:creationId xmlns:p14="http://schemas.microsoft.com/office/powerpoint/2010/main" val="157911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End of lecture 2.1</a:t>
            </a:r>
            <a:endParaRPr lang="en-US" dirty="0"/>
          </a:p>
        </p:txBody>
      </p:sp>
    </p:spTree>
    <p:extLst>
      <p:ext uri="{BB962C8B-B14F-4D97-AF65-F5344CB8AC3E}">
        <p14:creationId xmlns:p14="http://schemas.microsoft.com/office/powerpoint/2010/main" val="415823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1583436" y="1528549"/>
            <a:ext cx="4762773" cy="4749421"/>
          </a:xfrm>
        </p:spPr>
        <p:txBody>
          <a:bodyPr>
            <a:normAutofit lnSpcReduction="10000"/>
          </a:bodyPr>
          <a:lstStyle/>
          <a:p>
            <a:r>
              <a:rPr lang="en-US" dirty="0" smtClean="0"/>
              <a:t>It is not surprising that the choice of data representation ( i.e. features) has an enormous affect of the performance of a machine learning algorithm.</a:t>
            </a:r>
          </a:p>
          <a:p>
            <a:r>
              <a:rPr lang="en-US" dirty="0" smtClean="0"/>
              <a:t>Suppose we want to train a linear model that can separate the blue data points from the green data points on the picture on the left.</a:t>
            </a:r>
          </a:p>
          <a:p>
            <a:r>
              <a:rPr lang="en-US" dirty="0" smtClean="0"/>
              <a:t>If we represent data in the original Cartesian coordinates it would be impossible to find a line that separates the green examples from the blue examples.</a:t>
            </a:r>
          </a:p>
          <a:p>
            <a:r>
              <a:rPr lang="en-US" dirty="0" smtClean="0"/>
              <a:t>However,  if we cleverly represent the data in </a:t>
            </a:r>
            <a:r>
              <a:rPr lang="en-US" dirty="0" smtClean="0">
                <a:hlinkClick r:id="rId2"/>
              </a:rPr>
              <a:t>polar coordinate </a:t>
            </a:r>
            <a:r>
              <a:rPr lang="en-US" dirty="0" smtClean="0"/>
              <a:t>( where each data point is represented by its radial distance (x-axis) and angle from the origin (y-axis), then the data points can be easily separated with a line.</a:t>
            </a:r>
            <a:endParaRPr lang="en-US" dirty="0"/>
          </a:p>
          <a:p>
            <a:endParaRPr lang="en-US" dirty="0"/>
          </a:p>
        </p:txBody>
      </p:sp>
      <p:sp>
        <p:nvSpPr>
          <p:cNvPr id="2" name="Title 1"/>
          <p:cNvSpPr>
            <a:spLocks noGrp="1"/>
          </p:cNvSpPr>
          <p:nvPr>
            <p:ph type="title"/>
          </p:nvPr>
        </p:nvSpPr>
        <p:spPr>
          <a:xfrm>
            <a:off x="1190171" y="203200"/>
            <a:ext cx="10087429" cy="834030"/>
          </a:xfrm>
        </p:spPr>
        <p:txBody>
          <a:bodyPr>
            <a:normAutofit fontScale="90000"/>
          </a:bodyPr>
          <a:lstStyle/>
          <a:p>
            <a:r>
              <a:rPr lang="en-US" dirty="0" smtClean="0"/>
              <a:t>Data Representation and machine learning models</a:t>
            </a:r>
            <a:endParaRPr lang="en-US" dirty="0"/>
          </a:p>
        </p:txBody>
      </p:sp>
      <p:pic>
        <p:nvPicPr>
          <p:cNvPr id="5" name="Picture 4"/>
          <p:cNvPicPr>
            <a:picLocks noChangeAspect="1"/>
          </p:cNvPicPr>
          <p:nvPr/>
        </p:nvPicPr>
        <p:blipFill>
          <a:blip r:embed="rId3"/>
          <a:stretch>
            <a:fillRect/>
          </a:stretch>
        </p:blipFill>
        <p:spPr>
          <a:xfrm>
            <a:off x="6557750" y="2522448"/>
            <a:ext cx="5124734" cy="2956577"/>
          </a:xfrm>
          <a:prstGeom prst="rect">
            <a:avLst/>
          </a:prstGeom>
        </p:spPr>
      </p:pic>
      <p:cxnSp>
        <p:nvCxnSpPr>
          <p:cNvPr id="11" name="Straight Connector 10"/>
          <p:cNvCxnSpPr/>
          <p:nvPr/>
        </p:nvCxnSpPr>
        <p:spPr>
          <a:xfrm>
            <a:off x="10481481" y="2522448"/>
            <a:ext cx="0" cy="2956577"/>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479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31136" y="456692"/>
            <a:ext cx="7729728" cy="893137"/>
          </a:xfrm>
        </p:spPr>
        <p:txBody>
          <a:bodyPr/>
          <a:lstStyle/>
          <a:p>
            <a:r>
              <a:rPr lang="en-US" dirty="0" smtClean="0"/>
              <a:t>Representation Learning</a:t>
            </a:r>
            <a:endParaRPr lang="en-US" dirty="0"/>
          </a:p>
        </p:txBody>
      </p:sp>
      <p:sp>
        <p:nvSpPr>
          <p:cNvPr id="8" name="Content Placeholder 7"/>
          <p:cNvSpPr>
            <a:spLocks noGrp="1"/>
          </p:cNvSpPr>
          <p:nvPr>
            <p:ph idx="1"/>
          </p:nvPr>
        </p:nvSpPr>
        <p:spPr>
          <a:xfrm>
            <a:off x="406399" y="1665586"/>
            <a:ext cx="11495315" cy="5010985"/>
          </a:xfrm>
        </p:spPr>
        <p:txBody>
          <a:bodyPr>
            <a:normAutofit lnSpcReduction="10000"/>
          </a:bodyPr>
          <a:lstStyle/>
          <a:p>
            <a:r>
              <a:rPr lang="en-US" dirty="0" smtClean="0"/>
              <a:t>For many tasks it is difficult to know what features should be extracted.</a:t>
            </a:r>
          </a:p>
          <a:p>
            <a:r>
              <a:rPr lang="en-US" dirty="0" smtClean="0"/>
              <a:t>For instance, suppose we want to create a ML model to detect cars in a picture. What should we give as features to this model? </a:t>
            </a:r>
          </a:p>
          <a:p>
            <a:pPr lvl="1"/>
            <a:r>
              <a:rPr lang="en-US" dirty="0" smtClean="0"/>
              <a:t>We know that cars have wheels but so we might want to use presence of wheels as a feature but it is difficult to quantify wheels in terms of image pixel values.</a:t>
            </a:r>
          </a:p>
          <a:p>
            <a:pPr lvl="1"/>
            <a:r>
              <a:rPr lang="en-US" dirty="0" smtClean="0"/>
              <a:t>A wheel has a simple geometric shape but its image may be complicated by shadows falling on the wheel,  the sun glaring off the metal parts or an object in the foreground obscuring the part of the wheel and so on. </a:t>
            </a:r>
          </a:p>
          <a:p>
            <a:r>
              <a:rPr lang="en-US" dirty="0" smtClean="0"/>
              <a:t>One solution is to let the machine learning model to discover not only a mapping between feature and the output but also the features itself from the raw data.  This is known as </a:t>
            </a:r>
            <a:r>
              <a:rPr lang="en-US" b="1" dirty="0" smtClean="0"/>
              <a:t>representational learning.</a:t>
            </a:r>
            <a:endParaRPr lang="en-US" dirty="0" smtClean="0"/>
          </a:p>
          <a:p>
            <a:pPr lvl="1"/>
            <a:r>
              <a:rPr lang="en-US" dirty="0" smtClean="0"/>
              <a:t>For instance extracting features from raw image pixels that can be used to detect cars in an image.</a:t>
            </a:r>
            <a:endParaRPr lang="en-US" dirty="0"/>
          </a:p>
          <a:p>
            <a:r>
              <a:rPr lang="en-US" dirty="0" smtClean="0"/>
              <a:t>Representation learning has several advantage over hand-crafted features: </a:t>
            </a:r>
          </a:p>
          <a:p>
            <a:pPr lvl="1"/>
            <a:r>
              <a:rPr lang="en-US" dirty="0" smtClean="0"/>
              <a:t>It often leads into a much better performance than giving hand-crafted features to the ML model</a:t>
            </a:r>
          </a:p>
          <a:p>
            <a:pPr lvl="1"/>
            <a:r>
              <a:rPr lang="en-US" dirty="0" smtClean="0"/>
              <a:t>It is often expensive, time consuming and laborious ( sometimes impossible) for  humans to handcraft right set of features for a complex task</a:t>
            </a:r>
          </a:p>
          <a:p>
            <a:pPr lvl="1"/>
            <a:r>
              <a:rPr lang="en-US" dirty="0" smtClean="0"/>
              <a:t>Representation learning allow ML models to rapidly adapt to new tasks with minima human intervention.</a:t>
            </a:r>
          </a:p>
          <a:p>
            <a:pPr marL="571500" lvl="1" indent="-342900">
              <a:buFont typeface="+mj-lt"/>
              <a:buAutoNum type="arabicPeriod"/>
            </a:pPr>
            <a:endParaRPr lang="en-US" dirty="0" smtClean="0"/>
          </a:p>
        </p:txBody>
      </p:sp>
    </p:spTree>
    <p:extLst>
      <p:ext uri="{BB962C8B-B14F-4D97-AF65-F5344CB8AC3E}">
        <p14:creationId xmlns:p14="http://schemas.microsoft.com/office/powerpoint/2010/main" val="345561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29" y="340578"/>
            <a:ext cx="11495315" cy="1188720"/>
          </a:xfrm>
        </p:spPr>
        <p:txBody>
          <a:bodyPr/>
          <a:lstStyle/>
          <a:p>
            <a:r>
              <a:rPr lang="en-US" dirty="0" smtClean="0"/>
              <a:t>Deep learning: Successive layers of representation </a:t>
            </a:r>
            <a:endParaRPr lang="en-US" dirty="0"/>
          </a:p>
        </p:txBody>
      </p:sp>
      <p:sp>
        <p:nvSpPr>
          <p:cNvPr id="3" name="Content Placeholder 2"/>
          <p:cNvSpPr>
            <a:spLocks noGrp="1"/>
          </p:cNvSpPr>
          <p:nvPr>
            <p:ph idx="1"/>
          </p:nvPr>
        </p:nvSpPr>
        <p:spPr>
          <a:xfrm>
            <a:off x="435430" y="1839757"/>
            <a:ext cx="5863770" cy="4517500"/>
          </a:xfrm>
        </p:spPr>
        <p:txBody>
          <a:bodyPr>
            <a:normAutofit fontScale="77500" lnSpcReduction="20000"/>
          </a:bodyPr>
          <a:lstStyle/>
          <a:p>
            <a:r>
              <a:rPr lang="en-US" dirty="0" smtClean="0"/>
              <a:t>Deep Learning is a subfield of machine learning that effectively tries to address the problem of representation learning by introducing </a:t>
            </a:r>
            <a:r>
              <a:rPr lang="en-US" b="1" dirty="0" smtClean="0">
                <a:solidFill>
                  <a:srgbClr val="00B050"/>
                </a:solidFill>
              </a:rPr>
              <a:t>representations that are expressed in terms of successive layers of other, simpler representations</a:t>
            </a:r>
            <a:r>
              <a:rPr lang="en-US" dirty="0" smtClean="0">
                <a:solidFill>
                  <a:srgbClr val="0070C0"/>
                </a:solidFill>
              </a:rPr>
              <a:t>.</a:t>
            </a:r>
            <a:r>
              <a:rPr lang="en-US" dirty="0" smtClean="0"/>
              <a:t>	</a:t>
            </a:r>
          </a:p>
          <a:p>
            <a:r>
              <a:rPr lang="en-US" dirty="0"/>
              <a:t>The </a:t>
            </a:r>
            <a:r>
              <a:rPr lang="en-US" dirty="0" smtClean="0"/>
              <a:t>word </a:t>
            </a:r>
            <a:r>
              <a:rPr lang="en-US" i="1" dirty="0" smtClean="0"/>
              <a:t>deep</a:t>
            </a:r>
            <a:r>
              <a:rPr lang="en-US" dirty="0" smtClean="0"/>
              <a:t> </a:t>
            </a:r>
            <a:r>
              <a:rPr lang="en-US" dirty="0"/>
              <a:t>in deep learning isn’t a reference to any kind of deeper understanding achieved by the approach; rather, it stands for this idea of </a:t>
            </a:r>
            <a:r>
              <a:rPr lang="en-US" dirty="0" smtClean="0"/>
              <a:t>successive layers </a:t>
            </a:r>
            <a:r>
              <a:rPr lang="en-US" dirty="0"/>
              <a:t>of </a:t>
            </a:r>
            <a:r>
              <a:rPr lang="en-US" dirty="0" smtClean="0"/>
              <a:t>representations. The number of layers of simpler representations in  deep learning is referred to as </a:t>
            </a:r>
            <a:r>
              <a:rPr lang="en-US" b="1" dirty="0" smtClean="0"/>
              <a:t>depth</a:t>
            </a:r>
            <a:r>
              <a:rPr lang="en-US" dirty="0" smtClean="0"/>
              <a:t> of a deep learning model.</a:t>
            </a:r>
          </a:p>
          <a:p>
            <a:r>
              <a:rPr lang="en-US" dirty="0" smtClean="0"/>
              <a:t>This figure shows how a deep learning system can represent the concept of an image of a person by combining layers of simpler concepts such as corners and contours which are defined in terms of edges</a:t>
            </a:r>
          </a:p>
          <a:p>
            <a:r>
              <a:rPr lang="en-US" dirty="0" smtClean="0"/>
              <a:t>The first layer at the bottom is called the input/visible layer because it contains the variables that we are able to observe ( such as raw pixel values of an image)</a:t>
            </a:r>
          </a:p>
          <a:p>
            <a:r>
              <a:rPr lang="en-US" dirty="0"/>
              <a:t> </a:t>
            </a:r>
            <a:r>
              <a:rPr lang="en-US" dirty="0" smtClean="0"/>
              <a:t>Then a series of </a:t>
            </a:r>
            <a:r>
              <a:rPr lang="en-US" b="1" dirty="0" smtClean="0"/>
              <a:t>hidden layers, </a:t>
            </a:r>
            <a:r>
              <a:rPr lang="en-US" dirty="0" smtClean="0"/>
              <a:t> extract a set of abstract features from the input layer. They are called hidden because their values are not given in the data but are extracted by the model </a:t>
            </a:r>
          </a:p>
          <a:p>
            <a:r>
              <a:rPr lang="en-US" dirty="0" smtClean="0"/>
              <a:t>The final layer ( is called the output layer) which is the final output of the model based on the features extracted by the hidden layers.  The output of the model in this figure is one of the several classes on objects that present in the image (such as person, car, animal, etc.)</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299200" y="1943316"/>
            <a:ext cx="5592282" cy="4521200"/>
          </a:xfrm>
          <a:prstGeom prst="rect">
            <a:avLst/>
          </a:prstGeom>
        </p:spPr>
      </p:pic>
    </p:spTree>
    <p:extLst>
      <p:ext uri="{BB962C8B-B14F-4D97-AF65-F5344CB8AC3E}">
        <p14:creationId xmlns:p14="http://schemas.microsoft.com/office/powerpoint/2010/main" val="237792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136" y="253492"/>
            <a:ext cx="10076978" cy="1188720"/>
          </a:xfrm>
        </p:spPr>
        <p:txBody>
          <a:bodyPr/>
          <a:lstStyle/>
          <a:p>
            <a:r>
              <a:rPr lang="en-US" dirty="0" smtClean="0"/>
              <a:t>What deep learning has achieved so far?</a:t>
            </a:r>
            <a:endParaRPr lang="en-US" dirty="0"/>
          </a:p>
        </p:txBody>
      </p:sp>
      <p:sp>
        <p:nvSpPr>
          <p:cNvPr id="3" name="Content Placeholder 2"/>
          <p:cNvSpPr>
            <a:spLocks noGrp="1"/>
          </p:cNvSpPr>
          <p:nvPr>
            <p:ph idx="1"/>
          </p:nvPr>
        </p:nvSpPr>
        <p:spPr>
          <a:xfrm>
            <a:off x="707136" y="1709129"/>
            <a:ext cx="9452864" cy="2647091"/>
          </a:xfrm>
        </p:spPr>
        <p:txBody>
          <a:bodyPr>
            <a:normAutofit/>
          </a:bodyPr>
          <a:lstStyle/>
          <a:p>
            <a:r>
              <a:rPr lang="en-US" dirty="0" smtClean="0"/>
              <a:t>Deep learning thrives for perceptual problems involving </a:t>
            </a:r>
            <a:r>
              <a:rPr lang="en-US" dirty="0"/>
              <a:t>skills that seem natural and intuitive to </a:t>
            </a:r>
            <a:r>
              <a:rPr lang="en-US" dirty="0" smtClean="0"/>
              <a:t>humans but </a:t>
            </a:r>
            <a:r>
              <a:rPr lang="en-US" dirty="0"/>
              <a:t>have long been elusive for </a:t>
            </a:r>
            <a:r>
              <a:rPr lang="en-US" dirty="0" smtClean="0"/>
              <a:t>machines, such as hearing and vision.</a:t>
            </a:r>
          </a:p>
          <a:p>
            <a:pPr lvl="1"/>
            <a:r>
              <a:rPr lang="en-US" dirty="0" smtClean="0"/>
              <a:t>These type of problems are typically very difficult to formalize and are very high dimensional and this is where deep learning shines with its ability to automatically extracts features through several layers of simple representation.</a:t>
            </a:r>
          </a:p>
          <a:p>
            <a:r>
              <a:rPr lang="en-US" dirty="0" smtClean="0"/>
              <a:t>Here are some examples of historically difficult problems for machine learning where deep learning has achieved a revolutionary break through:</a:t>
            </a:r>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301303076"/>
              </p:ext>
            </p:extLst>
          </p:nvPr>
        </p:nvGraphicFramePr>
        <p:xfrm>
          <a:off x="348343" y="4356220"/>
          <a:ext cx="11684000" cy="2042160"/>
        </p:xfrm>
        <a:graphic>
          <a:graphicData uri="http://schemas.openxmlformats.org/drawingml/2006/table">
            <a:tbl>
              <a:tblPr firstRow="1" bandRow="1">
                <a:tableStyleId>{5C22544A-7EE6-4342-B048-85BDC9FD1C3A}</a:tableStyleId>
              </a:tblPr>
              <a:tblGrid>
                <a:gridCol w="5842000">
                  <a:extLst>
                    <a:ext uri="{9D8B030D-6E8A-4147-A177-3AD203B41FA5}">
                      <a16:colId xmlns:a16="http://schemas.microsoft.com/office/drawing/2014/main" val="1687568287"/>
                    </a:ext>
                  </a:extLst>
                </a:gridCol>
                <a:gridCol w="5842000">
                  <a:extLst>
                    <a:ext uri="{9D8B030D-6E8A-4147-A177-3AD203B41FA5}">
                      <a16:colId xmlns:a16="http://schemas.microsoft.com/office/drawing/2014/main" val="1709807555"/>
                    </a:ext>
                  </a:extLst>
                </a:gridCol>
              </a:tblGrid>
              <a:tr h="370840">
                <a:tc>
                  <a:txBody>
                    <a:bodyPr/>
                    <a:lstStyle/>
                    <a:p>
                      <a:pPr marL="742950" lvl="1" indent="-285750">
                        <a:buFont typeface="Arial" panose="020B0604020202020204" pitchFamily="34" charset="0"/>
                        <a:buChar char="•"/>
                      </a:pPr>
                      <a:r>
                        <a:rPr lang="en-US" sz="1600" b="0" dirty="0" smtClean="0"/>
                        <a:t>Near human level image classification</a:t>
                      </a:r>
                    </a:p>
                    <a:p>
                      <a:pPr marL="742950" lvl="1" indent="-285750">
                        <a:buFont typeface="Arial" panose="020B0604020202020204" pitchFamily="34" charset="0"/>
                        <a:buChar char="•"/>
                      </a:pPr>
                      <a:r>
                        <a:rPr lang="en-US" sz="1600" b="0" dirty="0" smtClean="0"/>
                        <a:t>Near human level speech recognition</a:t>
                      </a:r>
                    </a:p>
                    <a:p>
                      <a:pPr marL="742950" lvl="1" indent="-285750">
                        <a:buFont typeface="Arial" panose="020B0604020202020204" pitchFamily="34" charset="0"/>
                        <a:buChar char="•"/>
                      </a:pPr>
                      <a:r>
                        <a:rPr lang="en-US" sz="1600" b="0" dirty="0" smtClean="0"/>
                        <a:t>Near human level hand-writing transcription</a:t>
                      </a:r>
                    </a:p>
                    <a:p>
                      <a:pPr marL="742950" lvl="1" indent="-285750">
                        <a:buFont typeface="Arial" panose="020B0604020202020204" pitchFamily="34" charset="0"/>
                        <a:buChar char="•"/>
                      </a:pPr>
                      <a:r>
                        <a:rPr lang="en-US" sz="1600" b="0" dirty="0" smtClean="0"/>
                        <a:t>Improved machine translation</a:t>
                      </a:r>
                    </a:p>
                    <a:p>
                      <a:pPr marL="742950" lvl="1" indent="-285750">
                        <a:buFont typeface="Arial" panose="020B0604020202020204" pitchFamily="34" charset="0"/>
                        <a:buChar char="•"/>
                      </a:pPr>
                      <a:r>
                        <a:rPr lang="en-US" sz="1600" b="0" dirty="0" smtClean="0"/>
                        <a:t>Improved text to speech conversion</a:t>
                      </a:r>
                    </a:p>
                    <a:p>
                      <a:pPr marL="742950" lvl="1" indent="-285750">
                        <a:buFont typeface="Arial" panose="020B0604020202020204" pitchFamily="34" charset="0"/>
                        <a:buChar char="•"/>
                      </a:pPr>
                      <a:r>
                        <a:rPr lang="en-US" sz="1600" b="0" dirty="0" smtClean="0"/>
                        <a:t>Digital assistance such as Alexa and Google Now</a:t>
                      </a:r>
                    </a:p>
                    <a:p>
                      <a:pPr marL="742950" lvl="1" indent="-285750">
                        <a:buFont typeface="Arial" panose="020B0604020202020204" pitchFamily="34" charset="0"/>
                        <a:buChar char="•"/>
                      </a:pPr>
                      <a:r>
                        <a:rPr lang="en-US" sz="1600" b="0" dirty="0" smtClean="0"/>
                        <a:t>Near human level autonomous driving</a:t>
                      </a:r>
                    </a:p>
                    <a:p>
                      <a:pPr marL="285750" indent="-2857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lt1"/>
                          </a:solidFill>
                          <a:latin typeface="+mn-lt"/>
                          <a:ea typeface="+mn-ea"/>
                          <a:cs typeface="+mn-cs"/>
                        </a:rPr>
                        <a:t>Improved ad targeting, as used by Google, Baidu, and Bing</a:t>
                      </a:r>
                    </a:p>
                    <a:p>
                      <a:pPr marL="285750" indent="-285750">
                        <a:buFont typeface="Arial" panose="020B0604020202020204" pitchFamily="34" charset="0"/>
                        <a:buChar char="•"/>
                      </a:pPr>
                      <a:r>
                        <a:rPr lang="en-US" sz="1800" b="0" i="0" u="none" strike="noStrike" kern="1200" baseline="0" dirty="0" smtClean="0">
                          <a:solidFill>
                            <a:schemeClr val="lt1"/>
                          </a:solidFill>
                          <a:latin typeface="+mn-lt"/>
                          <a:ea typeface="+mn-ea"/>
                          <a:cs typeface="+mn-cs"/>
                        </a:rPr>
                        <a:t>Improved search results on the web</a:t>
                      </a:r>
                    </a:p>
                    <a:p>
                      <a:pPr marL="285750" indent="-285750">
                        <a:buFont typeface="Arial" panose="020B0604020202020204" pitchFamily="34" charset="0"/>
                        <a:buChar char="•"/>
                      </a:pPr>
                      <a:r>
                        <a:rPr lang="en-US" sz="1800" b="0" i="0" u="none" strike="noStrike" kern="1200" baseline="0" dirty="0" smtClean="0">
                          <a:solidFill>
                            <a:schemeClr val="lt1"/>
                          </a:solidFill>
                          <a:latin typeface="+mn-lt"/>
                          <a:ea typeface="+mn-ea"/>
                          <a:cs typeface="+mn-cs"/>
                        </a:rPr>
                        <a:t>Ability to answer natural-language questions</a:t>
                      </a:r>
                    </a:p>
                    <a:p>
                      <a:pPr marL="285750" indent="-285750">
                        <a:buFont typeface="Arial" panose="020B0604020202020204" pitchFamily="34" charset="0"/>
                        <a:buChar char="•"/>
                      </a:pPr>
                      <a:r>
                        <a:rPr lang="en-US" sz="1800" b="0" i="0" u="none" strike="noStrike" kern="1200" baseline="0" dirty="0" smtClean="0">
                          <a:solidFill>
                            <a:schemeClr val="lt1"/>
                          </a:solidFill>
                          <a:latin typeface="+mn-lt"/>
                          <a:ea typeface="+mn-ea"/>
                          <a:cs typeface="+mn-cs"/>
                        </a:rPr>
                        <a:t>Superhuman Go playing</a:t>
                      </a:r>
                      <a:endParaRPr lang="en-US" sz="1600" dirty="0"/>
                    </a:p>
                  </a:txBody>
                  <a:tcPr/>
                </a:tc>
                <a:extLst>
                  <a:ext uri="{0D108BD9-81ED-4DB2-BD59-A6C34878D82A}">
                    <a16:rowId xmlns:a16="http://schemas.microsoft.com/office/drawing/2014/main" val="459613361"/>
                  </a:ext>
                </a:extLst>
              </a:tr>
            </a:tbl>
          </a:graphicData>
        </a:graphic>
      </p:graphicFrame>
    </p:spTree>
    <p:extLst>
      <p:ext uri="{BB962C8B-B14F-4D97-AF65-F5344CB8AC3E}">
        <p14:creationId xmlns:p14="http://schemas.microsoft.com/office/powerpoint/2010/main" val="312559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763" y="180920"/>
            <a:ext cx="9394807" cy="777023"/>
          </a:xfrm>
        </p:spPr>
        <p:txBody>
          <a:bodyPr>
            <a:normAutofit/>
          </a:bodyPr>
          <a:lstStyle/>
          <a:p>
            <a:r>
              <a:rPr lang="en-US" dirty="0" smtClean="0"/>
              <a:t>Deep Learning Short-term Hype</a:t>
            </a:r>
            <a:endParaRPr lang="en-US" dirty="0"/>
          </a:p>
        </p:txBody>
      </p:sp>
      <p:sp>
        <p:nvSpPr>
          <p:cNvPr id="3" name="Content Placeholder 2"/>
          <p:cNvSpPr>
            <a:spLocks noGrp="1"/>
          </p:cNvSpPr>
          <p:nvPr>
            <p:ph idx="1"/>
          </p:nvPr>
        </p:nvSpPr>
        <p:spPr>
          <a:xfrm>
            <a:off x="537028" y="1219200"/>
            <a:ext cx="11117943" cy="4891313"/>
          </a:xfrm>
        </p:spPr>
        <p:txBody>
          <a:bodyPr>
            <a:normAutofit/>
          </a:bodyPr>
          <a:lstStyle/>
          <a:p>
            <a:r>
              <a:rPr lang="en-US" dirty="0"/>
              <a:t>Although deep learning has led to remarkable achievements in recent years, </a:t>
            </a:r>
            <a:r>
              <a:rPr lang="en-US" dirty="0" smtClean="0"/>
              <a:t>expectations for </a:t>
            </a:r>
            <a:r>
              <a:rPr lang="en-US" dirty="0"/>
              <a:t>what the field will be able to achieve in the next decade tend to run </a:t>
            </a:r>
            <a:r>
              <a:rPr lang="en-US" dirty="0" smtClean="0"/>
              <a:t>much higher </a:t>
            </a:r>
            <a:r>
              <a:rPr lang="en-US" dirty="0"/>
              <a:t>than what will likely be </a:t>
            </a:r>
            <a:r>
              <a:rPr lang="en-US" dirty="0" smtClean="0"/>
              <a:t>possible</a:t>
            </a:r>
          </a:p>
          <a:p>
            <a:r>
              <a:rPr lang="en-US" dirty="0" smtClean="0"/>
              <a:t>Although applications such as self-driving cars are already within reach, many more application such as a human-like dialog system,  human-level natural language understanding and translation to arbitrary language are likely to remain elusive for a while.</a:t>
            </a:r>
          </a:p>
          <a:p>
            <a:r>
              <a:rPr lang="en-US" dirty="0" smtClean="0"/>
              <a:t>The risk of high expectation for a short term may result in another AI winter ( a </a:t>
            </a:r>
            <a:r>
              <a:rPr lang="en-US" dirty="0" smtClean="0"/>
              <a:t>cycle </a:t>
            </a:r>
            <a:r>
              <a:rPr lang="en-US" dirty="0" smtClean="0"/>
              <a:t>of intense optimism, followed by disappointment and </a:t>
            </a:r>
            <a:r>
              <a:rPr lang="en-US" dirty="0" err="1" smtClean="0"/>
              <a:t>skeptism</a:t>
            </a:r>
            <a:r>
              <a:rPr lang="en-US" dirty="0"/>
              <a:t> </a:t>
            </a:r>
            <a:r>
              <a:rPr lang="en-US" dirty="0" smtClean="0"/>
              <a:t>with funding dried up as a result ( this happened twice to AI around 1960’s with symbolic AI and around 1980s with the advent of expert systems)</a:t>
            </a:r>
          </a:p>
          <a:p>
            <a:r>
              <a:rPr lang="en-US" dirty="0" smtClean="0"/>
              <a:t>We may be currently witnessing the third cycle of AI hype and disappointment and we are still in the phase of intense optimism. So it is best to moderate our short term expectation and make sure that people less familiar with the technical side of the field have a clear understanding what AI can or cannot achieve</a:t>
            </a:r>
          </a:p>
          <a:p>
            <a:pPr marL="0" indent="0">
              <a:buNone/>
            </a:pPr>
            <a:endParaRPr lang="en-US" dirty="0" smtClean="0"/>
          </a:p>
          <a:p>
            <a:endParaRPr lang="en-US" dirty="0"/>
          </a:p>
        </p:txBody>
      </p:sp>
    </p:spTree>
    <p:extLst>
      <p:ext uri="{BB962C8B-B14F-4D97-AF65-F5344CB8AC3E}">
        <p14:creationId xmlns:p14="http://schemas.microsoft.com/office/powerpoint/2010/main" val="279734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47994"/>
          </a:xfrm>
        </p:spPr>
        <p:txBody>
          <a:bodyPr>
            <a:normAutofit fontScale="90000"/>
          </a:bodyPr>
          <a:lstStyle/>
          <a:p>
            <a:r>
              <a:rPr lang="en-US" dirty="0" smtClean="0"/>
              <a:t>Deep Learning Long-term promise</a:t>
            </a:r>
            <a:endParaRPr lang="en-US" dirty="0"/>
          </a:p>
        </p:txBody>
      </p:sp>
      <p:sp>
        <p:nvSpPr>
          <p:cNvPr id="3" name="Content Placeholder 2"/>
          <p:cNvSpPr>
            <a:spLocks noGrp="1"/>
          </p:cNvSpPr>
          <p:nvPr>
            <p:ph idx="1"/>
          </p:nvPr>
        </p:nvSpPr>
        <p:spPr>
          <a:xfrm>
            <a:off x="812800" y="2153412"/>
            <a:ext cx="10972800" cy="4131274"/>
          </a:xfrm>
        </p:spPr>
        <p:txBody>
          <a:bodyPr>
            <a:normAutofit/>
          </a:bodyPr>
          <a:lstStyle/>
          <a:p>
            <a:r>
              <a:rPr lang="en-US" dirty="0"/>
              <a:t>The long term </a:t>
            </a:r>
            <a:r>
              <a:rPr lang="en-US" dirty="0" smtClean="0"/>
              <a:t>picture for deep learning, however, is </a:t>
            </a:r>
            <a:r>
              <a:rPr lang="en-US" dirty="0"/>
              <a:t>looking bright.  We are only getting started in applying deep learning to many important transformative problems from medical diagnosis, protein engineering, targeted therapy to digital assistance</a:t>
            </a:r>
          </a:p>
          <a:p>
            <a:r>
              <a:rPr lang="en-US" dirty="0"/>
              <a:t>AI research as been moving at an incredible speed in the last decade with the advent of deep learning.  Most of these research findings haven’t yet been applied to the full range of problems they can solve across industries. </a:t>
            </a:r>
            <a:r>
              <a:rPr lang="en-US" dirty="0" smtClean="0"/>
              <a:t> </a:t>
            </a:r>
            <a:r>
              <a:rPr lang="en-US" dirty="0"/>
              <a:t>AI has yet to transition to being central ( rather than accessory ) to our day-to-day life (much like the Internet today)  </a:t>
            </a:r>
          </a:p>
          <a:p>
            <a:r>
              <a:rPr lang="en-US" dirty="0"/>
              <a:t>More importantly AI will help humanity as a whole move forward, by assisting human scientists in new breakthrough discoveries across all scientific fields, from genomics to mathematics.</a:t>
            </a:r>
          </a:p>
          <a:p>
            <a:r>
              <a:rPr lang="en-US" dirty="0"/>
              <a:t>We might end up going through another AI winter but we will get there eventually. </a:t>
            </a:r>
            <a:endParaRPr lang="en-US" dirty="0" smtClean="0"/>
          </a:p>
          <a:p>
            <a:r>
              <a:rPr lang="en-US" dirty="0" smtClean="0"/>
              <a:t>Don’t believe in short term hype but do believe in long term vision.</a:t>
            </a:r>
            <a:endParaRPr lang="en-US" dirty="0"/>
          </a:p>
          <a:p>
            <a:endParaRPr lang="en-US" dirty="0"/>
          </a:p>
        </p:txBody>
      </p:sp>
    </p:spTree>
    <p:extLst>
      <p:ext uri="{BB962C8B-B14F-4D97-AF65-F5344CB8AC3E}">
        <p14:creationId xmlns:p14="http://schemas.microsoft.com/office/powerpoint/2010/main" val="391421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763" y="834064"/>
            <a:ext cx="8799721" cy="907651"/>
          </a:xfrm>
        </p:spPr>
        <p:txBody>
          <a:bodyPr>
            <a:normAutofit fontScale="90000"/>
          </a:bodyPr>
          <a:lstStyle/>
          <a:p>
            <a:r>
              <a:rPr lang="en-US" dirty="0" smtClean="0"/>
              <a:t>Before Deep Learning: A brief timeline in Machine Learning history</a:t>
            </a:r>
            <a:endParaRPr lang="en-US" dirty="0"/>
          </a:p>
        </p:txBody>
      </p:sp>
      <p:sp>
        <p:nvSpPr>
          <p:cNvPr id="3" name="Content Placeholder 2"/>
          <p:cNvSpPr>
            <a:spLocks noGrp="1"/>
          </p:cNvSpPr>
          <p:nvPr>
            <p:ph idx="1"/>
          </p:nvPr>
        </p:nvSpPr>
        <p:spPr>
          <a:xfrm>
            <a:off x="1088570" y="2057472"/>
            <a:ext cx="10493829" cy="4096585"/>
          </a:xfrm>
        </p:spPr>
        <p:txBody>
          <a:bodyPr/>
          <a:lstStyle/>
          <a:p>
            <a:r>
              <a:rPr lang="en-US" dirty="0" smtClean="0"/>
              <a:t>Although deep learning is getting a lot of public attention and industry investment; it is safe to say that  most of the machine learning algorithms used in industry today are not deep learning algorithms.</a:t>
            </a:r>
          </a:p>
          <a:p>
            <a:r>
              <a:rPr lang="en-US" dirty="0" smtClean="0"/>
              <a:t>Because deep learning is not always a right tool for a machine learning problem.</a:t>
            </a:r>
          </a:p>
          <a:p>
            <a:pPr lvl="1"/>
            <a:r>
              <a:rPr lang="en-US" dirty="0" smtClean="0"/>
              <a:t>Sometimes there isn’t enough data for deep learning to be applicable</a:t>
            </a:r>
          </a:p>
          <a:p>
            <a:pPr lvl="1"/>
            <a:r>
              <a:rPr lang="en-US" dirty="0" smtClean="0"/>
              <a:t>Sometimes the problem is better solved by lower capacity, more simple machine learning algorithms</a:t>
            </a:r>
          </a:p>
          <a:p>
            <a:pPr marL="228600" lvl="1" indent="0">
              <a:buNone/>
            </a:pPr>
            <a:endParaRPr lang="en-US" dirty="0" smtClean="0"/>
          </a:p>
          <a:p>
            <a:r>
              <a:rPr lang="en-US" dirty="0" smtClean="0"/>
              <a:t>If your first exposure to machine learning is through deep learning, then you deep learning might start to look like a hammer and every machine learning problem might start look like a nail.  The only way t not fall into this trap is to be familiar with other ML algorithm and know what type of problems are better solved by deep learning as opposed to more traditional ML algorithms.</a:t>
            </a:r>
          </a:p>
          <a:p>
            <a:endParaRPr lang="en-US" dirty="0"/>
          </a:p>
        </p:txBody>
      </p:sp>
    </p:spTree>
    <p:extLst>
      <p:ext uri="{BB962C8B-B14F-4D97-AF65-F5344CB8AC3E}">
        <p14:creationId xmlns:p14="http://schemas.microsoft.com/office/powerpoint/2010/main" val="32671000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4957</TotalTime>
  <Words>3431</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Parcel</vt:lpstr>
      <vt:lpstr>Lecture 2.1 Introduction to Deep learning</vt:lpstr>
      <vt:lpstr>Motivation</vt:lpstr>
      <vt:lpstr>Data Representation and machine learning models</vt:lpstr>
      <vt:lpstr>Representation Learning</vt:lpstr>
      <vt:lpstr>Deep learning: Successive layers of representation </vt:lpstr>
      <vt:lpstr>What deep learning has achieved so far?</vt:lpstr>
      <vt:lpstr>Deep Learning Short-term Hype</vt:lpstr>
      <vt:lpstr>Deep Learning Long-term promise</vt:lpstr>
      <vt:lpstr>Before Deep Learning: A brief timeline in Machine Learning history</vt:lpstr>
      <vt:lpstr>Early neural networks</vt:lpstr>
      <vt:lpstr>Kernel Models outshined neural networks</vt:lpstr>
      <vt:lpstr>Decision Trees Random Forest and Gradient Boosted Machines Became Popular </vt:lpstr>
      <vt:lpstr>Neural Networks Come back with deep learning</vt:lpstr>
      <vt:lpstr>What Makes deep learning different</vt:lpstr>
      <vt:lpstr>Why deep learning took of just recently?</vt:lpstr>
      <vt:lpstr>Hardware for deep learning</vt:lpstr>
      <vt:lpstr>Data For Deep Learning</vt:lpstr>
      <vt:lpstr>Scaling with data, deep learning vs traditional ML</vt:lpstr>
      <vt:lpstr>Improved Algorithms for deep learning</vt:lpstr>
      <vt:lpstr>End of lecture 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2.1 Introduction to Deep learning</dc:title>
  <dc:creator>Sahebkarkhorasani, Elham</dc:creator>
  <cp:lastModifiedBy>Sahebkarkhorasani, Elham</cp:lastModifiedBy>
  <cp:revision>72</cp:revision>
  <dcterms:created xsi:type="dcterms:W3CDTF">2020-06-01T17:34:23Z</dcterms:created>
  <dcterms:modified xsi:type="dcterms:W3CDTF">2020-08-22T04:45:06Z</dcterms:modified>
</cp:coreProperties>
</file>