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93" r:id="rId3"/>
    <p:sldId id="358" r:id="rId4"/>
    <p:sldId id="368" r:id="rId5"/>
    <p:sldId id="369" r:id="rId6"/>
    <p:sldId id="320" r:id="rId7"/>
    <p:sldId id="322" r:id="rId8"/>
    <p:sldId id="364" r:id="rId9"/>
    <p:sldId id="366" r:id="rId10"/>
    <p:sldId id="30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F601C"/>
    <a:srgbClr val="32B5FF"/>
    <a:srgbClr val="FFFFFF"/>
    <a:srgbClr val="FFC000"/>
    <a:srgbClr val="EBF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6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120D2-09A7-49D7-8E2A-B59DCDB132AC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E7FC5-9760-45EC-B7B0-5CD23021B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68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C8BB-5110-4EA6-A3B8-EB6E47EE9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C1035-4AE0-434E-948C-B9504D38A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407B0-989C-4EE6-97EC-209AE390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B61B-9B10-468C-BCCA-6683F0FD9860}" type="datetime1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43420-186D-4C50-82D7-AE1324F5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1138A-FC97-4EAD-B353-EB7042F7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B76D-B542-4D22-99C5-5394D42C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CFB52-7AF6-4F4C-B8E3-099F6B5B6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7DC30-4B5A-4F31-8091-10283D4A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222D-6278-43FC-8C37-AE787F3D7BAC}" type="datetime1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B8D35-4E9F-4D11-B0D6-F30D8EFF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44DC0-36BA-42B4-9AAF-1158E839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9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33FBF4-DAC6-4D3A-AB6F-28A5332DC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F1A0D-F0CF-4908-8749-5317B58E3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26E3E-2FA7-4730-8F3A-7E09205B8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CE38-2ED1-4365-8A12-9000E964A14B}" type="datetime1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D1FBC-F961-41BE-9CE6-0F7AE4E5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6BA0C-CF9B-4FF0-934D-C0E6518A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9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841D-5F6B-48FB-A189-500D9C66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157C7-EC6C-4299-B5E9-820DC9592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480DA-A663-4242-BA64-BED9EB06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129B-84D4-4895-A57F-C9A168B1AF20}" type="datetime1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59E46-0CDA-4C48-9B32-1645CFD8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0A73B-4CE1-4B2A-BE9A-DD425E0D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2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3ED9-1308-40E4-9F6D-72455E51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CD2A0-0955-454D-AD78-3F96E4A37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1D545-79C5-4700-A463-D729C8EE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82FF-B5C5-40CD-8BED-3FF940BA379B}" type="datetime1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B4EFC-06F9-4541-8060-F2DFAEB7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F101F-7683-4935-8DF3-31B62527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9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C1AC-BE8D-4039-AA6A-7B8D7C31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2585B-6EA1-4780-A2C2-EEEF0E15D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71706-CA6F-4204-9E2E-23A09EBD6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8AB16-A15E-4B64-ACA2-A40D12BA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992F-3070-4ACF-8FEA-6114F067733D}" type="datetime1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48B8F-B6D7-412A-98C6-B073CA29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16152-5867-4C57-87EA-14BC26E3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7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B75D4-CC0A-4ACC-8E74-74DCF93E7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1327B-4B45-4B83-856A-4F099E08D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16239-1AFD-4E0B-AC7D-B8835C780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BCF42-368A-4197-BF19-4920610CE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C4023B-9D58-44B9-9FA7-3623A2F77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4F912-CA91-46CB-B3D4-650CE4E4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4CB5-6EAF-4571-8C8C-5647911465B9}" type="datetime1">
              <a:rPr lang="en-US" smtClean="0"/>
              <a:t>5/7/2023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8CAB1-07B0-4100-BF70-BC3E8DC25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AD066-8A71-4981-9368-C6C400C5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0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3F68-17D1-45BA-9A68-CF0FD1E9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C1749-9690-4B21-AEB4-1B4E1DDCB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0D06-DC00-4196-A084-D588F3E3213D}" type="datetime1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7E616-1D5E-4955-B99A-B46038F9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F01031-D9CF-4691-9F76-EA411007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0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EDD26D-D15E-4122-87A9-9C0E55A0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8072-430D-49EB-B577-F4176E402032}" type="datetime1">
              <a:rPr lang="en-US" smtClean="0"/>
              <a:t>5/7/2023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821C7-354C-48BE-BD4A-2169EF16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97826-1937-4025-BEC4-82648251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2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20A8-09A5-41B9-A3AA-676AC1030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2F85C-8612-4578-BD6F-5918CE1D0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6A51F-C21B-4DB7-96B2-EB942909A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E7D21-E650-4C8C-99FA-A9849A77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9EFE-0BA0-44FC-9200-656E4F28BB55}" type="datetime1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668B3-952E-481D-BC88-AF3FFDD9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51E69-B1A5-459C-A15C-4091C2CA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5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A93E-FBE3-42A5-BCB3-C0CCD121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262CB-16C3-4CBE-8A65-8654B6967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DE0D8-1C72-434A-904B-75283BD3A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BD910-76DB-4ABD-AE28-3C4EA419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094C-DE41-49DE-8E91-2E965C77C6B5}" type="datetime1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ABC8E-D982-4F53-8B3A-48AC0811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FD5B2-1F31-43FA-A1D4-326F09B3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9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1EBC5C-5300-4B84-8142-B197694EF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D4B60-77B2-4645-9BCB-85EF1C1BD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41A4F-2313-46D7-A62B-AF6047D72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0729B-6048-4F5B-B83D-21F64647516E}" type="datetime1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6A133-E0B9-405F-9A28-C4CF10B79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6EA66-9FA2-4DAA-BEC7-AF6FDE9E4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5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8FC0-3625-4E87-A050-4CD2993CC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CSCE 623 In Class Day 13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45B88-95EC-4900-8ECA-A1725B9E2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Synchronous session</a:t>
            </a:r>
          </a:p>
        </p:txBody>
      </p:sp>
    </p:spTree>
    <p:extLst>
      <p:ext uri="{BB962C8B-B14F-4D97-AF65-F5344CB8AC3E}">
        <p14:creationId xmlns:p14="http://schemas.microsoft.com/office/powerpoint/2010/main" val="1070059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1A72-B110-4351-8C00-60E56285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Open </a:t>
            </a:r>
            <a:r>
              <a:rPr lang="en-US"/>
              <a:t>Project 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75A77-49FE-45BD-87B6-4B7AF3A9F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3B02B-41FC-4EC7-8D9A-72D1B834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2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5564-A034-4DA1-9B18-E4A6667C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DC9C-4DF7-4B30-BB25-0626A3221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points for Decision Trees</a:t>
            </a:r>
          </a:p>
          <a:p>
            <a:r>
              <a:rPr lang="en-US" dirty="0"/>
              <a:t>Learning Activity: Decision Trees – how does model fitting work?</a:t>
            </a:r>
          </a:p>
          <a:p>
            <a:r>
              <a:rPr lang="en-US" dirty="0"/>
              <a:t>Coding Activity:  Decision Trees w/</a:t>
            </a:r>
            <a:r>
              <a:rPr lang="en-US" dirty="0" err="1"/>
              <a:t>sklearn</a:t>
            </a:r>
            <a:endParaRPr lang="en-US" dirty="0"/>
          </a:p>
          <a:p>
            <a:r>
              <a:rPr lang="en-US" dirty="0"/>
              <a:t>Break</a:t>
            </a:r>
          </a:p>
          <a:p>
            <a:r>
              <a:rPr lang="en-US" dirty="0"/>
              <a:t>Questions &amp; Project 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6C064-C5D2-4DFF-87D9-48E84A9C2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8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124EF-2C81-4D20-BE1B-FF59EC7B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3ED06-3C68-4638-A5D2-725660B38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a tree do?</a:t>
            </a:r>
          </a:p>
          <a:p>
            <a:r>
              <a:rPr lang="en-US" dirty="0"/>
              <a:t>How do we fit a tree?</a:t>
            </a:r>
          </a:p>
          <a:p>
            <a:r>
              <a:rPr lang="en-US" dirty="0"/>
              <a:t>Benefits, Limitations &amp; Weaknesses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78E56-DF6F-40D0-9280-339CBD54B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5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808A-DCE5-45F2-96BB-53EEE4C3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decision tree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4E6C5-AA7F-4160-A928-43D81237F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41217"/>
            <a:ext cx="10515600" cy="1835746"/>
          </a:xfrm>
        </p:spPr>
        <p:txBody>
          <a:bodyPr>
            <a:normAutofit/>
          </a:bodyPr>
          <a:lstStyle/>
          <a:p>
            <a:r>
              <a:rPr lang="en-US" dirty="0"/>
              <a:t>Converts a ML task (classification; regression) into answering a series of questions about the values of individual features</a:t>
            </a:r>
          </a:p>
          <a:p>
            <a:r>
              <a:rPr lang="en-US" dirty="0"/>
              <a:t>Makes predictions based on the answers to those questions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FACF-B2B8-4873-8AD8-67F4D3D7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7D19A9C-C893-4EFD-B8A5-930CB1877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1" t="46321" r="46585" b="28522"/>
          <a:stretch>
            <a:fillRect/>
          </a:stretch>
        </p:blipFill>
        <p:spPr bwMode="auto">
          <a:xfrm>
            <a:off x="1165576" y="1676224"/>
            <a:ext cx="2509791" cy="2210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BC342DCB-A66D-467F-BD57-C058CBA86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9" t="16002" r="9459" b="59784"/>
          <a:stretch>
            <a:fillRect/>
          </a:stretch>
        </p:blipFill>
        <p:spPr bwMode="auto">
          <a:xfrm>
            <a:off x="4242364" y="1758208"/>
            <a:ext cx="2438400" cy="237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73ED36C-6DDD-4CEE-AAC1-7E2E032FC26C}"/>
              </a:ext>
            </a:extLst>
          </p:cNvPr>
          <p:cNvGrpSpPr/>
          <p:nvPr/>
        </p:nvGrpSpPr>
        <p:grpSpPr>
          <a:xfrm>
            <a:off x="7141890" y="1379116"/>
            <a:ext cx="3013544" cy="2921158"/>
            <a:chOff x="5534108" y="1521604"/>
            <a:chExt cx="3013544" cy="2921158"/>
          </a:xfrm>
        </p:grpSpPr>
        <p:pic>
          <p:nvPicPr>
            <p:cNvPr id="8" name="Picture 1">
              <a:extLst>
                <a:ext uri="{FF2B5EF4-FFF2-40B4-BE49-F238E27FC236}">
                  <a16:creationId xmlns:a16="http://schemas.microsoft.com/office/drawing/2014/main" id="{A299BCA7-8DCA-42DB-B4AD-FE51743247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 r="10824"/>
            <a:stretch>
              <a:fillRect/>
            </a:stretch>
          </p:blipFill>
          <p:spPr bwMode="auto">
            <a:xfrm>
              <a:off x="5534108" y="1524000"/>
              <a:ext cx="3013544" cy="291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4B453B2-2EF6-4961-89BC-85B0416B7BF8}"/>
                </a:ext>
              </a:extLst>
            </p:cNvPr>
            <p:cNvSpPr/>
            <p:nvPr/>
          </p:nvSpPr>
          <p:spPr>
            <a:xfrm rot="351948">
              <a:off x="6001571" y="3088114"/>
              <a:ext cx="689611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isometricOffAxis1Top">
                  <a:rot lat="19200000" lon="17911536" rev="3879179"/>
                </a:camera>
                <a:lightRig rig="threePt" dir="t"/>
              </a:scene3d>
            </a:bodyPr>
            <a:lstStyle/>
            <a:p>
              <a:pPr algn="ctr"/>
              <a:r>
                <a:rPr lang="en-US" sz="3600" b="1" cap="none" spc="0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R</a:t>
              </a:r>
              <a:r>
                <a:rPr lang="en-US" sz="3600" b="1" cap="none" spc="0" baseline="-25000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36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90604AD-204F-4C7B-920A-9C543D7E4D86}"/>
                </a:ext>
              </a:extLst>
            </p:cNvPr>
            <p:cNvSpPr/>
            <p:nvPr/>
          </p:nvSpPr>
          <p:spPr>
            <a:xfrm>
              <a:off x="6674356" y="2323238"/>
              <a:ext cx="577401" cy="523220"/>
            </a:xfrm>
            <a:prstGeom prst="rect">
              <a:avLst/>
            </a:prstGeom>
            <a:noFill/>
            <a:scene3d>
              <a:camera prst="isometricTopUp">
                <a:rot lat="19533412" lon="17777082" rev="3790739"/>
              </a:camera>
              <a:lightRig rig="threePt" dir="t"/>
            </a:scene3d>
          </p:spPr>
          <p:txBody>
            <a:bodyPr wrap="none" lIns="91440" tIns="45720" rIns="91440" bIns="45720">
              <a:spAutoFit/>
              <a:scene3d>
                <a:camera prst="isometricOffAxis1Top">
                  <a:rot lat="19004436" lon="18088483" rev="3736756"/>
                </a:camera>
                <a:lightRig rig="threePt" dir="t"/>
              </a:scene3d>
            </a:bodyPr>
            <a:lstStyle/>
            <a:p>
              <a:pPr algn="ctr"/>
              <a:r>
                <a:rPr lang="en-US" sz="2800" b="1" cap="none" spc="0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R</a:t>
              </a:r>
              <a:r>
                <a:rPr lang="en-US" sz="2800" b="1" cap="none" spc="0" baseline="-25000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sz="28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05CB48-5E65-4538-B350-32FBD7D3E20C}"/>
                </a:ext>
              </a:extLst>
            </p:cNvPr>
            <p:cNvSpPr/>
            <p:nvPr/>
          </p:nvSpPr>
          <p:spPr>
            <a:xfrm>
              <a:off x="6722403" y="3287342"/>
              <a:ext cx="689611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isometricOffAxis1Top">
                  <a:rot lat="19200000" lon="17911536" rev="3879179"/>
                </a:camera>
                <a:lightRig rig="threePt" dir="t"/>
              </a:scene3d>
            </a:bodyPr>
            <a:lstStyle/>
            <a:p>
              <a:pPr algn="ctr"/>
              <a:r>
                <a:rPr lang="en-US" sz="3600" b="1" cap="none" spc="0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R</a:t>
              </a:r>
              <a:r>
                <a:rPr lang="en-US" sz="3600" b="1" cap="none" spc="0" baseline="-25000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en-US" sz="36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2DBFD0-882E-4029-961D-B9726EF6DFC6}"/>
                </a:ext>
              </a:extLst>
            </p:cNvPr>
            <p:cNvSpPr/>
            <p:nvPr/>
          </p:nvSpPr>
          <p:spPr>
            <a:xfrm>
              <a:off x="6778509" y="1521604"/>
              <a:ext cx="577401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isometricOffAxis1Top">
                  <a:rot lat="19200000" lon="17911536" rev="3879179"/>
                </a:camera>
                <a:lightRig rig="threePt" dir="t"/>
              </a:scene3d>
            </a:bodyPr>
            <a:lstStyle/>
            <a:p>
              <a:pPr algn="ctr"/>
              <a:r>
                <a:rPr lang="en-US" sz="2800" b="1" cap="none" spc="0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R</a:t>
              </a:r>
              <a:r>
                <a:rPr lang="en-US" sz="2800" b="1" cap="none" spc="0" baseline="-25000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28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A47281-EEDF-42FD-85B9-F776702BAC49}"/>
                </a:ext>
              </a:extLst>
            </p:cNvPr>
            <p:cNvSpPr/>
            <p:nvPr/>
          </p:nvSpPr>
          <p:spPr>
            <a:xfrm>
              <a:off x="7331743" y="1938517"/>
              <a:ext cx="689611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isometricOffAxis1Top">
                  <a:rot lat="19200000" lon="17911536" rev="3879179"/>
                </a:camera>
                <a:lightRig rig="threePt" dir="t"/>
              </a:scene3d>
            </a:bodyPr>
            <a:lstStyle/>
            <a:p>
              <a:pPr algn="ctr"/>
              <a:r>
                <a:rPr lang="en-US" sz="3600" b="1" cap="none" spc="0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R</a:t>
              </a:r>
              <a:r>
                <a:rPr lang="en-US" sz="3600" b="1" cap="none" spc="0" baseline="-25000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36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4687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7227-2FED-4227-934E-8CDF280C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fit a decision tree?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B90FD-6151-4ACE-A192-303D47110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021"/>
            <a:ext cx="10515600" cy="45739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Descriptive (what effectively happens?):</a:t>
            </a:r>
          </a:p>
          <a:p>
            <a:pPr lvl="1"/>
            <a:r>
              <a:rPr lang="en-US" dirty="0"/>
              <a:t>Select a single feature and a threshold</a:t>
            </a:r>
          </a:p>
          <a:p>
            <a:pPr lvl="1"/>
            <a:r>
              <a:rPr lang="en-US" dirty="0"/>
              <a:t>Split the observations into 2 sub regions: those where the feature value is higher than the threshold and those lower than the threshold</a:t>
            </a:r>
          </a:p>
          <a:p>
            <a:pPr lvl="1"/>
            <a:r>
              <a:rPr lang="en-US" dirty="0"/>
              <a:t>Repeat this process on the subregions until satisfactory conditions are met</a:t>
            </a:r>
          </a:p>
          <a:p>
            <a:r>
              <a:rPr lang="en-US" dirty="0"/>
              <a:t>Methodological (How do we actually do this?)</a:t>
            </a:r>
          </a:p>
          <a:p>
            <a:pPr lvl="1"/>
            <a:r>
              <a:rPr lang="en-US" dirty="0"/>
              <a:t>How do we decide which feature &amp; threshold?</a:t>
            </a:r>
          </a:p>
          <a:p>
            <a:pPr lvl="1"/>
            <a:r>
              <a:rPr lang="en-US" dirty="0"/>
              <a:t>How do we decide which subregion to split next?</a:t>
            </a:r>
          </a:p>
          <a:p>
            <a:pPr lvl="1"/>
            <a:r>
              <a:rPr lang="en-US" dirty="0"/>
              <a:t>How do we know when to stop?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Independent Worksheet Exercise to answer these questions (5 minutes)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ED818-4B8E-425B-A7F0-F4BC0B46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13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Performance</a:t>
            </a:r>
            <a:br>
              <a:rPr lang="en-US" sz="3600" dirty="0"/>
            </a:br>
            <a:r>
              <a:rPr lang="en-US" sz="3600" dirty="0"/>
              <a:t>Trees vs. Linear Model: Data Linearity &amp;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156" y="1709928"/>
            <a:ext cx="5942894" cy="4767072"/>
          </a:xfrm>
        </p:spPr>
        <p:txBody>
          <a:bodyPr/>
          <a:lstStyle/>
          <a:p>
            <a:r>
              <a:rPr lang="en-US" dirty="0"/>
              <a:t>Top row: the true decision boundary is linear (but not aligned)</a:t>
            </a:r>
          </a:p>
          <a:p>
            <a:pPr lvl="1"/>
            <a:r>
              <a:rPr lang="en-US" dirty="0"/>
              <a:t>Left: linear model (better)</a:t>
            </a:r>
          </a:p>
          <a:p>
            <a:pPr lvl="1"/>
            <a:r>
              <a:rPr lang="en-US" dirty="0"/>
              <a:t>Right: decision tree (worse)</a:t>
            </a:r>
          </a:p>
          <a:p>
            <a:endParaRPr lang="en-US" dirty="0"/>
          </a:p>
          <a:p>
            <a:r>
              <a:rPr lang="en-US" dirty="0"/>
              <a:t>Bottom row: the true decision boundary is non-linear (but aligned)</a:t>
            </a:r>
          </a:p>
          <a:p>
            <a:pPr lvl="1"/>
            <a:r>
              <a:rPr lang="en-US" dirty="0"/>
              <a:t>Left: linear model (worse)</a:t>
            </a:r>
          </a:p>
          <a:p>
            <a:pPr lvl="1"/>
            <a:r>
              <a:rPr lang="en-US" dirty="0"/>
              <a:t>Right: decision tree (better)</a:t>
            </a:r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039" y="1925320"/>
            <a:ext cx="4164471" cy="405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54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422" y="1535289"/>
            <a:ext cx="10868378" cy="4641674"/>
          </a:xfrm>
        </p:spPr>
        <p:txBody>
          <a:bodyPr>
            <a:normAutofit/>
          </a:bodyPr>
          <a:lstStyle/>
          <a:p>
            <a:r>
              <a:rPr lang="en-US" dirty="0"/>
              <a:t>Pros: </a:t>
            </a:r>
          </a:p>
          <a:p>
            <a:pPr lvl="1"/>
            <a:r>
              <a:rPr lang="en-US" dirty="0"/>
              <a:t>Trees are very easy to interpret (probably even easier than linear regression)</a:t>
            </a:r>
          </a:p>
          <a:p>
            <a:pPr lvl="1"/>
            <a:r>
              <a:rPr lang="en-US" dirty="0"/>
              <a:t>Trees can be displayed graphically, and are easily interpreted even by non-expert</a:t>
            </a:r>
          </a:p>
          <a:p>
            <a:pPr lvl="1"/>
            <a:r>
              <a:rPr lang="en-US" dirty="0"/>
              <a:t>Trees handle both classification and regression problems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Trees struggle on data that doesn’t align with feature dims (Solution: transform the data)</a:t>
            </a:r>
          </a:p>
          <a:p>
            <a:pPr lvl="1"/>
            <a:r>
              <a:rPr lang="en-US" dirty="0"/>
              <a:t>Trees can easily overfit (Solution: Pruning)</a:t>
            </a:r>
          </a:p>
          <a:p>
            <a:pPr lvl="1"/>
            <a:r>
              <a:rPr lang="en-US" dirty="0"/>
              <a:t>Trees don’t have the same prediction accuracy as some of the more complicated approaches in 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39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E4E56-3C63-4B8C-AB3C-6F7B64DE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Demo – 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45896-CEFF-46B2-9A14-7D6ECBF81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Obtain the code from Canvas</a:t>
            </a:r>
          </a:p>
          <a:p>
            <a:r>
              <a:rPr lang="en-US" dirty="0"/>
              <a:t>Instructor Overview / Description of Task</a:t>
            </a:r>
          </a:p>
          <a:p>
            <a:r>
              <a:rPr lang="en-US" dirty="0"/>
              <a:t>Breakout Groups to work on coding (15 min)</a:t>
            </a:r>
          </a:p>
          <a:p>
            <a:r>
              <a:rPr lang="en-US" dirty="0"/>
              <a:t>Share your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9C250-D6F9-4F26-BC6F-2AA4A128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E285C0-66B7-4628-9FB4-583DD21C3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041" y="4165132"/>
            <a:ext cx="3293422" cy="17751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A64334-AF6D-47DF-8734-1CD7544CB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828" y="3886446"/>
            <a:ext cx="2590623" cy="24249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8DA3D0-C496-49E6-A5DA-41D884F63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280" y="3931356"/>
            <a:ext cx="2556966" cy="2424994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094CCD1B-AC49-43F4-96D9-04B98558E6A7}"/>
              </a:ext>
            </a:extLst>
          </p:cNvPr>
          <p:cNvSpPr/>
          <p:nvPr/>
        </p:nvSpPr>
        <p:spPr>
          <a:xfrm>
            <a:off x="3917244" y="4923842"/>
            <a:ext cx="553156" cy="257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0C1617D-A594-4576-9623-3B0D7097EF6F}"/>
              </a:ext>
            </a:extLst>
          </p:cNvPr>
          <p:cNvSpPr/>
          <p:nvPr/>
        </p:nvSpPr>
        <p:spPr>
          <a:xfrm>
            <a:off x="7868032" y="4910084"/>
            <a:ext cx="553156" cy="257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40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E7215-090B-417D-8831-502FAE14F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F0AB-622D-4B9F-8700-8337F6B7A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29B46-9471-4CCA-970E-1D532D54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62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17900</TotalTime>
  <Words>404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CSCE 623 In Class Day 13</vt:lpstr>
      <vt:lpstr>Agenda</vt:lpstr>
      <vt:lpstr>Key Points for Decision Tree</vt:lpstr>
      <vt:lpstr>What does a decision tree do?</vt:lpstr>
      <vt:lpstr>How do we fit a decision tree?</vt:lpstr>
      <vt:lpstr>Performance Trees vs. Linear Model: Data Linearity &amp; Alignment</vt:lpstr>
      <vt:lpstr>Pros and Cons of Decision Trees</vt:lpstr>
      <vt:lpstr>Coding Demo – Decision Trees</vt:lpstr>
      <vt:lpstr>Break</vt:lpstr>
      <vt:lpstr>Questions &amp; Open Project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623 In Class Day 3</dc:title>
  <dc:creator>Borghetti, Brett J Civ USAF AETC AFIT/ENG</dc:creator>
  <cp:lastModifiedBy>BORGHETTI, BRETT J CIV USAF AETC AFIT/ENG</cp:lastModifiedBy>
  <cp:revision>149</cp:revision>
  <dcterms:created xsi:type="dcterms:W3CDTF">2021-03-30T19:14:48Z</dcterms:created>
  <dcterms:modified xsi:type="dcterms:W3CDTF">2023-05-07T12:38:57Z</dcterms:modified>
</cp:coreProperties>
</file>