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7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C3695-71D9-41CA-B1F0-E226CCA5A762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27895-A303-431A-98A0-79F2C2E2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33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Chapter 3 Bar Graphs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Instructor: Yanhui Guo, </a:t>
            </a:r>
            <a:r>
              <a:rPr lang="en-US" altLang="zh-CN" dirty="0" err="1"/>
              <a:t>Ph.D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542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 Grouping Bars Together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sz="4600" dirty="0"/>
              <a:t>Discussion</a:t>
            </a:r>
          </a:p>
          <a:p>
            <a:pPr lvl="1"/>
            <a:r>
              <a:rPr lang="en-US" altLang="zh-CN" sz="4000" dirty="0"/>
              <a:t>As with variables mapped to the x-axis of a bar graph, variables that are mapped to the fill color of bars must be categorical rather than continuous variables.</a:t>
            </a:r>
          </a:p>
          <a:p>
            <a:pPr lvl="1"/>
            <a:r>
              <a:rPr lang="en-US" altLang="zh-CN" sz="4000" dirty="0"/>
              <a:t>To add a black outline, use </a:t>
            </a:r>
            <a:r>
              <a:rPr lang="en-US" altLang="zh-CN" sz="4000" dirty="0" err="1"/>
              <a:t>colour</a:t>
            </a:r>
            <a:r>
              <a:rPr lang="en-US" altLang="zh-CN" sz="4000" dirty="0"/>
              <a:t>="black“ inside </a:t>
            </a:r>
            <a:r>
              <a:rPr lang="en-US" altLang="zh-CN" sz="4000" dirty="0" err="1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altLang="zh-CN" sz="40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zh-CN" sz="4000" dirty="0"/>
              <a:t>. </a:t>
            </a:r>
          </a:p>
          <a:p>
            <a:pPr lvl="1"/>
            <a:r>
              <a:rPr lang="en-US" altLang="zh-CN" sz="4000" dirty="0"/>
              <a:t>To set the colors, use  </a:t>
            </a:r>
            <a:r>
              <a:rPr lang="en-US" altLang="zh-CN" sz="4000" dirty="0" err="1">
                <a:latin typeface="Courier New" pitchFamily="49" charset="0"/>
                <a:cs typeface="Courier New" pitchFamily="49" charset="0"/>
              </a:rPr>
              <a:t>scale_fill_brewer</a:t>
            </a:r>
            <a:r>
              <a:rPr lang="en-US" altLang="zh-CN" sz="40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zh-CN" sz="4000" dirty="0"/>
              <a:t> or </a:t>
            </a:r>
            <a:r>
              <a:rPr lang="en-US" altLang="zh-CN" sz="4000" dirty="0" err="1">
                <a:latin typeface="Courier New" pitchFamily="49" charset="0"/>
                <a:cs typeface="Courier New" pitchFamily="49" charset="0"/>
              </a:rPr>
              <a:t>scale_fill_manual</a:t>
            </a:r>
            <a:r>
              <a:rPr lang="en-US" altLang="zh-CN" sz="4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altLang="zh-CN" sz="4000" dirty="0"/>
              <a:t>Example use the Pastel1 palette from </a:t>
            </a:r>
            <a:r>
              <a:rPr lang="en-US" altLang="zh-CN" sz="4000" dirty="0" err="1"/>
              <a:t>RColorBrewer</a:t>
            </a:r>
            <a:r>
              <a:rPr lang="en-US" altLang="zh-CN" sz="4000" dirty="0"/>
              <a:t>:</a:t>
            </a:r>
          </a:p>
          <a:p>
            <a:pPr marL="0" indent="0">
              <a:buNone/>
            </a:pPr>
            <a:r>
              <a:rPr lang="en-US" altLang="zh-CN" sz="38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3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3800" dirty="0" err="1">
                <a:latin typeface="Courier New" pitchFamily="49" charset="0"/>
                <a:cs typeface="Courier New" pitchFamily="49" charset="0"/>
              </a:rPr>
              <a:t>cabbage_exp</a:t>
            </a:r>
            <a:r>
              <a:rPr lang="en-US" altLang="zh-CN" sz="3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3800" dirty="0" err="1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3800" dirty="0">
                <a:latin typeface="Courier New" pitchFamily="49" charset="0"/>
                <a:cs typeface="Courier New" pitchFamily="49" charset="0"/>
              </a:rPr>
              <a:t>(x=Date, y=Weight, fill=Cultivar)) + </a:t>
            </a:r>
            <a:r>
              <a:rPr lang="en-US" altLang="zh-CN" sz="3800" dirty="0" err="1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altLang="zh-CN" sz="3800" dirty="0">
                <a:latin typeface="Courier New" pitchFamily="49" charset="0"/>
                <a:cs typeface="Courier New" pitchFamily="49" charset="0"/>
              </a:rPr>
              <a:t>(stat="identity", position="dodge", color="black") + </a:t>
            </a:r>
            <a:r>
              <a:rPr lang="en-US" altLang="zh-CN" sz="3800" dirty="0" err="1">
                <a:latin typeface="Courier New" pitchFamily="49" charset="0"/>
                <a:cs typeface="Courier New" pitchFamily="49" charset="0"/>
              </a:rPr>
              <a:t>scale_fill_brewer</a:t>
            </a:r>
            <a:r>
              <a:rPr lang="en-US" altLang="zh-CN" sz="3800" dirty="0">
                <a:latin typeface="Courier New" pitchFamily="49" charset="0"/>
                <a:cs typeface="Courier New" pitchFamily="49" charset="0"/>
              </a:rPr>
              <a:t>(palette="Pastel1")</a:t>
            </a:r>
          </a:p>
        </p:txBody>
      </p:sp>
    </p:spTree>
    <p:extLst>
      <p:ext uri="{BB962C8B-B14F-4D97-AF65-F5344CB8AC3E}">
        <p14:creationId xmlns:p14="http://schemas.microsoft.com/office/powerpoint/2010/main" val="4184587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3.3. Making a Bar Graph of Counts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</a:p>
          <a:p>
            <a:pPr lvl="1"/>
            <a:r>
              <a:rPr lang="en-US" altLang="zh-CN" dirty="0"/>
              <a:t>one row representing each case, and plot counts of the cases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826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3.3. Making a Bar Graph of Counts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</a:p>
          <a:p>
            <a:pPr lvl="1"/>
            <a:r>
              <a:rPr lang="en-US" altLang="zh-CN" dirty="0"/>
              <a:t>Use </a:t>
            </a:r>
            <a:r>
              <a:rPr lang="en-US" altLang="zh-CN" dirty="0" err="1"/>
              <a:t>geom_bar</a:t>
            </a:r>
            <a:r>
              <a:rPr lang="en-US" altLang="zh-CN" dirty="0"/>
              <a:t>() without mapping anything to y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diamonds,aes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(x=cut)) +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 Equivalent to using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(stat="bin")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diamonds,aes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(x=cut)) +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(stat="count")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529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3.3. Making a Bar Graph of Counts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/>
              <a:t>With </a:t>
            </a:r>
            <a:r>
              <a:rPr lang="en-US" altLang="zh-CN" dirty="0" err="1"/>
              <a:t>geom_bar</a:t>
            </a:r>
            <a:r>
              <a:rPr lang="en-US" altLang="zh-CN" dirty="0"/>
              <a:t>(), the default behavior is to use  stat="bin", which counts up the number of cases for each group (each x position). </a:t>
            </a:r>
          </a:p>
          <a:p>
            <a:pPr lvl="1"/>
            <a:r>
              <a:rPr lang="en-US" altLang="zh-CN" dirty="0"/>
              <a:t>In this example, the variable on the x-axis is discrete. </a:t>
            </a:r>
          </a:p>
          <a:p>
            <a:pPr lvl="1"/>
            <a:r>
              <a:rPr lang="en-US" altLang="zh-CN" dirty="0"/>
              <a:t>If we use a continuous variable on the x-axis, we’ll get a histogram</a:t>
            </a:r>
          </a:p>
          <a:p>
            <a:pPr marL="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diamonds,aes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(x=carat)) +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altLang="zh-CN" dirty="0"/>
              <a:t> Result is the same as </a:t>
            </a:r>
            <a:r>
              <a:rPr lang="en-US" altLang="zh-CN" dirty="0" err="1"/>
              <a:t>geom_histogram</a:t>
            </a:r>
            <a:r>
              <a:rPr lang="en-US" altLang="zh-CN" dirty="0"/>
              <a:t>() instead of </a:t>
            </a:r>
            <a:r>
              <a:rPr lang="en-US" altLang="zh-CN" dirty="0" err="1"/>
              <a:t>geom_bar</a:t>
            </a:r>
            <a:r>
              <a:rPr lang="en-US" altLang="zh-CN" dirty="0"/>
              <a:t>().</a:t>
            </a:r>
          </a:p>
          <a:p>
            <a:pPr marL="0" indent="0">
              <a:buNone/>
            </a:pPr>
            <a:r>
              <a:rPr lang="en-US" altLang="zh-CN" sz="2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diamonds,aes</a:t>
            </a:r>
            <a:r>
              <a:rPr lang="en-US" altLang="zh-CN" sz="2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(x=carat)) + </a:t>
            </a:r>
            <a:r>
              <a:rPr lang="en-US" altLang="zh-CN" sz="2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geom_histogram</a:t>
            </a:r>
            <a:r>
              <a:rPr lang="en-US" altLang="zh-CN" sz="2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2185491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3.4. Using Colors in a Bar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</a:p>
          <a:p>
            <a:pPr lvl="1"/>
            <a:r>
              <a:rPr lang="en-US" altLang="zh-CN" dirty="0"/>
              <a:t>Use different colors for the bars in your graph.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622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3.4. Using Colors in a Bar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Solution</a:t>
            </a:r>
          </a:p>
          <a:p>
            <a:pPr lvl="1"/>
            <a:r>
              <a:rPr lang="en-US" altLang="zh-CN" dirty="0"/>
              <a:t>Map the appropriate variable to the fill aesthetic.</a:t>
            </a:r>
          </a:p>
          <a:p>
            <a:r>
              <a:rPr lang="en-US" altLang="zh-CN" dirty="0"/>
              <a:t>Example</a:t>
            </a:r>
          </a:p>
          <a:p>
            <a:pPr lvl="1"/>
            <a:r>
              <a:rPr lang="en-US" altLang="zh-CN" dirty="0"/>
              <a:t>use the </a:t>
            </a:r>
            <a:r>
              <a:rPr lang="en-US" altLang="zh-CN" dirty="0" err="1"/>
              <a:t>uspopchange</a:t>
            </a:r>
            <a:r>
              <a:rPr lang="en-US" altLang="zh-CN" dirty="0"/>
              <a:t> data set for this example from </a:t>
            </a:r>
            <a:r>
              <a:rPr lang="en-US" altLang="zh-CN" dirty="0" err="1"/>
              <a:t>gcookbook</a:t>
            </a:r>
            <a:r>
              <a:rPr lang="en-US" altLang="zh-CN" dirty="0"/>
              <a:t> package. </a:t>
            </a:r>
          </a:p>
          <a:p>
            <a:pPr lvl="1"/>
            <a:r>
              <a:rPr lang="en-US" altLang="zh-CN" dirty="0"/>
              <a:t>It contains the percentage change in population for the US states from 2000 to 2010. </a:t>
            </a:r>
          </a:p>
          <a:p>
            <a:pPr lvl="1"/>
            <a:r>
              <a:rPr lang="en-US" altLang="zh-CN" dirty="0"/>
              <a:t>take the top 10 fastest-growing states and graph their percentage change. </a:t>
            </a:r>
          </a:p>
          <a:p>
            <a:pPr lvl="1"/>
            <a:r>
              <a:rPr lang="en-US" altLang="zh-CN" dirty="0"/>
              <a:t>color the bars by region (Northeast, South, North Central, or West).</a:t>
            </a:r>
          </a:p>
        </p:txBody>
      </p:sp>
    </p:spTree>
    <p:extLst>
      <p:ext uri="{BB962C8B-B14F-4D97-AF65-F5344CB8AC3E}">
        <p14:creationId xmlns:p14="http://schemas.microsoft.com/office/powerpoint/2010/main" val="1575480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3.4. Using Colors in a Bar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</a:t>
            </a:r>
          </a:p>
          <a:p>
            <a:pPr lvl="1"/>
            <a:r>
              <a:rPr lang="en-US" altLang="zh-CN" dirty="0"/>
              <a:t>take the top 10 states:</a:t>
            </a:r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gcookbook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 # For the data set</a:t>
            </a:r>
          </a:p>
          <a:p>
            <a:pPr marL="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upc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&lt;-subset(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uspopchange,rank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(Change)&gt;40)</a:t>
            </a:r>
          </a:p>
          <a:p>
            <a:pPr lvl="1"/>
            <a:r>
              <a:rPr lang="en-US" altLang="zh-CN" dirty="0"/>
              <a:t>make the graph, mapping Region to fill</a:t>
            </a:r>
          </a:p>
          <a:p>
            <a:pPr marL="11430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upc,aes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Abb,y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Change,fill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=Region)) +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(stat="identity")</a:t>
            </a:r>
          </a:p>
        </p:txBody>
      </p:sp>
    </p:spTree>
    <p:extLst>
      <p:ext uri="{BB962C8B-B14F-4D97-AF65-F5344CB8AC3E}">
        <p14:creationId xmlns:p14="http://schemas.microsoft.com/office/powerpoint/2010/main" val="1312212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3.4. Using Colors in a Bar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/>
              <a:t>set color  using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scale_fill_brewer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dirty="0"/>
              <a:t>or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scale_fill_manual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altLang="zh-CN" dirty="0"/>
              <a:t>set the outline color of the bars to black, with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="black"</a:t>
            </a:r>
          </a:p>
          <a:p>
            <a:pPr lvl="1"/>
            <a:r>
              <a:rPr lang="en-US" altLang="zh-CN" dirty="0"/>
              <a:t>Note that setting occurs outside of </a:t>
            </a:r>
            <a:r>
              <a:rPr lang="en-US" altLang="zh-CN" dirty="0" err="1"/>
              <a:t>aes</a:t>
            </a:r>
            <a:r>
              <a:rPr lang="en-US" altLang="zh-CN" dirty="0"/>
              <a:t>(), while mapping occurs within </a:t>
            </a:r>
            <a:r>
              <a:rPr lang="en-US" altLang="zh-CN" dirty="0" err="1"/>
              <a:t>aes</a:t>
            </a:r>
            <a:r>
              <a:rPr lang="en-US" altLang="zh-CN" dirty="0"/>
              <a:t>():</a:t>
            </a:r>
          </a:p>
          <a:p>
            <a:pPr marL="0" indent="0">
              <a:buNone/>
            </a:pP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upc,aes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(x=reorder(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Abb,Change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),y=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Change,fill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=Region)) +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(stat="identity",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="black") +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scale_fill_manual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(values=c("#669933", "#FFCC66")) +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("State")</a:t>
            </a:r>
          </a:p>
        </p:txBody>
      </p:sp>
    </p:spTree>
    <p:extLst>
      <p:ext uri="{BB962C8B-B14F-4D97-AF65-F5344CB8AC3E}">
        <p14:creationId xmlns:p14="http://schemas.microsoft.com/office/powerpoint/2010/main" val="2521092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3.5. Coloring Negative and Positive Bars Differently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</a:p>
          <a:p>
            <a:pPr lvl="1"/>
            <a:r>
              <a:rPr lang="en-US" altLang="zh-CN" dirty="0"/>
              <a:t>use different colors for negative and positive-valued bars.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0694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3.5. Coloring Negative and Positive Bars Differently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</a:t>
            </a:r>
          </a:p>
          <a:p>
            <a:pPr lvl="1"/>
            <a:r>
              <a:rPr lang="en-US" altLang="zh-CN" dirty="0"/>
              <a:t>use a subset of the climate data and create a new column called </a:t>
            </a:r>
            <a:r>
              <a:rPr lang="en-US" altLang="zh-CN" dirty="0" err="1"/>
              <a:t>pos</a:t>
            </a:r>
            <a:r>
              <a:rPr lang="en-US" altLang="zh-CN" dirty="0"/>
              <a:t>, which indicates whether the value is positive or negative:</a:t>
            </a:r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gcookbook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 # For the data set</a:t>
            </a:r>
          </a:p>
          <a:p>
            <a:pPr marL="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csub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&lt;-subset(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climate,Source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=="Berkeley" &amp;Year &gt;= 1900)</a:t>
            </a:r>
          </a:p>
          <a:p>
            <a:pPr marL="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csub$pos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&lt;-csub$Anomaly10y &gt;= 0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84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Making a Basic Bar Graph</a:t>
            </a:r>
          </a:p>
          <a:p>
            <a:r>
              <a:rPr lang="en-US" altLang="zh-CN" dirty="0"/>
              <a:t>Grouping Bars Together</a:t>
            </a:r>
          </a:p>
          <a:p>
            <a:r>
              <a:rPr lang="en-US" altLang="zh-CN" dirty="0"/>
              <a:t>Making a Bar Graph of Counts</a:t>
            </a:r>
          </a:p>
          <a:p>
            <a:r>
              <a:rPr lang="en-US" altLang="zh-CN" dirty="0"/>
              <a:t>Using Colors in a Bar Graph</a:t>
            </a:r>
          </a:p>
          <a:p>
            <a:r>
              <a:rPr lang="en-US" altLang="zh-CN" dirty="0"/>
              <a:t>Coloring Negative and Positive Bars Differently</a:t>
            </a:r>
          </a:p>
          <a:p>
            <a:r>
              <a:rPr lang="en-US" altLang="zh-CN" dirty="0"/>
              <a:t>Adjusting Bar Width and Spacing</a:t>
            </a:r>
          </a:p>
          <a:p>
            <a:r>
              <a:rPr lang="en-US" altLang="zh-CN" dirty="0"/>
              <a:t>Making a Stacked Bar Graph</a:t>
            </a:r>
          </a:p>
          <a:p>
            <a:r>
              <a:rPr lang="en-US" altLang="zh-CN" dirty="0"/>
              <a:t>Making a Proportional Stacked Bar Graph</a:t>
            </a:r>
          </a:p>
          <a:p>
            <a:r>
              <a:rPr lang="en-US" altLang="zh-CN" dirty="0"/>
              <a:t>Adding Labels to a Bar Graph</a:t>
            </a:r>
          </a:p>
          <a:p>
            <a:r>
              <a:rPr lang="en-US" altLang="zh-CN" dirty="0"/>
              <a:t>Making a Cleveland Dot Plot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562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3.5. Coloring Negative and Positive Bars Differently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</a:p>
          <a:p>
            <a:pPr lvl="1"/>
            <a:r>
              <a:rPr lang="en-US" altLang="zh-CN" dirty="0"/>
              <a:t>make the graph and map </a:t>
            </a:r>
            <a:r>
              <a:rPr lang="en-US" altLang="zh-CN" dirty="0" err="1"/>
              <a:t>pos</a:t>
            </a:r>
            <a:r>
              <a:rPr lang="en-US" altLang="zh-CN" dirty="0"/>
              <a:t> to the fill color</a:t>
            </a:r>
          </a:p>
          <a:p>
            <a:pPr lvl="1"/>
            <a:r>
              <a:rPr lang="en-US" altLang="zh-CN" dirty="0"/>
              <a:t>Notice that we use position="identity“ with the bars.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csub,aes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Year,y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=Anomaly10y, fill=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 +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(stat="identity", position="identity")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830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3.5. Coloring Negative and Positive Bars Differently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sz="9600" dirty="0"/>
              <a:t>Discussion</a:t>
            </a:r>
          </a:p>
          <a:p>
            <a:pPr lvl="1"/>
            <a:r>
              <a:rPr lang="en-US" altLang="zh-CN" sz="9600" dirty="0"/>
              <a:t>colors are probably the reverse of what we want</a:t>
            </a:r>
          </a:p>
          <a:p>
            <a:pPr lvl="1"/>
            <a:r>
              <a:rPr lang="en-US" altLang="zh-CN" sz="9600" dirty="0"/>
              <a:t>change the colors with  </a:t>
            </a:r>
            <a:r>
              <a:rPr lang="en-US" altLang="zh-CN" sz="9600" dirty="0" err="1"/>
              <a:t>scale_fill_manual</a:t>
            </a:r>
            <a:r>
              <a:rPr lang="en-US" altLang="zh-CN" sz="9600" dirty="0"/>
              <a:t>()</a:t>
            </a:r>
          </a:p>
          <a:p>
            <a:pPr lvl="1"/>
            <a:r>
              <a:rPr lang="en-US" altLang="zh-CN" sz="9600" dirty="0"/>
              <a:t>legend is redundant and distracting.</a:t>
            </a:r>
          </a:p>
          <a:p>
            <a:pPr lvl="1"/>
            <a:r>
              <a:rPr lang="en-US" altLang="zh-CN" sz="9600" dirty="0"/>
              <a:t>remove the legend with guide=FALSE</a:t>
            </a:r>
          </a:p>
          <a:p>
            <a:pPr lvl="1"/>
            <a:r>
              <a:rPr lang="en-US" altLang="zh-CN" sz="9600" dirty="0"/>
              <a:t>add a thin black outline around each of the bars by setting </a:t>
            </a:r>
            <a:r>
              <a:rPr lang="en-US" altLang="zh-CN" sz="9600" dirty="0" err="1"/>
              <a:t>colour</a:t>
            </a:r>
            <a:endParaRPr lang="en-US" altLang="zh-CN" sz="9600" dirty="0"/>
          </a:p>
          <a:p>
            <a:pPr lvl="1"/>
            <a:r>
              <a:rPr lang="en-US" altLang="zh-CN" sz="9600" dirty="0"/>
              <a:t>specify size, which is the thickness of the outline in millimeters:</a:t>
            </a:r>
          </a:p>
          <a:p>
            <a:pPr marL="0" indent="0">
              <a:buNone/>
            </a:pPr>
            <a:r>
              <a:rPr lang="en-US" altLang="zh-CN" sz="80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8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8000" dirty="0" err="1">
                <a:latin typeface="Courier New" pitchFamily="49" charset="0"/>
                <a:cs typeface="Courier New" pitchFamily="49" charset="0"/>
              </a:rPr>
              <a:t>csub,aes</a:t>
            </a:r>
            <a:r>
              <a:rPr lang="en-US" altLang="zh-CN" sz="80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8000" dirty="0" err="1">
                <a:latin typeface="Courier New" pitchFamily="49" charset="0"/>
                <a:cs typeface="Courier New" pitchFamily="49" charset="0"/>
              </a:rPr>
              <a:t>Year,y</a:t>
            </a:r>
            <a:r>
              <a:rPr lang="en-US" altLang="zh-CN" sz="8000" dirty="0">
                <a:latin typeface="Courier New" pitchFamily="49" charset="0"/>
                <a:cs typeface="Courier New" pitchFamily="49" charset="0"/>
              </a:rPr>
              <a:t>=Anomaly10y,fill=</a:t>
            </a:r>
            <a:r>
              <a:rPr lang="en-US" altLang="zh-CN" sz="80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altLang="zh-CN" sz="8000" dirty="0">
                <a:latin typeface="Courier New" pitchFamily="49" charset="0"/>
                <a:cs typeface="Courier New" pitchFamily="49" charset="0"/>
              </a:rPr>
              <a:t>)) + </a:t>
            </a:r>
            <a:r>
              <a:rPr lang="en-US" altLang="zh-CN" sz="8000" dirty="0" err="1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altLang="zh-CN" sz="8000" dirty="0">
                <a:latin typeface="Courier New" pitchFamily="49" charset="0"/>
                <a:cs typeface="Courier New" pitchFamily="49" charset="0"/>
              </a:rPr>
              <a:t>(stat="</a:t>
            </a:r>
            <a:r>
              <a:rPr lang="en-US" altLang="zh-CN" sz="8000" dirty="0" err="1">
                <a:latin typeface="Courier New" pitchFamily="49" charset="0"/>
                <a:cs typeface="Courier New" pitchFamily="49" charset="0"/>
              </a:rPr>
              <a:t>identity",position</a:t>
            </a:r>
            <a:r>
              <a:rPr lang="en-US" altLang="zh-CN" sz="8000" dirty="0">
                <a:latin typeface="Courier New" pitchFamily="49" charset="0"/>
                <a:cs typeface="Courier New" pitchFamily="49" charset="0"/>
              </a:rPr>
              <a:t>="identity",</a:t>
            </a:r>
            <a:r>
              <a:rPr lang="en-US" altLang="zh-CN" sz="8000" dirty="0" err="1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8000" dirty="0">
                <a:latin typeface="Courier New" pitchFamily="49" charset="0"/>
                <a:cs typeface="Courier New" pitchFamily="49" charset="0"/>
              </a:rPr>
              <a:t>="black", size=0.25) + </a:t>
            </a:r>
            <a:r>
              <a:rPr lang="en-US" altLang="zh-CN" sz="8000" dirty="0" err="1">
                <a:latin typeface="Courier New" pitchFamily="49" charset="0"/>
                <a:cs typeface="Courier New" pitchFamily="49" charset="0"/>
              </a:rPr>
              <a:t>scale_fill_manual</a:t>
            </a:r>
            <a:r>
              <a:rPr lang="en-US" altLang="zh-CN" sz="8000" dirty="0">
                <a:latin typeface="Courier New" pitchFamily="49" charset="0"/>
                <a:cs typeface="Courier New" pitchFamily="49" charset="0"/>
              </a:rPr>
              <a:t>(values=c("#CCEEFF", "#FFDDDD"),guide=FALSE)</a:t>
            </a:r>
          </a:p>
        </p:txBody>
      </p:sp>
    </p:spTree>
    <p:extLst>
      <p:ext uri="{BB962C8B-B14F-4D97-AF65-F5344CB8AC3E}">
        <p14:creationId xmlns:p14="http://schemas.microsoft.com/office/powerpoint/2010/main" val="2893607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3.6. Adjusting Bar Width and Spacing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</a:p>
          <a:p>
            <a:pPr lvl="1"/>
            <a:r>
              <a:rPr lang="en-US" altLang="zh-CN" dirty="0"/>
              <a:t>adjust the width of bars and the spacing between them.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394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3.6. Adjusting Bar Width and Spacing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Solution</a:t>
            </a:r>
          </a:p>
          <a:p>
            <a:pPr lvl="1"/>
            <a:r>
              <a:rPr lang="en-US" altLang="zh-CN" dirty="0"/>
              <a:t>make the bars narrower or wider, set  width in  </a:t>
            </a:r>
            <a:r>
              <a:rPr lang="en-US" altLang="zh-CN" dirty="0" err="1"/>
              <a:t>geom_bar</a:t>
            </a:r>
            <a:r>
              <a:rPr lang="en-US" altLang="zh-CN" dirty="0"/>
              <a:t>(). The default value is 0.9; larger values make the bars wider, and smaller values make the bars narrower</a:t>
            </a:r>
          </a:p>
          <a:p>
            <a:pPr lvl="1"/>
            <a:r>
              <a:rPr lang="en-US" altLang="zh-CN" dirty="0"/>
              <a:t>for standard-width bars:</a:t>
            </a:r>
          </a:p>
          <a:p>
            <a:pPr marL="57150" indent="0">
              <a:buNone/>
            </a:pP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pg_mean,aes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group,y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=weight)) +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(stat="identity")</a:t>
            </a:r>
          </a:p>
          <a:p>
            <a:pPr lvl="1"/>
            <a:r>
              <a:rPr lang="en-US" altLang="zh-CN" dirty="0"/>
              <a:t>For narrower bars:</a:t>
            </a:r>
          </a:p>
          <a:p>
            <a:pPr marL="57150" lvl="2" indent="0">
              <a:buNone/>
            </a:pP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pg_mean,aes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group,y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=weight)) +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(stat="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identity",width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=0.5)</a:t>
            </a:r>
          </a:p>
          <a:p>
            <a:pPr lvl="1"/>
            <a:r>
              <a:rPr lang="en-US" altLang="zh-CN" dirty="0"/>
              <a:t>And for wider bars (these have the maximum width of 1):</a:t>
            </a:r>
          </a:p>
          <a:p>
            <a:pPr marL="57150" lvl="2" indent="0">
              <a:buNone/>
            </a:pP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pg_mean,aes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group,y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=weight)) +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(stat="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identity",width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=1)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376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3.6. Adjusting Bar Width and Spacing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sz="4000" dirty="0"/>
              <a:t>For grouped bars, the default is to have no space between bars within each group. </a:t>
            </a:r>
          </a:p>
          <a:p>
            <a:pPr lvl="1"/>
            <a:r>
              <a:rPr lang="en-US" altLang="zh-CN" sz="3400" dirty="0"/>
              <a:t>To add space between bars within a group, make width smaller and set the value for </a:t>
            </a:r>
            <a:r>
              <a:rPr lang="en-US" altLang="zh-CN" sz="3400" dirty="0" err="1"/>
              <a:t>position_dodge</a:t>
            </a:r>
            <a:r>
              <a:rPr lang="en-US" altLang="zh-CN" sz="3400" dirty="0"/>
              <a:t> to be larger than width</a:t>
            </a:r>
          </a:p>
          <a:p>
            <a:pPr lvl="1"/>
            <a:r>
              <a:rPr lang="en-US" altLang="zh-CN" sz="3400" dirty="0"/>
              <a:t>For a grouped bar graph with narrow bars:</a:t>
            </a:r>
          </a:p>
          <a:p>
            <a:pPr marL="0" indent="0">
              <a:buNone/>
            </a:pP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cabbage_exp,aes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Date,y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Weight,fill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=Cultivar)) +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(stat="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identity",width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=0.5,position="dodge")</a:t>
            </a:r>
          </a:p>
          <a:p>
            <a:pPr lvl="1"/>
            <a:r>
              <a:rPr lang="en-US" altLang="zh-CN" sz="3400" dirty="0"/>
              <a:t>And with some space between the bars:</a:t>
            </a:r>
          </a:p>
          <a:p>
            <a:pPr marL="0" indent="0">
              <a:buNone/>
            </a:pP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cabbage_exp,aes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Date,y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Weight,fill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=Cultivar)) +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(stat="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identity",width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=0.5,position=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position_dodge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(0.7))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438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3.6. Adjusting Bar Width and Spacing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/>
              <a:t>The default value of width is 0.9, and the default value used for </a:t>
            </a:r>
            <a:r>
              <a:rPr lang="en-US" altLang="zh-CN" dirty="0" err="1"/>
              <a:t>position_dodge</a:t>
            </a:r>
            <a:r>
              <a:rPr lang="en-US" altLang="zh-CN" dirty="0"/>
              <a:t>() is the same. </a:t>
            </a:r>
          </a:p>
          <a:p>
            <a:pPr lvl="1"/>
            <a:r>
              <a:rPr lang="en-US" altLang="zh-CN" dirty="0"/>
              <a:t>value of width in </a:t>
            </a:r>
            <a:r>
              <a:rPr lang="en-US" altLang="zh-CN" dirty="0" err="1"/>
              <a:t>position_dodge</a:t>
            </a:r>
            <a:r>
              <a:rPr lang="en-US" altLang="zh-CN" dirty="0"/>
              <a:t>() is the same as width in </a:t>
            </a:r>
            <a:r>
              <a:rPr lang="en-US" altLang="zh-CN" dirty="0" err="1"/>
              <a:t>geom_bar</a:t>
            </a:r>
            <a:r>
              <a:rPr lang="en-US" altLang="zh-CN" dirty="0"/>
              <a:t>().</a:t>
            </a:r>
          </a:p>
          <a:p>
            <a:pPr lvl="1"/>
            <a:r>
              <a:rPr lang="en-US" altLang="zh-CN" dirty="0"/>
              <a:t>All of these will have the same result:</a:t>
            </a:r>
          </a:p>
          <a:p>
            <a:pPr marL="0" indent="0">
              <a:buNone/>
            </a:pP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(position="dodge")</a:t>
            </a:r>
          </a:p>
          <a:p>
            <a:pPr marL="0" indent="0">
              <a:buNone/>
            </a:pP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(width=0.9,position=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position_dodge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buNone/>
            </a:pP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(position=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position_dodge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(0.9))</a:t>
            </a:r>
          </a:p>
          <a:p>
            <a:pPr marL="0" indent="0">
              <a:buNone/>
            </a:pP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(width=0.9,position=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position_dodge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(width=0.9))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963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3.7. Making a Stacked Bar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</a:p>
          <a:p>
            <a:pPr lvl="1"/>
            <a:r>
              <a:rPr lang="en-US" altLang="zh-CN" dirty="0"/>
              <a:t>make a stacked bar graph.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862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3.7. Making a Stacked Bar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Solution</a:t>
            </a:r>
          </a:p>
          <a:p>
            <a:pPr lvl="1"/>
            <a:r>
              <a:rPr lang="en-US" altLang="zh-CN" dirty="0"/>
              <a:t>Use  </a:t>
            </a:r>
            <a:r>
              <a:rPr lang="en-US" altLang="zh-CN" dirty="0" err="1"/>
              <a:t>geom_bar</a:t>
            </a:r>
            <a:r>
              <a:rPr lang="en-US" altLang="zh-CN" dirty="0"/>
              <a:t>() and map a variable  fill. </a:t>
            </a:r>
          </a:p>
          <a:p>
            <a:pPr lvl="1"/>
            <a:r>
              <a:rPr lang="en-US" altLang="zh-CN" dirty="0"/>
              <a:t>Example: put  Date on the x-axis and use Cultivar for the fill color</a:t>
            </a:r>
          </a:p>
          <a:p>
            <a:pPr marL="11430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cabbage_exp,aes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Date,y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Weight,fill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=Cultivar)) +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(stat="identity")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780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3.7. Making a Stacked Bar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/>
              <a:t>how the data is structured. </a:t>
            </a:r>
          </a:p>
          <a:p>
            <a:pPr lvl="1"/>
            <a:r>
              <a:rPr lang="en-US" altLang="zh-CN" dirty="0"/>
              <a:t>There are three levels of Date and two levels of Cultivar</a:t>
            </a:r>
          </a:p>
          <a:p>
            <a:pPr lvl="1"/>
            <a:r>
              <a:rPr lang="en-US" altLang="zh-CN" dirty="0"/>
              <a:t>for each combination there is a value for Weight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060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3.7. Making a Stacked Bar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/>
              <a:t>One problem with the default output is that the stacking order is the opposite of the order of items in the legend. </a:t>
            </a:r>
          </a:p>
          <a:p>
            <a:pPr lvl="1"/>
            <a:r>
              <a:rPr lang="en-US" altLang="zh-CN" dirty="0"/>
              <a:t>reverse the order of items in the legend by using  guides() and specifying the aesthetic for which the legend should be reversed. </a:t>
            </a:r>
          </a:p>
          <a:p>
            <a:pPr marL="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cabbage_exp,aes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Date,y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Weight,fill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=Cultivar)) +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(stat="identity") + guides(fill=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guide_legend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(reverse=TRUE))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1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 Making a Basic Bar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Problem: make a basic bar graph</a:t>
            </a:r>
          </a:p>
          <a:p>
            <a:pPr lvl="1"/>
            <a:r>
              <a:rPr lang="en-US" altLang="zh-CN" dirty="0"/>
              <a:t>Use a data frame </a:t>
            </a:r>
          </a:p>
          <a:p>
            <a:pPr lvl="1"/>
            <a:r>
              <a:rPr lang="en-US" altLang="zh-CN" dirty="0"/>
              <a:t>one column represents the x position of each bar</a:t>
            </a:r>
          </a:p>
          <a:p>
            <a:pPr lvl="1"/>
            <a:r>
              <a:rPr lang="en-US" altLang="zh-CN" dirty="0"/>
              <a:t>another column represents the vertical (y) height of each bar.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983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3.7. Making a Stacked Bar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/>
              <a:t>reverse the stacking order specify  order=</a:t>
            </a:r>
            <a:r>
              <a:rPr lang="en-US" altLang="zh-CN" dirty="0" err="1"/>
              <a:t>desc</a:t>
            </a:r>
            <a:r>
              <a:rPr lang="en-US" altLang="zh-CN" dirty="0"/>
              <a:t>() in the aesthetic mapping: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libary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plyr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 # Needed for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desc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cabbage_exp,aes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Date,y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Weight,fill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Cultivar,order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desc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(Cultivar))) +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(stat="identity")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094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3.7. Making a Stacked Bar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/>
              <a:t>use </a:t>
            </a:r>
            <a:r>
              <a:rPr lang="en-US" altLang="zh-CN" dirty="0" err="1"/>
              <a:t>scale_fill_brewer</a:t>
            </a:r>
            <a:r>
              <a:rPr lang="en-US" altLang="zh-CN" dirty="0"/>
              <a:t>() to get a different color palette</a:t>
            </a:r>
          </a:p>
          <a:p>
            <a:pPr lvl="1"/>
            <a:r>
              <a:rPr lang="en-US" altLang="zh-CN" dirty="0"/>
              <a:t>use  </a:t>
            </a:r>
            <a:r>
              <a:rPr lang="en-US" altLang="zh-CN" dirty="0" err="1"/>
              <a:t>colour</a:t>
            </a:r>
            <a:r>
              <a:rPr lang="en-US" altLang="zh-CN" dirty="0"/>
              <a:t>="black“ to get a black outline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cabbage_exp,aes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Date,y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Weight,fill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=Cultivar)) +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(stat="identity",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="black") + guides(fill=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guide_legend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(reverse=TRUE)) +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scale_fill_brewer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(palette="Pastel1")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395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3.8. Making a Proportional Stacked Bar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</a:p>
          <a:p>
            <a:pPr lvl="1"/>
            <a:r>
              <a:rPr lang="en-US" altLang="zh-CN" dirty="0"/>
              <a:t>make a stacked bar graph that shows proportions (also called a 100% stacked bar graph).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340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3.8. Making a Proportional Stacked Bar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Solution</a:t>
            </a:r>
          </a:p>
          <a:p>
            <a:pPr lvl="1"/>
            <a:r>
              <a:rPr lang="en-US" altLang="zh-CN" dirty="0"/>
              <a:t>scale the data to 100% within each stack using </a:t>
            </a:r>
            <a:r>
              <a:rPr lang="en-US" altLang="zh-CN" dirty="0" err="1"/>
              <a:t>ddply</a:t>
            </a:r>
            <a:r>
              <a:rPr lang="en-US" altLang="zh-CN" dirty="0"/>
              <a:t>()  from the </a:t>
            </a:r>
            <a:r>
              <a:rPr lang="en-US" altLang="zh-CN" dirty="0" err="1"/>
              <a:t>plyr</a:t>
            </a:r>
            <a:r>
              <a:rPr lang="en-US" altLang="zh-CN" dirty="0"/>
              <a:t> package, with transform(). </a:t>
            </a:r>
          </a:p>
          <a:p>
            <a:pPr lvl="1"/>
            <a:r>
              <a:rPr lang="en-US" altLang="zh-CN" dirty="0"/>
              <a:t>plot the resulting data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plyr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 Do a group-wise transform(), splitting on "Date"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ce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&lt;-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ddply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cabbage_exp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, "Date", transform,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percent_weight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=Weight /sum(Weight) * 100)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ce,aes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Date,y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percent_weight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, fill=Cultivar)) +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(stat="identity")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839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3.8. Making a Proportional Stacked Bar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 err="1"/>
              <a:t>ddply</a:t>
            </a:r>
            <a:r>
              <a:rPr lang="en-US" altLang="zh-CN" dirty="0"/>
              <a:t>() function </a:t>
            </a:r>
          </a:p>
          <a:p>
            <a:pPr lvl="1"/>
            <a:r>
              <a:rPr lang="en-US" altLang="zh-CN" dirty="0"/>
              <a:t>splits the input data frame, </a:t>
            </a:r>
            <a:r>
              <a:rPr lang="en-US" altLang="zh-CN" dirty="0" err="1"/>
              <a:t>cabbage_exp</a:t>
            </a:r>
            <a:r>
              <a:rPr lang="en-US" altLang="zh-CN" dirty="0"/>
              <a:t>, by the specified variable, Weight</a:t>
            </a:r>
          </a:p>
          <a:p>
            <a:pPr lvl="1"/>
            <a:r>
              <a:rPr lang="en-US" altLang="zh-CN" dirty="0"/>
              <a:t>applies a function,  transform(), to each piece. </a:t>
            </a:r>
          </a:p>
          <a:p>
            <a:pPr marL="1371600" lvl="2" indent="-457200"/>
            <a:r>
              <a:rPr lang="en-US" altLang="zh-CN" sz="1800" dirty="0" err="1">
                <a:latin typeface="Courier New" pitchFamily="49" charset="0"/>
                <a:cs typeface="Courier New" pitchFamily="49" charset="0"/>
              </a:rPr>
              <a:t>cabbage_exp</a:t>
            </a:r>
            <a:endParaRPr lang="en-US" altLang="zh-CN" sz="18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ddply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cabbage_exp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Date",transform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percent_weight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=Weight /sum(Weight) * 100)</a:t>
            </a:r>
          </a:p>
          <a:p>
            <a:pPr lvl="1"/>
            <a:r>
              <a:rPr lang="en-US" altLang="zh-CN" dirty="0"/>
              <a:t>Once the percentages are computed, making the graph is the same as with a regular stacked bar graph.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6675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3.8. Making a Proportional Stacked Bar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/>
              <a:t>reverse the legend order, change the color palette, and add an outline.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X11() # open a new plot window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ce,aes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Date,y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percent_weight,fill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 Cultivar)) +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(stat="identity",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="black") + guides(fill=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guide_legend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(reverse=TRUE)) +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scale_fill_brewer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(palette="Pastel1")</a:t>
            </a:r>
          </a:p>
        </p:txBody>
      </p:sp>
    </p:spTree>
    <p:extLst>
      <p:ext uri="{BB962C8B-B14F-4D97-AF65-F5344CB8AC3E}">
        <p14:creationId xmlns:p14="http://schemas.microsoft.com/office/powerpoint/2010/main" val="28134043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3.9. Adding Labels to a Bar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</a:p>
          <a:p>
            <a:pPr lvl="1"/>
            <a:r>
              <a:rPr lang="en-US" altLang="zh-CN" dirty="0"/>
              <a:t>add labels to the bars in a bar graph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885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3.9. Adding Labels to a Bar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Solution</a:t>
            </a:r>
          </a:p>
          <a:p>
            <a:pPr lvl="1"/>
            <a:r>
              <a:rPr lang="en-US" altLang="zh-CN" dirty="0"/>
              <a:t>Add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geom_text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/>
              <a:t>) to your graph. </a:t>
            </a:r>
          </a:p>
          <a:p>
            <a:pPr lvl="1"/>
            <a:r>
              <a:rPr lang="en-US" altLang="zh-CN" dirty="0"/>
              <a:t>It requires a mapping for x, y, and the text itself. </a:t>
            </a:r>
          </a:p>
          <a:p>
            <a:pPr lvl="1"/>
            <a:r>
              <a:rPr lang="en-US" altLang="zh-CN" dirty="0"/>
              <a:t>By setting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vjust</a:t>
            </a:r>
            <a:r>
              <a:rPr lang="en-US" altLang="zh-CN" dirty="0"/>
              <a:t> (the vertical justification), it is possible to move the text above or below the tops of the bars</a:t>
            </a:r>
          </a:p>
          <a:p>
            <a:pPr marL="0" indent="0">
              <a:buNone/>
            </a:pP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cabbage_exp,aes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(x=interaction(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Date,Cultivar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),y=Weight)) + 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(stat="identity") + 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geom_text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(label=Weight),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vjust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=1.5,colour="white")</a:t>
            </a:r>
          </a:p>
          <a:p>
            <a:pPr marL="0" indent="0">
              <a:buNone/>
            </a:pP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cabbage_exp,aes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(x=interaction(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Date,Cultivar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),y=Weight)) + 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(stat="identity") + 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geom_text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(label=Weight),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vjust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=-0.2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68351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3.9. Adding Labels to a Bar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altLang="zh-CN" dirty="0"/>
              <a:t>y coordinates of the labels are centered at the top of each bar</a:t>
            </a:r>
          </a:p>
          <a:p>
            <a:pPr lvl="1"/>
            <a:r>
              <a:rPr lang="en-US" altLang="zh-CN" dirty="0"/>
              <a:t>By setting the vertical justification (</a:t>
            </a:r>
            <a:r>
              <a:rPr lang="en-US" altLang="zh-CN" dirty="0" err="1"/>
              <a:t>vjust</a:t>
            </a:r>
            <a:r>
              <a:rPr lang="en-US" altLang="zh-CN" dirty="0"/>
              <a:t>), they appear below or above the bar tops. </a:t>
            </a:r>
          </a:p>
          <a:p>
            <a:pPr lvl="1"/>
            <a:r>
              <a:rPr lang="en-US" altLang="zh-CN" dirty="0"/>
              <a:t>when the label is above the top of the bar, it can go off the top of the plotting area. </a:t>
            </a:r>
          </a:p>
          <a:p>
            <a:pPr lvl="1"/>
            <a:r>
              <a:rPr lang="en-US" altLang="zh-CN" dirty="0"/>
              <a:t>manually set the y limits, or set the y positions of the text above the bars and not change the vertical justification. </a:t>
            </a:r>
          </a:p>
          <a:p>
            <a:pPr marL="11430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# Adjust y limits to be a little higher</a:t>
            </a:r>
          </a:p>
          <a:p>
            <a:pPr marL="11430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cabbage_exp,aes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(x=interaction(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Date,Cultivar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),y=Weight)) +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(stat="identity") +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geom_text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(label=Weight),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vjust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=-0.2) +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ylim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(0,max(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cabbage_exp$Weight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 * 1.05)</a:t>
            </a:r>
          </a:p>
        </p:txBody>
      </p:sp>
    </p:spTree>
    <p:extLst>
      <p:ext uri="{BB962C8B-B14F-4D97-AF65-F5344CB8AC3E}">
        <p14:creationId xmlns:p14="http://schemas.microsoft.com/office/powerpoint/2010/main" val="14853681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3.9. Adding Labels to a Bar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altLang="zh-CN" dirty="0"/>
              <a:t>if you want to place the text fully above or below the bar top, the value to add will depend on the y range of the data</a:t>
            </a:r>
          </a:p>
          <a:p>
            <a:pPr lvl="1"/>
            <a:r>
              <a:rPr lang="en-US" altLang="zh-CN" dirty="0"/>
              <a:t>in contrast, changing </a:t>
            </a:r>
            <a:r>
              <a:rPr lang="en-US" altLang="zh-CN" dirty="0" err="1"/>
              <a:t>vjust</a:t>
            </a:r>
            <a:r>
              <a:rPr lang="en-US" altLang="zh-CN" dirty="0"/>
              <a:t> to a different value will always move the text the same distance relative to the height of the bar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 Map y positions slightly above bar top - y range of plot will auto-adjust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cabbage_exp,aes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(x=interaction(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Date,Cultivar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),y=Weight)) +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(stat="identity") +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geom_text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(y=Weight+0.1,label=Weight))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932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 Making a Basic Bar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</a:p>
          <a:p>
            <a:pPr lvl="1"/>
            <a:r>
              <a:rPr lang="en-US" altLang="zh-CN" dirty="0"/>
              <a:t>Use </a:t>
            </a:r>
            <a:r>
              <a:rPr lang="en-US" altLang="zh-CN" dirty="0" err="1"/>
              <a:t>ggplot</a:t>
            </a:r>
            <a:r>
              <a:rPr lang="en-US" altLang="zh-CN" dirty="0"/>
              <a:t>() with </a:t>
            </a:r>
            <a:r>
              <a:rPr lang="en-US" altLang="zh-CN" dirty="0" err="1"/>
              <a:t>geom_bar</a:t>
            </a:r>
            <a:r>
              <a:rPr lang="en-US" altLang="zh-CN" dirty="0"/>
              <a:t>(stat="identity") and specify what variables you want on the x- and y-axes</a:t>
            </a:r>
          </a:p>
          <a:p>
            <a:pPr marL="457200" lvl="1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library(ggplot2)</a:t>
            </a:r>
          </a:p>
          <a:p>
            <a:pPr marL="457200" lvl="1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gcookbook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 # For the data set</a:t>
            </a:r>
          </a:p>
          <a:p>
            <a:pPr marL="457200" lvl="1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pg_mean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group,y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=weight)) +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(stat="identity")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648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3.9. Adding Labels to a Bar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/>
              <a:t>For grouped bar graphs, specify 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position=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position_dodge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zh-CN" dirty="0"/>
              <a:t> and set the dodging width. The default dodge width is 0.9. </a:t>
            </a:r>
          </a:p>
          <a:p>
            <a:pPr lvl="1"/>
            <a:r>
              <a:rPr lang="en-US" altLang="zh-CN" dirty="0"/>
              <a:t>use size to specify a smaller font to make the labels fit.</a:t>
            </a:r>
          </a:p>
          <a:p>
            <a:pPr lvl="1"/>
            <a:r>
              <a:rPr lang="en-US" altLang="zh-CN" dirty="0"/>
              <a:t>The default value of size is 5, make it smaller by using 3</a:t>
            </a:r>
          </a:p>
          <a:p>
            <a:pPr marL="11430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cabbage_exp,aes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Date,y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Weight,fill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=Cultivar)) +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(stat="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identity",position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="dodge") +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geom_text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(label=Weight),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vjust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=1.5,colour="white", position=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position_dodge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(.9),size=3)</a:t>
            </a:r>
          </a:p>
        </p:txBody>
      </p:sp>
    </p:spTree>
    <p:extLst>
      <p:ext uri="{BB962C8B-B14F-4D97-AF65-F5344CB8AC3E}">
        <p14:creationId xmlns:p14="http://schemas.microsoft.com/office/powerpoint/2010/main" val="23657267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3.9. Adding Labels to a Bar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Putting labels on stacked bar graphs </a:t>
            </a:r>
          </a:p>
          <a:p>
            <a:pPr lvl="1"/>
            <a:r>
              <a:rPr lang="en-US" altLang="zh-CN" dirty="0"/>
              <a:t>require finding the cumulative sum for each stack</a:t>
            </a:r>
          </a:p>
          <a:p>
            <a:pPr lvl="1"/>
            <a:r>
              <a:rPr lang="en-US" altLang="zh-CN" dirty="0"/>
              <a:t>make sure the data is sorted properly—if it isn’t, the cumulative sum might be calculated in the wrong order. </a:t>
            </a:r>
          </a:p>
          <a:p>
            <a:pPr lvl="1"/>
            <a:r>
              <a:rPr lang="en-US" altLang="zh-CN" dirty="0"/>
              <a:t>use the arrange() function from the </a:t>
            </a:r>
            <a:r>
              <a:rPr lang="en-US" altLang="zh-CN" dirty="0" err="1"/>
              <a:t>plyr</a:t>
            </a:r>
            <a:r>
              <a:rPr lang="en-US" altLang="zh-CN" dirty="0"/>
              <a:t> package</a:t>
            </a:r>
          </a:p>
          <a:p>
            <a:pPr marL="114300" indent="0">
              <a:buNone/>
            </a:pP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plyr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# Sort by the day and sex columns</a:t>
            </a:r>
          </a:p>
          <a:p>
            <a:pPr marL="114300" indent="0">
              <a:buNone/>
            </a:pP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ce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 &lt;-arrange(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cabbage_exp,Date,Cultivar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03344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3.9. Adding Labels to a Bar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Putting labels on stacked bar graphs </a:t>
            </a:r>
          </a:p>
          <a:p>
            <a:pPr lvl="1"/>
            <a:r>
              <a:rPr lang="en-US" altLang="zh-CN" dirty="0"/>
              <a:t>use </a:t>
            </a:r>
            <a:r>
              <a:rPr lang="en-US" altLang="zh-CN" dirty="0" err="1"/>
              <a:t>ddply</a:t>
            </a:r>
            <a:r>
              <a:rPr lang="en-US" altLang="zh-CN" dirty="0"/>
              <a:t>() to chunk it into groups by Date</a:t>
            </a:r>
          </a:p>
          <a:p>
            <a:pPr lvl="1"/>
            <a:r>
              <a:rPr lang="en-US" altLang="zh-CN" dirty="0"/>
              <a:t>calculate a cumulative sum of Weight within each chunk:</a:t>
            </a:r>
          </a:p>
          <a:p>
            <a:pPr marL="11430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 Get the cumulative sum</a:t>
            </a:r>
          </a:p>
          <a:p>
            <a:pPr marL="114300" indent="0">
              <a:buNone/>
            </a:pPr>
            <a:r>
              <a:rPr lang="fr-FR" altLang="zh-CN" sz="2400" dirty="0">
                <a:latin typeface="Courier New" pitchFamily="49" charset="0"/>
                <a:cs typeface="Courier New" pitchFamily="49" charset="0"/>
              </a:rPr>
              <a:t>ce &lt;-ddply(ce,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fr-FR" altLang="zh-CN" sz="2400" dirty="0"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fr-FR" altLang="zh-CN" sz="2400" dirty="0">
                <a:latin typeface="Courier New" pitchFamily="49" charset="0"/>
                <a:cs typeface="Courier New" pitchFamily="49" charset="0"/>
              </a:rPr>
              <a:t>,transform,label_y=cumsum(Weight))</a:t>
            </a:r>
          </a:p>
          <a:p>
            <a:pPr marL="11430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ce,aes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Date,y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=Weight, fill=Cultivar)) +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(stat="identity") +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geom_text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(y=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label_y,label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=Weight),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vjust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=1.5,colour="white")</a:t>
            </a:r>
          </a:p>
        </p:txBody>
      </p:sp>
    </p:spTree>
    <p:extLst>
      <p:ext uri="{BB962C8B-B14F-4D97-AF65-F5344CB8AC3E}">
        <p14:creationId xmlns:p14="http://schemas.microsoft.com/office/powerpoint/2010/main" val="11158386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3.9. Adding Labels to a Bar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To put the labels in the middle of each bar </a:t>
            </a:r>
          </a:p>
          <a:p>
            <a:pPr lvl="1"/>
            <a:r>
              <a:rPr lang="en-US" altLang="zh-CN" dirty="0"/>
              <a:t>there must be an adjustment to the cumulative sum</a:t>
            </a:r>
          </a:p>
          <a:p>
            <a:pPr lvl="1"/>
            <a:r>
              <a:rPr lang="en-US" altLang="zh-CN" dirty="0"/>
              <a:t>Y offset in </a:t>
            </a:r>
            <a:r>
              <a:rPr lang="en-US" altLang="zh-CN" dirty="0" err="1"/>
              <a:t>geom_bar</a:t>
            </a:r>
            <a:r>
              <a:rPr lang="en-US" altLang="zh-CN" dirty="0"/>
              <a:t>() can be removed</a:t>
            </a:r>
          </a:p>
          <a:p>
            <a:pPr marL="11430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ce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&lt;-arrange(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cabbage_exp,Date,Cultivar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 Calculate y position, placing it in the middle</a:t>
            </a:r>
          </a:p>
          <a:p>
            <a:pPr marL="11430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ce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&lt;-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ddply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ce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, "Date",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transform,label_y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cumsum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(Weight)-0.5*Weight)</a:t>
            </a:r>
          </a:p>
          <a:p>
            <a:pPr marL="11430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ce,aes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Date,y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Weight,fill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=Cultivar)) +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(stat="identity") +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geom_text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(y=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label_y,label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=Weight),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="white")</a:t>
            </a:r>
          </a:p>
        </p:txBody>
      </p:sp>
    </p:spTree>
    <p:extLst>
      <p:ext uri="{BB962C8B-B14F-4D97-AF65-F5344CB8AC3E}">
        <p14:creationId xmlns:p14="http://schemas.microsoft.com/office/powerpoint/2010/main" val="19945356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3.9. Adding Labels to a Bar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For a more polished graph </a:t>
            </a:r>
          </a:p>
          <a:p>
            <a:pPr lvl="1"/>
            <a:r>
              <a:rPr lang="en-US" altLang="zh-CN" dirty="0"/>
              <a:t>change the legend order and colors</a:t>
            </a:r>
          </a:p>
          <a:p>
            <a:pPr lvl="1"/>
            <a:r>
              <a:rPr lang="en-US" altLang="zh-CN" dirty="0"/>
              <a:t>add labels in the middle with a smaller font using size</a:t>
            </a:r>
          </a:p>
          <a:p>
            <a:pPr lvl="1"/>
            <a:r>
              <a:rPr lang="en-US" altLang="zh-CN" dirty="0"/>
              <a:t>add a “kg” using paste, </a:t>
            </a:r>
          </a:p>
          <a:p>
            <a:pPr lvl="1"/>
            <a:r>
              <a:rPr lang="en-US" altLang="zh-CN" dirty="0"/>
              <a:t>make sure there are always two digits after the decimal point:</a:t>
            </a:r>
          </a:p>
          <a:p>
            <a:pPr marL="11430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ce,aes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Date,y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Weight,fill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=Cultivar)) +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(stat="identity",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="black") + 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geom_text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(y=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label_y,label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=paste(format(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Weight,nsmall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=2), "kg")), size=4) + guides(fill=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guide_legend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(reverse=TRUE)) +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scale_fill_brewer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(palette="Pastel1")</a:t>
            </a:r>
          </a:p>
        </p:txBody>
      </p:sp>
    </p:spTree>
    <p:extLst>
      <p:ext uri="{BB962C8B-B14F-4D97-AF65-F5344CB8AC3E}">
        <p14:creationId xmlns:p14="http://schemas.microsoft.com/office/powerpoint/2010/main" val="24511007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3.10. Making a Cleveland Dot 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</a:p>
          <a:p>
            <a:pPr lvl="1"/>
            <a:r>
              <a:rPr lang="en-US" altLang="zh-CN" dirty="0"/>
              <a:t>make a Cleveland dot plot</a:t>
            </a:r>
          </a:p>
          <a:p>
            <a:pPr lvl="1"/>
            <a:r>
              <a:rPr lang="en-US" altLang="zh-CN" dirty="0"/>
              <a:t>refer to plots of points that each belong to one of several categories. </a:t>
            </a:r>
          </a:p>
          <a:p>
            <a:pPr lvl="1"/>
            <a:r>
              <a:rPr lang="en-US" altLang="zh-CN" dirty="0"/>
              <a:t>They are an alternative to bar charts or pie charts</a:t>
            </a:r>
          </a:p>
          <a:p>
            <a:pPr lvl="1"/>
            <a:r>
              <a:rPr lang="en-US" altLang="zh-CN" dirty="0"/>
              <a:t>look somewhat like a horizontal bar chart where the bars are replaced by a dots at the values associated with each category.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0661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3.10. Making a Cleveland Dot 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Solution</a:t>
            </a:r>
          </a:p>
          <a:p>
            <a:pPr lvl="1"/>
            <a:r>
              <a:rPr lang="en-US" altLang="zh-CN" dirty="0"/>
              <a:t>Cleveland dot plots are sometimes used instead of bar graphs because they reduce visual clutter and are easier to read.</a:t>
            </a:r>
          </a:p>
          <a:p>
            <a:pPr lvl="1"/>
            <a:r>
              <a:rPr lang="en-US" altLang="zh-CN" dirty="0"/>
              <a:t>use </a:t>
            </a:r>
            <a:r>
              <a:rPr lang="en-US" altLang="zh-CN" dirty="0" err="1"/>
              <a:t>geom_point</a:t>
            </a:r>
            <a:r>
              <a:rPr lang="en-US" altLang="zh-CN" dirty="0"/>
              <a:t>():</a:t>
            </a:r>
          </a:p>
          <a:p>
            <a:pPr marL="11430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gcookbook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 # For the data set</a:t>
            </a:r>
          </a:p>
          <a:p>
            <a:pPr marL="11430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tophit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&lt;-tophitters2001[1:25, ] # Take the top 25 from the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tophitters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data set</a:t>
            </a:r>
          </a:p>
          <a:p>
            <a:pPr marL="11430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tophit,aes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avg,y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=name)) +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775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3.10. Making a Cleveland Dot 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/>
              <a:t>the names are sorted alphabetically</a:t>
            </a:r>
          </a:p>
          <a:p>
            <a:pPr lvl="1"/>
            <a:r>
              <a:rPr lang="en-US" altLang="zh-CN" dirty="0"/>
              <a:t>Dot plots are often sorted by the value of the continuous variable on the horizontal axis.</a:t>
            </a:r>
          </a:p>
          <a:p>
            <a:pPr lvl="1"/>
            <a:r>
              <a:rPr lang="en-US" altLang="zh-CN" dirty="0"/>
              <a:t>By default, the items on the given axis will be ordered. </a:t>
            </a:r>
          </a:p>
          <a:p>
            <a:pPr lvl="1"/>
            <a:r>
              <a:rPr lang="en-US" altLang="zh-CN" dirty="0"/>
              <a:t>name is a character vector, so it’s ordered alphabetically. </a:t>
            </a:r>
          </a:p>
          <a:p>
            <a:pPr lvl="1"/>
            <a:r>
              <a:rPr lang="en-US" altLang="zh-CN" dirty="0"/>
              <a:t>If it were a factor, it would use the order defined in the factor levels. </a:t>
            </a:r>
          </a:p>
          <a:p>
            <a:pPr lvl="1"/>
            <a:r>
              <a:rPr lang="en-US" altLang="zh-CN" dirty="0"/>
              <a:t>want name to be sorted by a different variable, avg.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5659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3.10. Making a Cleveland Dot 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name to be sorted by </a:t>
            </a:r>
            <a:r>
              <a:rPr lang="en-US" altLang="zh-CN" dirty="0" err="1"/>
              <a:t>avg</a:t>
            </a:r>
            <a:endParaRPr lang="en-US" altLang="zh-CN" dirty="0"/>
          </a:p>
          <a:p>
            <a:pPr lvl="1"/>
            <a:r>
              <a:rPr lang="en-US" altLang="zh-CN" dirty="0"/>
              <a:t>use reorder(name, </a:t>
            </a:r>
            <a:r>
              <a:rPr lang="en-US" altLang="zh-CN" dirty="0" err="1"/>
              <a:t>avg</a:t>
            </a:r>
            <a:r>
              <a:rPr lang="en-US" altLang="zh-CN" dirty="0"/>
              <a:t>), which takes the  name column, turns it into a factor, and sorts the factor levels by  avg.</a:t>
            </a:r>
          </a:p>
          <a:p>
            <a:pPr lvl="1"/>
            <a:r>
              <a:rPr lang="en-US" altLang="zh-CN" dirty="0"/>
              <a:t>make the vertical grid lines go away by using the theming system, and turn the horizontal grid lines into dashed lines</a:t>
            </a:r>
          </a:p>
          <a:p>
            <a:pPr marL="57150" indent="0">
              <a:buNone/>
            </a:pP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tophit,aes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avg,y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=reorder(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name,avg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))) + 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(size=3) + 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theme_bw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() + theme(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panel.grid.major.x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element_blank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panel.grid.minor.x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element_blank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panel.grid.major.y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element_line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="grey60",linetype="dashed"))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85873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3.10. Making a Cleveland Dot 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name to be sorted by </a:t>
            </a:r>
            <a:r>
              <a:rPr lang="en-US" altLang="zh-CN" dirty="0" err="1"/>
              <a:t>avg</a:t>
            </a:r>
            <a:endParaRPr lang="en-US" altLang="zh-CN" dirty="0"/>
          </a:p>
          <a:p>
            <a:pPr lvl="1"/>
            <a:r>
              <a:rPr lang="en-US" altLang="zh-CN" dirty="0"/>
              <a:t>swap the axes so that the names go along the x-axis and the values go along the y-axis</a:t>
            </a:r>
          </a:p>
          <a:p>
            <a:pPr lvl="1"/>
            <a:r>
              <a:rPr lang="en-US" altLang="zh-CN" dirty="0"/>
              <a:t>rotate the text labels by 60 degrees</a:t>
            </a:r>
          </a:p>
          <a:p>
            <a:pPr marL="114300" indent="0">
              <a:buNone/>
            </a:pP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tophit,aes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(x=reorder(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name,avg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),y=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)) + 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(size=3) + 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theme_bw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() + </a:t>
            </a:r>
          </a:p>
          <a:p>
            <a:pPr marL="114300" indent="0">
              <a:buNone/>
            </a:pP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theme(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axis.text.x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element_text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(angle=60,hjust=1), 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panel.grid.major.y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element_blank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(), </a:t>
            </a:r>
          </a:p>
          <a:p>
            <a:pPr marL="114300" indent="0">
              <a:buNone/>
            </a:pP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panel.grid.minor.y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element_blank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(),</a:t>
            </a:r>
          </a:p>
          <a:p>
            <a:pPr marL="114300" indent="0">
              <a:buNone/>
            </a:pP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panel.grid.major.x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element_line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="grey60",linetype="dashed"))</a:t>
            </a:r>
            <a:endParaRPr lang="zh-CN" altLang="en-US" sz="2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12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 Making a Basic Bar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When x is a continuous (or numeric) variable, the bars behave a little differently. </a:t>
            </a:r>
          </a:p>
          <a:p>
            <a:r>
              <a:rPr lang="en-US" altLang="zh-CN" dirty="0"/>
              <a:t>Instead of having one bar at each actual  x value, there is one bar at each possible x value between the minimum and the maximum. </a:t>
            </a:r>
          </a:p>
          <a:p>
            <a:r>
              <a:rPr lang="en-US" altLang="zh-CN" dirty="0"/>
              <a:t>Convert the continuous variable to a discrete variable by using factor():</a:t>
            </a:r>
          </a:p>
          <a:p>
            <a:pPr marL="0" indent="0">
              <a:buNone/>
            </a:pP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BOD,aes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Time,y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=demand)) +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(stat="identity")</a:t>
            </a:r>
          </a:p>
          <a:p>
            <a:pPr marL="0" indent="0">
              <a:buNone/>
            </a:pP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# Convert Time to a discrete (categorical) variable with factor()</a:t>
            </a:r>
          </a:p>
          <a:p>
            <a:pPr marL="0" indent="0">
              <a:buNone/>
            </a:pP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BOD,aes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(x=factor(Time),y=demand)) +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(stat="identity")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0964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3.10. Making a Cleveland Dot 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3600" dirty="0"/>
              <a:t>group the items by another variable</a:t>
            </a:r>
          </a:p>
          <a:p>
            <a:pPr lvl="1"/>
            <a:r>
              <a:rPr lang="en-US" altLang="zh-CN" sz="3100" dirty="0"/>
              <a:t>use the factor </a:t>
            </a:r>
            <a:r>
              <a:rPr lang="en-US" altLang="zh-CN" sz="3100" dirty="0" err="1"/>
              <a:t>lg</a:t>
            </a:r>
            <a:r>
              <a:rPr lang="en-US" altLang="zh-CN" sz="3100" dirty="0"/>
              <a:t>, which has the levels NL and AL, representing the National League and the American League. </a:t>
            </a:r>
          </a:p>
          <a:p>
            <a:pPr lvl="1"/>
            <a:r>
              <a:rPr lang="en-US" altLang="zh-CN" sz="3100" dirty="0"/>
              <a:t>sort first by </a:t>
            </a:r>
            <a:r>
              <a:rPr lang="en-US" altLang="zh-CN" sz="3100" dirty="0" err="1"/>
              <a:t>lg</a:t>
            </a:r>
            <a:r>
              <a:rPr lang="en-US" altLang="zh-CN" sz="3100" dirty="0"/>
              <a:t> and then by avg. </a:t>
            </a:r>
          </a:p>
          <a:p>
            <a:pPr lvl="1"/>
            <a:r>
              <a:rPr lang="en-US" altLang="zh-CN" sz="3100" dirty="0"/>
              <a:t>Unfortunately, the  reorder() function will only order factor levels by one other variable</a:t>
            </a:r>
          </a:p>
          <a:p>
            <a:pPr lvl="1"/>
            <a:r>
              <a:rPr lang="en-US" altLang="zh-CN" sz="3100" dirty="0"/>
              <a:t>To order the factor levels by two variables</a:t>
            </a:r>
          </a:p>
          <a:p>
            <a:pPr marL="11430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# Get the names, sorted first by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lg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, then by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avg</a:t>
            </a:r>
            <a:endParaRPr lang="en-US" altLang="zh-CN" sz="26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nameorder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&lt;-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tophit$name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[order(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tophit$lg,tophit$avg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)]</a:t>
            </a:r>
          </a:p>
          <a:p>
            <a:pPr marL="11430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# Turn name into a factor, with levels in the order of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nameorder</a:t>
            </a:r>
            <a:endParaRPr lang="en-US" altLang="zh-CN" sz="26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tophit$name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&lt;-factor(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tophit$name,levels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nameorder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3964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3.10. Making a Cleveland Dot 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group the items by another variable</a:t>
            </a:r>
          </a:p>
          <a:p>
            <a:pPr lvl="1"/>
            <a:r>
              <a:rPr lang="en-US" altLang="zh-CN" dirty="0"/>
              <a:t>add a mapping of </a:t>
            </a:r>
            <a:r>
              <a:rPr lang="en-US" altLang="zh-CN" dirty="0" err="1"/>
              <a:t>lg</a:t>
            </a:r>
            <a:r>
              <a:rPr lang="en-US" altLang="zh-CN" dirty="0"/>
              <a:t> to the color of the points.</a:t>
            </a:r>
          </a:p>
          <a:p>
            <a:pPr lvl="1"/>
            <a:r>
              <a:rPr lang="en-US" altLang="zh-CN" dirty="0"/>
              <a:t>make the lines go only up to the points, by using  </a:t>
            </a:r>
            <a:r>
              <a:rPr lang="en-US" altLang="zh-CN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geom_segment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Note that  </a:t>
            </a:r>
            <a:r>
              <a:rPr lang="en-US" altLang="zh-CN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geom_segment</a:t>
            </a:r>
            <a:r>
              <a:rPr lang="en-US" altLang="zh-CN" dirty="0"/>
              <a:t>() needs values for x, y, </a:t>
            </a:r>
            <a:r>
              <a:rPr lang="en-US" altLang="zh-CN" dirty="0" err="1"/>
              <a:t>xend</a:t>
            </a:r>
            <a:r>
              <a:rPr lang="en-US" altLang="zh-CN" dirty="0"/>
              <a:t>, and </a:t>
            </a:r>
            <a:r>
              <a:rPr lang="en-US" altLang="zh-CN" dirty="0" err="1"/>
              <a:t>yend</a:t>
            </a:r>
            <a:r>
              <a:rPr lang="en-US" altLang="zh-CN" dirty="0"/>
              <a:t>:</a:t>
            </a:r>
          </a:p>
          <a:p>
            <a:pPr marL="11430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tophit,aes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avg,y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=name)) +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geom_segment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yend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=name),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xend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=0,colour="grey50") +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(size=3,aes(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lg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 +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scale_colour_brewer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(palette="Set1",limits=c("NL","AL")) +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theme_bw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 + theme(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panel.grid.major.y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element_blank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legend.position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=c(1, 0.55), 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legend.justification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=c(1, 0.5))</a:t>
            </a:r>
          </a:p>
        </p:txBody>
      </p:sp>
    </p:spTree>
    <p:extLst>
      <p:ext uri="{BB962C8B-B14F-4D97-AF65-F5344CB8AC3E}">
        <p14:creationId xmlns:p14="http://schemas.microsoft.com/office/powerpoint/2010/main" val="34662020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3.10. Making a Cleveland Dot 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group the items by another variable</a:t>
            </a:r>
          </a:p>
          <a:p>
            <a:pPr lvl="1"/>
            <a:r>
              <a:rPr lang="en-US" altLang="zh-CN" dirty="0"/>
              <a:t>Another way: use facets</a:t>
            </a:r>
          </a:p>
          <a:p>
            <a:pPr marL="114300" indent="0">
              <a:buNone/>
            </a:pP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tophit,aes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avg,y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=name)) +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geom_segment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yend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=name),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xend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=0,colour="grey50") +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(size=3,aes(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lg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)) +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scale_colour_brewer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(palette="Set1",limits=c("NL","AL"),guide=FALSE) +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theme_bw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() + theme(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panel.grid.major.y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element_blank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()) +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facet_grid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lg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~ .,scales="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free_y",space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free_y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9530903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Making a Basic Bar Graph</a:t>
            </a:r>
          </a:p>
          <a:p>
            <a:r>
              <a:rPr lang="en-US" altLang="zh-CN" dirty="0"/>
              <a:t>Grouping Bars Together</a:t>
            </a:r>
          </a:p>
          <a:p>
            <a:r>
              <a:rPr lang="en-US" altLang="zh-CN" dirty="0"/>
              <a:t>Making a Bar Graph of Counts</a:t>
            </a:r>
          </a:p>
          <a:p>
            <a:r>
              <a:rPr lang="en-US" altLang="zh-CN" dirty="0"/>
              <a:t>Using Colors in a Bar Graph</a:t>
            </a:r>
          </a:p>
          <a:p>
            <a:r>
              <a:rPr lang="en-US" altLang="zh-CN" dirty="0"/>
              <a:t>Coloring Negative and Positive Bars Differently</a:t>
            </a:r>
          </a:p>
          <a:p>
            <a:r>
              <a:rPr lang="en-US" altLang="zh-CN" dirty="0"/>
              <a:t>Adjusting Bar Width and Spacing</a:t>
            </a:r>
          </a:p>
          <a:p>
            <a:r>
              <a:rPr lang="en-US" altLang="zh-CN" dirty="0"/>
              <a:t>Making a Stacked Bar Graph</a:t>
            </a:r>
          </a:p>
          <a:p>
            <a:r>
              <a:rPr lang="en-US" altLang="zh-CN" dirty="0"/>
              <a:t>Making a Proportional Stacked Bar Graph</a:t>
            </a:r>
          </a:p>
          <a:p>
            <a:r>
              <a:rPr lang="en-US" altLang="zh-CN" dirty="0"/>
              <a:t>Adding Labels to a Bar Graph</a:t>
            </a:r>
          </a:p>
          <a:p>
            <a:r>
              <a:rPr lang="en-US" altLang="zh-CN" dirty="0"/>
              <a:t>Making a Cleveland Dot Plot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24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 Making a Basic Bar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By default, bar graphs use a very dark grey for the bars. To use a color fill, use fill.</a:t>
            </a:r>
          </a:p>
          <a:p>
            <a:r>
              <a:rPr lang="en-US" altLang="zh-CN" dirty="0"/>
              <a:t>By default, there is no outline around the fill. To add an outline, use </a:t>
            </a:r>
            <a:r>
              <a:rPr lang="en-US" altLang="zh-CN" dirty="0" err="1"/>
              <a:t>colour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Example:</a:t>
            </a:r>
          </a:p>
          <a:p>
            <a:pPr lvl="1"/>
            <a:r>
              <a:rPr lang="en-US" altLang="zh-CN" dirty="0"/>
              <a:t>Use a light blue fill and a black outline:</a:t>
            </a:r>
          </a:p>
          <a:p>
            <a:pPr marL="11430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pg_mean,aes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group,y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=weight)) +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(stat="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identity",fill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lightblue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="black")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9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 Grouping Bars Together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</a:p>
          <a:p>
            <a:pPr lvl="1"/>
            <a:r>
              <a:rPr lang="en-US" altLang="zh-CN" dirty="0"/>
              <a:t>Group bars together by a </a:t>
            </a:r>
            <a:r>
              <a:rPr lang="en-US" altLang="zh-CN"/>
              <a:t>second variable.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0668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 Grouping Bars Together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Solution</a:t>
            </a:r>
          </a:p>
          <a:p>
            <a:pPr lvl="1"/>
            <a:r>
              <a:rPr lang="en-US" altLang="zh-CN" dirty="0"/>
              <a:t>Map a variable to fill, and use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(position="dodge")</a:t>
            </a:r>
          </a:p>
          <a:p>
            <a:pPr lvl="1"/>
            <a:r>
              <a:rPr lang="en-US" altLang="zh-CN" dirty="0"/>
              <a:t>use the </a:t>
            </a:r>
            <a:r>
              <a:rPr lang="en-US" altLang="zh-CN" dirty="0" err="1"/>
              <a:t>cabbage_exp</a:t>
            </a:r>
            <a:r>
              <a:rPr lang="en-US" altLang="zh-CN" dirty="0"/>
              <a:t>  data set, </a:t>
            </a:r>
          </a:p>
          <a:p>
            <a:pPr lvl="1"/>
            <a:r>
              <a:rPr lang="en-US" altLang="zh-CN" dirty="0"/>
              <a:t>two categorical variables, Cultivar and Date, and one continuous variable, Weight:</a:t>
            </a:r>
          </a:p>
          <a:p>
            <a:pPr lvl="1"/>
            <a:r>
              <a:rPr lang="en-US" altLang="zh-CN" dirty="0"/>
              <a:t>map Date to the x position and map Cultivar to the fill color</a:t>
            </a:r>
          </a:p>
          <a:p>
            <a:pPr marL="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cabbage_exp,aes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(x=Date, y=Weight, fill=Cultivar)) +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(stat="identity", position="dodge")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41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 Grouping Bars Together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/>
              <a:t>The most basic bar graphs have one categorical variable on the x-axis and one continuous variable on the y-axis. </a:t>
            </a:r>
          </a:p>
          <a:p>
            <a:pPr lvl="1"/>
            <a:r>
              <a:rPr lang="en-US" altLang="zh-CN" dirty="0"/>
              <a:t>Sometimes use another categorical variable to divide up the data, in addition to the variable on the x-axis. </a:t>
            </a:r>
          </a:p>
          <a:p>
            <a:pPr lvl="1"/>
            <a:r>
              <a:rPr lang="en-US" altLang="zh-CN" dirty="0"/>
              <a:t>Produce a grouped bar plot by mapping that variable to fill, which represents the fill color of the bars.</a:t>
            </a:r>
          </a:p>
          <a:p>
            <a:pPr lvl="1"/>
            <a:r>
              <a:rPr lang="en-US" altLang="zh-CN" dirty="0"/>
              <a:t>Must also use position="dodge", which tells the bars to “dodge” each other horizontally; </a:t>
            </a:r>
          </a:p>
          <a:p>
            <a:pPr lvl="1"/>
            <a:r>
              <a:rPr lang="en-US" altLang="zh-CN" dirty="0"/>
              <a:t>if you don’t, you’ll end up with a stacked bar plot.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520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4542</Words>
  <Application>Microsoft Office PowerPoint</Application>
  <PresentationFormat>On-screen Show (4:3)</PresentationFormat>
  <Paragraphs>328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宋体</vt:lpstr>
      <vt:lpstr>Arial</vt:lpstr>
      <vt:lpstr>Calibri</vt:lpstr>
      <vt:lpstr>Courier New</vt:lpstr>
      <vt:lpstr>Office 主题</vt:lpstr>
      <vt:lpstr>Chapter 3 Bar Graphs</vt:lpstr>
      <vt:lpstr>Outlines</vt:lpstr>
      <vt:lpstr>3.1. Making a Basic Bar Graph</vt:lpstr>
      <vt:lpstr>3.1. Making a Basic Bar Graph</vt:lpstr>
      <vt:lpstr>3.1. Making a Basic Bar Graph</vt:lpstr>
      <vt:lpstr>3.1. Making a Basic Bar Graph</vt:lpstr>
      <vt:lpstr>3.2. Grouping Bars Together</vt:lpstr>
      <vt:lpstr>3.2. Grouping Bars Together</vt:lpstr>
      <vt:lpstr>3.2. Grouping Bars Together</vt:lpstr>
      <vt:lpstr>3.2. Grouping Bars Together</vt:lpstr>
      <vt:lpstr>3.3. Making a Bar Graph of Counts</vt:lpstr>
      <vt:lpstr>3.3. Making a Bar Graph of Counts</vt:lpstr>
      <vt:lpstr>3.3. Making a Bar Graph of Counts</vt:lpstr>
      <vt:lpstr>3.4. Using Colors in a Bar Graph</vt:lpstr>
      <vt:lpstr>3.4. Using Colors in a Bar Graph</vt:lpstr>
      <vt:lpstr>3.4. Using Colors in a Bar Graph</vt:lpstr>
      <vt:lpstr>3.4. Using Colors in a Bar Graph</vt:lpstr>
      <vt:lpstr>3.5. Coloring Negative and Positive Bars Differently</vt:lpstr>
      <vt:lpstr>3.5. Coloring Negative and Positive Bars Differently</vt:lpstr>
      <vt:lpstr>3.5. Coloring Negative and Positive Bars Differently</vt:lpstr>
      <vt:lpstr>3.5. Coloring Negative and Positive Bars Differently</vt:lpstr>
      <vt:lpstr>3.6. Adjusting Bar Width and Spacing</vt:lpstr>
      <vt:lpstr>3.6. Adjusting Bar Width and Spacing</vt:lpstr>
      <vt:lpstr>3.6. Adjusting Bar Width and Spacing</vt:lpstr>
      <vt:lpstr>3.6. Adjusting Bar Width and Spacing</vt:lpstr>
      <vt:lpstr>3.7. Making a Stacked Bar Graph</vt:lpstr>
      <vt:lpstr>3.7. Making a Stacked Bar Graph</vt:lpstr>
      <vt:lpstr>3.7. Making a Stacked Bar Graph</vt:lpstr>
      <vt:lpstr>3.7. Making a Stacked Bar Graph</vt:lpstr>
      <vt:lpstr>3.7. Making a Stacked Bar Graph</vt:lpstr>
      <vt:lpstr>3.7. Making a Stacked Bar Graph</vt:lpstr>
      <vt:lpstr>3.8. Making a Proportional Stacked Bar Graph</vt:lpstr>
      <vt:lpstr>3.8. Making a Proportional Stacked Bar Graph</vt:lpstr>
      <vt:lpstr>3.8. Making a Proportional Stacked Bar Graph</vt:lpstr>
      <vt:lpstr>3.8. Making a Proportional Stacked Bar Graph</vt:lpstr>
      <vt:lpstr>3.9. Adding Labels to a Bar Graph</vt:lpstr>
      <vt:lpstr>3.9. Adding Labels to a Bar Graph</vt:lpstr>
      <vt:lpstr>3.9. Adding Labels to a Bar Graph</vt:lpstr>
      <vt:lpstr>3.9. Adding Labels to a Bar Graph</vt:lpstr>
      <vt:lpstr>3.9. Adding Labels to a Bar Graph</vt:lpstr>
      <vt:lpstr>3.9. Adding Labels to a Bar Graph</vt:lpstr>
      <vt:lpstr>3.9. Adding Labels to a Bar Graph</vt:lpstr>
      <vt:lpstr>3.9. Adding Labels to a Bar Graph</vt:lpstr>
      <vt:lpstr>3.9. Adding Labels to a Bar Graph</vt:lpstr>
      <vt:lpstr>3.10. Making a Cleveland Dot Plot</vt:lpstr>
      <vt:lpstr>3.10. Making a Cleveland Dot Plot</vt:lpstr>
      <vt:lpstr>3.10. Making a Cleveland Dot Plot</vt:lpstr>
      <vt:lpstr>3.10. Making a Cleveland Dot Plot</vt:lpstr>
      <vt:lpstr>3.10. Making a Cleveland Dot Plot</vt:lpstr>
      <vt:lpstr>3.10. Making a Cleveland Dot Plot</vt:lpstr>
      <vt:lpstr>3.10. Making a Cleveland Dot Plot</vt:lpstr>
      <vt:lpstr>3.10. Making a Cleveland Dot Plot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Bar Graphs</dc:title>
  <dc:creator>Yanhui Guo</dc:creator>
  <cp:lastModifiedBy>Yanhui Guo</cp:lastModifiedBy>
  <cp:revision>70</cp:revision>
  <dcterms:created xsi:type="dcterms:W3CDTF">2016-01-02T16:05:32Z</dcterms:created>
  <dcterms:modified xsi:type="dcterms:W3CDTF">2018-06-14T02:10:55Z</dcterms:modified>
</cp:coreProperties>
</file>