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2"/>
  </p:notesMasterIdLst>
  <p:handoutMasterIdLst>
    <p:handoutMasterId r:id="rId43"/>
  </p:handoutMasterIdLst>
  <p:sldIdLst>
    <p:sldId id="256" r:id="rId2"/>
    <p:sldId id="265" r:id="rId3"/>
    <p:sldId id="316" r:id="rId4"/>
    <p:sldId id="301" r:id="rId5"/>
    <p:sldId id="317" r:id="rId6"/>
    <p:sldId id="302" r:id="rId7"/>
    <p:sldId id="303" r:id="rId8"/>
    <p:sldId id="304" r:id="rId9"/>
    <p:sldId id="326" r:id="rId10"/>
    <p:sldId id="318" r:id="rId11"/>
    <p:sldId id="276" r:id="rId12"/>
    <p:sldId id="257" r:id="rId13"/>
    <p:sldId id="278" r:id="rId14"/>
    <p:sldId id="280" r:id="rId15"/>
    <p:sldId id="325" r:id="rId16"/>
    <p:sldId id="264" r:id="rId17"/>
    <p:sldId id="315" r:id="rId18"/>
    <p:sldId id="281" r:id="rId19"/>
    <p:sldId id="287" r:id="rId20"/>
    <p:sldId id="319" r:id="rId21"/>
    <p:sldId id="307" r:id="rId22"/>
    <p:sldId id="321" r:id="rId23"/>
    <p:sldId id="309" r:id="rId24"/>
    <p:sldId id="310" r:id="rId25"/>
    <p:sldId id="312" r:id="rId26"/>
    <p:sldId id="322" r:id="rId27"/>
    <p:sldId id="311" r:id="rId28"/>
    <p:sldId id="305" r:id="rId29"/>
    <p:sldId id="323" r:id="rId30"/>
    <p:sldId id="320" r:id="rId31"/>
    <p:sldId id="292" r:id="rId32"/>
    <p:sldId id="290" r:id="rId33"/>
    <p:sldId id="293" r:id="rId34"/>
    <p:sldId id="294" r:id="rId35"/>
    <p:sldId id="295" r:id="rId36"/>
    <p:sldId id="289" r:id="rId37"/>
    <p:sldId id="274" r:id="rId38"/>
    <p:sldId id="266" r:id="rId39"/>
    <p:sldId id="313" r:id="rId40"/>
    <p:sldId id="314" r:id="rId41"/>
  </p:sldIdLst>
  <p:sldSz cx="9144000" cy="6858000" type="screen4x3"/>
  <p:notesSz cx="70104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460" autoAdjust="0"/>
    <p:restoredTop sz="96256" autoAdjust="0"/>
  </p:normalViewPr>
  <p:slideViewPr>
    <p:cSldViewPr>
      <p:cViewPr varScale="1">
        <p:scale>
          <a:sx n="111" d="100"/>
          <a:sy n="111" d="100"/>
        </p:scale>
        <p:origin x="354" y="5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35843" name="Rectangle 3"/>
          <p:cNvSpPr>
            <a:spLocks noGrp="1" noChangeArrowheads="1"/>
          </p:cNvSpPr>
          <p:nvPr>
            <p:ph type="dt" sz="quarter"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5844" name="Rectangle 4"/>
          <p:cNvSpPr>
            <a:spLocks noGrp="1" noChangeArrowheads="1"/>
          </p:cNvSpPr>
          <p:nvPr>
            <p:ph type="ftr" sz="quarter" idx="2"/>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35845" name="Rectangle 5"/>
          <p:cNvSpPr>
            <a:spLocks noGrp="1" noChangeArrowheads="1"/>
          </p:cNvSpPr>
          <p:nvPr>
            <p:ph type="sldNum" sz="quarter" idx="3"/>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a:lvl1pPr>
          </a:lstStyle>
          <a:p>
            <a:pPr>
              <a:defRPr/>
            </a:pPr>
            <a:fld id="{0BEA5509-2135-46C7-BE14-C988FBD8D6C3}" type="slidenum">
              <a:rPr lang="en-US" altLang="en-US"/>
              <a:pPr>
                <a:defRPr/>
              </a:pPr>
              <a:t>‹#›</a:t>
            </a:fld>
            <a:endParaRPr lang="en-US" altLang="en-US"/>
          </a:p>
        </p:txBody>
      </p:sp>
    </p:spTree>
    <p:extLst>
      <p:ext uri="{BB962C8B-B14F-4D97-AF65-F5344CB8AC3E}">
        <p14:creationId xmlns:p14="http://schemas.microsoft.com/office/powerpoint/2010/main" val="34893663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12291" name="Rectangle 3"/>
          <p:cNvSpPr>
            <a:spLocks noGrp="1" noChangeArrowheads="1"/>
          </p:cNvSpPr>
          <p:nvPr>
            <p:ph type="dt" idx="1"/>
          </p:nvPr>
        </p:nvSpPr>
        <p:spPr bwMode="auto">
          <a:xfrm>
            <a:off x="3970338" y="0"/>
            <a:ext cx="3038475" cy="465138"/>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294" name="Rectangle 6"/>
          <p:cNvSpPr>
            <a:spLocks noGrp="1" noChangeArrowheads="1"/>
          </p:cNvSpPr>
          <p:nvPr>
            <p:ph type="ftr" sz="quarter" idx="4"/>
          </p:nvPr>
        </p:nvSpPr>
        <p:spPr bwMode="auto">
          <a:xfrm>
            <a:off x="0"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12295" name="Rectangle 7"/>
          <p:cNvSpPr>
            <a:spLocks noGrp="1" noChangeArrowheads="1"/>
          </p:cNvSpPr>
          <p:nvPr>
            <p:ph type="sldNum" sz="quarter" idx="5"/>
          </p:nvPr>
        </p:nvSpPr>
        <p:spPr bwMode="auto">
          <a:xfrm>
            <a:off x="3970338" y="8829675"/>
            <a:ext cx="3038475" cy="465138"/>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a:lvl1pPr>
          </a:lstStyle>
          <a:p>
            <a:pPr>
              <a:defRPr/>
            </a:pPr>
            <a:fld id="{C62C2109-9B00-42D2-A506-8E6A067A936D}" type="slidenum">
              <a:rPr lang="en-US" altLang="en-US"/>
              <a:pPr>
                <a:defRPr/>
              </a:pPr>
              <a:t>‹#›</a:t>
            </a:fld>
            <a:endParaRPr lang="en-US" altLang="en-US"/>
          </a:p>
        </p:txBody>
      </p:sp>
    </p:spTree>
    <p:extLst>
      <p:ext uri="{BB962C8B-B14F-4D97-AF65-F5344CB8AC3E}">
        <p14:creationId xmlns:p14="http://schemas.microsoft.com/office/powerpoint/2010/main" val="9561482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55650" indent="-290513">
              <a:spcBef>
                <a:spcPct val="30000"/>
              </a:spcBef>
              <a:defRPr sz="1200">
                <a:solidFill>
                  <a:schemeClr val="tx1"/>
                </a:solidFill>
                <a:latin typeface="Arial" panose="020B0604020202020204" pitchFamily="34" charset="0"/>
              </a:defRPr>
            </a:lvl2pPr>
            <a:lvl3pPr marL="1163638" indent="-231775">
              <a:spcBef>
                <a:spcPct val="30000"/>
              </a:spcBef>
              <a:defRPr sz="1200">
                <a:solidFill>
                  <a:schemeClr val="tx1"/>
                </a:solidFill>
                <a:latin typeface="Arial" panose="020B0604020202020204" pitchFamily="34" charset="0"/>
              </a:defRPr>
            </a:lvl3pPr>
            <a:lvl4pPr marL="1630363" indent="-231775">
              <a:spcBef>
                <a:spcPct val="30000"/>
              </a:spcBef>
              <a:defRPr sz="1200">
                <a:solidFill>
                  <a:schemeClr val="tx1"/>
                </a:solidFill>
                <a:latin typeface="Arial" panose="020B0604020202020204" pitchFamily="34" charset="0"/>
              </a:defRPr>
            </a:lvl4pPr>
            <a:lvl5pPr marL="2095500" indent="-231775">
              <a:spcBef>
                <a:spcPct val="30000"/>
              </a:spcBef>
              <a:defRPr sz="1200">
                <a:solidFill>
                  <a:schemeClr val="tx1"/>
                </a:solidFill>
                <a:latin typeface="Arial" panose="020B0604020202020204" pitchFamily="34" charset="0"/>
              </a:defRPr>
            </a:lvl5pPr>
            <a:lvl6pPr marL="2552700" indent="-231775" eaLnBrk="0" fontAlgn="base" hangingPunct="0">
              <a:spcBef>
                <a:spcPct val="30000"/>
              </a:spcBef>
              <a:spcAft>
                <a:spcPct val="0"/>
              </a:spcAft>
              <a:defRPr sz="1200">
                <a:solidFill>
                  <a:schemeClr val="tx1"/>
                </a:solidFill>
                <a:latin typeface="Arial" panose="020B0604020202020204" pitchFamily="34" charset="0"/>
              </a:defRPr>
            </a:lvl6pPr>
            <a:lvl7pPr marL="3009900" indent="-231775" eaLnBrk="0" fontAlgn="base" hangingPunct="0">
              <a:spcBef>
                <a:spcPct val="30000"/>
              </a:spcBef>
              <a:spcAft>
                <a:spcPct val="0"/>
              </a:spcAft>
              <a:defRPr sz="1200">
                <a:solidFill>
                  <a:schemeClr val="tx1"/>
                </a:solidFill>
                <a:latin typeface="Arial" panose="020B0604020202020204" pitchFamily="34" charset="0"/>
              </a:defRPr>
            </a:lvl7pPr>
            <a:lvl8pPr marL="3467100" indent="-231775" eaLnBrk="0" fontAlgn="base" hangingPunct="0">
              <a:spcBef>
                <a:spcPct val="30000"/>
              </a:spcBef>
              <a:spcAft>
                <a:spcPct val="0"/>
              </a:spcAft>
              <a:defRPr sz="1200">
                <a:solidFill>
                  <a:schemeClr val="tx1"/>
                </a:solidFill>
                <a:latin typeface="Arial" panose="020B0604020202020204" pitchFamily="34" charset="0"/>
              </a:defRPr>
            </a:lvl8pPr>
            <a:lvl9pPr marL="3924300" indent="-2317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04CB874-1241-4EB3-A2E2-B2BEA88B708F}" type="slidenum">
              <a:rPr lang="en-US" altLang="en-US" smtClean="0"/>
              <a:pPr>
                <a:spcBef>
                  <a:spcPct val="0"/>
                </a:spcBef>
              </a:pPr>
              <a:t>11</a:t>
            </a:fld>
            <a:endParaRPr lang="en-US" altLang="en-US"/>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5903024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55650" indent="-290513">
              <a:spcBef>
                <a:spcPct val="30000"/>
              </a:spcBef>
              <a:defRPr sz="1200">
                <a:solidFill>
                  <a:schemeClr val="tx1"/>
                </a:solidFill>
                <a:latin typeface="Arial" panose="020B0604020202020204" pitchFamily="34" charset="0"/>
              </a:defRPr>
            </a:lvl2pPr>
            <a:lvl3pPr marL="1163638" indent="-231775">
              <a:spcBef>
                <a:spcPct val="30000"/>
              </a:spcBef>
              <a:defRPr sz="1200">
                <a:solidFill>
                  <a:schemeClr val="tx1"/>
                </a:solidFill>
                <a:latin typeface="Arial" panose="020B0604020202020204" pitchFamily="34" charset="0"/>
              </a:defRPr>
            </a:lvl3pPr>
            <a:lvl4pPr marL="1630363" indent="-231775">
              <a:spcBef>
                <a:spcPct val="30000"/>
              </a:spcBef>
              <a:defRPr sz="1200">
                <a:solidFill>
                  <a:schemeClr val="tx1"/>
                </a:solidFill>
                <a:latin typeface="Arial" panose="020B0604020202020204" pitchFamily="34" charset="0"/>
              </a:defRPr>
            </a:lvl4pPr>
            <a:lvl5pPr marL="2095500" indent="-231775">
              <a:spcBef>
                <a:spcPct val="30000"/>
              </a:spcBef>
              <a:defRPr sz="1200">
                <a:solidFill>
                  <a:schemeClr val="tx1"/>
                </a:solidFill>
                <a:latin typeface="Arial" panose="020B0604020202020204" pitchFamily="34" charset="0"/>
              </a:defRPr>
            </a:lvl5pPr>
            <a:lvl6pPr marL="2552700" indent="-231775" eaLnBrk="0" fontAlgn="base" hangingPunct="0">
              <a:spcBef>
                <a:spcPct val="30000"/>
              </a:spcBef>
              <a:spcAft>
                <a:spcPct val="0"/>
              </a:spcAft>
              <a:defRPr sz="1200">
                <a:solidFill>
                  <a:schemeClr val="tx1"/>
                </a:solidFill>
                <a:latin typeface="Arial" panose="020B0604020202020204" pitchFamily="34" charset="0"/>
              </a:defRPr>
            </a:lvl6pPr>
            <a:lvl7pPr marL="3009900" indent="-231775" eaLnBrk="0" fontAlgn="base" hangingPunct="0">
              <a:spcBef>
                <a:spcPct val="30000"/>
              </a:spcBef>
              <a:spcAft>
                <a:spcPct val="0"/>
              </a:spcAft>
              <a:defRPr sz="1200">
                <a:solidFill>
                  <a:schemeClr val="tx1"/>
                </a:solidFill>
                <a:latin typeface="Arial" panose="020B0604020202020204" pitchFamily="34" charset="0"/>
              </a:defRPr>
            </a:lvl7pPr>
            <a:lvl8pPr marL="3467100" indent="-231775" eaLnBrk="0" fontAlgn="base" hangingPunct="0">
              <a:spcBef>
                <a:spcPct val="30000"/>
              </a:spcBef>
              <a:spcAft>
                <a:spcPct val="0"/>
              </a:spcAft>
              <a:defRPr sz="1200">
                <a:solidFill>
                  <a:schemeClr val="tx1"/>
                </a:solidFill>
                <a:latin typeface="Arial" panose="020B0604020202020204" pitchFamily="34" charset="0"/>
              </a:defRPr>
            </a:lvl8pPr>
            <a:lvl9pPr marL="3924300" indent="-2317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FBD2607-7301-4EE3-B9F3-ADEA9ACE0662}" type="slidenum">
              <a:rPr lang="en-US" altLang="en-US" smtClean="0"/>
              <a:pPr>
                <a:spcBef>
                  <a:spcPct val="0"/>
                </a:spcBef>
              </a:pPr>
              <a:t>23</a:t>
            </a:fld>
            <a:endParaRPr lang="en-US" alt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406437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55650" indent="-290513">
              <a:spcBef>
                <a:spcPct val="30000"/>
              </a:spcBef>
              <a:defRPr sz="1200">
                <a:solidFill>
                  <a:schemeClr val="tx1"/>
                </a:solidFill>
                <a:latin typeface="Arial" panose="020B0604020202020204" pitchFamily="34" charset="0"/>
              </a:defRPr>
            </a:lvl2pPr>
            <a:lvl3pPr marL="1163638" indent="-231775">
              <a:spcBef>
                <a:spcPct val="30000"/>
              </a:spcBef>
              <a:defRPr sz="1200">
                <a:solidFill>
                  <a:schemeClr val="tx1"/>
                </a:solidFill>
                <a:latin typeface="Arial" panose="020B0604020202020204" pitchFamily="34" charset="0"/>
              </a:defRPr>
            </a:lvl3pPr>
            <a:lvl4pPr marL="1630363" indent="-231775">
              <a:spcBef>
                <a:spcPct val="30000"/>
              </a:spcBef>
              <a:defRPr sz="1200">
                <a:solidFill>
                  <a:schemeClr val="tx1"/>
                </a:solidFill>
                <a:latin typeface="Arial" panose="020B0604020202020204" pitchFamily="34" charset="0"/>
              </a:defRPr>
            </a:lvl4pPr>
            <a:lvl5pPr marL="2095500" indent="-231775">
              <a:spcBef>
                <a:spcPct val="30000"/>
              </a:spcBef>
              <a:defRPr sz="1200">
                <a:solidFill>
                  <a:schemeClr val="tx1"/>
                </a:solidFill>
                <a:latin typeface="Arial" panose="020B0604020202020204" pitchFamily="34" charset="0"/>
              </a:defRPr>
            </a:lvl5pPr>
            <a:lvl6pPr marL="2552700" indent="-231775" eaLnBrk="0" fontAlgn="base" hangingPunct="0">
              <a:spcBef>
                <a:spcPct val="30000"/>
              </a:spcBef>
              <a:spcAft>
                <a:spcPct val="0"/>
              </a:spcAft>
              <a:defRPr sz="1200">
                <a:solidFill>
                  <a:schemeClr val="tx1"/>
                </a:solidFill>
                <a:latin typeface="Arial" panose="020B0604020202020204" pitchFamily="34" charset="0"/>
              </a:defRPr>
            </a:lvl6pPr>
            <a:lvl7pPr marL="3009900" indent="-231775" eaLnBrk="0" fontAlgn="base" hangingPunct="0">
              <a:spcBef>
                <a:spcPct val="30000"/>
              </a:spcBef>
              <a:spcAft>
                <a:spcPct val="0"/>
              </a:spcAft>
              <a:defRPr sz="1200">
                <a:solidFill>
                  <a:schemeClr val="tx1"/>
                </a:solidFill>
                <a:latin typeface="Arial" panose="020B0604020202020204" pitchFamily="34" charset="0"/>
              </a:defRPr>
            </a:lvl7pPr>
            <a:lvl8pPr marL="3467100" indent="-231775" eaLnBrk="0" fontAlgn="base" hangingPunct="0">
              <a:spcBef>
                <a:spcPct val="30000"/>
              </a:spcBef>
              <a:spcAft>
                <a:spcPct val="0"/>
              </a:spcAft>
              <a:defRPr sz="1200">
                <a:solidFill>
                  <a:schemeClr val="tx1"/>
                </a:solidFill>
                <a:latin typeface="Arial" panose="020B0604020202020204" pitchFamily="34" charset="0"/>
              </a:defRPr>
            </a:lvl8pPr>
            <a:lvl9pPr marL="3924300" indent="-2317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447DA3B-9723-4EA3-BB29-CB5066E037FD}" type="slidenum">
              <a:rPr lang="en-US" altLang="en-US" smtClean="0"/>
              <a:pPr>
                <a:spcBef>
                  <a:spcPct val="0"/>
                </a:spcBef>
              </a:pPr>
              <a:t>24</a:t>
            </a:fld>
            <a:endParaRPr lang="en-US" alt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1949728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55650" indent="-290513">
              <a:spcBef>
                <a:spcPct val="30000"/>
              </a:spcBef>
              <a:defRPr sz="1200">
                <a:solidFill>
                  <a:schemeClr val="tx1"/>
                </a:solidFill>
                <a:latin typeface="Arial" panose="020B0604020202020204" pitchFamily="34" charset="0"/>
              </a:defRPr>
            </a:lvl2pPr>
            <a:lvl3pPr marL="1163638" indent="-231775">
              <a:spcBef>
                <a:spcPct val="30000"/>
              </a:spcBef>
              <a:defRPr sz="1200">
                <a:solidFill>
                  <a:schemeClr val="tx1"/>
                </a:solidFill>
                <a:latin typeface="Arial" panose="020B0604020202020204" pitchFamily="34" charset="0"/>
              </a:defRPr>
            </a:lvl3pPr>
            <a:lvl4pPr marL="1630363" indent="-231775">
              <a:spcBef>
                <a:spcPct val="30000"/>
              </a:spcBef>
              <a:defRPr sz="1200">
                <a:solidFill>
                  <a:schemeClr val="tx1"/>
                </a:solidFill>
                <a:latin typeface="Arial" panose="020B0604020202020204" pitchFamily="34" charset="0"/>
              </a:defRPr>
            </a:lvl4pPr>
            <a:lvl5pPr marL="2095500" indent="-231775">
              <a:spcBef>
                <a:spcPct val="30000"/>
              </a:spcBef>
              <a:defRPr sz="1200">
                <a:solidFill>
                  <a:schemeClr val="tx1"/>
                </a:solidFill>
                <a:latin typeface="Arial" panose="020B0604020202020204" pitchFamily="34" charset="0"/>
              </a:defRPr>
            </a:lvl5pPr>
            <a:lvl6pPr marL="2552700" indent="-231775" eaLnBrk="0" fontAlgn="base" hangingPunct="0">
              <a:spcBef>
                <a:spcPct val="30000"/>
              </a:spcBef>
              <a:spcAft>
                <a:spcPct val="0"/>
              </a:spcAft>
              <a:defRPr sz="1200">
                <a:solidFill>
                  <a:schemeClr val="tx1"/>
                </a:solidFill>
                <a:latin typeface="Arial" panose="020B0604020202020204" pitchFamily="34" charset="0"/>
              </a:defRPr>
            </a:lvl6pPr>
            <a:lvl7pPr marL="3009900" indent="-231775" eaLnBrk="0" fontAlgn="base" hangingPunct="0">
              <a:spcBef>
                <a:spcPct val="30000"/>
              </a:spcBef>
              <a:spcAft>
                <a:spcPct val="0"/>
              </a:spcAft>
              <a:defRPr sz="1200">
                <a:solidFill>
                  <a:schemeClr val="tx1"/>
                </a:solidFill>
                <a:latin typeface="Arial" panose="020B0604020202020204" pitchFamily="34" charset="0"/>
              </a:defRPr>
            </a:lvl7pPr>
            <a:lvl8pPr marL="3467100" indent="-231775" eaLnBrk="0" fontAlgn="base" hangingPunct="0">
              <a:spcBef>
                <a:spcPct val="30000"/>
              </a:spcBef>
              <a:spcAft>
                <a:spcPct val="0"/>
              </a:spcAft>
              <a:defRPr sz="1200">
                <a:solidFill>
                  <a:schemeClr val="tx1"/>
                </a:solidFill>
                <a:latin typeface="Arial" panose="020B0604020202020204" pitchFamily="34" charset="0"/>
              </a:defRPr>
            </a:lvl8pPr>
            <a:lvl9pPr marL="3924300" indent="-2317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66A2FCF-939F-44FB-8142-7299BC866F5E}" type="slidenum">
              <a:rPr lang="en-US" altLang="en-US" smtClean="0"/>
              <a:pPr>
                <a:spcBef>
                  <a:spcPct val="0"/>
                </a:spcBef>
              </a:pPr>
              <a:t>25</a:t>
            </a:fld>
            <a:endParaRPr lang="en-US" alt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18355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55650" indent="-290513">
              <a:spcBef>
                <a:spcPct val="30000"/>
              </a:spcBef>
              <a:defRPr sz="1200">
                <a:solidFill>
                  <a:schemeClr val="tx1"/>
                </a:solidFill>
                <a:latin typeface="Arial" panose="020B0604020202020204" pitchFamily="34" charset="0"/>
              </a:defRPr>
            </a:lvl2pPr>
            <a:lvl3pPr marL="1163638" indent="-231775">
              <a:spcBef>
                <a:spcPct val="30000"/>
              </a:spcBef>
              <a:defRPr sz="1200">
                <a:solidFill>
                  <a:schemeClr val="tx1"/>
                </a:solidFill>
                <a:latin typeface="Arial" panose="020B0604020202020204" pitchFamily="34" charset="0"/>
              </a:defRPr>
            </a:lvl3pPr>
            <a:lvl4pPr marL="1630363" indent="-231775">
              <a:spcBef>
                <a:spcPct val="30000"/>
              </a:spcBef>
              <a:defRPr sz="1200">
                <a:solidFill>
                  <a:schemeClr val="tx1"/>
                </a:solidFill>
                <a:latin typeface="Arial" panose="020B0604020202020204" pitchFamily="34" charset="0"/>
              </a:defRPr>
            </a:lvl4pPr>
            <a:lvl5pPr marL="2095500" indent="-231775">
              <a:spcBef>
                <a:spcPct val="30000"/>
              </a:spcBef>
              <a:defRPr sz="1200">
                <a:solidFill>
                  <a:schemeClr val="tx1"/>
                </a:solidFill>
                <a:latin typeface="Arial" panose="020B0604020202020204" pitchFamily="34" charset="0"/>
              </a:defRPr>
            </a:lvl5pPr>
            <a:lvl6pPr marL="2552700" indent="-231775" eaLnBrk="0" fontAlgn="base" hangingPunct="0">
              <a:spcBef>
                <a:spcPct val="30000"/>
              </a:spcBef>
              <a:spcAft>
                <a:spcPct val="0"/>
              </a:spcAft>
              <a:defRPr sz="1200">
                <a:solidFill>
                  <a:schemeClr val="tx1"/>
                </a:solidFill>
                <a:latin typeface="Arial" panose="020B0604020202020204" pitchFamily="34" charset="0"/>
              </a:defRPr>
            </a:lvl6pPr>
            <a:lvl7pPr marL="3009900" indent="-231775" eaLnBrk="0" fontAlgn="base" hangingPunct="0">
              <a:spcBef>
                <a:spcPct val="30000"/>
              </a:spcBef>
              <a:spcAft>
                <a:spcPct val="0"/>
              </a:spcAft>
              <a:defRPr sz="1200">
                <a:solidFill>
                  <a:schemeClr val="tx1"/>
                </a:solidFill>
                <a:latin typeface="Arial" panose="020B0604020202020204" pitchFamily="34" charset="0"/>
              </a:defRPr>
            </a:lvl7pPr>
            <a:lvl8pPr marL="3467100" indent="-231775" eaLnBrk="0" fontAlgn="base" hangingPunct="0">
              <a:spcBef>
                <a:spcPct val="30000"/>
              </a:spcBef>
              <a:spcAft>
                <a:spcPct val="0"/>
              </a:spcAft>
              <a:defRPr sz="1200">
                <a:solidFill>
                  <a:schemeClr val="tx1"/>
                </a:solidFill>
                <a:latin typeface="Arial" panose="020B0604020202020204" pitchFamily="34" charset="0"/>
              </a:defRPr>
            </a:lvl8pPr>
            <a:lvl9pPr marL="3924300" indent="-2317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66A2FCF-939F-44FB-8142-7299BC866F5E}" type="slidenum">
              <a:rPr lang="en-US" altLang="en-US" smtClean="0"/>
              <a:pPr>
                <a:spcBef>
                  <a:spcPct val="0"/>
                </a:spcBef>
              </a:pPr>
              <a:t>26</a:t>
            </a:fld>
            <a:endParaRPr lang="en-US" alt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2036026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55650" indent="-290513">
              <a:spcBef>
                <a:spcPct val="30000"/>
              </a:spcBef>
              <a:defRPr sz="1200">
                <a:solidFill>
                  <a:schemeClr val="tx1"/>
                </a:solidFill>
                <a:latin typeface="Arial" panose="020B0604020202020204" pitchFamily="34" charset="0"/>
              </a:defRPr>
            </a:lvl2pPr>
            <a:lvl3pPr marL="1163638" indent="-231775">
              <a:spcBef>
                <a:spcPct val="30000"/>
              </a:spcBef>
              <a:defRPr sz="1200">
                <a:solidFill>
                  <a:schemeClr val="tx1"/>
                </a:solidFill>
                <a:latin typeface="Arial" panose="020B0604020202020204" pitchFamily="34" charset="0"/>
              </a:defRPr>
            </a:lvl3pPr>
            <a:lvl4pPr marL="1630363" indent="-231775">
              <a:spcBef>
                <a:spcPct val="30000"/>
              </a:spcBef>
              <a:defRPr sz="1200">
                <a:solidFill>
                  <a:schemeClr val="tx1"/>
                </a:solidFill>
                <a:latin typeface="Arial" panose="020B0604020202020204" pitchFamily="34" charset="0"/>
              </a:defRPr>
            </a:lvl4pPr>
            <a:lvl5pPr marL="2095500" indent="-231775">
              <a:spcBef>
                <a:spcPct val="30000"/>
              </a:spcBef>
              <a:defRPr sz="1200">
                <a:solidFill>
                  <a:schemeClr val="tx1"/>
                </a:solidFill>
                <a:latin typeface="Arial" panose="020B0604020202020204" pitchFamily="34" charset="0"/>
              </a:defRPr>
            </a:lvl5pPr>
            <a:lvl6pPr marL="2552700" indent="-231775" eaLnBrk="0" fontAlgn="base" hangingPunct="0">
              <a:spcBef>
                <a:spcPct val="30000"/>
              </a:spcBef>
              <a:spcAft>
                <a:spcPct val="0"/>
              </a:spcAft>
              <a:defRPr sz="1200">
                <a:solidFill>
                  <a:schemeClr val="tx1"/>
                </a:solidFill>
                <a:latin typeface="Arial" panose="020B0604020202020204" pitchFamily="34" charset="0"/>
              </a:defRPr>
            </a:lvl6pPr>
            <a:lvl7pPr marL="3009900" indent="-231775" eaLnBrk="0" fontAlgn="base" hangingPunct="0">
              <a:spcBef>
                <a:spcPct val="30000"/>
              </a:spcBef>
              <a:spcAft>
                <a:spcPct val="0"/>
              </a:spcAft>
              <a:defRPr sz="1200">
                <a:solidFill>
                  <a:schemeClr val="tx1"/>
                </a:solidFill>
                <a:latin typeface="Arial" panose="020B0604020202020204" pitchFamily="34" charset="0"/>
              </a:defRPr>
            </a:lvl7pPr>
            <a:lvl8pPr marL="3467100" indent="-231775" eaLnBrk="0" fontAlgn="base" hangingPunct="0">
              <a:spcBef>
                <a:spcPct val="30000"/>
              </a:spcBef>
              <a:spcAft>
                <a:spcPct val="0"/>
              </a:spcAft>
              <a:defRPr sz="1200">
                <a:solidFill>
                  <a:schemeClr val="tx1"/>
                </a:solidFill>
                <a:latin typeface="Arial" panose="020B0604020202020204" pitchFamily="34" charset="0"/>
              </a:defRPr>
            </a:lvl8pPr>
            <a:lvl9pPr marL="3924300" indent="-2317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4A305DD-CEBD-444B-9120-7DE203FC51ED}" type="slidenum">
              <a:rPr lang="en-US" altLang="en-US" smtClean="0"/>
              <a:pPr>
                <a:spcBef>
                  <a:spcPct val="0"/>
                </a:spcBef>
              </a:pPr>
              <a:t>27</a:t>
            </a:fld>
            <a:endParaRPr lang="en-US" alt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8348380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55650" indent="-290513">
              <a:spcBef>
                <a:spcPct val="30000"/>
              </a:spcBef>
              <a:defRPr sz="1200">
                <a:solidFill>
                  <a:schemeClr val="tx1"/>
                </a:solidFill>
                <a:latin typeface="Arial" panose="020B0604020202020204" pitchFamily="34" charset="0"/>
              </a:defRPr>
            </a:lvl2pPr>
            <a:lvl3pPr marL="1163638" indent="-231775">
              <a:spcBef>
                <a:spcPct val="30000"/>
              </a:spcBef>
              <a:defRPr sz="1200">
                <a:solidFill>
                  <a:schemeClr val="tx1"/>
                </a:solidFill>
                <a:latin typeface="Arial" panose="020B0604020202020204" pitchFamily="34" charset="0"/>
              </a:defRPr>
            </a:lvl3pPr>
            <a:lvl4pPr marL="1630363" indent="-231775">
              <a:spcBef>
                <a:spcPct val="30000"/>
              </a:spcBef>
              <a:defRPr sz="1200">
                <a:solidFill>
                  <a:schemeClr val="tx1"/>
                </a:solidFill>
                <a:latin typeface="Arial" panose="020B0604020202020204" pitchFamily="34" charset="0"/>
              </a:defRPr>
            </a:lvl4pPr>
            <a:lvl5pPr marL="2095500" indent="-231775">
              <a:spcBef>
                <a:spcPct val="30000"/>
              </a:spcBef>
              <a:defRPr sz="1200">
                <a:solidFill>
                  <a:schemeClr val="tx1"/>
                </a:solidFill>
                <a:latin typeface="Arial" panose="020B0604020202020204" pitchFamily="34" charset="0"/>
              </a:defRPr>
            </a:lvl5pPr>
            <a:lvl6pPr marL="2552700" indent="-231775" eaLnBrk="0" fontAlgn="base" hangingPunct="0">
              <a:spcBef>
                <a:spcPct val="30000"/>
              </a:spcBef>
              <a:spcAft>
                <a:spcPct val="0"/>
              </a:spcAft>
              <a:defRPr sz="1200">
                <a:solidFill>
                  <a:schemeClr val="tx1"/>
                </a:solidFill>
                <a:latin typeface="Arial" panose="020B0604020202020204" pitchFamily="34" charset="0"/>
              </a:defRPr>
            </a:lvl6pPr>
            <a:lvl7pPr marL="3009900" indent="-231775" eaLnBrk="0" fontAlgn="base" hangingPunct="0">
              <a:spcBef>
                <a:spcPct val="30000"/>
              </a:spcBef>
              <a:spcAft>
                <a:spcPct val="0"/>
              </a:spcAft>
              <a:defRPr sz="1200">
                <a:solidFill>
                  <a:schemeClr val="tx1"/>
                </a:solidFill>
                <a:latin typeface="Arial" panose="020B0604020202020204" pitchFamily="34" charset="0"/>
              </a:defRPr>
            </a:lvl7pPr>
            <a:lvl8pPr marL="3467100" indent="-231775" eaLnBrk="0" fontAlgn="base" hangingPunct="0">
              <a:spcBef>
                <a:spcPct val="30000"/>
              </a:spcBef>
              <a:spcAft>
                <a:spcPct val="0"/>
              </a:spcAft>
              <a:defRPr sz="1200">
                <a:solidFill>
                  <a:schemeClr val="tx1"/>
                </a:solidFill>
                <a:latin typeface="Arial" panose="020B0604020202020204" pitchFamily="34" charset="0"/>
              </a:defRPr>
            </a:lvl8pPr>
            <a:lvl9pPr marL="3924300" indent="-2317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913493C-6C3E-43A8-ADBF-175E2EF5E37F}" type="slidenum">
              <a:rPr lang="en-US" altLang="en-US" smtClean="0"/>
              <a:pPr>
                <a:spcBef>
                  <a:spcPct val="0"/>
                </a:spcBef>
              </a:pPr>
              <a:t>31</a:t>
            </a:fld>
            <a:endParaRPr lang="en-US" alt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388555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55650" indent="-290513">
              <a:spcBef>
                <a:spcPct val="30000"/>
              </a:spcBef>
              <a:defRPr sz="1200">
                <a:solidFill>
                  <a:schemeClr val="tx1"/>
                </a:solidFill>
                <a:latin typeface="Arial" panose="020B0604020202020204" pitchFamily="34" charset="0"/>
              </a:defRPr>
            </a:lvl2pPr>
            <a:lvl3pPr marL="1163638" indent="-231775">
              <a:spcBef>
                <a:spcPct val="30000"/>
              </a:spcBef>
              <a:defRPr sz="1200">
                <a:solidFill>
                  <a:schemeClr val="tx1"/>
                </a:solidFill>
                <a:latin typeface="Arial" panose="020B0604020202020204" pitchFamily="34" charset="0"/>
              </a:defRPr>
            </a:lvl3pPr>
            <a:lvl4pPr marL="1630363" indent="-231775">
              <a:spcBef>
                <a:spcPct val="30000"/>
              </a:spcBef>
              <a:defRPr sz="1200">
                <a:solidFill>
                  <a:schemeClr val="tx1"/>
                </a:solidFill>
                <a:latin typeface="Arial" panose="020B0604020202020204" pitchFamily="34" charset="0"/>
              </a:defRPr>
            </a:lvl4pPr>
            <a:lvl5pPr marL="2095500" indent="-231775">
              <a:spcBef>
                <a:spcPct val="30000"/>
              </a:spcBef>
              <a:defRPr sz="1200">
                <a:solidFill>
                  <a:schemeClr val="tx1"/>
                </a:solidFill>
                <a:latin typeface="Arial" panose="020B0604020202020204" pitchFamily="34" charset="0"/>
              </a:defRPr>
            </a:lvl5pPr>
            <a:lvl6pPr marL="2552700" indent="-231775" eaLnBrk="0" fontAlgn="base" hangingPunct="0">
              <a:spcBef>
                <a:spcPct val="30000"/>
              </a:spcBef>
              <a:spcAft>
                <a:spcPct val="0"/>
              </a:spcAft>
              <a:defRPr sz="1200">
                <a:solidFill>
                  <a:schemeClr val="tx1"/>
                </a:solidFill>
                <a:latin typeface="Arial" panose="020B0604020202020204" pitchFamily="34" charset="0"/>
              </a:defRPr>
            </a:lvl6pPr>
            <a:lvl7pPr marL="3009900" indent="-231775" eaLnBrk="0" fontAlgn="base" hangingPunct="0">
              <a:spcBef>
                <a:spcPct val="30000"/>
              </a:spcBef>
              <a:spcAft>
                <a:spcPct val="0"/>
              </a:spcAft>
              <a:defRPr sz="1200">
                <a:solidFill>
                  <a:schemeClr val="tx1"/>
                </a:solidFill>
                <a:latin typeface="Arial" panose="020B0604020202020204" pitchFamily="34" charset="0"/>
              </a:defRPr>
            </a:lvl7pPr>
            <a:lvl8pPr marL="3467100" indent="-231775" eaLnBrk="0" fontAlgn="base" hangingPunct="0">
              <a:spcBef>
                <a:spcPct val="30000"/>
              </a:spcBef>
              <a:spcAft>
                <a:spcPct val="0"/>
              </a:spcAft>
              <a:defRPr sz="1200">
                <a:solidFill>
                  <a:schemeClr val="tx1"/>
                </a:solidFill>
                <a:latin typeface="Arial" panose="020B0604020202020204" pitchFamily="34" charset="0"/>
              </a:defRPr>
            </a:lvl8pPr>
            <a:lvl9pPr marL="3924300" indent="-2317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4AE4260-8725-4D52-BC44-8D6DDFE3DA3B}" type="slidenum">
              <a:rPr lang="en-US" altLang="en-US" smtClean="0"/>
              <a:pPr>
                <a:spcBef>
                  <a:spcPct val="0"/>
                </a:spcBef>
              </a:pPr>
              <a:t>32</a:t>
            </a:fld>
            <a:endParaRPr lang="en-US" alt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1904791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55650" indent="-290513">
              <a:spcBef>
                <a:spcPct val="30000"/>
              </a:spcBef>
              <a:defRPr sz="1200">
                <a:solidFill>
                  <a:schemeClr val="tx1"/>
                </a:solidFill>
                <a:latin typeface="Arial" panose="020B0604020202020204" pitchFamily="34" charset="0"/>
              </a:defRPr>
            </a:lvl2pPr>
            <a:lvl3pPr marL="1163638" indent="-231775">
              <a:spcBef>
                <a:spcPct val="30000"/>
              </a:spcBef>
              <a:defRPr sz="1200">
                <a:solidFill>
                  <a:schemeClr val="tx1"/>
                </a:solidFill>
                <a:latin typeface="Arial" panose="020B0604020202020204" pitchFamily="34" charset="0"/>
              </a:defRPr>
            </a:lvl3pPr>
            <a:lvl4pPr marL="1630363" indent="-231775">
              <a:spcBef>
                <a:spcPct val="30000"/>
              </a:spcBef>
              <a:defRPr sz="1200">
                <a:solidFill>
                  <a:schemeClr val="tx1"/>
                </a:solidFill>
                <a:latin typeface="Arial" panose="020B0604020202020204" pitchFamily="34" charset="0"/>
              </a:defRPr>
            </a:lvl4pPr>
            <a:lvl5pPr marL="2095500" indent="-231775">
              <a:spcBef>
                <a:spcPct val="30000"/>
              </a:spcBef>
              <a:defRPr sz="1200">
                <a:solidFill>
                  <a:schemeClr val="tx1"/>
                </a:solidFill>
                <a:latin typeface="Arial" panose="020B0604020202020204" pitchFamily="34" charset="0"/>
              </a:defRPr>
            </a:lvl5pPr>
            <a:lvl6pPr marL="2552700" indent="-231775" eaLnBrk="0" fontAlgn="base" hangingPunct="0">
              <a:spcBef>
                <a:spcPct val="30000"/>
              </a:spcBef>
              <a:spcAft>
                <a:spcPct val="0"/>
              </a:spcAft>
              <a:defRPr sz="1200">
                <a:solidFill>
                  <a:schemeClr val="tx1"/>
                </a:solidFill>
                <a:latin typeface="Arial" panose="020B0604020202020204" pitchFamily="34" charset="0"/>
              </a:defRPr>
            </a:lvl6pPr>
            <a:lvl7pPr marL="3009900" indent="-231775" eaLnBrk="0" fontAlgn="base" hangingPunct="0">
              <a:spcBef>
                <a:spcPct val="30000"/>
              </a:spcBef>
              <a:spcAft>
                <a:spcPct val="0"/>
              </a:spcAft>
              <a:defRPr sz="1200">
                <a:solidFill>
                  <a:schemeClr val="tx1"/>
                </a:solidFill>
                <a:latin typeface="Arial" panose="020B0604020202020204" pitchFamily="34" charset="0"/>
              </a:defRPr>
            </a:lvl7pPr>
            <a:lvl8pPr marL="3467100" indent="-231775" eaLnBrk="0" fontAlgn="base" hangingPunct="0">
              <a:spcBef>
                <a:spcPct val="30000"/>
              </a:spcBef>
              <a:spcAft>
                <a:spcPct val="0"/>
              </a:spcAft>
              <a:defRPr sz="1200">
                <a:solidFill>
                  <a:schemeClr val="tx1"/>
                </a:solidFill>
                <a:latin typeface="Arial" panose="020B0604020202020204" pitchFamily="34" charset="0"/>
              </a:defRPr>
            </a:lvl8pPr>
            <a:lvl9pPr marL="3924300" indent="-2317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FB3EC33-43AE-472E-B886-76A4DF0B186B}" type="slidenum">
              <a:rPr lang="en-US" altLang="en-US" smtClean="0"/>
              <a:pPr>
                <a:spcBef>
                  <a:spcPct val="0"/>
                </a:spcBef>
              </a:pPr>
              <a:t>33</a:t>
            </a:fld>
            <a:endParaRPr lang="en-US" alt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lnSpc>
                <a:spcPct val="80000"/>
              </a:lnSpc>
            </a:pPr>
            <a:r>
              <a:rPr lang="en-US" altLang="en-US" sz="900">
                <a:latin typeface="Arial" panose="020B0604020202020204" pitchFamily="34" charset="0"/>
              </a:rPr>
              <a:t>When might we want to employ heuristics? Yet another reason gets back to the idea of solving </a:t>
            </a:r>
            <a:r>
              <a:rPr lang="en-US" altLang="en-US" sz="900" b="1">
                <a:latin typeface="Arial" panose="020B0604020202020204" pitchFamily="34" charset="0"/>
              </a:rPr>
              <a:t>real </a:t>
            </a:r>
            <a:r>
              <a:rPr lang="en-US" altLang="en-US" sz="900">
                <a:latin typeface="Arial" panose="020B0604020202020204" pitchFamily="34" charset="0"/>
              </a:rPr>
              <a:t>problems versus approximate problems</a:t>
            </a:r>
          </a:p>
          <a:p>
            <a:pPr marL="231775" indent="-231775" eaLnBrk="1" hangingPunct="1">
              <a:lnSpc>
                <a:spcPct val="80000"/>
              </a:lnSpc>
            </a:pPr>
            <a:r>
              <a:rPr lang="en-US" altLang="en-US" sz="900">
                <a:latin typeface="Arial" panose="020B0604020202020204" pitchFamily="34" charset="0"/>
              </a:rPr>
              <a:t>Certain mathematical structures are amenable to regular, or classical, optimization techniques.  Other mathematical structures are not.</a:t>
            </a:r>
          </a:p>
          <a:p>
            <a:pPr marL="231775" indent="-231775" eaLnBrk="1" hangingPunct="1">
              <a:lnSpc>
                <a:spcPct val="80000"/>
              </a:lnSpc>
            </a:pPr>
            <a:r>
              <a:rPr lang="en-US" altLang="en-US" sz="900">
                <a:latin typeface="Arial" panose="020B0604020202020204" pitchFamily="34" charset="0"/>
              </a:rPr>
              <a:t>We often make very strong problem assumptions to force mathematical structure when in reality these assumptions may not hold.</a:t>
            </a:r>
          </a:p>
          <a:p>
            <a:pPr marL="231775" indent="-231775" eaLnBrk="1" hangingPunct="1">
              <a:lnSpc>
                <a:spcPct val="80000"/>
              </a:lnSpc>
            </a:pPr>
            <a:r>
              <a:rPr lang="en-US" altLang="en-US" sz="900">
                <a:latin typeface="Arial" panose="020B0604020202020204" pitchFamily="34" charset="0"/>
              </a:rPr>
              <a:t>example:</a:t>
            </a:r>
          </a:p>
          <a:p>
            <a:pPr marL="231775" indent="-231775" eaLnBrk="1" hangingPunct="1">
              <a:lnSpc>
                <a:spcPct val="80000"/>
              </a:lnSpc>
            </a:pPr>
            <a:r>
              <a:rPr lang="en-US" altLang="en-US" sz="900">
                <a:latin typeface="Arial" panose="020B0604020202020204" pitchFamily="34" charset="0"/>
              </a:rPr>
              <a:t>	Consider an “either-or” constraint.</a:t>
            </a:r>
          </a:p>
          <a:p>
            <a:pPr marL="231775" indent="-231775" eaLnBrk="1" hangingPunct="1">
              <a:lnSpc>
                <a:spcPct val="80000"/>
              </a:lnSpc>
            </a:pPr>
            <a:r>
              <a:rPr lang="en-US" altLang="en-US" sz="900">
                <a:latin typeface="Arial" panose="020B0604020202020204" pitchFamily="34" charset="0"/>
              </a:rPr>
              <a:t>	In integer programming          X </a:t>
            </a:r>
            <a:r>
              <a:rPr lang="en-US" altLang="en-US" sz="900">
                <a:latin typeface="Arial" panose="020B0604020202020204" pitchFamily="34" charset="0"/>
                <a:sym typeface="Symbol" panose="05050102010706020507" pitchFamily="18" charset="2"/>
              </a:rPr>
              <a:t></a:t>
            </a:r>
            <a:r>
              <a:rPr lang="en-US" altLang="en-US" sz="900">
                <a:latin typeface="Arial" panose="020B0604020202020204" pitchFamily="34" charset="0"/>
              </a:rPr>
              <a:t> 1 - Y</a:t>
            </a:r>
          </a:p>
          <a:p>
            <a:pPr marL="231775" indent="-231775" eaLnBrk="1" hangingPunct="1">
              <a:lnSpc>
                <a:spcPct val="80000"/>
              </a:lnSpc>
            </a:pPr>
            <a:r>
              <a:rPr lang="en-US" altLang="en-US" sz="900">
                <a:latin typeface="Arial" panose="020B0604020202020204" pitchFamily="34" charset="0"/>
              </a:rPr>
              <a:t>	As nonlinear			   		  XY = 0</a:t>
            </a:r>
          </a:p>
          <a:p>
            <a:pPr marL="231775" indent="-231775" eaLnBrk="1" hangingPunct="1">
              <a:lnSpc>
                <a:spcPct val="80000"/>
              </a:lnSpc>
            </a:pPr>
            <a:br>
              <a:rPr lang="en-US" altLang="en-US" sz="900">
                <a:latin typeface="Arial" panose="020B0604020202020204" pitchFamily="34" charset="0"/>
              </a:rPr>
            </a:br>
            <a:r>
              <a:rPr lang="en-US" altLang="en-US" sz="900">
                <a:latin typeface="Arial" panose="020B0604020202020204" pitchFamily="34" charset="0"/>
              </a:rPr>
              <a:t>Consider this </a:t>
            </a:r>
            <a:r>
              <a:rPr lang="en-US" altLang="en-US" sz="900" u="sng">
                <a:latin typeface="Arial" panose="020B0604020202020204" pitchFamily="34" charset="0"/>
              </a:rPr>
              <a:t>mathematical formulation</a:t>
            </a:r>
            <a:r>
              <a:rPr lang="en-US" altLang="en-US" sz="900">
                <a:latin typeface="Arial" panose="020B0604020202020204" pitchFamily="34" charset="0"/>
              </a:rPr>
              <a:t> issue is more depth.</a:t>
            </a:r>
          </a:p>
          <a:p>
            <a:pPr marL="231775" indent="-231775" eaLnBrk="1" hangingPunct="1">
              <a:lnSpc>
                <a:spcPct val="80000"/>
              </a:lnSpc>
            </a:pPr>
            <a:r>
              <a:rPr lang="en-US" altLang="en-US" sz="900">
                <a:latin typeface="Arial" panose="020B0604020202020204" pitchFamily="34" charset="0"/>
              </a:rPr>
              <a:t>Recall the OR process, moving from </a:t>
            </a:r>
            <a:r>
              <a:rPr lang="en-US" altLang="en-US" sz="900" b="1">
                <a:latin typeface="Arial" panose="020B0604020202020204" pitchFamily="34" charset="0"/>
              </a:rPr>
              <a:t>messes</a:t>
            </a:r>
            <a:r>
              <a:rPr lang="en-US" altLang="en-US" sz="900">
                <a:latin typeface="Arial" panose="020B0604020202020204" pitchFamily="34" charset="0"/>
              </a:rPr>
              <a:t> through to </a:t>
            </a:r>
            <a:r>
              <a:rPr lang="en-US" altLang="en-US" sz="900" b="1">
                <a:latin typeface="Arial" panose="020B0604020202020204" pitchFamily="34" charset="0"/>
              </a:rPr>
              <a:t>mathematical models.</a:t>
            </a:r>
            <a:r>
              <a:rPr lang="en-US" altLang="en-US" sz="900">
                <a:latin typeface="Arial" panose="020B0604020202020204" pitchFamily="34" charset="0"/>
              </a:rPr>
              <a:t> We apply algorithms to these math models.  But, these can be too restrictive, such as pure integer or mixed-integer linear programs.  </a:t>
            </a:r>
          </a:p>
          <a:p>
            <a:pPr marL="231775" indent="-231775" eaLnBrk="1" hangingPunct="1">
              <a:lnSpc>
                <a:spcPct val="80000"/>
              </a:lnSpc>
            </a:pPr>
            <a:r>
              <a:rPr lang="en-US" altLang="en-US" sz="900">
                <a:latin typeface="Arial" panose="020B0604020202020204" pitchFamily="34" charset="0"/>
              </a:rPr>
              <a:t>If we relax the formulation restriction, we free up our ability to accurately model reality.  However, the more complex the formulation, the less efficient the solution algorithm in converging to optimality.</a:t>
            </a:r>
          </a:p>
          <a:p>
            <a:pPr marL="231775" indent="-231775" eaLnBrk="1" hangingPunct="1">
              <a:lnSpc>
                <a:spcPct val="80000"/>
              </a:lnSpc>
            </a:pPr>
            <a:r>
              <a:rPr lang="en-US" altLang="en-US" sz="900">
                <a:latin typeface="Arial" panose="020B0604020202020204" pitchFamily="34" charset="0"/>
              </a:rPr>
              <a:t>Example:  non-linear programming codes</a:t>
            </a:r>
          </a:p>
          <a:p>
            <a:pPr marL="231775" indent="-231775" eaLnBrk="1" hangingPunct="1">
              <a:lnSpc>
                <a:spcPct val="80000"/>
              </a:lnSpc>
            </a:pPr>
            <a:r>
              <a:rPr lang="en-US" altLang="en-US" sz="900">
                <a:latin typeface="Arial" panose="020B0604020202020204" pitchFamily="34" charset="0"/>
              </a:rPr>
              <a:t>Further, the more complex the formulation, the less ability we have to solve the problem.  Once again, strong assumptions are placed on these complex formulations to ensure our codes and computers can handle the problem</a:t>
            </a:r>
          </a:p>
          <a:p>
            <a:pPr marL="231775" indent="-231775" eaLnBrk="1" hangingPunct="1">
              <a:lnSpc>
                <a:spcPct val="80000"/>
              </a:lnSpc>
            </a:pPr>
            <a:r>
              <a:rPr lang="en-US" altLang="en-US" sz="900">
                <a:latin typeface="Arial" panose="020B0604020202020204" pitchFamily="34" charset="0"/>
              </a:rPr>
              <a:t>Example:  Optimal Marginal Evaluator (OME) -- a large dynamic programming-based campaign model required composite weapons to ensure reasonable problem solution times.</a:t>
            </a:r>
          </a:p>
          <a:p>
            <a:pPr marL="231775" indent="-231775" eaLnBrk="1" hangingPunct="1">
              <a:lnSpc>
                <a:spcPct val="80000"/>
              </a:lnSpc>
            </a:pPr>
            <a:br>
              <a:rPr lang="en-US" altLang="en-US" sz="900">
                <a:latin typeface="Arial" panose="020B0604020202020204" pitchFamily="34" charset="0"/>
              </a:rPr>
            </a:br>
            <a:r>
              <a:rPr lang="en-US" altLang="en-US" sz="900">
                <a:latin typeface="Arial" panose="020B0604020202020204" pitchFamily="34" charset="0"/>
              </a:rPr>
              <a:t>The stronger the assumptions, the larger the difference between the </a:t>
            </a:r>
            <a:r>
              <a:rPr lang="en-US" altLang="en-US" sz="900" b="1">
                <a:latin typeface="Arial" panose="020B0604020202020204" pitchFamily="34" charset="0"/>
              </a:rPr>
              <a:t>mathematical</a:t>
            </a:r>
            <a:r>
              <a:rPr lang="en-US" altLang="en-US" sz="900">
                <a:latin typeface="Arial" panose="020B0604020202020204" pitchFamily="34" charset="0"/>
              </a:rPr>
              <a:t> representation and the true nature of the </a:t>
            </a:r>
            <a:r>
              <a:rPr lang="en-US" altLang="en-US" sz="900" b="1">
                <a:latin typeface="Arial" panose="020B0604020202020204" pitchFamily="34" charset="0"/>
              </a:rPr>
              <a:t>real problem</a:t>
            </a:r>
            <a:r>
              <a:rPr lang="en-US" altLang="en-US" sz="900">
                <a:latin typeface="Arial" panose="020B0604020202020204" pitchFamily="34" charset="0"/>
              </a:rPr>
              <a:t>.  This holds regardless of your choice of optimization approach (linear, non-linear).</a:t>
            </a:r>
          </a:p>
          <a:p>
            <a:pPr marL="231775" indent="-231775" eaLnBrk="1" hangingPunct="1">
              <a:lnSpc>
                <a:spcPct val="80000"/>
              </a:lnSpc>
            </a:pPr>
            <a:r>
              <a:rPr lang="en-US" altLang="en-US" sz="900">
                <a:latin typeface="Arial" panose="020B0604020202020204" pitchFamily="34" charset="0"/>
              </a:rPr>
              <a:t>The ideal situation:  an </a:t>
            </a:r>
            <a:r>
              <a:rPr lang="en-US" altLang="en-US" sz="900" b="1">
                <a:latin typeface="Arial" panose="020B0604020202020204" pitchFamily="34" charset="0"/>
              </a:rPr>
              <a:t>accurate </a:t>
            </a:r>
            <a:r>
              <a:rPr lang="en-US" altLang="en-US" sz="900">
                <a:latin typeface="Arial" panose="020B0604020202020204" pitchFamily="34" charset="0"/>
              </a:rPr>
              <a:t>representation of reality and an algorithm </a:t>
            </a:r>
            <a:r>
              <a:rPr lang="en-US" altLang="en-US" sz="900" b="1">
                <a:latin typeface="Arial" panose="020B0604020202020204" pitchFamily="34" charset="0"/>
              </a:rPr>
              <a:t>robust</a:t>
            </a:r>
            <a:r>
              <a:rPr lang="en-US" altLang="en-US" sz="900">
                <a:latin typeface="Arial" panose="020B0604020202020204" pitchFamily="34" charset="0"/>
              </a:rPr>
              <a:t> to such representations.</a:t>
            </a:r>
          </a:p>
          <a:p>
            <a:pPr marL="231775" indent="-231775" eaLnBrk="1" hangingPunct="1">
              <a:lnSpc>
                <a:spcPct val="80000"/>
              </a:lnSpc>
            </a:pPr>
            <a:r>
              <a:rPr lang="en-US" altLang="en-US" sz="900">
                <a:latin typeface="Arial" panose="020B0604020202020204" pitchFamily="34" charset="0"/>
              </a:rPr>
              <a:t>This is where the real popularity of heuristics has begun to emerge.  Heuristics improve performance with respect to robust techniques applied to real problems. </a:t>
            </a:r>
          </a:p>
        </p:txBody>
      </p:sp>
    </p:spTree>
    <p:extLst>
      <p:ext uri="{BB962C8B-B14F-4D97-AF65-F5344CB8AC3E}">
        <p14:creationId xmlns:p14="http://schemas.microsoft.com/office/powerpoint/2010/main" val="3728003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55650" indent="-290513">
              <a:spcBef>
                <a:spcPct val="30000"/>
              </a:spcBef>
              <a:defRPr sz="1200">
                <a:solidFill>
                  <a:schemeClr val="tx1"/>
                </a:solidFill>
                <a:latin typeface="Arial" panose="020B0604020202020204" pitchFamily="34" charset="0"/>
              </a:defRPr>
            </a:lvl2pPr>
            <a:lvl3pPr marL="1163638" indent="-231775">
              <a:spcBef>
                <a:spcPct val="30000"/>
              </a:spcBef>
              <a:defRPr sz="1200">
                <a:solidFill>
                  <a:schemeClr val="tx1"/>
                </a:solidFill>
                <a:latin typeface="Arial" panose="020B0604020202020204" pitchFamily="34" charset="0"/>
              </a:defRPr>
            </a:lvl3pPr>
            <a:lvl4pPr marL="1630363" indent="-231775">
              <a:spcBef>
                <a:spcPct val="30000"/>
              </a:spcBef>
              <a:defRPr sz="1200">
                <a:solidFill>
                  <a:schemeClr val="tx1"/>
                </a:solidFill>
                <a:latin typeface="Arial" panose="020B0604020202020204" pitchFamily="34" charset="0"/>
              </a:defRPr>
            </a:lvl4pPr>
            <a:lvl5pPr marL="2095500" indent="-231775">
              <a:spcBef>
                <a:spcPct val="30000"/>
              </a:spcBef>
              <a:defRPr sz="1200">
                <a:solidFill>
                  <a:schemeClr val="tx1"/>
                </a:solidFill>
                <a:latin typeface="Arial" panose="020B0604020202020204" pitchFamily="34" charset="0"/>
              </a:defRPr>
            </a:lvl5pPr>
            <a:lvl6pPr marL="2552700" indent="-231775" eaLnBrk="0" fontAlgn="base" hangingPunct="0">
              <a:spcBef>
                <a:spcPct val="30000"/>
              </a:spcBef>
              <a:spcAft>
                <a:spcPct val="0"/>
              </a:spcAft>
              <a:defRPr sz="1200">
                <a:solidFill>
                  <a:schemeClr val="tx1"/>
                </a:solidFill>
                <a:latin typeface="Arial" panose="020B0604020202020204" pitchFamily="34" charset="0"/>
              </a:defRPr>
            </a:lvl6pPr>
            <a:lvl7pPr marL="3009900" indent="-231775" eaLnBrk="0" fontAlgn="base" hangingPunct="0">
              <a:spcBef>
                <a:spcPct val="30000"/>
              </a:spcBef>
              <a:spcAft>
                <a:spcPct val="0"/>
              </a:spcAft>
              <a:defRPr sz="1200">
                <a:solidFill>
                  <a:schemeClr val="tx1"/>
                </a:solidFill>
                <a:latin typeface="Arial" panose="020B0604020202020204" pitchFamily="34" charset="0"/>
              </a:defRPr>
            </a:lvl7pPr>
            <a:lvl8pPr marL="3467100" indent="-231775" eaLnBrk="0" fontAlgn="base" hangingPunct="0">
              <a:spcBef>
                <a:spcPct val="30000"/>
              </a:spcBef>
              <a:spcAft>
                <a:spcPct val="0"/>
              </a:spcAft>
              <a:defRPr sz="1200">
                <a:solidFill>
                  <a:schemeClr val="tx1"/>
                </a:solidFill>
                <a:latin typeface="Arial" panose="020B0604020202020204" pitchFamily="34" charset="0"/>
              </a:defRPr>
            </a:lvl8pPr>
            <a:lvl9pPr marL="3924300" indent="-2317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2C5918D-F400-41EC-8C7F-8376A82BFE74}" type="slidenum">
              <a:rPr lang="en-US" altLang="en-US" smtClean="0"/>
              <a:pPr>
                <a:spcBef>
                  <a:spcPct val="0"/>
                </a:spcBef>
              </a:pPr>
              <a:t>34</a:t>
            </a:fld>
            <a:endParaRPr lang="en-US" alt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237997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55650" indent="-290513">
              <a:spcBef>
                <a:spcPct val="30000"/>
              </a:spcBef>
              <a:defRPr sz="1200">
                <a:solidFill>
                  <a:schemeClr val="tx1"/>
                </a:solidFill>
                <a:latin typeface="Arial" panose="020B0604020202020204" pitchFamily="34" charset="0"/>
              </a:defRPr>
            </a:lvl2pPr>
            <a:lvl3pPr marL="1163638" indent="-231775">
              <a:spcBef>
                <a:spcPct val="30000"/>
              </a:spcBef>
              <a:defRPr sz="1200">
                <a:solidFill>
                  <a:schemeClr val="tx1"/>
                </a:solidFill>
                <a:latin typeface="Arial" panose="020B0604020202020204" pitchFamily="34" charset="0"/>
              </a:defRPr>
            </a:lvl3pPr>
            <a:lvl4pPr marL="1630363" indent="-231775">
              <a:spcBef>
                <a:spcPct val="30000"/>
              </a:spcBef>
              <a:defRPr sz="1200">
                <a:solidFill>
                  <a:schemeClr val="tx1"/>
                </a:solidFill>
                <a:latin typeface="Arial" panose="020B0604020202020204" pitchFamily="34" charset="0"/>
              </a:defRPr>
            </a:lvl4pPr>
            <a:lvl5pPr marL="2095500" indent="-231775">
              <a:spcBef>
                <a:spcPct val="30000"/>
              </a:spcBef>
              <a:defRPr sz="1200">
                <a:solidFill>
                  <a:schemeClr val="tx1"/>
                </a:solidFill>
                <a:latin typeface="Arial" panose="020B0604020202020204" pitchFamily="34" charset="0"/>
              </a:defRPr>
            </a:lvl5pPr>
            <a:lvl6pPr marL="2552700" indent="-231775" eaLnBrk="0" fontAlgn="base" hangingPunct="0">
              <a:spcBef>
                <a:spcPct val="30000"/>
              </a:spcBef>
              <a:spcAft>
                <a:spcPct val="0"/>
              </a:spcAft>
              <a:defRPr sz="1200">
                <a:solidFill>
                  <a:schemeClr val="tx1"/>
                </a:solidFill>
                <a:latin typeface="Arial" panose="020B0604020202020204" pitchFamily="34" charset="0"/>
              </a:defRPr>
            </a:lvl6pPr>
            <a:lvl7pPr marL="3009900" indent="-231775" eaLnBrk="0" fontAlgn="base" hangingPunct="0">
              <a:spcBef>
                <a:spcPct val="30000"/>
              </a:spcBef>
              <a:spcAft>
                <a:spcPct val="0"/>
              </a:spcAft>
              <a:defRPr sz="1200">
                <a:solidFill>
                  <a:schemeClr val="tx1"/>
                </a:solidFill>
                <a:latin typeface="Arial" panose="020B0604020202020204" pitchFamily="34" charset="0"/>
              </a:defRPr>
            </a:lvl7pPr>
            <a:lvl8pPr marL="3467100" indent="-231775" eaLnBrk="0" fontAlgn="base" hangingPunct="0">
              <a:spcBef>
                <a:spcPct val="30000"/>
              </a:spcBef>
              <a:spcAft>
                <a:spcPct val="0"/>
              </a:spcAft>
              <a:defRPr sz="1200">
                <a:solidFill>
                  <a:schemeClr val="tx1"/>
                </a:solidFill>
                <a:latin typeface="Arial" panose="020B0604020202020204" pitchFamily="34" charset="0"/>
              </a:defRPr>
            </a:lvl8pPr>
            <a:lvl9pPr marL="3924300" indent="-2317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5796A93-34C5-490F-8CCE-E7DC8D37077F}" type="slidenum">
              <a:rPr lang="en-US" altLang="en-US" smtClean="0"/>
              <a:pPr>
                <a:spcBef>
                  <a:spcPct val="0"/>
                </a:spcBef>
              </a:pPr>
              <a:t>35</a:t>
            </a:fld>
            <a:endParaRPr lang="en-US" alt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459704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55650" indent="-290513">
              <a:spcBef>
                <a:spcPct val="30000"/>
              </a:spcBef>
              <a:defRPr sz="1200">
                <a:solidFill>
                  <a:schemeClr val="tx1"/>
                </a:solidFill>
                <a:latin typeface="Arial" panose="020B0604020202020204" pitchFamily="34" charset="0"/>
              </a:defRPr>
            </a:lvl2pPr>
            <a:lvl3pPr marL="1163638" indent="-231775">
              <a:spcBef>
                <a:spcPct val="30000"/>
              </a:spcBef>
              <a:defRPr sz="1200">
                <a:solidFill>
                  <a:schemeClr val="tx1"/>
                </a:solidFill>
                <a:latin typeface="Arial" panose="020B0604020202020204" pitchFamily="34" charset="0"/>
              </a:defRPr>
            </a:lvl3pPr>
            <a:lvl4pPr marL="1630363" indent="-231775">
              <a:spcBef>
                <a:spcPct val="30000"/>
              </a:spcBef>
              <a:defRPr sz="1200">
                <a:solidFill>
                  <a:schemeClr val="tx1"/>
                </a:solidFill>
                <a:latin typeface="Arial" panose="020B0604020202020204" pitchFamily="34" charset="0"/>
              </a:defRPr>
            </a:lvl4pPr>
            <a:lvl5pPr marL="2095500" indent="-231775">
              <a:spcBef>
                <a:spcPct val="30000"/>
              </a:spcBef>
              <a:defRPr sz="1200">
                <a:solidFill>
                  <a:schemeClr val="tx1"/>
                </a:solidFill>
                <a:latin typeface="Arial" panose="020B0604020202020204" pitchFamily="34" charset="0"/>
              </a:defRPr>
            </a:lvl5pPr>
            <a:lvl6pPr marL="2552700" indent="-231775" eaLnBrk="0" fontAlgn="base" hangingPunct="0">
              <a:spcBef>
                <a:spcPct val="30000"/>
              </a:spcBef>
              <a:spcAft>
                <a:spcPct val="0"/>
              </a:spcAft>
              <a:defRPr sz="1200">
                <a:solidFill>
                  <a:schemeClr val="tx1"/>
                </a:solidFill>
                <a:latin typeface="Arial" panose="020B0604020202020204" pitchFamily="34" charset="0"/>
              </a:defRPr>
            </a:lvl6pPr>
            <a:lvl7pPr marL="3009900" indent="-231775" eaLnBrk="0" fontAlgn="base" hangingPunct="0">
              <a:spcBef>
                <a:spcPct val="30000"/>
              </a:spcBef>
              <a:spcAft>
                <a:spcPct val="0"/>
              </a:spcAft>
              <a:defRPr sz="1200">
                <a:solidFill>
                  <a:schemeClr val="tx1"/>
                </a:solidFill>
                <a:latin typeface="Arial" panose="020B0604020202020204" pitchFamily="34" charset="0"/>
              </a:defRPr>
            </a:lvl7pPr>
            <a:lvl8pPr marL="3467100" indent="-231775" eaLnBrk="0" fontAlgn="base" hangingPunct="0">
              <a:spcBef>
                <a:spcPct val="30000"/>
              </a:spcBef>
              <a:spcAft>
                <a:spcPct val="0"/>
              </a:spcAft>
              <a:defRPr sz="1200">
                <a:solidFill>
                  <a:schemeClr val="tx1"/>
                </a:solidFill>
                <a:latin typeface="Arial" panose="020B0604020202020204" pitchFamily="34" charset="0"/>
              </a:defRPr>
            </a:lvl8pPr>
            <a:lvl9pPr marL="3924300" indent="-2317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0AE3F68-BF7D-4014-9367-E9DF06F791B3}" type="slidenum">
              <a:rPr lang="en-US" altLang="en-US" smtClean="0"/>
              <a:pPr>
                <a:spcBef>
                  <a:spcPct val="0"/>
                </a:spcBef>
              </a:pPr>
              <a:t>12</a:t>
            </a:fld>
            <a:endParaRPr lang="en-US" alt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6253105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55650" indent="-290513">
              <a:spcBef>
                <a:spcPct val="30000"/>
              </a:spcBef>
              <a:defRPr sz="1200">
                <a:solidFill>
                  <a:schemeClr val="tx1"/>
                </a:solidFill>
                <a:latin typeface="Arial" panose="020B0604020202020204" pitchFamily="34" charset="0"/>
              </a:defRPr>
            </a:lvl2pPr>
            <a:lvl3pPr marL="1163638" indent="-231775">
              <a:spcBef>
                <a:spcPct val="30000"/>
              </a:spcBef>
              <a:defRPr sz="1200">
                <a:solidFill>
                  <a:schemeClr val="tx1"/>
                </a:solidFill>
                <a:latin typeface="Arial" panose="020B0604020202020204" pitchFamily="34" charset="0"/>
              </a:defRPr>
            </a:lvl3pPr>
            <a:lvl4pPr marL="1630363" indent="-231775">
              <a:spcBef>
                <a:spcPct val="30000"/>
              </a:spcBef>
              <a:defRPr sz="1200">
                <a:solidFill>
                  <a:schemeClr val="tx1"/>
                </a:solidFill>
                <a:latin typeface="Arial" panose="020B0604020202020204" pitchFamily="34" charset="0"/>
              </a:defRPr>
            </a:lvl4pPr>
            <a:lvl5pPr marL="2095500" indent="-231775">
              <a:spcBef>
                <a:spcPct val="30000"/>
              </a:spcBef>
              <a:defRPr sz="1200">
                <a:solidFill>
                  <a:schemeClr val="tx1"/>
                </a:solidFill>
                <a:latin typeface="Arial" panose="020B0604020202020204" pitchFamily="34" charset="0"/>
              </a:defRPr>
            </a:lvl5pPr>
            <a:lvl6pPr marL="2552700" indent="-231775" eaLnBrk="0" fontAlgn="base" hangingPunct="0">
              <a:spcBef>
                <a:spcPct val="30000"/>
              </a:spcBef>
              <a:spcAft>
                <a:spcPct val="0"/>
              </a:spcAft>
              <a:defRPr sz="1200">
                <a:solidFill>
                  <a:schemeClr val="tx1"/>
                </a:solidFill>
                <a:latin typeface="Arial" panose="020B0604020202020204" pitchFamily="34" charset="0"/>
              </a:defRPr>
            </a:lvl6pPr>
            <a:lvl7pPr marL="3009900" indent="-231775" eaLnBrk="0" fontAlgn="base" hangingPunct="0">
              <a:spcBef>
                <a:spcPct val="30000"/>
              </a:spcBef>
              <a:spcAft>
                <a:spcPct val="0"/>
              </a:spcAft>
              <a:defRPr sz="1200">
                <a:solidFill>
                  <a:schemeClr val="tx1"/>
                </a:solidFill>
                <a:latin typeface="Arial" panose="020B0604020202020204" pitchFamily="34" charset="0"/>
              </a:defRPr>
            </a:lvl7pPr>
            <a:lvl8pPr marL="3467100" indent="-231775" eaLnBrk="0" fontAlgn="base" hangingPunct="0">
              <a:spcBef>
                <a:spcPct val="30000"/>
              </a:spcBef>
              <a:spcAft>
                <a:spcPct val="0"/>
              </a:spcAft>
              <a:defRPr sz="1200">
                <a:solidFill>
                  <a:schemeClr val="tx1"/>
                </a:solidFill>
                <a:latin typeface="Arial" panose="020B0604020202020204" pitchFamily="34" charset="0"/>
              </a:defRPr>
            </a:lvl8pPr>
            <a:lvl9pPr marL="3924300" indent="-2317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7D62535-6D8B-4415-AE12-19E97A2857E4}" type="slidenum">
              <a:rPr lang="en-US" altLang="en-US" smtClean="0"/>
              <a:pPr>
                <a:spcBef>
                  <a:spcPct val="0"/>
                </a:spcBef>
              </a:pPr>
              <a:t>36</a:t>
            </a:fld>
            <a:endParaRPr lang="en-US" alt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361048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55650" indent="-290513">
              <a:spcBef>
                <a:spcPct val="30000"/>
              </a:spcBef>
              <a:defRPr sz="1200">
                <a:solidFill>
                  <a:schemeClr val="tx1"/>
                </a:solidFill>
                <a:latin typeface="Arial" panose="020B0604020202020204" pitchFamily="34" charset="0"/>
              </a:defRPr>
            </a:lvl2pPr>
            <a:lvl3pPr marL="1163638" indent="-231775">
              <a:spcBef>
                <a:spcPct val="30000"/>
              </a:spcBef>
              <a:defRPr sz="1200">
                <a:solidFill>
                  <a:schemeClr val="tx1"/>
                </a:solidFill>
                <a:latin typeface="Arial" panose="020B0604020202020204" pitchFamily="34" charset="0"/>
              </a:defRPr>
            </a:lvl3pPr>
            <a:lvl4pPr marL="1630363" indent="-231775">
              <a:spcBef>
                <a:spcPct val="30000"/>
              </a:spcBef>
              <a:defRPr sz="1200">
                <a:solidFill>
                  <a:schemeClr val="tx1"/>
                </a:solidFill>
                <a:latin typeface="Arial" panose="020B0604020202020204" pitchFamily="34" charset="0"/>
              </a:defRPr>
            </a:lvl4pPr>
            <a:lvl5pPr marL="2095500" indent="-231775">
              <a:spcBef>
                <a:spcPct val="30000"/>
              </a:spcBef>
              <a:defRPr sz="1200">
                <a:solidFill>
                  <a:schemeClr val="tx1"/>
                </a:solidFill>
                <a:latin typeface="Arial" panose="020B0604020202020204" pitchFamily="34" charset="0"/>
              </a:defRPr>
            </a:lvl5pPr>
            <a:lvl6pPr marL="2552700" indent="-231775" eaLnBrk="0" fontAlgn="base" hangingPunct="0">
              <a:spcBef>
                <a:spcPct val="30000"/>
              </a:spcBef>
              <a:spcAft>
                <a:spcPct val="0"/>
              </a:spcAft>
              <a:defRPr sz="1200">
                <a:solidFill>
                  <a:schemeClr val="tx1"/>
                </a:solidFill>
                <a:latin typeface="Arial" panose="020B0604020202020204" pitchFamily="34" charset="0"/>
              </a:defRPr>
            </a:lvl6pPr>
            <a:lvl7pPr marL="3009900" indent="-231775" eaLnBrk="0" fontAlgn="base" hangingPunct="0">
              <a:spcBef>
                <a:spcPct val="30000"/>
              </a:spcBef>
              <a:spcAft>
                <a:spcPct val="0"/>
              </a:spcAft>
              <a:defRPr sz="1200">
                <a:solidFill>
                  <a:schemeClr val="tx1"/>
                </a:solidFill>
                <a:latin typeface="Arial" panose="020B0604020202020204" pitchFamily="34" charset="0"/>
              </a:defRPr>
            </a:lvl7pPr>
            <a:lvl8pPr marL="3467100" indent="-231775" eaLnBrk="0" fontAlgn="base" hangingPunct="0">
              <a:spcBef>
                <a:spcPct val="30000"/>
              </a:spcBef>
              <a:spcAft>
                <a:spcPct val="0"/>
              </a:spcAft>
              <a:defRPr sz="1200">
                <a:solidFill>
                  <a:schemeClr val="tx1"/>
                </a:solidFill>
                <a:latin typeface="Arial" panose="020B0604020202020204" pitchFamily="34" charset="0"/>
              </a:defRPr>
            </a:lvl8pPr>
            <a:lvl9pPr marL="3924300" indent="-2317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D25CA73-D6C0-4A62-B5A5-61E5E1C43618}" type="slidenum">
              <a:rPr lang="en-US" altLang="en-US" smtClean="0"/>
              <a:pPr>
                <a:spcBef>
                  <a:spcPct val="0"/>
                </a:spcBef>
              </a:pPr>
              <a:t>13</a:t>
            </a:fld>
            <a:endParaRPr lang="en-US"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b="1">
              <a:latin typeface="Arial" panose="020B0604020202020204" pitchFamily="34" charset="0"/>
            </a:endParaRPr>
          </a:p>
        </p:txBody>
      </p:sp>
    </p:spTree>
    <p:extLst>
      <p:ext uri="{BB962C8B-B14F-4D97-AF65-F5344CB8AC3E}">
        <p14:creationId xmlns:p14="http://schemas.microsoft.com/office/powerpoint/2010/main" val="163627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55650" indent="-290513">
              <a:spcBef>
                <a:spcPct val="30000"/>
              </a:spcBef>
              <a:defRPr sz="1200">
                <a:solidFill>
                  <a:schemeClr val="tx1"/>
                </a:solidFill>
                <a:latin typeface="Arial" panose="020B0604020202020204" pitchFamily="34" charset="0"/>
              </a:defRPr>
            </a:lvl2pPr>
            <a:lvl3pPr marL="1163638" indent="-231775">
              <a:spcBef>
                <a:spcPct val="30000"/>
              </a:spcBef>
              <a:defRPr sz="1200">
                <a:solidFill>
                  <a:schemeClr val="tx1"/>
                </a:solidFill>
                <a:latin typeface="Arial" panose="020B0604020202020204" pitchFamily="34" charset="0"/>
              </a:defRPr>
            </a:lvl3pPr>
            <a:lvl4pPr marL="1630363" indent="-231775">
              <a:spcBef>
                <a:spcPct val="30000"/>
              </a:spcBef>
              <a:defRPr sz="1200">
                <a:solidFill>
                  <a:schemeClr val="tx1"/>
                </a:solidFill>
                <a:latin typeface="Arial" panose="020B0604020202020204" pitchFamily="34" charset="0"/>
              </a:defRPr>
            </a:lvl4pPr>
            <a:lvl5pPr marL="2095500" indent="-231775">
              <a:spcBef>
                <a:spcPct val="30000"/>
              </a:spcBef>
              <a:defRPr sz="1200">
                <a:solidFill>
                  <a:schemeClr val="tx1"/>
                </a:solidFill>
                <a:latin typeface="Arial" panose="020B0604020202020204" pitchFamily="34" charset="0"/>
              </a:defRPr>
            </a:lvl5pPr>
            <a:lvl6pPr marL="2552700" indent="-231775" eaLnBrk="0" fontAlgn="base" hangingPunct="0">
              <a:spcBef>
                <a:spcPct val="30000"/>
              </a:spcBef>
              <a:spcAft>
                <a:spcPct val="0"/>
              </a:spcAft>
              <a:defRPr sz="1200">
                <a:solidFill>
                  <a:schemeClr val="tx1"/>
                </a:solidFill>
                <a:latin typeface="Arial" panose="020B0604020202020204" pitchFamily="34" charset="0"/>
              </a:defRPr>
            </a:lvl6pPr>
            <a:lvl7pPr marL="3009900" indent="-231775" eaLnBrk="0" fontAlgn="base" hangingPunct="0">
              <a:spcBef>
                <a:spcPct val="30000"/>
              </a:spcBef>
              <a:spcAft>
                <a:spcPct val="0"/>
              </a:spcAft>
              <a:defRPr sz="1200">
                <a:solidFill>
                  <a:schemeClr val="tx1"/>
                </a:solidFill>
                <a:latin typeface="Arial" panose="020B0604020202020204" pitchFamily="34" charset="0"/>
              </a:defRPr>
            </a:lvl7pPr>
            <a:lvl8pPr marL="3467100" indent="-231775" eaLnBrk="0" fontAlgn="base" hangingPunct="0">
              <a:spcBef>
                <a:spcPct val="30000"/>
              </a:spcBef>
              <a:spcAft>
                <a:spcPct val="0"/>
              </a:spcAft>
              <a:defRPr sz="1200">
                <a:solidFill>
                  <a:schemeClr val="tx1"/>
                </a:solidFill>
                <a:latin typeface="Arial" panose="020B0604020202020204" pitchFamily="34" charset="0"/>
              </a:defRPr>
            </a:lvl8pPr>
            <a:lvl9pPr marL="3924300" indent="-2317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1E0258C-A71B-4BF3-A1FF-29D899605DD3}" type="slidenum">
              <a:rPr lang="en-US" altLang="en-US" smtClean="0"/>
              <a:pPr>
                <a:spcBef>
                  <a:spcPct val="0"/>
                </a:spcBef>
              </a:pPr>
              <a:t>14</a:t>
            </a:fld>
            <a:endParaRPr lang="en-US" alt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542727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55650" indent="-290513">
              <a:spcBef>
                <a:spcPct val="30000"/>
              </a:spcBef>
              <a:defRPr sz="1200">
                <a:solidFill>
                  <a:schemeClr val="tx1"/>
                </a:solidFill>
                <a:latin typeface="Arial" panose="020B0604020202020204" pitchFamily="34" charset="0"/>
              </a:defRPr>
            </a:lvl2pPr>
            <a:lvl3pPr marL="1163638" indent="-231775">
              <a:spcBef>
                <a:spcPct val="30000"/>
              </a:spcBef>
              <a:defRPr sz="1200">
                <a:solidFill>
                  <a:schemeClr val="tx1"/>
                </a:solidFill>
                <a:latin typeface="Arial" panose="020B0604020202020204" pitchFamily="34" charset="0"/>
              </a:defRPr>
            </a:lvl3pPr>
            <a:lvl4pPr marL="1630363" indent="-231775">
              <a:spcBef>
                <a:spcPct val="30000"/>
              </a:spcBef>
              <a:defRPr sz="1200">
                <a:solidFill>
                  <a:schemeClr val="tx1"/>
                </a:solidFill>
                <a:latin typeface="Arial" panose="020B0604020202020204" pitchFamily="34" charset="0"/>
              </a:defRPr>
            </a:lvl4pPr>
            <a:lvl5pPr marL="2095500" indent="-231775">
              <a:spcBef>
                <a:spcPct val="30000"/>
              </a:spcBef>
              <a:defRPr sz="1200">
                <a:solidFill>
                  <a:schemeClr val="tx1"/>
                </a:solidFill>
                <a:latin typeface="Arial" panose="020B0604020202020204" pitchFamily="34" charset="0"/>
              </a:defRPr>
            </a:lvl5pPr>
            <a:lvl6pPr marL="2552700" indent="-231775" eaLnBrk="0" fontAlgn="base" hangingPunct="0">
              <a:spcBef>
                <a:spcPct val="30000"/>
              </a:spcBef>
              <a:spcAft>
                <a:spcPct val="0"/>
              </a:spcAft>
              <a:defRPr sz="1200">
                <a:solidFill>
                  <a:schemeClr val="tx1"/>
                </a:solidFill>
                <a:latin typeface="Arial" panose="020B0604020202020204" pitchFamily="34" charset="0"/>
              </a:defRPr>
            </a:lvl6pPr>
            <a:lvl7pPr marL="3009900" indent="-231775" eaLnBrk="0" fontAlgn="base" hangingPunct="0">
              <a:spcBef>
                <a:spcPct val="30000"/>
              </a:spcBef>
              <a:spcAft>
                <a:spcPct val="0"/>
              </a:spcAft>
              <a:defRPr sz="1200">
                <a:solidFill>
                  <a:schemeClr val="tx1"/>
                </a:solidFill>
                <a:latin typeface="Arial" panose="020B0604020202020204" pitchFamily="34" charset="0"/>
              </a:defRPr>
            </a:lvl7pPr>
            <a:lvl8pPr marL="3467100" indent="-231775" eaLnBrk="0" fontAlgn="base" hangingPunct="0">
              <a:spcBef>
                <a:spcPct val="30000"/>
              </a:spcBef>
              <a:spcAft>
                <a:spcPct val="0"/>
              </a:spcAft>
              <a:defRPr sz="1200">
                <a:solidFill>
                  <a:schemeClr val="tx1"/>
                </a:solidFill>
                <a:latin typeface="Arial" panose="020B0604020202020204" pitchFamily="34" charset="0"/>
              </a:defRPr>
            </a:lvl8pPr>
            <a:lvl9pPr marL="3924300" indent="-2317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E7DF449-8296-4FB8-9AFC-BDB9D0097347}" type="slidenum">
              <a:rPr lang="en-US" altLang="en-US" smtClean="0"/>
              <a:pPr>
                <a:spcBef>
                  <a:spcPct val="0"/>
                </a:spcBef>
              </a:pPr>
              <a:t>16</a:t>
            </a:fld>
            <a:endParaRPr lang="en-US" alt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625942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3BDA686-6AA9-4DC8-9A7B-49FB6939C051}" type="slidenum">
              <a:rPr lang="en-US" altLang="en-US" smtClean="0"/>
              <a:pPr/>
              <a:t>17</a:t>
            </a:fld>
            <a:endParaRPr lang="en-US" alt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3548822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55650" indent="-290513">
              <a:spcBef>
                <a:spcPct val="30000"/>
              </a:spcBef>
              <a:defRPr sz="1200">
                <a:solidFill>
                  <a:schemeClr val="tx1"/>
                </a:solidFill>
                <a:latin typeface="Arial" panose="020B0604020202020204" pitchFamily="34" charset="0"/>
              </a:defRPr>
            </a:lvl2pPr>
            <a:lvl3pPr marL="1163638" indent="-231775">
              <a:spcBef>
                <a:spcPct val="30000"/>
              </a:spcBef>
              <a:defRPr sz="1200">
                <a:solidFill>
                  <a:schemeClr val="tx1"/>
                </a:solidFill>
                <a:latin typeface="Arial" panose="020B0604020202020204" pitchFamily="34" charset="0"/>
              </a:defRPr>
            </a:lvl3pPr>
            <a:lvl4pPr marL="1630363" indent="-231775">
              <a:spcBef>
                <a:spcPct val="30000"/>
              </a:spcBef>
              <a:defRPr sz="1200">
                <a:solidFill>
                  <a:schemeClr val="tx1"/>
                </a:solidFill>
                <a:latin typeface="Arial" panose="020B0604020202020204" pitchFamily="34" charset="0"/>
              </a:defRPr>
            </a:lvl4pPr>
            <a:lvl5pPr marL="2095500" indent="-231775">
              <a:spcBef>
                <a:spcPct val="30000"/>
              </a:spcBef>
              <a:defRPr sz="1200">
                <a:solidFill>
                  <a:schemeClr val="tx1"/>
                </a:solidFill>
                <a:latin typeface="Arial" panose="020B0604020202020204" pitchFamily="34" charset="0"/>
              </a:defRPr>
            </a:lvl5pPr>
            <a:lvl6pPr marL="2552700" indent="-231775" eaLnBrk="0" fontAlgn="base" hangingPunct="0">
              <a:spcBef>
                <a:spcPct val="30000"/>
              </a:spcBef>
              <a:spcAft>
                <a:spcPct val="0"/>
              </a:spcAft>
              <a:defRPr sz="1200">
                <a:solidFill>
                  <a:schemeClr val="tx1"/>
                </a:solidFill>
                <a:latin typeface="Arial" panose="020B0604020202020204" pitchFamily="34" charset="0"/>
              </a:defRPr>
            </a:lvl6pPr>
            <a:lvl7pPr marL="3009900" indent="-231775" eaLnBrk="0" fontAlgn="base" hangingPunct="0">
              <a:spcBef>
                <a:spcPct val="30000"/>
              </a:spcBef>
              <a:spcAft>
                <a:spcPct val="0"/>
              </a:spcAft>
              <a:defRPr sz="1200">
                <a:solidFill>
                  <a:schemeClr val="tx1"/>
                </a:solidFill>
                <a:latin typeface="Arial" panose="020B0604020202020204" pitchFamily="34" charset="0"/>
              </a:defRPr>
            </a:lvl7pPr>
            <a:lvl8pPr marL="3467100" indent="-231775" eaLnBrk="0" fontAlgn="base" hangingPunct="0">
              <a:spcBef>
                <a:spcPct val="30000"/>
              </a:spcBef>
              <a:spcAft>
                <a:spcPct val="0"/>
              </a:spcAft>
              <a:defRPr sz="1200">
                <a:solidFill>
                  <a:schemeClr val="tx1"/>
                </a:solidFill>
                <a:latin typeface="Arial" panose="020B0604020202020204" pitchFamily="34" charset="0"/>
              </a:defRPr>
            </a:lvl8pPr>
            <a:lvl9pPr marL="3924300" indent="-2317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A9D5A6A-0F7A-474C-9044-7D1A07E55E89}" type="slidenum">
              <a:rPr lang="en-US" altLang="en-US" smtClean="0"/>
              <a:pPr>
                <a:spcBef>
                  <a:spcPct val="0"/>
                </a:spcBef>
              </a:pPr>
              <a:t>18</a:t>
            </a:fld>
            <a:endParaRPr lang="en-US" altLang="en-US"/>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674940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55650" indent="-290513">
              <a:spcBef>
                <a:spcPct val="30000"/>
              </a:spcBef>
              <a:defRPr sz="1200">
                <a:solidFill>
                  <a:schemeClr val="tx1"/>
                </a:solidFill>
                <a:latin typeface="Arial" panose="020B0604020202020204" pitchFamily="34" charset="0"/>
              </a:defRPr>
            </a:lvl2pPr>
            <a:lvl3pPr marL="1163638" indent="-231775">
              <a:spcBef>
                <a:spcPct val="30000"/>
              </a:spcBef>
              <a:defRPr sz="1200">
                <a:solidFill>
                  <a:schemeClr val="tx1"/>
                </a:solidFill>
                <a:latin typeface="Arial" panose="020B0604020202020204" pitchFamily="34" charset="0"/>
              </a:defRPr>
            </a:lvl3pPr>
            <a:lvl4pPr marL="1630363" indent="-231775">
              <a:spcBef>
                <a:spcPct val="30000"/>
              </a:spcBef>
              <a:defRPr sz="1200">
                <a:solidFill>
                  <a:schemeClr val="tx1"/>
                </a:solidFill>
                <a:latin typeface="Arial" panose="020B0604020202020204" pitchFamily="34" charset="0"/>
              </a:defRPr>
            </a:lvl4pPr>
            <a:lvl5pPr marL="2095500" indent="-231775">
              <a:spcBef>
                <a:spcPct val="30000"/>
              </a:spcBef>
              <a:defRPr sz="1200">
                <a:solidFill>
                  <a:schemeClr val="tx1"/>
                </a:solidFill>
                <a:latin typeface="Arial" panose="020B0604020202020204" pitchFamily="34" charset="0"/>
              </a:defRPr>
            </a:lvl5pPr>
            <a:lvl6pPr marL="2552700" indent="-231775" eaLnBrk="0" fontAlgn="base" hangingPunct="0">
              <a:spcBef>
                <a:spcPct val="30000"/>
              </a:spcBef>
              <a:spcAft>
                <a:spcPct val="0"/>
              </a:spcAft>
              <a:defRPr sz="1200">
                <a:solidFill>
                  <a:schemeClr val="tx1"/>
                </a:solidFill>
                <a:latin typeface="Arial" panose="020B0604020202020204" pitchFamily="34" charset="0"/>
              </a:defRPr>
            </a:lvl6pPr>
            <a:lvl7pPr marL="3009900" indent="-231775" eaLnBrk="0" fontAlgn="base" hangingPunct="0">
              <a:spcBef>
                <a:spcPct val="30000"/>
              </a:spcBef>
              <a:spcAft>
                <a:spcPct val="0"/>
              </a:spcAft>
              <a:defRPr sz="1200">
                <a:solidFill>
                  <a:schemeClr val="tx1"/>
                </a:solidFill>
                <a:latin typeface="Arial" panose="020B0604020202020204" pitchFamily="34" charset="0"/>
              </a:defRPr>
            </a:lvl7pPr>
            <a:lvl8pPr marL="3467100" indent="-231775" eaLnBrk="0" fontAlgn="base" hangingPunct="0">
              <a:spcBef>
                <a:spcPct val="30000"/>
              </a:spcBef>
              <a:spcAft>
                <a:spcPct val="0"/>
              </a:spcAft>
              <a:defRPr sz="1200">
                <a:solidFill>
                  <a:schemeClr val="tx1"/>
                </a:solidFill>
                <a:latin typeface="Arial" panose="020B0604020202020204" pitchFamily="34" charset="0"/>
              </a:defRPr>
            </a:lvl8pPr>
            <a:lvl9pPr marL="3924300" indent="-2317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7E28119-92D6-4D79-9E11-E3117EFC7B0F}" type="slidenum">
              <a:rPr lang="en-US" altLang="en-US" smtClean="0"/>
              <a:pPr>
                <a:spcBef>
                  <a:spcPct val="0"/>
                </a:spcBef>
              </a:pPr>
              <a:t>21</a:t>
            </a:fld>
            <a:endParaRPr lang="en-US"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914752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55650" indent="-290513">
              <a:spcBef>
                <a:spcPct val="30000"/>
              </a:spcBef>
              <a:defRPr sz="1200">
                <a:solidFill>
                  <a:schemeClr val="tx1"/>
                </a:solidFill>
                <a:latin typeface="Arial" panose="020B0604020202020204" pitchFamily="34" charset="0"/>
              </a:defRPr>
            </a:lvl2pPr>
            <a:lvl3pPr marL="1163638" indent="-231775">
              <a:spcBef>
                <a:spcPct val="30000"/>
              </a:spcBef>
              <a:defRPr sz="1200">
                <a:solidFill>
                  <a:schemeClr val="tx1"/>
                </a:solidFill>
                <a:latin typeface="Arial" panose="020B0604020202020204" pitchFamily="34" charset="0"/>
              </a:defRPr>
            </a:lvl3pPr>
            <a:lvl4pPr marL="1630363" indent="-231775">
              <a:spcBef>
                <a:spcPct val="30000"/>
              </a:spcBef>
              <a:defRPr sz="1200">
                <a:solidFill>
                  <a:schemeClr val="tx1"/>
                </a:solidFill>
                <a:latin typeface="Arial" panose="020B0604020202020204" pitchFamily="34" charset="0"/>
              </a:defRPr>
            </a:lvl4pPr>
            <a:lvl5pPr marL="2095500" indent="-231775">
              <a:spcBef>
                <a:spcPct val="30000"/>
              </a:spcBef>
              <a:defRPr sz="1200">
                <a:solidFill>
                  <a:schemeClr val="tx1"/>
                </a:solidFill>
                <a:latin typeface="Arial" panose="020B0604020202020204" pitchFamily="34" charset="0"/>
              </a:defRPr>
            </a:lvl5pPr>
            <a:lvl6pPr marL="2552700" indent="-231775" eaLnBrk="0" fontAlgn="base" hangingPunct="0">
              <a:spcBef>
                <a:spcPct val="30000"/>
              </a:spcBef>
              <a:spcAft>
                <a:spcPct val="0"/>
              </a:spcAft>
              <a:defRPr sz="1200">
                <a:solidFill>
                  <a:schemeClr val="tx1"/>
                </a:solidFill>
                <a:latin typeface="Arial" panose="020B0604020202020204" pitchFamily="34" charset="0"/>
              </a:defRPr>
            </a:lvl6pPr>
            <a:lvl7pPr marL="3009900" indent="-231775" eaLnBrk="0" fontAlgn="base" hangingPunct="0">
              <a:spcBef>
                <a:spcPct val="30000"/>
              </a:spcBef>
              <a:spcAft>
                <a:spcPct val="0"/>
              </a:spcAft>
              <a:defRPr sz="1200">
                <a:solidFill>
                  <a:schemeClr val="tx1"/>
                </a:solidFill>
                <a:latin typeface="Arial" panose="020B0604020202020204" pitchFamily="34" charset="0"/>
              </a:defRPr>
            </a:lvl7pPr>
            <a:lvl8pPr marL="3467100" indent="-231775" eaLnBrk="0" fontAlgn="base" hangingPunct="0">
              <a:spcBef>
                <a:spcPct val="30000"/>
              </a:spcBef>
              <a:spcAft>
                <a:spcPct val="0"/>
              </a:spcAft>
              <a:defRPr sz="1200">
                <a:solidFill>
                  <a:schemeClr val="tx1"/>
                </a:solidFill>
                <a:latin typeface="Arial" panose="020B0604020202020204" pitchFamily="34" charset="0"/>
              </a:defRPr>
            </a:lvl8pPr>
            <a:lvl9pPr marL="3924300" indent="-231775"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7E28119-92D6-4D79-9E11-E3117EFC7B0F}" type="slidenum">
              <a:rPr lang="en-US" altLang="en-US" smtClean="0"/>
              <a:pPr>
                <a:spcBef>
                  <a:spcPct val="0"/>
                </a:spcBef>
              </a:pPr>
              <a:t>22</a:t>
            </a:fld>
            <a:endParaRPr lang="en-US" alt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31775" indent="-231775"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6191132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836127360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rgbClr val="B2B2B2"/>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 name="Line 8"/>
          <p:cNvSpPr>
            <a:spLocks noChangeShapeType="1"/>
          </p:cNvSpPr>
          <p:nvPr/>
        </p:nvSpPr>
        <p:spPr bwMode="auto">
          <a:xfrm>
            <a:off x="2667000" y="3962400"/>
            <a:ext cx="5826125" cy="0"/>
          </a:xfrm>
          <a:prstGeom prst="line">
            <a:avLst/>
          </a:prstGeom>
          <a:noFill/>
          <a:ln w="19050">
            <a:solidFill>
              <a:srgbClr val="B2B2B2"/>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6" name="Picture 9" descr="afg_040413_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548063"/>
            <a:ext cx="2362200" cy="2243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8" name="Rectangle 2"/>
          <p:cNvSpPr>
            <a:spLocks noGrp="1" noChangeArrowheads="1"/>
          </p:cNvSpPr>
          <p:nvPr>
            <p:ph type="ctrTitle"/>
          </p:nvPr>
        </p:nvSpPr>
        <p:spPr>
          <a:xfrm>
            <a:off x="914400" y="1524000"/>
            <a:ext cx="7623175" cy="1752600"/>
          </a:xfrm>
        </p:spPr>
        <p:txBody>
          <a:bodyPr/>
          <a:lstStyle>
            <a:lvl1pPr>
              <a:defRPr sz="5000" b="0"/>
            </a:lvl1pPr>
          </a:lstStyle>
          <a:p>
            <a:r>
              <a:rPr lang="en-US" altLang="en-US"/>
              <a:t>Click to edit Master title style</a:t>
            </a:r>
          </a:p>
        </p:txBody>
      </p:sp>
      <p:sp>
        <p:nvSpPr>
          <p:cNvPr id="39939" name="Rectangle 3"/>
          <p:cNvSpPr>
            <a:spLocks noGrp="1" noChangeArrowheads="1"/>
          </p:cNvSpPr>
          <p:nvPr>
            <p:ph type="subTitle" idx="1"/>
          </p:nvPr>
        </p:nvSpPr>
        <p:spPr>
          <a:xfrm>
            <a:off x="2667000" y="3962400"/>
            <a:ext cx="5867400" cy="1752600"/>
          </a:xfrm>
        </p:spPr>
        <p:txBody>
          <a:bodyPr/>
          <a:lstStyle>
            <a:lvl1pPr marL="0" indent="0">
              <a:buFont typeface="Wingdings" pitchFamily="2" charset="2"/>
              <a:buNone/>
              <a:defRPr sz="2800"/>
            </a:lvl1pPr>
          </a:lstStyle>
          <a:p>
            <a:r>
              <a:rPr lang="en-US" altLang="en-US"/>
              <a:t>Click to edit Master subtitle style</a:t>
            </a:r>
          </a:p>
        </p:txBody>
      </p:sp>
      <p:sp>
        <p:nvSpPr>
          <p:cNvPr id="7" name="Rectangle 4"/>
          <p:cNvSpPr>
            <a:spLocks noGrp="1" noChangeArrowheads="1"/>
          </p:cNvSpPr>
          <p:nvPr>
            <p:ph type="dt" sz="half" idx="10"/>
          </p:nvPr>
        </p:nvSpPr>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xfrm>
            <a:off x="3124200" y="6243638"/>
            <a:ext cx="2895600" cy="457200"/>
          </a:xfrm>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p:txBody>
          <a:bodyPr/>
          <a:lstStyle>
            <a:lvl1pPr>
              <a:defRPr/>
            </a:lvl1pPr>
          </a:lstStyle>
          <a:p>
            <a:pPr>
              <a:defRPr/>
            </a:pPr>
            <a:fld id="{45B7C6BE-8A56-46F0-A3FE-9B23B4666F88}" type="slidenum">
              <a:rPr lang="en-US" altLang="en-US"/>
              <a:pPr>
                <a:defRPr/>
              </a:pPr>
              <a:t>‹#›</a:t>
            </a:fld>
            <a:endParaRPr lang="en-US" altLang="en-US"/>
          </a:p>
        </p:txBody>
      </p:sp>
    </p:spTree>
    <p:extLst>
      <p:ext uri="{BB962C8B-B14F-4D97-AF65-F5344CB8AC3E}">
        <p14:creationId xmlns:p14="http://schemas.microsoft.com/office/powerpoint/2010/main" val="1629819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0C9F9E37-934F-4167-9B81-E33BF7B5C52B}" type="slidenum">
              <a:rPr lang="en-US" altLang="en-US"/>
              <a:pPr>
                <a:defRPr/>
              </a:pPr>
              <a:t>‹#›</a:t>
            </a:fld>
            <a:endParaRPr lang="en-US" altLang="en-US"/>
          </a:p>
        </p:txBody>
      </p:sp>
    </p:spTree>
    <p:extLst>
      <p:ext uri="{BB962C8B-B14F-4D97-AF65-F5344CB8AC3E}">
        <p14:creationId xmlns:p14="http://schemas.microsoft.com/office/powerpoint/2010/main" val="1123944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1FE06044-810F-4A66-A3DD-761EA0EDC8B6}" type="slidenum">
              <a:rPr lang="en-US" altLang="en-US"/>
              <a:pPr>
                <a:defRPr/>
              </a:pPr>
              <a:t>‹#›</a:t>
            </a:fld>
            <a:endParaRPr lang="en-US" altLang="en-US"/>
          </a:p>
        </p:txBody>
      </p:sp>
    </p:spTree>
    <p:extLst>
      <p:ext uri="{BB962C8B-B14F-4D97-AF65-F5344CB8AC3E}">
        <p14:creationId xmlns:p14="http://schemas.microsoft.com/office/powerpoint/2010/main" val="575481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175C17F1-9F5F-4A76-A68B-F2DFCD1824E1}" type="slidenum">
              <a:rPr lang="en-US" altLang="en-US"/>
              <a:pPr>
                <a:defRPr/>
              </a:pPr>
              <a:t>‹#›</a:t>
            </a:fld>
            <a:endParaRPr lang="en-US" altLang="en-US"/>
          </a:p>
        </p:txBody>
      </p:sp>
    </p:spTree>
    <p:extLst>
      <p:ext uri="{BB962C8B-B14F-4D97-AF65-F5344CB8AC3E}">
        <p14:creationId xmlns:p14="http://schemas.microsoft.com/office/powerpoint/2010/main" val="3167658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2"/>
          </p:nvPr>
        </p:nvSpPr>
        <p:spPr>
          <a:ln/>
        </p:spPr>
        <p:txBody>
          <a:bodyPr/>
          <a:lstStyle>
            <a:lvl1pPr>
              <a:defRPr/>
            </a:lvl1pPr>
          </a:lstStyle>
          <a:p>
            <a:pPr>
              <a:defRPr/>
            </a:pPr>
            <a:fld id="{3B0E6597-94D3-43CD-80C3-7AF8C0A63049}" type="slidenum">
              <a:rPr lang="en-US" altLang="en-US"/>
              <a:pPr>
                <a:defRPr/>
              </a:pPr>
              <a:t>‹#›</a:t>
            </a:fld>
            <a:endParaRPr lang="en-US" altLang="en-US"/>
          </a:p>
        </p:txBody>
      </p:sp>
    </p:spTree>
    <p:extLst>
      <p:ext uri="{BB962C8B-B14F-4D97-AF65-F5344CB8AC3E}">
        <p14:creationId xmlns:p14="http://schemas.microsoft.com/office/powerpoint/2010/main" val="1585976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860879F2-5C37-474A-ABD5-3E62DDCF3FDE}" type="slidenum">
              <a:rPr lang="en-US" altLang="en-US"/>
              <a:pPr>
                <a:defRPr/>
              </a:pPr>
              <a:t>‹#›</a:t>
            </a:fld>
            <a:endParaRPr lang="en-US" altLang="en-US"/>
          </a:p>
        </p:txBody>
      </p:sp>
    </p:spTree>
    <p:extLst>
      <p:ext uri="{BB962C8B-B14F-4D97-AF65-F5344CB8AC3E}">
        <p14:creationId xmlns:p14="http://schemas.microsoft.com/office/powerpoint/2010/main" val="700523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9" name="Rectangle 6"/>
          <p:cNvSpPr>
            <a:spLocks noGrp="1" noChangeArrowheads="1"/>
          </p:cNvSpPr>
          <p:nvPr>
            <p:ph type="sldNum" sz="quarter" idx="12"/>
          </p:nvPr>
        </p:nvSpPr>
        <p:spPr>
          <a:ln/>
        </p:spPr>
        <p:txBody>
          <a:bodyPr/>
          <a:lstStyle>
            <a:lvl1pPr>
              <a:defRPr/>
            </a:lvl1pPr>
          </a:lstStyle>
          <a:p>
            <a:pPr>
              <a:defRPr/>
            </a:pPr>
            <a:fld id="{65A19A88-3274-4D2F-B310-199E6DC6800F}" type="slidenum">
              <a:rPr lang="en-US" altLang="en-US"/>
              <a:pPr>
                <a:defRPr/>
              </a:pPr>
              <a:t>‹#›</a:t>
            </a:fld>
            <a:endParaRPr lang="en-US" altLang="en-US"/>
          </a:p>
        </p:txBody>
      </p:sp>
    </p:spTree>
    <p:extLst>
      <p:ext uri="{BB962C8B-B14F-4D97-AF65-F5344CB8AC3E}">
        <p14:creationId xmlns:p14="http://schemas.microsoft.com/office/powerpoint/2010/main" val="2502902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2"/>
          </p:nvPr>
        </p:nvSpPr>
        <p:spPr>
          <a:ln/>
        </p:spPr>
        <p:txBody>
          <a:bodyPr/>
          <a:lstStyle>
            <a:lvl1pPr>
              <a:defRPr/>
            </a:lvl1pPr>
          </a:lstStyle>
          <a:p>
            <a:pPr>
              <a:defRPr/>
            </a:pPr>
            <a:fld id="{5F95ACF6-166C-49A1-82AD-A3208BF13272}" type="slidenum">
              <a:rPr lang="en-US" altLang="en-US"/>
              <a:pPr>
                <a:defRPr/>
              </a:pPr>
              <a:t>‹#›</a:t>
            </a:fld>
            <a:endParaRPr lang="en-US" altLang="en-US"/>
          </a:p>
        </p:txBody>
      </p:sp>
    </p:spTree>
    <p:extLst>
      <p:ext uri="{BB962C8B-B14F-4D97-AF65-F5344CB8AC3E}">
        <p14:creationId xmlns:p14="http://schemas.microsoft.com/office/powerpoint/2010/main" val="1836322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2"/>
          </p:nvPr>
        </p:nvSpPr>
        <p:spPr>
          <a:ln/>
        </p:spPr>
        <p:txBody>
          <a:bodyPr/>
          <a:lstStyle>
            <a:lvl1pPr>
              <a:defRPr/>
            </a:lvl1pPr>
          </a:lstStyle>
          <a:p>
            <a:pPr>
              <a:defRPr/>
            </a:pPr>
            <a:fld id="{46EC22D2-27B2-41A3-AFBE-B0F0AE2525F9}" type="slidenum">
              <a:rPr lang="en-US" altLang="en-US"/>
              <a:pPr>
                <a:defRPr/>
              </a:pPr>
              <a:t>‹#›</a:t>
            </a:fld>
            <a:endParaRPr lang="en-US" altLang="en-US"/>
          </a:p>
        </p:txBody>
      </p:sp>
    </p:spTree>
    <p:extLst>
      <p:ext uri="{BB962C8B-B14F-4D97-AF65-F5344CB8AC3E}">
        <p14:creationId xmlns:p14="http://schemas.microsoft.com/office/powerpoint/2010/main" val="1793839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DD2B7C55-58C4-4309-9A43-5B4FFB6FDA6C}" type="slidenum">
              <a:rPr lang="en-US" altLang="en-US"/>
              <a:pPr>
                <a:defRPr/>
              </a:pPr>
              <a:t>‹#›</a:t>
            </a:fld>
            <a:endParaRPr lang="en-US" altLang="en-US"/>
          </a:p>
        </p:txBody>
      </p:sp>
    </p:spTree>
    <p:extLst>
      <p:ext uri="{BB962C8B-B14F-4D97-AF65-F5344CB8AC3E}">
        <p14:creationId xmlns:p14="http://schemas.microsoft.com/office/powerpoint/2010/main" val="3493884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6"/>
          <p:cNvSpPr>
            <a:spLocks noGrp="1" noChangeArrowheads="1"/>
          </p:cNvSpPr>
          <p:nvPr>
            <p:ph type="sldNum" sz="quarter" idx="12"/>
          </p:nvPr>
        </p:nvSpPr>
        <p:spPr>
          <a:ln/>
        </p:spPr>
        <p:txBody>
          <a:bodyPr/>
          <a:lstStyle>
            <a:lvl1pPr>
              <a:defRPr/>
            </a:lvl1pPr>
          </a:lstStyle>
          <a:p>
            <a:pPr>
              <a:defRPr/>
            </a:pPr>
            <a:fld id="{252E4C6E-0C7F-4C08-B483-55422EBE94D9}" type="slidenum">
              <a:rPr lang="en-US" altLang="en-US"/>
              <a:pPr>
                <a:defRPr/>
              </a:pPr>
              <a:t>‹#›</a:t>
            </a:fld>
            <a:endParaRPr lang="en-US" altLang="en-US"/>
          </a:p>
        </p:txBody>
      </p:sp>
    </p:spTree>
    <p:extLst>
      <p:ext uri="{BB962C8B-B14F-4D97-AF65-F5344CB8AC3E}">
        <p14:creationId xmlns:p14="http://schemas.microsoft.com/office/powerpoint/2010/main" val="2076519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7813"/>
            <a:ext cx="82296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8916" name="Rectangle 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mj-lt"/>
              </a:defRPr>
            </a:lvl1pPr>
          </a:lstStyle>
          <a:p>
            <a:pPr>
              <a:defRPr/>
            </a:pPr>
            <a:endParaRPr lang="en-US" altLang="en-US"/>
          </a:p>
        </p:txBody>
      </p:sp>
      <p:sp>
        <p:nvSpPr>
          <p:cNvPr id="38917"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mj-lt"/>
              </a:defRPr>
            </a:lvl1pPr>
          </a:lstStyle>
          <a:p>
            <a:pPr>
              <a:defRPr/>
            </a:pPr>
            <a:endParaRPr lang="en-US" altLang="en-US"/>
          </a:p>
        </p:txBody>
      </p:sp>
      <p:sp>
        <p:nvSpPr>
          <p:cNvPr id="38918" name="Rectangle 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Garamond" panose="02020404030301010803" pitchFamily="18" charset="0"/>
              </a:defRPr>
            </a:lvl1pPr>
          </a:lstStyle>
          <a:p>
            <a:pPr>
              <a:defRPr/>
            </a:pPr>
            <a:fld id="{58782C84-86EC-438A-BEA7-B985A173DC23}" type="slidenum">
              <a:rPr lang="en-US" altLang="en-US"/>
              <a:pPr>
                <a:defRPr/>
              </a:pPr>
              <a:t>‹#›</a:t>
            </a:fld>
            <a:endParaRPr lang="en-US" altLang="en-US"/>
          </a:p>
        </p:txBody>
      </p:sp>
      <p:sp>
        <p:nvSpPr>
          <p:cNvPr id="1031" name="Freeform 7"/>
          <p:cNvSpPr>
            <a:spLocks noChangeArrowheads="1"/>
          </p:cNvSpPr>
          <p:nvPr/>
        </p:nvSpPr>
        <p:spPr bwMode="auto">
          <a:xfrm>
            <a:off x="381000" y="228600"/>
            <a:ext cx="8229600" cy="609600"/>
          </a:xfrm>
          <a:custGeom>
            <a:avLst/>
            <a:gdLst>
              <a:gd name="T0" fmla="*/ 0 w 1000"/>
              <a:gd name="T1" fmla="*/ 371612160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rgbClr val="B2B2B2"/>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32" name="Line 8"/>
          <p:cNvSpPr>
            <a:spLocks noChangeShapeType="1"/>
          </p:cNvSpPr>
          <p:nvPr/>
        </p:nvSpPr>
        <p:spPr bwMode="auto">
          <a:xfrm>
            <a:off x="457200" y="6172200"/>
            <a:ext cx="8229600" cy="0"/>
          </a:xfrm>
          <a:prstGeom prst="line">
            <a:avLst/>
          </a:prstGeom>
          <a:noFill/>
          <a:ln w="19050">
            <a:solidFill>
              <a:srgbClr val="B2B2B2"/>
            </a:solidFill>
            <a:round/>
            <a:headEnd/>
            <a:tailEnd/>
          </a:ln>
          <a:extLst>
            <a:ext uri="{909E8E84-426E-40DD-AFC4-6F175D3DCCD1}">
              <a14:hiddenFill xmlns:a14="http://schemas.microsoft.com/office/drawing/2010/main">
                <a:noFill/>
              </a14:hiddenFill>
            </a:ext>
          </a:extLst>
        </p:spPr>
        <p:txBody>
          <a:bodyPr/>
          <a:lstStyle/>
          <a:p>
            <a:endParaRPr lang="en-US"/>
          </a:p>
        </p:txBody>
      </p:sp>
      <p:pic>
        <p:nvPicPr>
          <p:cNvPr id="1033" name="Picture 9" descr="afg_040413_00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924800" y="304800"/>
            <a:ext cx="1066800" cy="101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4"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rtl="0" eaLnBrk="0" fontAlgn="base" hangingPunct="0">
        <a:spcBef>
          <a:spcPct val="0"/>
        </a:spcBef>
        <a:spcAft>
          <a:spcPct val="0"/>
        </a:spcAft>
        <a:defRPr sz="4200" b="1">
          <a:solidFill>
            <a:srgbClr val="000099"/>
          </a:solidFill>
          <a:latin typeface="+mj-lt"/>
          <a:ea typeface="+mj-ea"/>
          <a:cs typeface="+mj-cs"/>
        </a:defRPr>
      </a:lvl1pPr>
      <a:lvl2pPr algn="l" rtl="0" eaLnBrk="0" fontAlgn="base" hangingPunct="0">
        <a:spcBef>
          <a:spcPct val="0"/>
        </a:spcBef>
        <a:spcAft>
          <a:spcPct val="0"/>
        </a:spcAft>
        <a:defRPr sz="4200" b="1">
          <a:solidFill>
            <a:srgbClr val="000099"/>
          </a:solidFill>
          <a:latin typeface="Garamond" pitchFamily="18" charset="0"/>
        </a:defRPr>
      </a:lvl2pPr>
      <a:lvl3pPr algn="l" rtl="0" eaLnBrk="0" fontAlgn="base" hangingPunct="0">
        <a:spcBef>
          <a:spcPct val="0"/>
        </a:spcBef>
        <a:spcAft>
          <a:spcPct val="0"/>
        </a:spcAft>
        <a:defRPr sz="4200" b="1">
          <a:solidFill>
            <a:srgbClr val="000099"/>
          </a:solidFill>
          <a:latin typeface="Garamond" pitchFamily="18" charset="0"/>
        </a:defRPr>
      </a:lvl3pPr>
      <a:lvl4pPr algn="l" rtl="0" eaLnBrk="0" fontAlgn="base" hangingPunct="0">
        <a:spcBef>
          <a:spcPct val="0"/>
        </a:spcBef>
        <a:spcAft>
          <a:spcPct val="0"/>
        </a:spcAft>
        <a:defRPr sz="4200" b="1">
          <a:solidFill>
            <a:srgbClr val="000099"/>
          </a:solidFill>
          <a:latin typeface="Garamond" pitchFamily="18" charset="0"/>
        </a:defRPr>
      </a:lvl4pPr>
      <a:lvl5pPr algn="l" rtl="0" eaLnBrk="0" fontAlgn="base" hangingPunct="0">
        <a:spcBef>
          <a:spcPct val="0"/>
        </a:spcBef>
        <a:spcAft>
          <a:spcPct val="0"/>
        </a:spcAft>
        <a:defRPr sz="4200" b="1">
          <a:solidFill>
            <a:srgbClr val="000099"/>
          </a:solidFill>
          <a:latin typeface="Garamond" pitchFamily="18" charset="0"/>
        </a:defRPr>
      </a:lvl5pPr>
      <a:lvl6pPr marL="457200" algn="l" rtl="0" fontAlgn="base">
        <a:spcBef>
          <a:spcPct val="0"/>
        </a:spcBef>
        <a:spcAft>
          <a:spcPct val="0"/>
        </a:spcAft>
        <a:defRPr sz="4200" b="1">
          <a:solidFill>
            <a:srgbClr val="000099"/>
          </a:solidFill>
          <a:latin typeface="Garamond" pitchFamily="18" charset="0"/>
        </a:defRPr>
      </a:lvl6pPr>
      <a:lvl7pPr marL="914400" algn="l" rtl="0" fontAlgn="base">
        <a:spcBef>
          <a:spcPct val="0"/>
        </a:spcBef>
        <a:spcAft>
          <a:spcPct val="0"/>
        </a:spcAft>
        <a:defRPr sz="4200" b="1">
          <a:solidFill>
            <a:srgbClr val="000099"/>
          </a:solidFill>
          <a:latin typeface="Garamond" pitchFamily="18" charset="0"/>
        </a:defRPr>
      </a:lvl7pPr>
      <a:lvl8pPr marL="1371600" algn="l" rtl="0" fontAlgn="base">
        <a:spcBef>
          <a:spcPct val="0"/>
        </a:spcBef>
        <a:spcAft>
          <a:spcPct val="0"/>
        </a:spcAft>
        <a:defRPr sz="4200" b="1">
          <a:solidFill>
            <a:srgbClr val="000099"/>
          </a:solidFill>
          <a:latin typeface="Garamond" pitchFamily="18" charset="0"/>
        </a:defRPr>
      </a:lvl8pPr>
      <a:lvl9pPr marL="1828800" algn="l" rtl="0" fontAlgn="base">
        <a:spcBef>
          <a:spcPct val="0"/>
        </a:spcBef>
        <a:spcAft>
          <a:spcPct val="0"/>
        </a:spcAft>
        <a:defRPr sz="4200" b="1">
          <a:solidFill>
            <a:srgbClr val="000099"/>
          </a:solidFill>
          <a:latin typeface="Garamond" pitchFamily="18" charset="0"/>
        </a:defRPr>
      </a:lvl9pPr>
    </p:titleStyle>
    <p:bodyStyle>
      <a:lvl1pPr marL="342900" indent="-342900" algn="l" rtl="0" eaLnBrk="0" fontAlgn="base" hangingPunct="0">
        <a:spcBef>
          <a:spcPct val="20000"/>
        </a:spcBef>
        <a:spcAft>
          <a:spcPct val="0"/>
        </a:spcAft>
        <a:buClr>
          <a:srgbClr val="000099"/>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rgbClr val="B2B2B2"/>
        </a:buClr>
        <a:buSzPct val="60000"/>
        <a:buFont typeface="Wingdings" panose="05000000000000000000" pitchFamily="2" charset="2"/>
        <a:buChar char="q"/>
        <a:defRPr sz="2600">
          <a:solidFill>
            <a:schemeClr val="tx1"/>
          </a:solidFill>
          <a:latin typeface="+mn-lt"/>
        </a:defRPr>
      </a:lvl2pPr>
      <a:lvl3pPr marL="1022350" indent="-350838" algn="l" rtl="0" eaLnBrk="0" fontAlgn="base" hangingPunct="0">
        <a:spcBef>
          <a:spcPct val="20000"/>
        </a:spcBef>
        <a:spcAft>
          <a:spcPct val="0"/>
        </a:spcAft>
        <a:buClr>
          <a:srgbClr val="000099"/>
        </a:buClr>
        <a:buSzPct val="65000"/>
        <a:buFont typeface="Wingdings" panose="05000000000000000000" pitchFamily="2" charset="2"/>
        <a:buChar char="n"/>
        <a:defRPr sz="2200">
          <a:solidFill>
            <a:schemeClr val="tx1"/>
          </a:solidFill>
          <a:latin typeface="+mn-lt"/>
        </a:defRPr>
      </a:lvl3pPr>
      <a:lvl4pPr marL="1339850" indent="-315913" algn="l" rtl="0" eaLnBrk="0" fontAlgn="base" hangingPunct="0">
        <a:spcBef>
          <a:spcPct val="20000"/>
        </a:spcBef>
        <a:spcAft>
          <a:spcPct val="0"/>
        </a:spcAft>
        <a:buClr>
          <a:srgbClr val="B2B2B2"/>
        </a:buClr>
        <a:buSzPct val="70000"/>
        <a:buFont typeface="Wingdings" panose="05000000000000000000" pitchFamily="2" charset="2"/>
        <a:buChar char="q"/>
        <a:defRPr sz="2000">
          <a:solidFill>
            <a:schemeClr val="tx1"/>
          </a:solidFill>
          <a:latin typeface="+mn-lt"/>
        </a:defRPr>
      </a:lvl4pPr>
      <a:lvl5pPr marL="1681163" indent="-339725" algn="l" rtl="0" eaLnBrk="0" fontAlgn="base" hangingPunct="0">
        <a:spcBef>
          <a:spcPct val="20000"/>
        </a:spcBef>
        <a:spcAft>
          <a:spcPct val="0"/>
        </a:spcAft>
        <a:buClr>
          <a:srgbClr val="000099"/>
        </a:buClr>
        <a:buSzPct val="75000"/>
        <a:buFont typeface="Wingdings" panose="05000000000000000000" pitchFamily="2" charset="2"/>
        <a:buChar char="§"/>
        <a:defRPr sz="2000">
          <a:solidFill>
            <a:schemeClr val="tx1"/>
          </a:solidFill>
          <a:latin typeface="+mn-lt"/>
        </a:defRPr>
      </a:lvl5pPr>
      <a:lvl6pPr marL="2138363" indent="-339725" algn="l" rtl="0" fontAlgn="base">
        <a:spcBef>
          <a:spcPct val="20000"/>
        </a:spcBef>
        <a:spcAft>
          <a:spcPct val="0"/>
        </a:spcAft>
        <a:buClr>
          <a:srgbClr val="000099"/>
        </a:buClr>
        <a:buSzPct val="75000"/>
        <a:buFont typeface="Wingdings" pitchFamily="2" charset="2"/>
        <a:buChar char="§"/>
        <a:defRPr sz="2000">
          <a:solidFill>
            <a:schemeClr val="tx1"/>
          </a:solidFill>
          <a:latin typeface="+mn-lt"/>
        </a:defRPr>
      </a:lvl6pPr>
      <a:lvl7pPr marL="2595563" indent="-339725" algn="l" rtl="0" fontAlgn="base">
        <a:spcBef>
          <a:spcPct val="20000"/>
        </a:spcBef>
        <a:spcAft>
          <a:spcPct val="0"/>
        </a:spcAft>
        <a:buClr>
          <a:srgbClr val="000099"/>
        </a:buClr>
        <a:buSzPct val="75000"/>
        <a:buFont typeface="Wingdings" pitchFamily="2" charset="2"/>
        <a:buChar char="§"/>
        <a:defRPr sz="2000">
          <a:solidFill>
            <a:schemeClr val="tx1"/>
          </a:solidFill>
          <a:latin typeface="+mn-lt"/>
        </a:defRPr>
      </a:lvl7pPr>
      <a:lvl8pPr marL="3052763" indent="-339725" algn="l" rtl="0" fontAlgn="base">
        <a:spcBef>
          <a:spcPct val="20000"/>
        </a:spcBef>
        <a:spcAft>
          <a:spcPct val="0"/>
        </a:spcAft>
        <a:buClr>
          <a:srgbClr val="000099"/>
        </a:buClr>
        <a:buSzPct val="75000"/>
        <a:buFont typeface="Wingdings" pitchFamily="2" charset="2"/>
        <a:buChar char="§"/>
        <a:defRPr sz="2000">
          <a:solidFill>
            <a:schemeClr val="tx1"/>
          </a:solidFill>
          <a:latin typeface="+mn-lt"/>
        </a:defRPr>
      </a:lvl8pPr>
      <a:lvl9pPr marL="3509963" indent="-339725" algn="l" rtl="0" fontAlgn="base">
        <a:spcBef>
          <a:spcPct val="20000"/>
        </a:spcBef>
        <a:spcAft>
          <a:spcPct val="0"/>
        </a:spcAft>
        <a:buClr>
          <a:srgbClr val="000099"/>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www.youtube.com/watch?v=ppnRZZ4g57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667000" y="3962400"/>
            <a:ext cx="6456363" cy="1752600"/>
          </a:xfrm>
        </p:spPr>
        <p:txBody>
          <a:bodyPr/>
          <a:lstStyle/>
          <a:p>
            <a:pPr eaLnBrk="1" hangingPunct="1"/>
            <a:r>
              <a:rPr lang="en-US" altLang="en-US" sz="2800"/>
              <a:t>OPER 623</a:t>
            </a:r>
            <a:br>
              <a:rPr lang="en-US" altLang="en-US" sz="2800"/>
            </a:br>
            <a:r>
              <a:rPr lang="en-US" altLang="en-US" sz="2800"/>
              <a:t>Heuristic Search Methods </a:t>
            </a:r>
          </a:p>
        </p:txBody>
      </p:sp>
      <p:sp>
        <p:nvSpPr>
          <p:cNvPr id="6147" name="Rectangle 3"/>
          <p:cNvSpPr>
            <a:spLocks noGrp="1" noChangeArrowheads="1"/>
          </p:cNvSpPr>
          <p:nvPr>
            <p:ph type="subTitle" idx="1"/>
          </p:nvPr>
        </p:nvSpPr>
        <p:spPr>
          <a:xfrm>
            <a:off x="685800" y="1219200"/>
            <a:ext cx="8077200" cy="1752600"/>
          </a:xfrm>
        </p:spPr>
        <p:txBody>
          <a:bodyPr/>
          <a:lstStyle/>
          <a:p>
            <a:pPr eaLnBrk="1" hangingPunct="1">
              <a:defRPr/>
            </a:pPr>
            <a:r>
              <a:rPr lang="en-US" altLang="en-US" sz="3200" dirty="0">
                <a:solidFill>
                  <a:srgbClr val="000099"/>
                </a:solidFill>
                <a:latin typeface="+mj-lt"/>
                <a:ea typeface="+mj-ea"/>
                <a:cs typeface="+mj-cs"/>
              </a:rPr>
              <a:t>Lesson 1</a:t>
            </a:r>
          </a:p>
          <a:p>
            <a:pPr eaLnBrk="1" hangingPunct="1">
              <a:defRPr/>
            </a:pPr>
            <a:r>
              <a:rPr lang="en-US" altLang="en-US" sz="3200" dirty="0">
                <a:solidFill>
                  <a:srgbClr val="000099"/>
                </a:solidFill>
                <a:latin typeface="+mj-lt"/>
                <a:ea typeface="+mj-ea"/>
                <a:cs typeface="+mj-cs"/>
              </a:rPr>
              <a:t>What, Why, and When of Heuristic Optimization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a:t>Outline</a:t>
            </a:r>
          </a:p>
        </p:txBody>
      </p:sp>
      <p:sp>
        <p:nvSpPr>
          <p:cNvPr id="6147" name="Rectangle 3"/>
          <p:cNvSpPr>
            <a:spLocks noGrp="1" noChangeArrowheads="1"/>
          </p:cNvSpPr>
          <p:nvPr>
            <p:ph type="body" idx="1"/>
          </p:nvPr>
        </p:nvSpPr>
        <p:spPr/>
        <p:txBody>
          <a:bodyPr/>
          <a:lstStyle/>
          <a:p>
            <a:pPr eaLnBrk="1" hangingPunct="1"/>
            <a:r>
              <a:rPr lang="en-US" altLang="en-US" dirty="0">
                <a:solidFill>
                  <a:schemeClr val="bg1">
                    <a:lumMod val="75000"/>
                  </a:schemeClr>
                </a:solidFill>
              </a:rPr>
              <a:t>Who am I?</a:t>
            </a:r>
          </a:p>
          <a:p>
            <a:pPr eaLnBrk="1" hangingPunct="1"/>
            <a:r>
              <a:rPr lang="en-US" altLang="en-US" dirty="0">
                <a:solidFill>
                  <a:schemeClr val="bg1">
                    <a:lumMod val="75000"/>
                  </a:schemeClr>
                </a:solidFill>
              </a:rPr>
              <a:t>Syllabus</a:t>
            </a:r>
          </a:p>
          <a:p>
            <a:pPr eaLnBrk="1" hangingPunct="1"/>
            <a:r>
              <a:rPr lang="en-US" altLang="en-US" dirty="0"/>
              <a:t>What is a Heuristic?</a:t>
            </a:r>
          </a:p>
          <a:p>
            <a:pPr eaLnBrk="1" hangingPunct="1"/>
            <a:r>
              <a:rPr lang="en-US" altLang="en-US" dirty="0">
                <a:solidFill>
                  <a:schemeClr val="bg1">
                    <a:lumMod val="75000"/>
                  </a:schemeClr>
                </a:solidFill>
              </a:rPr>
              <a:t>Why use Heuristics?</a:t>
            </a:r>
          </a:p>
          <a:p>
            <a:pPr eaLnBrk="1" hangingPunct="1"/>
            <a:r>
              <a:rPr lang="en-US" altLang="en-US" dirty="0">
                <a:solidFill>
                  <a:schemeClr val="bg1">
                    <a:lumMod val="75000"/>
                  </a:schemeClr>
                </a:solidFill>
              </a:rPr>
              <a:t>When do we use Heuristics?</a:t>
            </a:r>
          </a:p>
        </p:txBody>
      </p:sp>
    </p:spTree>
    <p:extLst>
      <p:ext uri="{BB962C8B-B14F-4D97-AF65-F5344CB8AC3E}">
        <p14:creationId xmlns:p14="http://schemas.microsoft.com/office/powerpoint/2010/main" val="2544764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381705" y="4572000"/>
            <a:ext cx="1175057" cy="1466850"/>
          </a:xfrm>
          <a:prstGeom prst="rect">
            <a:avLst/>
          </a:prstGeom>
        </p:spPr>
      </p:pic>
      <p:sp>
        <p:nvSpPr>
          <p:cNvPr id="11266" name="Rectangle 2"/>
          <p:cNvSpPr>
            <a:spLocks noGrp="1" noChangeArrowheads="1"/>
          </p:cNvSpPr>
          <p:nvPr>
            <p:ph type="title"/>
          </p:nvPr>
        </p:nvSpPr>
        <p:spPr/>
        <p:txBody>
          <a:bodyPr/>
          <a:lstStyle/>
          <a:p>
            <a:pPr eaLnBrk="1" hangingPunct="1"/>
            <a:r>
              <a:rPr lang="en-US" altLang="en-US"/>
              <a:t>What is a Heuristic?</a:t>
            </a:r>
            <a:br>
              <a:rPr lang="en-US" altLang="en-US"/>
            </a:br>
            <a:r>
              <a:rPr lang="en-US" altLang="en-US" sz="3200"/>
              <a:t>Background</a:t>
            </a:r>
            <a:r>
              <a:rPr lang="en-US" altLang="en-US"/>
              <a:t> </a:t>
            </a:r>
            <a:r>
              <a:rPr lang="en-US" altLang="en-US" sz="3200"/>
              <a:t>-</a:t>
            </a:r>
            <a:r>
              <a:rPr lang="en-US" altLang="en-US"/>
              <a:t> </a:t>
            </a:r>
            <a:r>
              <a:rPr lang="en-US" altLang="en-US" sz="3200"/>
              <a:t>Operations Research</a:t>
            </a:r>
          </a:p>
        </p:txBody>
      </p:sp>
      <p:sp>
        <p:nvSpPr>
          <p:cNvPr id="11267" name="Rectangle 3"/>
          <p:cNvSpPr>
            <a:spLocks noGrp="1" noChangeArrowheads="1"/>
          </p:cNvSpPr>
          <p:nvPr>
            <p:ph type="body" idx="1"/>
          </p:nvPr>
        </p:nvSpPr>
        <p:spPr/>
        <p:txBody>
          <a:bodyPr/>
          <a:lstStyle/>
          <a:p>
            <a:pPr eaLnBrk="1" hangingPunct="1">
              <a:lnSpc>
                <a:spcPct val="90000"/>
              </a:lnSpc>
            </a:pPr>
            <a:r>
              <a:rPr lang="en-US" altLang="en-US" sz="2600" dirty="0"/>
              <a:t>Operations Research (OR) is all about problem solving and insight applied to </a:t>
            </a:r>
            <a:r>
              <a:rPr lang="en-US" altLang="en-US" sz="2600" b="1" dirty="0"/>
              <a:t>real-world</a:t>
            </a:r>
            <a:r>
              <a:rPr lang="en-US" altLang="en-US" sz="2600" dirty="0"/>
              <a:t> problems.  The </a:t>
            </a:r>
            <a:r>
              <a:rPr lang="en-US" altLang="en-US" sz="2600" b="1" dirty="0"/>
              <a:t>art</a:t>
            </a:r>
            <a:r>
              <a:rPr lang="en-US" altLang="en-US" sz="2600" dirty="0"/>
              <a:t> of OR is the </a:t>
            </a:r>
            <a:r>
              <a:rPr lang="en-US" altLang="en-US" sz="2600" i="1" dirty="0"/>
              <a:t>translation</a:t>
            </a:r>
            <a:r>
              <a:rPr lang="en-US" altLang="en-US" sz="2600" dirty="0"/>
              <a:t> of a real-world problem into some mathematical model form, solving that mathematical instantiation of the problem, and then </a:t>
            </a:r>
            <a:r>
              <a:rPr lang="en-US" altLang="en-US" sz="2600" i="1" dirty="0"/>
              <a:t>translating</a:t>
            </a:r>
            <a:r>
              <a:rPr lang="en-US" altLang="en-US" sz="2600" dirty="0"/>
              <a:t> those results from the model solution back to the real-world application.</a:t>
            </a:r>
            <a:endParaRPr lang="en-US" altLang="en-US" sz="2600" dirty="0">
              <a:cs typeface="Courier New" panose="02070309020205020404" pitchFamily="49" charset="0"/>
            </a:endParaRPr>
          </a:p>
        </p:txBody>
      </p:sp>
      <p:sp>
        <p:nvSpPr>
          <p:cNvPr id="11268" name="Text Box 5"/>
          <p:cNvSpPr txBox="1">
            <a:spLocks noChangeArrowheads="1"/>
          </p:cNvSpPr>
          <p:nvPr/>
        </p:nvSpPr>
        <p:spPr bwMode="auto">
          <a:xfrm>
            <a:off x="609600" y="6216650"/>
            <a:ext cx="80168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65000"/>
              <a:buFont typeface="Wingdings" panose="05000000000000000000" pitchFamily="2" charset="2"/>
              <a:buChar char="n"/>
              <a:defRPr sz="3000">
                <a:solidFill>
                  <a:schemeClr val="tx1"/>
                </a:solidFill>
                <a:latin typeface="Times New Roman" panose="02020603050405020304" pitchFamily="18" charset="0"/>
              </a:defRPr>
            </a:lvl1pPr>
            <a:lvl2pPr marL="742950" indent="-285750">
              <a:spcBef>
                <a:spcPct val="20000"/>
              </a:spcBef>
              <a:buClr>
                <a:srgbClr val="B2B2B2"/>
              </a:buClr>
              <a:buSzPct val="60000"/>
              <a:buFont typeface="Wingdings" panose="05000000000000000000" pitchFamily="2" charset="2"/>
              <a:buChar char="q"/>
              <a:defRPr sz="2600">
                <a:solidFill>
                  <a:schemeClr val="tx1"/>
                </a:solidFill>
                <a:latin typeface="Times New Roman" panose="02020603050405020304" pitchFamily="18" charset="0"/>
              </a:defRPr>
            </a:lvl2pPr>
            <a:lvl3pPr marL="1143000" indent="-228600">
              <a:spcBef>
                <a:spcPct val="20000"/>
              </a:spcBef>
              <a:buClr>
                <a:srgbClr val="000099"/>
              </a:buClr>
              <a:buSzPct val="65000"/>
              <a:buFont typeface="Wingdings" panose="05000000000000000000" pitchFamily="2" charset="2"/>
              <a:buChar char="n"/>
              <a:defRPr sz="2200">
                <a:solidFill>
                  <a:schemeClr val="tx1"/>
                </a:solidFill>
                <a:latin typeface="Times New Roman" panose="02020603050405020304" pitchFamily="18" charset="0"/>
              </a:defRPr>
            </a:lvl3pPr>
            <a:lvl4pPr marL="1600200" indent="-228600">
              <a:spcBef>
                <a:spcPct val="20000"/>
              </a:spcBef>
              <a:buClr>
                <a:srgbClr val="B2B2B2"/>
              </a:buClr>
              <a:buSzPct val="70000"/>
              <a:buFont typeface="Wingdings" panose="05000000000000000000" pitchFamily="2" charset="2"/>
              <a:buChar char="q"/>
              <a:defRPr sz="2000">
                <a:solidFill>
                  <a:schemeClr val="tx1"/>
                </a:solidFill>
                <a:latin typeface="Times New Roman" panose="02020603050405020304" pitchFamily="18" charset="0"/>
              </a:defRPr>
            </a:lvl4pPr>
            <a:lvl5pPr marL="2057400" indent="-228600">
              <a:spcBef>
                <a:spcPct val="20000"/>
              </a:spcBef>
              <a:buClr>
                <a:srgbClr val="000099"/>
              </a:buClr>
              <a:buSzPct val="7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99"/>
              </a:buClr>
              <a:buSzPct val="7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99"/>
              </a:buClr>
              <a:buSzPct val="7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99"/>
              </a:buClr>
              <a:buSzPct val="7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99"/>
              </a:buClr>
              <a:buSzPct val="7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a:latin typeface="Arial" panose="020B0604020202020204" pitchFamily="34" charset="0"/>
              </a:rPr>
              <a:t>Muller-Merbach, Heiner. “Heuristics and their design: a survey,” European Journal of Operational Research, Vol 8, No 1, pp: 1-23.</a:t>
            </a:r>
          </a:p>
        </p:txBody>
      </p:sp>
      <p:pic>
        <p:nvPicPr>
          <p:cNvPr id="4" name="Picture 3"/>
          <p:cNvPicPr>
            <a:picLocks noChangeAspect="1"/>
          </p:cNvPicPr>
          <p:nvPr/>
        </p:nvPicPr>
        <p:blipFill>
          <a:blip r:embed="rId4"/>
          <a:stretch>
            <a:fillRect/>
          </a:stretch>
        </p:blipFill>
        <p:spPr>
          <a:xfrm>
            <a:off x="2743200" y="3825346"/>
            <a:ext cx="814429" cy="1128184"/>
          </a:xfrm>
          <a:prstGeom prst="rect">
            <a:avLst/>
          </a:prstGeom>
        </p:spPr>
      </p:pic>
      <p:pic>
        <p:nvPicPr>
          <p:cNvPr id="5" name="Picture 4"/>
          <p:cNvPicPr>
            <a:picLocks noChangeAspect="1"/>
          </p:cNvPicPr>
          <p:nvPr/>
        </p:nvPicPr>
        <p:blipFill>
          <a:blip r:embed="rId5"/>
          <a:stretch>
            <a:fillRect/>
          </a:stretch>
        </p:blipFill>
        <p:spPr>
          <a:xfrm>
            <a:off x="4618037" y="5445125"/>
            <a:ext cx="712589" cy="685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t>What is a Heuristic?</a:t>
            </a:r>
            <a:br>
              <a:rPr lang="en-US" altLang="en-US" dirty="0"/>
            </a:br>
            <a:r>
              <a:rPr lang="en-US" altLang="en-US" sz="3200" dirty="0"/>
              <a:t>Background – ‘Problem’ Levels</a:t>
            </a:r>
          </a:p>
        </p:txBody>
      </p:sp>
      <p:sp>
        <p:nvSpPr>
          <p:cNvPr id="13315" name="Rectangle 3"/>
          <p:cNvSpPr>
            <a:spLocks noGrp="1" noChangeArrowheads="1"/>
          </p:cNvSpPr>
          <p:nvPr>
            <p:ph type="body" idx="1"/>
          </p:nvPr>
        </p:nvSpPr>
        <p:spPr/>
        <p:txBody>
          <a:bodyPr/>
          <a:lstStyle/>
          <a:p>
            <a:pPr eaLnBrk="1" hangingPunct="1">
              <a:lnSpc>
                <a:spcPct val="90000"/>
              </a:lnSpc>
            </a:pPr>
            <a:r>
              <a:rPr lang="en-US" altLang="en-US" sz="2600" dirty="0"/>
              <a:t>Level 1 – Messes</a:t>
            </a:r>
          </a:p>
          <a:p>
            <a:pPr lvl="1" eaLnBrk="1" hangingPunct="1">
              <a:lnSpc>
                <a:spcPct val="90000"/>
              </a:lnSpc>
              <a:buFont typeface="Wingdings" panose="05000000000000000000" pitchFamily="2" charset="2"/>
              <a:buNone/>
            </a:pPr>
            <a:r>
              <a:rPr lang="en-US" altLang="en-US" sz="2200" dirty="0">
                <a:cs typeface="Courier New" panose="02070309020205020404" pitchFamily="49" charset="0"/>
              </a:rPr>
              <a:t>	Where OR begins, unstructured problems, level at which the decision is needed.</a:t>
            </a:r>
          </a:p>
          <a:p>
            <a:pPr eaLnBrk="1" hangingPunct="1">
              <a:lnSpc>
                <a:spcPct val="90000"/>
              </a:lnSpc>
            </a:pPr>
            <a:r>
              <a:rPr lang="en-US" altLang="en-US" sz="2600" dirty="0"/>
              <a:t>Level 2 – Problems</a:t>
            </a:r>
          </a:p>
          <a:p>
            <a:pPr lvl="1" eaLnBrk="1" hangingPunct="1">
              <a:lnSpc>
                <a:spcPct val="90000"/>
              </a:lnSpc>
              <a:buFont typeface="Wingdings" panose="05000000000000000000" pitchFamily="2" charset="2"/>
              <a:buNone/>
            </a:pPr>
            <a:r>
              <a:rPr lang="en-US" altLang="en-US" sz="2200" dirty="0">
                <a:cs typeface="Courier New" panose="02070309020205020404" pitchFamily="49" charset="0"/>
              </a:rPr>
              <a:t>	Decision Maker/analyst individual abstraction of the ‘mess’, if formulated, is done in a very general manner. </a:t>
            </a:r>
          </a:p>
          <a:p>
            <a:pPr eaLnBrk="1" hangingPunct="1">
              <a:lnSpc>
                <a:spcPct val="90000"/>
              </a:lnSpc>
            </a:pPr>
            <a:r>
              <a:rPr lang="en-US" altLang="en-US" sz="2600" dirty="0"/>
              <a:t>Level 3 – Problem Statements</a:t>
            </a:r>
          </a:p>
          <a:p>
            <a:pPr lvl="1" eaLnBrk="1" hangingPunct="1">
              <a:lnSpc>
                <a:spcPct val="90000"/>
              </a:lnSpc>
              <a:buFont typeface="Wingdings" panose="05000000000000000000" pitchFamily="2" charset="2"/>
              <a:buNone/>
            </a:pPr>
            <a:r>
              <a:rPr lang="en-US" altLang="en-US" sz="2200" dirty="0">
                <a:cs typeface="Courier New" panose="02070309020205020404" pitchFamily="49" charset="0"/>
              </a:rPr>
              <a:t>	An explicit statement of the problem, perhaps in terms of relationships, systems engineering, </a:t>
            </a:r>
            <a:r>
              <a:rPr lang="en-US" altLang="en-US" sz="2200" dirty="0" err="1">
                <a:cs typeface="Courier New" panose="02070309020205020404" pitchFamily="49" charset="0"/>
              </a:rPr>
              <a:t>etc</a:t>
            </a:r>
            <a:endParaRPr lang="en-US" altLang="en-US" sz="2200" dirty="0">
              <a:cs typeface="Courier New" panose="02070309020205020404" pitchFamily="49" charset="0"/>
            </a:endParaRPr>
          </a:p>
          <a:p>
            <a:pPr eaLnBrk="1" hangingPunct="1">
              <a:lnSpc>
                <a:spcPct val="90000"/>
              </a:lnSpc>
            </a:pPr>
            <a:r>
              <a:rPr lang="en-US" altLang="en-US" sz="2600" dirty="0"/>
              <a:t>Level 4 – Mathematical Formulations</a:t>
            </a:r>
          </a:p>
          <a:p>
            <a:pPr lvl="1" eaLnBrk="1" hangingPunct="1">
              <a:lnSpc>
                <a:spcPct val="90000"/>
              </a:lnSpc>
              <a:buFont typeface="Wingdings" panose="05000000000000000000" pitchFamily="2" charset="2"/>
              <a:buNone/>
            </a:pPr>
            <a:r>
              <a:rPr lang="en-US" altLang="en-US" sz="2200" dirty="0">
                <a:cs typeface="Courier New" panose="02070309020205020404" pitchFamily="49" charset="0"/>
              </a:rPr>
              <a:t>	A formal mathematical representation of the problem, something that can be tackled by an algorithm</a:t>
            </a:r>
            <a:endParaRPr lang="en-US" altLang="en-US" sz="2200" dirty="0"/>
          </a:p>
        </p:txBody>
      </p:sp>
      <p:sp>
        <p:nvSpPr>
          <p:cNvPr id="13316" name="Text Box 5"/>
          <p:cNvSpPr txBox="1">
            <a:spLocks noChangeArrowheads="1"/>
          </p:cNvSpPr>
          <p:nvPr/>
        </p:nvSpPr>
        <p:spPr bwMode="auto">
          <a:xfrm>
            <a:off x="609600" y="6216650"/>
            <a:ext cx="80168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65000"/>
              <a:buFont typeface="Wingdings" panose="05000000000000000000" pitchFamily="2" charset="2"/>
              <a:buChar char="n"/>
              <a:defRPr sz="3000">
                <a:solidFill>
                  <a:schemeClr val="tx1"/>
                </a:solidFill>
                <a:latin typeface="Times New Roman" panose="02020603050405020304" pitchFamily="18" charset="0"/>
              </a:defRPr>
            </a:lvl1pPr>
            <a:lvl2pPr marL="742950" indent="-285750">
              <a:spcBef>
                <a:spcPct val="20000"/>
              </a:spcBef>
              <a:buClr>
                <a:srgbClr val="B2B2B2"/>
              </a:buClr>
              <a:buSzPct val="60000"/>
              <a:buFont typeface="Wingdings" panose="05000000000000000000" pitchFamily="2" charset="2"/>
              <a:buChar char="q"/>
              <a:defRPr sz="2600">
                <a:solidFill>
                  <a:schemeClr val="tx1"/>
                </a:solidFill>
                <a:latin typeface="Times New Roman" panose="02020603050405020304" pitchFamily="18" charset="0"/>
              </a:defRPr>
            </a:lvl2pPr>
            <a:lvl3pPr marL="1143000" indent="-228600">
              <a:spcBef>
                <a:spcPct val="20000"/>
              </a:spcBef>
              <a:buClr>
                <a:srgbClr val="000099"/>
              </a:buClr>
              <a:buSzPct val="65000"/>
              <a:buFont typeface="Wingdings" panose="05000000000000000000" pitchFamily="2" charset="2"/>
              <a:buChar char="n"/>
              <a:defRPr sz="2200">
                <a:solidFill>
                  <a:schemeClr val="tx1"/>
                </a:solidFill>
                <a:latin typeface="Times New Roman" panose="02020603050405020304" pitchFamily="18" charset="0"/>
              </a:defRPr>
            </a:lvl3pPr>
            <a:lvl4pPr marL="1600200" indent="-228600">
              <a:spcBef>
                <a:spcPct val="20000"/>
              </a:spcBef>
              <a:buClr>
                <a:srgbClr val="B2B2B2"/>
              </a:buClr>
              <a:buSzPct val="70000"/>
              <a:buFont typeface="Wingdings" panose="05000000000000000000" pitchFamily="2" charset="2"/>
              <a:buChar char="q"/>
              <a:defRPr sz="2000">
                <a:solidFill>
                  <a:schemeClr val="tx1"/>
                </a:solidFill>
                <a:latin typeface="Times New Roman" panose="02020603050405020304" pitchFamily="18" charset="0"/>
              </a:defRPr>
            </a:lvl4pPr>
            <a:lvl5pPr marL="2057400" indent="-228600">
              <a:spcBef>
                <a:spcPct val="20000"/>
              </a:spcBef>
              <a:buClr>
                <a:srgbClr val="000099"/>
              </a:buClr>
              <a:buSzPct val="7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99"/>
              </a:buClr>
              <a:buSzPct val="7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99"/>
              </a:buClr>
              <a:buSzPct val="7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99"/>
              </a:buClr>
              <a:buSzPct val="7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99"/>
              </a:buClr>
              <a:buSzPct val="7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dirty="0">
                <a:latin typeface="Arial" panose="020B0604020202020204" pitchFamily="34" charset="0"/>
              </a:rPr>
              <a:t>Muller-Merbach, Heiner. “Heuristics and their design: a survey,” European Journal of Operational Research, Vol 8, No 1, pp: 1-23.</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dirty="0"/>
              <a:t>What is a Heuristic? </a:t>
            </a:r>
            <a:br>
              <a:rPr lang="en-US" altLang="en-US" dirty="0"/>
            </a:br>
            <a:r>
              <a:rPr lang="en-US" altLang="en-US" sz="3200" dirty="0"/>
              <a:t>Background – Mathematical Problems</a:t>
            </a:r>
          </a:p>
        </p:txBody>
      </p:sp>
      <p:sp>
        <p:nvSpPr>
          <p:cNvPr id="15363" name="Rectangle 3"/>
          <p:cNvSpPr>
            <a:spLocks noGrp="1" noChangeArrowheads="1"/>
          </p:cNvSpPr>
          <p:nvPr>
            <p:ph type="body" idx="1"/>
          </p:nvPr>
        </p:nvSpPr>
        <p:spPr/>
        <p:txBody>
          <a:bodyPr/>
          <a:lstStyle/>
          <a:p>
            <a:pPr eaLnBrk="1" hangingPunct="1"/>
            <a:r>
              <a:rPr lang="en-US" altLang="en-US" sz="2400" dirty="0"/>
              <a:t>In the field of Ops Research the word ‘</a:t>
            </a:r>
            <a:r>
              <a:rPr lang="en-US" altLang="en-US" sz="2400" b="1" dirty="0"/>
              <a:t>problem</a:t>
            </a:r>
            <a:r>
              <a:rPr lang="en-US" altLang="en-US" sz="2400" dirty="0"/>
              <a:t>’ has a more specific meaning</a:t>
            </a:r>
          </a:p>
          <a:p>
            <a:pPr eaLnBrk="1" hangingPunct="1"/>
            <a:r>
              <a:rPr lang="en-US" altLang="en-US" sz="2400" dirty="0"/>
              <a:t>For our purposes a </a:t>
            </a:r>
            <a:r>
              <a:rPr lang="en-US" altLang="en-US" sz="2400" b="1" dirty="0"/>
              <a:t>problem</a:t>
            </a:r>
            <a:r>
              <a:rPr lang="en-US" altLang="en-US" sz="2400" dirty="0"/>
              <a:t> can be thought of as a specific type of object… like a “chair” -- it contains general characteristics applicable to certain decision situations.</a:t>
            </a:r>
          </a:p>
          <a:p>
            <a:pPr lvl="1" eaLnBrk="1" hangingPunct="1"/>
            <a:r>
              <a:rPr lang="en-US" altLang="en-US" sz="2000" b="1" dirty="0"/>
              <a:t>Example</a:t>
            </a:r>
            <a:r>
              <a:rPr lang="en-US" altLang="en-US" sz="2000" dirty="0"/>
              <a:t>:  The problem of scheduling packages for delivery order is similar to the problem of scheduling jobs in a local frame shop, but not very similar to determining which programs to fund given a limited budget. (Just as a desk chair is similar to a classroom chair, but not very similar to a car.)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dirty="0"/>
              <a:t>What is a Heuristic? </a:t>
            </a:r>
            <a:br>
              <a:rPr lang="en-US" altLang="en-US" dirty="0"/>
            </a:br>
            <a:r>
              <a:rPr lang="en-US" altLang="en-US" sz="3200" dirty="0"/>
              <a:t>Background – Problem Instances</a:t>
            </a:r>
            <a:endParaRPr lang="en-US" altLang="en-US" dirty="0"/>
          </a:p>
        </p:txBody>
      </p:sp>
      <p:sp>
        <p:nvSpPr>
          <p:cNvPr id="16387" name="Rectangle 3"/>
          <p:cNvSpPr>
            <a:spLocks noGrp="1" noChangeArrowheads="1"/>
          </p:cNvSpPr>
          <p:nvPr>
            <p:ph type="body" idx="1"/>
          </p:nvPr>
        </p:nvSpPr>
        <p:spPr>
          <a:xfrm>
            <a:off x="457200" y="1371600"/>
            <a:ext cx="8229600" cy="4530725"/>
          </a:xfrm>
        </p:spPr>
        <p:txBody>
          <a:bodyPr/>
          <a:lstStyle/>
          <a:p>
            <a:pPr eaLnBrk="1" hangingPunct="1"/>
            <a:r>
              <a:rPr lang="en-US" altLang="en-US" dirty="0"/>
              <a:t>An </a:t>
            </a:r>
            <a:r>
              <a:rPr lang="en-US" altLang="en-US" b="1" dirty="0"/>
              <a:t>instance of a problem</a:t>
            </a:r>
            <a:r>
              <a:rPr lang="en-US" altLang="en-US" dirty="0"/>
              <a:t> is defined by all the input parameters needed to compute a solution to that instance. (Limits “chairs” down to that one particular chair)</a:t>
            </a:r>
          </a:p>
          <a:p>
            <a:pPr lvl="1" eaLnBrk="1" hangingPunct="1"/>
            <a:r>
              <a:rPr lang="en-US" altLang="en-US" dirty="0"/>
              <a:t>What might these inputs be?</a:t>
            </a:r>
          </a:p>
          <a:p>
            <a:pPr lvl="1" eaLnBrk="1" hangingPunct="1"/>
            <a:r>
              <a:rPr lang="en-US" altLang="en-US" dirty="0"/>
              <a:t>The parameters in the mathematical formulation</a:t>
            </a:r>
          </a:p>
          <a:p>
            <a:pPr eaLnBrk="1" hangingPunct="1"/>
            <a:r>
              <a:rPr lang="en-US" altLang="en-US" dirty="0"/>
              <a:t>A </a:t>
            </a:r>
            <a:r>
              <a:rPr lang="en-US" altLang="en-US" b="1" dirty="0"/>
              <a:t>problem</a:t>
            </a:r>
            <a:r>
              <a:rPr lang="en-US" altLang="en-US" dirty="0"/>
              <a:t> </a:t>
            </a:r>
            <a:r>
              <a:rPr lang="en-US" altLang="en-US" b="1" dirty="0"/>
              <a:t>class </a:t>
            </a:r>
            <a:r>
              <a:rPr lang="en-US" altLang="en-US" dirty="0"/>
              <a:t>is a collection of </a:t>
            </a:r>
            <a:r>
              <a:rPr lang="en-US" altLang="en-US" b="1" dirty="0"/>
              <a:t>instances </a:t>
            </a:r>
            <a:r>
              <a:rPr lang="en-US" altLang="en-US" dirty="0"/>
              <a:t>of like mathematical form but differing in size and the values of numerical constants in the problem form. (The set of all classroom chairs)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F485-910C-4BF9-AE1C-125BE6F86B94}"/>
              </a:ext>
            </a:extLst>
          </p:cNvPr>
          <p:cNvSpPr>
            <a:spLocks noGrp="1"/>
          </p:cNvSpPr>
          <p:nvPr>
            <p:ph type="title"/>
          </p:nvPr>
        </p:nvSpPr>
        <p:spPr/>
        <p:txBody>
          <a:bodyPr/>
          <a:lstStyle/>
          <a:p>
            <a:r>
              <a:rPr lang="en-US" dirty="0"/>
              <a:t>Families of Problems</a:t>
            </a:r>
          </a:p>
        </p:txBody>
      </p:sp>
      <p:sp>
        <p:nvSpPr>
          <p:cNvPr id="4" name="Oval 3">
            <a:extLst>
              <a:ext uri="{FF2B5EF4-FFF2-40B4-BE49-F238E27FC236}">
                <a16:creationId xmlns:a16="http://schemas.microsoft.com/office/drawing/2014/main" id="{2F99FFB6-F018-4BF0-A9F6-DE18E54A7A9E}"/>
              </a:ext>
            </a:extLst>
          </p:cNvPr>
          <p:cNvSpPr/>
          <p:nvPr/>
        </p:nvSpPr>
        <p:spPr bwMode="auto">
          <a:xfrm>
            <a:off x="2205675" y="1158483"/>
            <a:ext cx="1447800" cy="1219200"/>
          </a:xfrm>
          <a:prstGeom prst="ellipse">
            <a:avLst/>
          </a:pr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Integer </a:t>
            </a:r>
            <a:br>
              <a:rPr kumimoji="0" lang="en-US" sz="1600" b="0" i="0" u="none" strike="noStrike" cap="none" normalizeH="0" baseline="0" dirty="0">
                <a:ln>
                  <a:noFill/>
                </a:ln>
                <a:solidFill>
                  <a:schemeClr val="tx1"/>
                </a:solidFill>
                <a:effectLst/>
                <a:latin typeface="Arial" charset="0"/>
              </a:rPr>
            </a:br>
            <a:r>
              <a:rPr kumimoji="0" lang="en-US" sz="1600" b="0" i="0" u="none" strike="noStrike" cap="none" normalizeH="0" baseline="0" dirty="0">
                <a:ln>
                  <a:noFill/>
                </a:ln>
                <a:solidFill>
                  <a:schemeClr val="tx1"/>
                </a:solidFill>
                <a:effectLst/>
                <a:latin typeface="Arial" charset="0"/>
              </a:rPr>
              <a:t>Programming</a:t>
            </a:r>
            <a:br>
              <a:rPr kumimoji="0" lang="en-US" sz="1600" b="0" i="0" u="none" strike="noStrike" cap="none" normalizeH="0" baseline="0" dirty="0">
                <a:ln>
                  <a:noFill/>
                </a:ln>
                <a:solidFill>
                  <a:schemeClr val="tx1"/>
                </a:solidFill>
                <a:effectLst/>
                <a:latin typeface="Arial" charset="0"/>
              </a:rPr>
            </a:br>
            <a:r>
              <a:rPr kumimoji="0" lang="en-US" sz="1600" b="0" i="0" u="none" strike="noStrike" cap="none" normalizeH="0" baseline="0" dirty="0">
                <a:ln>
                  <a:noFill/>
                </a:ln>
                <a:solidFill>
                  <a:schemeClr val="tx1"/>
                </a:solidFill>
                <a:effectLst/>
                <a:latin typeface="Arial" charset="0"/>
              </a:rPr>
              <a:t>Problems</a:t>
            </a:r>
          </a:p>
        </p:txBody>
      </p:sp>
      <p:sp>
        <p:nvSpPr>
          <p:cNvPr id="5" name="Oval 4">
            <a:extLst>
              <a:ext uri="{FF2B5EF4-FFF2-40B4-BE49-F238E27FC236}">
                <a16:creationId xmlns:a16="http://schemas.microsoft.com/office/drawing/2014/main" id="{3882CCFB-E7B2-4AD1-A70E-19FCF3C9EAD6}"/>
              </a:ext>
            </a:extLst>
          </p:cNvPr>
          <p:cNvSpPr/>
          <p:nvPr/>
        </p:nvSpPr>
        <p:spPr bwMode="auto">
          <a:xfrm>
            <a:off x="190500" y="2713038"/>
            <a:ext cx="1447800" cy="1219200"/>
          </a:xfrm>
          <a:prstGeom prst="ellipse">
            <a:avLst/>
          </a:pr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Multiple </a:t>
            </a:r>
            <a:br>
              <a:rPr kumimoji="0" lang="en-US" sz="1600" b="0" i="0" u="none" strike="noStrike" cap="none" normalizeH="0" baseline="0" dirty="0">
                <a:ln>
                  <a:noFill/>
                </a:ln>
                <a:solidFill>
                  <a:schemeClr val="tx1"/>
                </a:solidFill>
                <a:effectLst/>
                <a:latin typeface="Arial" charset="0"/>
              </a:rPr>
            </a:br>
            <a:r>
              <a:rPr kumimoji="0" lang="en-US" sz="1600" b="0" i="0" u="none" strike="noStrike" cap="none" normalizeH="0" baseline="0" dirty="0">
                <a:ln>
                  <a:noFill/>
                </a:ln>
                <a:solidFill>
                  <a:schemeClr val="tx1"/>
                </a:solidFill>
                <a:effectLst/>
                <a:latin typeface="Arial" charset="0"/>
              </a:rPr>
              <a:t>Objective</a:t>
            </a:r>
          </a:p>
          <a:p>
            <a:pPr marL="0" marR="0" indent="0" algn="ctr" defTabSz="914400" rtl="0" eaLnBrk="1" fontAlgn="base" latinLnBrk="0" hangingPunct="1">
              <a:lnSpc>
                <a:spcPct val="100000"/>
              </a:lnSpc>
              <a:spcBef>
                <a:spcPct val="0"/>
              </a:spcBef>
              <a:spcAft>
                <a:spcPct val="0"/>
              </a:spcAft>
              <a:buClrTx/>
              <a:buSzTx/>
              <a:buFontTx/>
              <a:buNone/>
              <a:tabLst/>
            </a:pPr>
            <a:r>
              <a:rPr lang="en-US" sz="1600" dirty="0">
                <a:latin typeface="Arial" charset="0"/>
              </a:rPr>
              <a:t>Problems</a:t>
            </a:r>
            <a:endParaRPr kumimoji="0" lang="en-US" sz="1600" b="0" i="0" u="none" strike="noStrike" cap="none" normalizeH="0" baseline="0" dirty="0">
              <a:ln>
                <a:noFill/>
              </a:ln>
              <a:solidFill>
                <a:schemeClr val="tx1"/>
              </a:solidFill>
              <a:effectLst/>
              <a:latin typeface="Arial" charset="0"/>
            </a:endParaRPr>
          </a:p>
        </p:txBody>
      </p:sp>
      <p:sp>
        <p:nvSpPr>
          <p:cNvPr id="6" name="Oval 5">
            <a:extLst>
              <a:ext uri="{FF2B5EF4-FFF2-40B4-BE49-F238E27FC236}">
                <a16:creationId xmlns:a16="http://schemas.microsoft.com/office/drawing/2014/main" id="{1060F66E-ED3F-4891-9B18-8A563D040290}"/>
              </a:ext>
            </a:extLst>
          </p:cNvPr>
          <p:cNvSpPr/>
          <p:nvPr/>
        </p:nvSpPr>
        <p:spPr bwMode="auto">
          <a:xfrm>
            <a:off x="4709962" y="3150522"/>
            <a:ext cx="2362200" cy="1989666"/>
          </a:xfrm>
          <a:prstGeom prst="ellipse">
            <a:avLst/>
          </a:pr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Linear </a:t>
            </a:r>
            <a:br>
              <a:rPr kumimoji="0" lang="en-US" sz="1600" b="0" i="0" u="none" strike="noStrike" cap="none" normalizeH="0" baseline="0" dirty="0">
                <a:ln>
                  <a:noFill/>
                </a:ln>
                <a:solidFill>
                  <a:schemeClr val="tx1"/>
                </a:solidFill>
                <a:effectLst/>
                <a:latin typeface="Arial" charset="0"/>
              </a:rPr>
            </a:br>
            <a:r>
              <a:rPr kumimoji="0" lang="en-US" sz="1600" b="0" i="0" u="none" strike="noStrike" cap="none" normalizeH="0" baseline="0" dirty="0">
                <a:ln>
                  <a:noFill/>
                </a:ln>
                <a:solidFill>
                  <a:schemeClr val="tx1"/>
                </a:solidFill>
                <a:effectLst/>
                <a:latin typeface="Arial" charset="0"/>
              </a:rPr>
              <a:t>Programming</a:t>
            </a:r>
          </a:p>
          <a:p>
            <a:pPr marL="0" marR="0" indent="0" algn="ctr" defTabSz="914400" rtl="0" eaLnBrk="1" fontAlgn="base" latinLnBrk="0" hangingPunct="1">
              <a:lnSpc>
                <a:spcPct val="100000"/>
              </a:lnSpc>
              <a:spcBef>
                <a:spcPct val="0"/>
              </a:spcBef>
              <a:spcAft>
                <a:spcPct val="0"/>
              </a:spcAft>
              <a:buClrTx/>
              <a:buSzTx/>
              <a:buFontTx/>
              <a:buNone/>
              <a:tabLst/>
            </a:pPr>
            <a:r>
              <a:rPr lang="en-US" sz="1600" dirty="0">
                <a:latin typeface="Arial" charset="0"/>
              </a:rPr>
              <a:t>Problems</a:t>
            </a:r>
            <a:endParaRPr kumimoji="0" lang="en-US" sz="1600" b="0" i="0" u="none" strike="noStrike" cap="none" normalizeH="0" baseline="0" dirty="0">
              <a:ln>
                <a:noFill/>
              </a:ln>
              <a:solidFill>
                <a:schemeClr val="tx1"/>
              </a:solidFill>
              <a:effectLst/>
              <a:latin typeface="Arial" charset="0"/>
            </a:endParaRPr>
          </a:p>
        </p:txBody>
      </p:sp>
      <p:sp>
        <p:nvSpPr>
          <p:cNvPr id="7" name="Oval 6">
            <a:extLst>
              <a:ext uri="{FF2B5EF4-FFF2-40B4-BE49-F238E27FC236}">
                <a16:creationId xmlns:a16="http://schemas.microsoft.com/office/drawing/2014/main" id="{175F18DC-BE73-40BA-A4AA-A5D4ACA92AD8}"/>
              </a:ext>
            </a:extLst>
          </p:cNvPr>
          <p:cNvSpPr/>
          <p:nvPr/>
        </p:nvSpPr>
        <p:spPr bwMode="auto">
          <a:xfrm>
            <a:off x="6934200" y="1178081"/>
            <a:ext cx="1447800" cy="1219200"/>
          </a:xfrm>
          <a:prstGeom prst="ellipse">
            <a:avLst/>
          </a:pr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br>
              <a:rPr kumimoji="0" lang="en-US" sz="900" b="0" i="0" u="none" strike="noStrike" cap="none" normalizeH="0" baseline="0" dirty="0">
                <a:ln>
                  <a:noFill/>
                </a:ln>
                <a:solidFill>
                  <a:schemeClr val="tx1"/>
                </a:solidFill>
                <a:effectLst/>
                <a:latin typeface="Arial" charset="0"/>
              </a:rPr>
            </a:br>
            <a:r>
              <a:rPr kumimoji="0" lang="en-US" sz="1600" b="0" i="0" u="none" strike="noStrike" cap="none" normalizeH="0" baseline="0" dirty="0">
                <a:ln>
                  <a:noFill/>
                </a:ln>
                <a:solidFill>
                  <a:schemeClr val="tx1"/>
                </a:solidFill>
                <a:effectLst/>
                <a:latin typeface="Arial" charset="0"/>
              </a:rPr>
              <a:t>Network Flow </a:t>
            </a:r>
            <a:br>
              <a:rPr kumimoji="0" lang="en-US" sz="1600" b="0" i="0" u="none" strike="noStrike" cap="none" normalizeH="0" baseline="0" dirty="0">
                <a:ln>
                  <a:noFill/>
                </a:ln>
                <a:solidFill>
                  <a:schemeClr val="tx1"/>
                </a:solidFill>
                <a:effectLst/>
                <a:latin typeface="Arial" charset="0"/>
              </a:rPr>
            </a:br>
            <a:r>
              <a:rPr kumimoji="0" lang="en-US" sz="1600" b="0" i="0" u="none" strike="noStrike" cap="none" normalizeH="0" baseline="0" dirty="0">
                <a:ln>
                  <a:noFill/>
                </a:ln>
                <a:solidFill>
                  <a:schemeClr val="tx1"/>
                </a:solidFill>
                <a:effectLst/>
                <a:latin typeface="Arial" charset="0"/>
              </a:rPr>
              <a:t>Problems</a:t>
            </a:r>
          </a:p>
        </p:txBody>
      </p:sp>
      <p:sp>
        <p:nvSpPr>
          <p:cNvPr id="8" name="Oval 7">
            <a:extLst>
              <a:ext uri="{FF2B5EF4-FFF2-40B4-BE49-F238E27FC236}">
                <a16:creationId xmlns:a16="http://schemas.microsoft.com/office/drawing/2014/main" id="{8C44CBDE-B586-43CE-9363-8EE13BC21937}"/>
              </a:ext>
            </a:extLst>
          </p:cNvPr>
          <p:cNvSpPr/>
          <p:nvPr/>
        </p:nvSpPr>
        <p:spPr bwMode="auto">
          <a:xfrm>
            <a:off x="1873529" y="4283485"/>
            <a:ext cx="1447800" cy="1219200"/>
          </a:xfrm>
          <a:prstGeom prst="ellipse">
            <a:avLst/>
          </a:prstGeom>
          <a:noFill/>
          <a:ln w="12700"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rPr>
              <a:t>Non-Linear </a:t>
            </a:r>
            <a:br>
              <a:rPr kumimoji="0" lang="en-US" sz="1600" b="0" i="0" u="none" strike="noStrike" cap="none" normalizeH="0" baseline="0" dirty="0">
                <a:ln>
                  <a:noFill/>
                </a:ln>
                <a:solidFill>
                  <a:schemeClr val="tx1"/>
                </a:solidFill>
                <a:effectLst/>
                <a:latin typeface="Arial" charset="0"/>
              </a:rPr>
            </a:br>
            <a:r>
              <a:rPr kumimoji="0" lang="en-US" sz="1600" b="0" i="0" u="none" strike="noStrike" cap="none" normalizeH="0" baseline="0" dirty="0">
                <a:ln>
                  <a:noFill/>
                </a:ln>
                <a:solidFill>
                  <a:schemeClr val="tx1"/>
                </a:solidFill>
                <a:effectLst/>
                <a:latin typeface="Arial" charset="0"/>
              </a:rPr>
              <a:t>Programming</a:t>
            </a:r>
          </a:p>
          <a:p>
            <a:pPr marL="0" marR="0" indent="0" algn="ctr" defTabSz="914400" rtl="0" eaLnBrk="1" fontAlgn="base" latinLnBrk="0" hangingPunct="1">
              <a:lnSpc>
                <a:spcPct val="100000"/>
              </a:lnSpc>
              <a:spcBef>
                <a:spcPct val="0"/>
              </a:spcBef>
              <a:spcAft>
                <a:spcPct val="0"/>
              </a:spcAft>
              <a:buClrTx/>
              <a:buSzTx/>
              <a:buFontTx/>
              <a:buNone/>
              <a:tabLst/>
            </a:pPr>
            <a:r>
              <a:rPr lang="en-US" sz="1600" dirty="0">
                <a:latin typeface="Arial" charset="0"/>
              </a:rPr>
              <a:t>Problems</a:t>
            </a:r>
            <a:endParaRPr kumimoji="0" lang="en-US" sz="1600" b="0" i="0" u="none" strike="noStrike" cap="none" normalizeH="0" baseline="0" dirty="0">
              <a:ln>
                <a:noFill/>
              </a:ln>
              <a:solidFill>
                <a:schemeClr val="tx1"/>
              </a:solidFill>
              <a:effectLst/>
              <a:latin typeface="Arial" charset="0"/>
            </a:endParaRPr>
          </a:p>
        </p:txBody>
      </p:sp>
      <p:cxnSp>
        <p:nvCxnSpPr>
          <p:cNvPr id="10" name="Straight Connector 9">
            <a:extLst>
              <a:ext uri="{FF2B5EF4-FFF2-40B4-BE49-F238E27FC236}">
                <a16:creationId xmlns:a16="http://schemas.microsoft.com/office/drawing/2014/main" id="{B64D9BC6-51B1-4D68-9032-4229D5AF5E35}"/>
              </a:ext>
            </a:extLst>
          </p:cNvPr>
          <p:cNvCxnSpPr>
            <a:stCxn id="4" idx="5"/>
            <a:endCxn id="6" idx="1"/>
          </p:cNvCxnSpPr>
          <p:nvPr/>
        </p:nvCxnSpPr>
        <p:spPr bwMode="auto">
          <a:xfrm>
            <a:off x="3441450" y="2199135"/>
            <a:ext cx="1614448" cy="1242767"/>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1" name="Straight Connector 10">
            <a:extLst>
              <a:ext uri="{FF2B5EF4-FFF2-40B4-BE49-F238E27FC236}">
                <a16:creationId xmlns:a16="http://schemas.microsoft.com/office/drawing/2014/main" id="{EF4A1FC9-0AFE-4C31-94D3-FF4F3A777F1E}"/>
              </a:ext>
            </a:extLst>
          </p:cNvPr>
          <p:cNvCxnSpPr>
            <a:cxnSpLocks/>
            <a:stCxn id="4" idx="6"/>
            <a:endCxn id="7" idx="2"/>
          </p:cNvCxnSpPr>
          <p:nvPr/>
        </p:nvCxnSpPr>
        <p:spPr bwMode="auto">
          <a:xfrm>
            <a:off x="3653475" y="1768083"/>
            <a:ext cx="3280725" cy="19598"/>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15" name="Straight Connector 14">
            <a:extLst>
              <a:ext uri="{FF2B5EF4-FFF2-40B4-BE49-F238E27FC236}">
                <a16:creationId xmlns:a16="http://schemas.microsoft.com/office/drawing/2014/main" id="{8B3AE379-5A8C-4019-BFC8-618E2E4F9B81}"/>
              </a:ext>
            </a:extLst>
          </p:cNvPr>
          <p:cNvCxnSpPr>
            <a:cxnSpLocks/>
            <a:stCxn id="6" idx="0"/>
            <a:endCxn id="7" idx="3"/>
          </p:cNvCxnSpPr>
          <p:nvPr/>
        </p:nvCxnSpPr>
        <p:spPr bwMode="auto">
          <a:xfrm flipV="1">
            <a:off x="5891062" y="2218733"/>
            <a:ext cx="1255163" cy="931789"/>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93DFF127-C6AF-42A2-B05F-D23E62DB430C}"/>
              </a:ext>
            </a:extLst>
          </p:cNvPr>
          <p:cNvCxnSpPr>
            <a:cxnSpLocks/>
            <a:stCxn id="4" idx="4"/>
            <a:endCxn id="8" idx="0"/>
          </p:cNvCxnSpPr>
          <p:nvPr/>
        </p:nvCxnSpPr>
        <p:spPr bwMode="auto">
          <a:xfrm flipH="1">
            <a:off x="2597429" y="2377683"/>
            <a:ext cx="332146" cy="1905802"/>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A327B338-84FA-43C6-9204-4637F63AB338}"/>
              </a:ext>
            </a:extLst>
          </p:cNvPr>
          <p:cNvCxnSpPr>
            <a:cxnSpLocks/>
            <a:stCxn id="4" idx="2"/>
            <a:endCxn id="5" idx="0"/>
          </p:cNvCxnSpPr>
          <p:nvPr/>
        </p:nvCxnSpPr>
        <p:spPr bwMode="auto">
          <a:xfrm flipH="1">
            <a:off x="914400" y="1768083"/>
            <a:ext cx="1291275" cy="944955"/>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27" name="Straight Connector 26">
            <a:extLst>
              <a:ext uri="{FF2B5EF4-FFF2-40B4-BE49-F238E27FC236}">
                <a16:creationId xmlns:a16="http://schemas.microsoft.com/office/drawing/2014/main" id="{C4F618FE-DE0C-48FD-970A-B490125435BF}"/>
              </a:ext>
            </a:extLst>
          </p:cNvPr>
          <p:cNvCxnSpPr>
            <a:cxnSpLocks/>
            <a:stCxn id="5" idx="4"/>
            <a:endCxn id="8" idx="2"/>
          </p:cNvCxnSpPr>
          <p:nvPr/>
        </p:nvCxnSpPr>
        <p:spPr bwMode="auto">
          <a:xfrm>
            <a:off x="914400" y="3932238"/>
            <a:ext cx="959129" cy="960847"/>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0" name="Straight Connector 29">
            <a:extLst>
              <a:ext uri="{FF2B5EF4-FFF2-40B4-BE49-F238E27FC236}">
                <a16:creationId xmlns:a16="http://schemas.microsoft.com/office/drawing/2014/main" id="{DCE3AAA6-D3B9-48D2-A425-49CE16BABD4C}"/>
              </a:ext>
            </a:extLst>
          </p:cNvPr>
          <p:cNvCxnSpPr>
            <a:cxnSpLocks/>
            <a:stCxn id="5" idx="6"/>
            <a:endCxn id="6" idx="2"/>
          </p:cNvCxnSpPr>
          <p:nvPr/>
        </p:nvCxnSpPr>
        <p:spPr bwMode="auto">
          <a:xfrm>
            <a:off x="1638300" y="3322638"/>
            <a:ext cx="3071662" cy="822717"/>
          </a:xfrm>
          <a:prstGeom prst="line">
            <a:avLst/>
          </a:prstGeom>
          <a:solidFill>
            <a:schemeClr val="accent1"/>
          </a:solidFill>
          <a:ln w="28575" cap="flat" cmpd="sng" algn="ctr">
            <a:solidFill>
              <a:schemeClr val="tx1"/>
            </a:solidFill>
            <a:prstDash val="solid"/>
            <a:round/>
            <a:headEnd type="none" w="med" len="med"/>
            <a:tailEnd type="none" w="med" len="med"/>
          </a:ln>
          <a:effectLst/>
        </p:spPr>
      </p:cxnSp>
      <p:cxnSp>
        <p:nvCxnSpPr>
          <p:cNvPr id="36" name="Straight Connector 35">
            <a:extLst>
              <a:ext uri="{FF2B5EF4-FFF2-40B4-BE49-F238E27FC236}">
                <a16:creationId xmlns:a16="http://schemas.microsoft.com/office/drawing/2014/main" id="{7AEA356F-4F00-4D0E-BB39-9C8D9A6C7C9E}"/>
              </a:ext>
            </a:extLst>
          </p:cNvPr>
          <p:cNvCxnSpPr>
            <a:cxnSpLocks/>
            <a:stCxn id="8" idx="6"/>
            <a:endCxn id="6" idx="3"/>
          </p:cNvCxnSpPr>
          <p:nvPr/>
        </p:nvCxnSpPr>
        <p:spPr bwMode="auto">
          <a:xfrm flipV="1">
            <a:off x="3321329" y="4848808"/>
            <a:ext cx="1734569" cy="44277"/>
          </a:xfrm>
          <a:prstGeom prst="line">
            <a:avLst/>
          </a:prstGeom>
          <a:solidFill>
            <a:schemeClr val="accent1"/>
          </a:solidFill>
          <a:ln w="28575" cap="flat" cmpd="sng" algn="ctr">
            <a:solidFill>
              <a:schemeClr val="tx1"/>
            </a:solidFill>
            <a:prstDash val="solid"/>
            <a:round/>
            <a:headEnd type="none" w="med" len="med"/>
            <a:tailEnd type="none" w="med" len="med"/>
          </a:ln>
          <a:effectLst/>
        </p:spPr>
      </p:cxnSp>
      <p:sp>
        <p:nvSpPr>
          <p:cNvPr id="43" name="TextBox 42">
            <a:extLst>
              <a:ext uri="{FF2B5EF4-FFF2-40B4-BE49-F238E27FC236}">
                <a16:creationId xmlns:a16="http://schemas.microsoft.com/office/drawing/2014/main" id="{B0816259-4827-4D88-B021-750D802606B7}"/>
              </a:ext>
            </a:extLst>
          </p:cNvPr>
          <p:cNvSpPr txBox="1"/>
          <p:nvPr/>
        </p:nvSpPr>
        <p:spPr>
          <a:xfrm>
            <a:off x="1873529" y="5559479"/>
            <a:ext cx="2171700" cy="830997"/>
          </a:xfrm>
          <a:prstGeom prst="rect">
            <a:avLst/>
          </a:prstGeom>
          <a:noFill/>
        </p:spPr>
        <p:txBody>
          <a:bodyPr wrap="square" rtlCol="0">
            <a:spAutoFit/>
          </a:bodyPr>
          <a:lstStyle/>
          <a:p>
            <a:r>
              <a:rPr lang="en-US" sz="1200" b="1" dirty="0"/>
              <a:t>Solution Techniques:</a:t>
            </a:r>
            <a:br>
              <a:rPr lang="en-US" sz="1200" dirty="0"/>
            </a:br>
            <a:r>
              <a:rPr lang="en-US" sz="1200" dirty="0"/>
              <a:t>Steepest Ascent</a:t>
            </a:r>
          </a:p>
          <a:p>
            <a:r>
              <a:rPr lang="en-US" sz="1200" dirty="0"/>
              <a:t>Heuristics</a:t>
            </a:r>
          </a:p>
          <a:p>
            <a:endParaRPr lang="en-US" sz="1200" dirty="0"/>
          </a:p>
        </p:txBody>
      </p:sp>
      <p:sp>
        <p:nvSpPr>
          <p:cNvPr id="44" name="TextBox 43">
            <a:extLst>
              <a:ext uri="{FF2B5EF4-FFF2-40B4-BE49-F238E27FC236}">
                <a16:creationId xmlns:a16="http://schemas.microsoft.com/office/drawing/2014/main" id="{B0B06EB6-577F-4445-9642-B9C11800A2C3}"/>
              </a:ext>
            </a:extLst>
          </p:cNvPr>
          <p:cNvSpPr txBox="1"/>
          <p:nvPr/>
        </p:nvSpPr>
        <p:spPr>
          <a:xfrm>
            <a:off x="5178823" y="5161845"/>
            <a:ext cx="1967402" cy="1015663"/>
          </a:xfrm>
          <a:prstGeom prst="rect">
            <a:avLst/>
          </a:prstGeom>
          <a:noFill/>
        </p:spPr>
        <p:txBody>
          <a:bodyPr wrap="square" rtlCol="0">
            <a:spAutoFit/>
          </a:bodyPr>
          <a:lstStyle/>
          <a:p>
            <a:r>
              <a:rPr lang="en-US" sz="1200" b="1" dirty="0"/>
              <a:t>Solution Techniques:</a:t>
            </a:r>
            <a:br>
              <a:rPr lang="en-US" sz="1200" dirty="0"/>
            </a:br>
            <a:r>
              <a:rPr lang="en-US" sz="1200" dirty="0"/>
              <a:t>Simplex</a:t>
            </a:r>
            <a:br>
              <a:rPr lang="en-US" sz="1200" dirty="0"/>
            </a:br>
            <a:r>
              <a:rPr lang="en-US" sz="1200" dirty="0"/>
              <a:t>Interior Point</a:t>
            </a:r>
          </a:p>
          <a:p>
            <a:r>
              <a:rPr lang="en-US" sz="1200" dirty="0"/>
              <a:t>Heuristics</a:t>
            </a:r>
          </a:p>
          <a:p>
            <a:endParaRPr lang="en-US" sz="1200" dirty="0"/>
          </a:p>
        </p:txBody>
      </p:sp>
      <p:sp>
        <p:nvSpPr>
          <p:cNvPr id="45" name="TextBox 44">
            <a:extLst>
              <a:ext uri="{FF2B5EF4-FFF2-40B4-BE49-F238E27FC236}">
                <a16:creationId xmlns:a16="http://schemas.microsoft.com/office/drawing/2014/main" id="{130808B6-E191-432D-9BC0-C8DFC4140657}"/>
              </a:ext>
            </a:extLst>
          </p:cNvPr>
          <p:cNvSpPr txBox="1"/>
          <p:nvPr/>
        </p:nvSpPr>
        <p:spPr>
          <a:xfrm>
            <a:off x="7086600" y="2397281"/>
            <a:ext cx="2133600" cy="830997"/>
          </a:xfrm>
          <a:prstGeom prst="rect">
            <a:avLst/>
          </a:prstGeom>
          <a:noFill/>
        </p:spPr>
        <p:txBody>
          <a:bodyPr wrap="square" rtlCol="0">
            <a:spAutoFit/>
          </a:bodyPr>
          <a:lstStyle/>
          <a:p>
            <a:r>
              <a:rPr lang="en-US" sz="1200" b="1" dirty="0"/>
              <a:t>Solution Techniques:</a:t>
            </a:r>
            <a:br>
              <a:rPr lang="en-US" sz="1200" dirty="0"/>
            </a:br>
            <a:r>
              <a:rPr lang="en-US" sz="1200" dirty="0"/>
              <a:t>Dynamic Programming</a:t>
            </a:r>
          </a:p>
          <a:p>
            <a:r>
              <a:rPr lang="en-US" sz="1200" dirty="0"/>
              <a:t>Heuristics</a:t>
            </a:r>
          </a:p>
          <a:p>
            <a:endParaRPr lang="en-US" sz="1200" dirty="0"/>
          </a:p>
        </p:txBody>
      </p:sp>
      <p:sp>
        <p:nvSpPr>
          <p:cNvPr id="46" name="TextBox 45">
            <a:extLst>
              <a:ext uri="{FF2B5EF4-FFF2-40B4-BE49-F238E27FC236}">
                <a16:creationId xmlns:a16="http://schemas.microsoft.com/office/drawing/2014/main" id="{DC198CE4-7227-4977-B621-C96CD8E0439D}"/>
              </a:ext>
            </a:extLst>
          </p:cNvPr>
          <p:cNvSpPr txBox="1"/>
          <p:nvPr/>
        </p:nvSpPr>
        <p:spPr>
          <a:xfrm>
            <a:off x="3757462" y="882114"/>
            <a:ext cx="2133600" cy="830997"/>
          </a:xfrm>
          <a:prstGeom prst="rect">
            <a:avLst/>
          </a:prstGeom>
          <a:noFill/>
        </p:spPr>
        <p:txBody>
          <a:bodyPr wrap="square" rtlCol="0">
            <a:spAutoFit/>
          </a:bodyPr>
          <a:lstStyle/>
          <a:p>
            <a:r>
              <a:rPr lang="en-US" sz="1200" b="1" dirty="0"/>
              <a:t>Solution Techniques:</a:t>
            </a:r>
            <a:br>
              <a:rPr lang="en-US" sz="1200" dirty="0"/>
            </a:br>
            <a:r>
              <a:rPr lang="en-US" sz="1200" dirty="0"/>
              <a:t>Dynamic Programming</a:t>
            </a:r>
          </a:p>
          <a:p>
            <a:r>
              <a:rPr lang="en-US" sz="1200" dirty="0"/>
              <a:t>Branch and Bound</a:t>
            </a:r>
          </a:p>
          <a:p>
            <a:r>
              <a:rPr lang="en-US" sz="1200" dirty="0"/>
              <a:t>Heuristics</a:t>
            </a:r>
          </a:p>
        </p:txBody>
      </p:sp>
      <p:sp>
        <p:nvSpPr>
          <p:cNvPr id="47" name="TextBox 46">
            <a:extLst>
              <a:ext uri="{FF2B5EF4-FFF2-40B4-BE49-F238E27FC236}">
                <a16:creationId xmlns:a16="http://schemas.microsoft.com/office/drawing/2014/main" id="{DBB498F8-7F3B-485A-A8C8-0D8AB1BAEF22}"/>
              </a:ext>
            </a:extLst>
          </p:cNvPr>
          <p:cNvSpPr txBox="1"/>
          <p:nvPr/>
        </p:nvSpPr>
        <p:spPr>
          <a:xfrm>
            <a:off x="-9075" y="1895677"/>
            <a:ext cx="1846949" cy="830997"/>
          </a:xfrm>
          <a:prstGeom prst="rect">
            <a:avLst/>
          </a:prstGeom>
          <a:noFill/>
        </p:spPr>
        <p:txBody>
          <a:bodyPr wrap="square" rtlCol="0">
            <a:spAutoFit/>
          </a:bodyPr>
          <a:lstStyle/>
          <a:p>
            <a:r>
              <a:rPr lang="en-US" sz="1200" b="1" dirty="0"/>
              <a:t>Solution Techniques:</a:t>
            </a:r>
            <a:br>
              <a:rPr lang="en-US" sz="1200" dirty="0"/>
            </a:br>
            <a:r>
              <a:rPr lang="en-US" sz="1200" dirty="0"/>
              <a:t>Epsilon Constrained</a:t>
            </a:r>
          </a:p>
          <a:p>
            <a:r>
              <a:rPr lang="en-US" sz="1200" dirty="0"/>
              <a:t>Weighted Sums</a:t>
            </a:r>
          </a:p>
          <a:p>
            <a:r>
              <a:rPr lang="en-US" sz="1200" dirty="0"/>
              <a:t>Heuristics</a:t>
            </a:r>
          </a:p>
        </p:txBody>
      </p:sp>
    </p:spTree>
    <p:extLst>
      <p:ext uri="{BB962C8B-B14F-4D97-AF65-F5344CB8AC3E}">
        <p14:creationId xmlns:p14="http://schemas.microsoft.com/office/powerpoint/2010/main" val="4203230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304800"/>
            <a:ext cx="7772400" cy="760413"/>
          </a:xfrm>
        </p:spPr>
        <p:txBody>
          <a:bodyPr/>
          <a:lstStyle/>
          <a:p>
            <a:pPr eaLnBrk="1" hangingPunct="1"/>
            <a:r>
              <a:rPr lang="en-US" altLang="en-US"/>
              <a:t>What is a Heuristic? </a:t>
            </a:r>
            <a:br>
              <a:rPr lang="en-US" altLang="en-US"/>
            </a:br>
            <a:r>
              <a:rPr lang="en-US" altLang="en-US" sz="3200"/>
              <a:t>Background – Algorithms</a:t>
            </a:r>
            <a:endParaRPr lang="en-US" altLang="en-US"/>
          </a:p>
        </p:txBody>
      </p:sp>
      <p:sp>
        <p:nvSpPr>
          <p:cNvPr id="21507" name="Rectangle 3"/>
          <p:cNvSpPr>
            <a:spLocks noGrp="1" noChangeArrowheads="1"/>
          </p:cNvSpPr>
          <p:nvPr>
            <p:ph type="body" idx="1"/>
          </p:nvPr>
        </p:nvSpPr>
        <p:spPr>
          <a:xfrm>
            <a:off x="685800" y="1600200"/>
            <a:ext cx="7772400" cy="4114800"/>
          </a:xfrm>
        </p:spPr>
        <p:txBody>
          <a:bodyPr/>
          <a:lstStyle/>
          <a:p>
            <a:pPr eaLnBrk="1" hangingPunct="1"/>
            <a:r>
              <a:rPr lang="en-US" altLang="en-US"/>
              <a:t>An algorithm is a well-defined </a:t>
            </a:r>
          </a:p>
          <a:p>
            <a:pPr lvl="1" eaLnBrk="1" hangingPunct="1"/>
            <a:r>
              <a:rPr lang="en-US" altLang="en-US"/>
              <a:t>sequence of steps designed to accomplish some goal, or </a:t>
            </a:r>
          </a:p>
          <a:p>
            <a:pPr lvl="1" eaLnBrk="1" hangingPunct="1"/>
            <a:r>
              <a:rPr lang="en-US" altLang="en-US"/>
              <a:t>computational procedure that transforms inputs into outputs</a:t>
            </a:r>
          </a:p>
        </p:txBody>
      </p:sp>
      <p:sp>
        <p:nvSpPr>
          <p:cNvPr id="21508" name="Rectangle 4"/>
          <p:cNvSpPr>
            <a:spLocks noChangeArrowheads="1"/>
          </p:cNvSpPr>
          <p:nvPr/>
        </p:nvSpPr>
        <p:spPr bwMode="auto">
          <a:xfrm>
            <a:off x="1604963" y="18954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65000"/>
              <a:buFont typeface="Wingdings" panose="05000000000000000000" pitchFamily="2" charset="2"/>
              <a:buChar char="n"/>
              <a:defRPr sz="3000">
                <a:solidFill>
                  <a:schemeClr val="tx1"/>
                </a:solidFill>
                <a:latin typeface="Times New Roman" panose="02020603050405020304" pitchFamily="18" charset="0"/>
              </a:defRPr>
            </a:lvl1pPr>
            <a:lvl2pPr marL="742950" indent="-285750">
              <a:spcBef>
                <a:spcPct val="20000"/>
              </a:spcBef>
              <a:buClr>
                <a:srgbClr val="B2B2B2"/>
              </a:buClr>
              <a:buSzPct val="60000"/>
              <a:buFont typeface="Wingdings" panose="05000000000000000000" pitchFamily="2" charset="2"/>
              <a:buChar char="q"/>
              <a:defRPr sz="2600">
                <a:solidFill>
                  <a:schemeClr val="tx1"/>
                </a:solidFill>
                <a:latin typeface="Times New Roman" panose="02020603050405020304" pitchFamily="18" charset="0"/>
              </a:defRPr>
            </a:lvl2pPr>
            <a:lvl3pPr marL="1143000" indent="-228600">
              <a:spcBef>
                <a:spcPct val="20000"/>
              </a:spcBef>
              <a:buClr>
                <a:srgbClr val="000099"/>
              </a:buClr>
              <a:buSzPct val="65000"/>
              <a:buFont typeface="Wingdings" panose="05000000000000000000" pitchFamily="2" charset="2"/>
              <a:buChar char="n"/>
              <a:defRPr sz="2200">
                <a:solidFill>
                  <a:schemeClr val="tx1"/>
                </a:solidFill>
                <a:latin typeface="Times New Roman" panose="02020603050405020304" pitchFamily="18" charset="0"/>
              </a:defRPr>
            </a:lvl3pPr>
            <a:lvl4pPr marL="1600200" indent="-228600">
              <a:spcBef>
                <a:spcPct val="20000"/>
              </a:spcBef>
              <a:buClr>
                <a:srgbClr val="B2B2B2"/>
              </a:buClr>
              <a:buSzPct val="70000"/>
              <a:buFont typeface="Wingdings" panose="05000000000000000000" pitchFamily="2" charset="2"/>
              <a:buChar char="q"/>
              <a:defRPr sz="2000">
                <a:solidFill>
                  <a:schemeClr val="tx1"/>
                </a:solidFill>
                <a:latin typeface="Times New Roman" panose="02020603050405020304" pitchFamily="18" charset="0"/>
              </a:defRPr>
            </a:lvl4pPr>
            <a:lvl5pPr marL="2057400" indent="-228600">
              <a:spcBef>
                <a:spcPct val="20000"/>
              </a:spcBef>
              <a:buClr>
                <a:srgbClr val="000099"/>
              </a:buClr>
              <a:buSzPct val="7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99"/>
              </a:buClr>
              <a:buSzPct val="7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99"/>
              </a:buClr>
              <a:buSzPct val="7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99"/>
              </a:buClr>
              <a:buSzPct val="7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99"/>
              </a:buClr>
              <a:buSzPct val="7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1800">
              <a:latin typeface="Arial" panose="020B0604020202020204" pitchFamily="34" charset="0"/>
            </a:endParaRPr>
          </a:p>
        </p:txBody>
      </p:sp>
      <p:pic>
        <p:nvPicPr>
          <p:cNvPr id="21509"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6363" y="4114800"/>
            <a:ext cx="5934075"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304800"/>
            <a:ext cx="7772400" cy="758825"/>
          </a:xfrm>
        </p:spPr>
        <p:txBody>
          <a:bodyPr/>
          <a:lstStyle/>
          <a:p>
            <a:r>
              <a:rPr lang="en-US" altLang="en-US" dirty="0"/>
              <a:t>Algorithm Family Tree</a:t>
            </a:r>
          </a:p>
        </p:txBody>
      </p:sp>
      <p:grpSp>
        <p:nvGrpSpPr>
          <p:cNvPr id="3" name="Group 2"/>
          <p:cNvGrpSpPr/>
          <p:nvPr/>
        </p:nvGrpSpPr>
        <p:grpSpPr>
          <a:xfrm>
            <a:off x="550674" y="902621"/>
            <a:ext cx="7678926" cy="5253113"/>
            <a:chOff x="386870" y="1143000"/>
            <a:chExt cx="8376130" cy="5499353"/>
          </a:xfrm>
        </p:grpSpPr>
        <p:sp>
          <p:nvSpPr>
            <p:cNvPr id="19459" name="Text Box 3"/>
            <p:cNvSpPr txBox="1">
              <a:spLocks noChangeArrowheads="1"/>
            </p:cNvSpPr>
            <p:nvPr/>
          </p:nvSpPr>
          <p:spPr bwMode="auto">
            <a:xfrm>
              <a:off x="4916488" y="1143000"/>
              <a:ext cx="1571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dirty="0">
                  <a:latin typeface="Times New Roman" panose="02020603050405020304" pitchFamily="18" charset="0"/>
                </a:rPr>
                <a:t>Algorithms</a:t>
              </a:r>
            </a:p>
          </p:txBody>
        </p:sp>
        <p:sp>
          <p:nvSpPr>
            <p:cNvPr id="19460" name="Text Box 4"/>
            <p:cNvSpPr txBox="1">
              <a:spLocks noChangeArrowheads="1"/>
            </p:cNvSpPr>
            <p:nvPr/>
          </p:nvSpPr>
          <p:spPr bwMode="auto">
            <a:xfrm>
              <a:off x="6440488" y="1997075"/>
              <a:ext cx="23225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dirty="0">
                  <a:latin typeface="Times New Roman" panose="02020603050405020304" pitchFamily="18" charset="0"/>
                </a:rPr>
                <a:t>Direct algorithms</a:t>
              </a:r>
            </a:p>
            <a:p>
              <a:pPr algn="ctr"/>
              <a:r>
                <a:rPr lang="en-US" altLang="en-US" sz="2400" dirty="0">
                  <a:latin typeface="Times New Roman" panose="02020603050405020304" pitchFamily="18" charset="0"/>
                </a:rPr>
                <a:t>(non-iterative)</a:t>
              </a:r>
            </a:p>
          </p:txBody>
        </p:sp>
        <p:sp>
          <p:nvSpPr>
            <p:cNvPr id="19461" name="Text Box 5"/>
            <p:cNvSpPr txBox="1">
              <a:spLocks noChangeArrowheads="1"/>
            </p:cNvSpPr>
            <p:nvPr/>
          </p:nvSpPr>
          <p:spPr bwMode="auto">
            <a:xfrm>
              <a:off x="3468688" y="1997075"/>
              <a:ext cx="14859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latin typeface="Times New Roman" panose="02020603050405020304" pitchFamily="18" charset="0"/>
                </a:rPr>
                <a:t>Iterative</a:t>
              </a:r>
            </a:p>
            <a:p>
              <a:pPr algn="ctr"/>
              <a:r>
                <a:rPr lang="en-US" altLang="en-US" sz="2400">
                  <a:latin typeface="Times New Roman" panose="02020603050405020304" pitchFamily="18" charset="0"/>
                </a:rPr>
                <a:t>algorithms</a:t>
              </a:r>
            </a:p>
          </p:txBody>
        </p:sp>
        <p:sp>
          <p:nvSpPr>
            <p:cNvPr id="19462" name="Text Box 6"/>
            <p:cNvSpPr txBox="1">
              <a:spLocks noChangeArrowheads="1"/>
            </p:cNvSpPr>
            <p:nvPr/>
          </p:nvSpPr>
          <p:spPr bwMode="auto">
            <a:xfrm>
              <a:off x="2152650" y="3292475"/>
              <a:ext cx="1673225"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latin typeface="Times New Roman" panose="02020603050405020304" pitchFamily="18" charset="0"/>
                </a:rPr>
                <a:t>Converging</a:t>
              </a:r>
            </a:p>
            <a:p>
              <a:pPr algn="ctr"/>
              <a:r>
                <a:rPr lang="en-US" altLang="en-US" sz="2400" b="1">
                  <a:latin typeface="Times New Roman" panose="02020603050405020304" pitchFamily="18" charset="0"/>
                </a:rPr>
                <a:t>Algorithms</a:t>
              </a:r>
            </a:p>
          </p:txBody>
        </p:sp>
        <p:sp>
          <p:nvSpPr>
            <p:cNvPr id="19463" name="Text Box 7"/>
            <p:cNvSpPr txBox="1">
              <a:spLocks noChangeArrowheads="1"/>
            </p:cNvSpPr>
            <p:nvPr/>
          </p:nvSpPr>
          <p:spPr bwMode="auto">
            <a:xfrm>
              <a:off x="523875" y="4343400"/>
              <a:ext cx="20447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latin typeface="Times New Roman" panose="02020603050405020304" pitchFamily="18" charset="0"/>
                </a:rPr>
                <a:t>Approximation</a:t>
              </a:r>
            </a:p>
            <a:p>
              <a:pPr algn="ctr"/>
              <a:r>
                <a:rPr lang="en-US" altLang="en-US" sz="2400">
                  <a:latin typeface="Times New Roman" panose="02020603050405020304" pitchFamily="18" charset="0"/>
                </a:rPr>
                <a:t>algorithms</a:t>
              </a:r>
            </a:p>
          </p:txBody>
        </p:sp>
        <p:sp>
          <p:nvSpPr>
            <p:cNvPr id="19464" name="Text Box 8"/>
            <p:cNvSpPr txBox="1">
              <a:spLocks noChangeArrowheads="1"/>
            </p:cNvSpPr>
            <p:nvPr/>
          </p:nvSpPr>
          <p:spPr bwMode="auto">
            <a:xfrm>
              <a:off x="4691063" y="3216275"/>
              <a:ext cx="26638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latin typeface="Times New Roman" panose="02020603050405020304" pitchFamily="18" charset="0"/>
                </a:rPr>
                <a:t>Algorithms without</a:t>
              </a:r>
            </a:p>
            <a:p>
              <a:pPr algn="ctr"/>
              <a:r>
                <a:rPr lang="en-US" altLang="en-US" sz="2400">
                  <a:latin typeface="Times New Roman" panose="02020603050405020304" pitchFamily="18" charset="0"/>
                </a:rPr>
                <a:t>proven convergence</a:t>
              </a:r>
            </a:p>
            <a:p>
              <a:pPr algn="ctr"/>
              <a:r>
                <a:rPr lang="en-US" altLang="en-US" sz="2400" b="1">
                  <a:latin typeface="Times New Roman" panose="02020603050405020304" pitchFamily="18" charset="0"/>
                </a:rPr>
                <a:t>(Heuristics)</a:t>
              </a:r>
            </a:p>
          </p:txBody>
        </p:sp>
        <p:sp>
          <p:nvSpPr>
            <p:cNvPr id="19465" name="Text Box 9"/>
            <p:cNvSpPr txBox="1">
              <a:spLocks noChangeArrowheads="1"/>
            </p:cNvSpPr>
            <p:nvPr/>
          </p:nvSpPr>
          <p:spPr bwMode="auto">
            <a:xfrm>
              <a:off x="3506788" y="4359275"/>
              <a:ext cx="14859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a:latin typeface="Times New Roman" panose="02020603050405020304" pitchFamily="18" charset="0"/>
                </a:rPr>
                <a:t>Finite</a:t>
              </a:r>
            </a:p>
            <a:p>
              <a:pPr algn="ctr"/>
              <a:r>
                <a:rPr lang="en-US" altLang="en-US" sz="2400">
                  <a:latin typeface="Times New Roman" panose="02020603050405020304" pitchFamily="18" charset="0"/>
                </a:rPr>
                <a:t>algorithms</a:t>
              </a:r>
            </a:p>
          </p:txBody>
        </p:sp>
        <p:sp>
          <p:nvSpPr>
            <p:cNvPr id="19466" name="Text Box 10"/>
            <p:cNvSpPr txBox="1">
              <a:spLocks noChangeArrowheads="1"/>
            </p:cNvSpPr>
            <p:nvPr/>
          </p:nvSpPr>
          <p:spPr bwMode="auto">
            <a:xfrm>
              <a:off x="386870" y="5450200"/>
              <a:ext cx="3761753" cy="1192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dirty="0">
                  <a:latin typeface="Times New Roman" panose="02020603050405020304" pitchFamily="18" charset="0"/>
                </a:rPr>
                <a:t>Path structure</a:t>
              </a:r>
            </a:p>
            <a:p>
              <a:pPr algn="ctr"/>
              <a:r>
                <a:rPr lang="en-US" altLang="en-US" sz="2400" dirty="0">
                  <a:latin typeface="Times New Roman" panose="02020603050405020304" pitchFamily="18" charset="0"/>
                </a:rPr>
                <a:t>Algorithms</a:t>
              </a:r>
            </a:p>
            <a:p>
              <a:pPr algn="ctr"/>
              <a:r>
                <a:rPr lang="en-US" altLang="en-US" sz="2000" dirty="0">
                  <a:latin typeface="Times New Roman" panose="02020603050405020304" pitchFamily="18" charset="0"/>
                </a:rPr>
                <a:t>(e.g., Simplex, Steepest Ascent)</a:t>
              </a:r>
            </a:p>
          </p:txBody>
        </p:sp>
        <p:sp>
          <p:nvSpPr>
            <p:cNvPr id="19467" name="Text Box 11"/>
            <p:cNvSpPr txBox="1">
              <a:spLocks noChangeArrowheads="1"/>
            </p:cNvSpPr>
            <p:nvPr/>
          </p:nvSpPr>
          <p:spPr bwMode="auto">
            <a:xfrm>
              <a:off x="4025243" y="5450199"/>
              <a:ext cx="4153150" cy="1192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2400" dirty="0">
                  <a:latin typeface="Times New Roman" panose="02020603050405020304" pitchFamily="18" charset="0"/>
                </a:rPr>
                <a:t>Tree structure</a:t>
              </a:r>
            </a:p>
            <a:p>
              <a:pPr algn="ctr"/>
              <a:r>
                <a:rPr lang="en-US" altLang="en-US" sz="2400" dirty="0">
                  <a:latin typeface="Times New Roman" panose="02020603050405020304" pitchFamily="18" charset="0"/>
                </a:rPr>
                <a:t>Algorithms</a:t>
              </a:r>
            </a:p>
            <a:p>
              <a:pPr algn="ctr"/>
              <a:r>
                <a:rPr lang="en-US" altLang="en-US" sz="2000" dirty="0">
                  <a:latin typeface="Times New Roman" panose="02020603050405020304" pitchFamily="18" charset="0"/>
                </a:rPr>
                <a:t>(e.g., Branch and bound, dynamic )</a:t>
              </a:r>
            </a:p>
          </p:txBody>
        </p:sp>
        <p:cxnSp>
          <p:nvCxnSpPr>
            <p:cNvPr id="19468" name="AutoShape 12"/>
            <p:cNvCxnSpPr>
              <a:cxnSpLocks noChangeShapeType="1"/>
              <a:stCxn id="19459" idx="2"/>
              <a:endCxn id="19461" idx="0"/>
            </p:cNvCxnSpPr>
            <p:nvPr/>
          </p:nvCxnSpPr>
          <p:spPr bwMode="auto">
            <a:xfrm flipH="1">
              <a:off x="4211638" y="1600200"/>
              <a:ext cx="1490662" cy="396875"/>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69" name="AutoShape 13"/>
            <p:cNvCxnSpPr>
              <a:cxnSpLocks noChangeShapeType="1"/>
              <a:stCxn id="19459" idx="2"/>
              <a:endCxn id="19460" idx="0"/>
            </p:cNvCxnSpPr>
            <p:nvPr/>
          </p:nvCxnSpPr>
          <p:spPr bwMode="auto">
            <a:xfrm>
              <a:off x="5702300" y="1600200"/>
              <a:ext cx="1900238" cy="396875"/>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70" name="AutoShape 14"/>
            <p:cNvCxnSpPr>
              <a:cxnSpLocks noChangeShapeType="1"/>
              <a:stCxn id="19461" idx="2"/>
              <a:endCxn id="19462" idx="0"/>
            </p:cNvCxnSpPr>
            <p:nvPr/>
          </p:nvCxnSpPr>
          <p:spPr bwMode="auto">
            <a:xfrm flipH="1">
              <a:off x="2989263" y="2819400"/>
              <a:ext cx="1222375" cy="473075"/>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71" name="AutoShape 15"/>
            <p:cNvCxnSpPr>
              <a:cxnSpLocks noChangeShapeType="1"/>
              <a:stCxn id="19461" idx="2"/>
              <a:endCxn id="19464" idx="0"/>
            </p:cNvCxnSpPr>
            <p:nvPr/>
          </p:nvCxnSpPr>
          <p:spPr bwMode="auto">
            <a:xfrm>
              <a:off x="4211638" y="2819400"/>
              <a:ext cx="1811337" cy="396875"/>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72" name="AutoShape 16"/>
            <p:cNvCxnSpPr>
              <a:cxnSpLocks noChangeShapeType="1"/>
              <a:stCxn id="19462" idx="2"/>
              <a:endCxn id="19465" idx="0"/>
            </p:cNvCxnSpPr>
            <p:nvPr/>
          </p:nvCxnSpPr>
          <p:spPr bwMode="auto">
            <a:xfrm>
              <a:off x="2989263" y="4114800"/>
              <a:ext cx="1260475" cy="244475"/>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73" name="AutoShape 17"/>
            <p:cNvCxnSpPr>
              <a:cxnSpLocks noChangeShapeType="1"/>
              <a:stCxn id="19462" idx="2"/>
              <a:endCxn id="19463" idx="0"/>
            </p:cNvCxnSpPr>
            <p:nvPr/>
          </p:nvCxnSpPr>
          <p:spPr bwMode="auto">
            <a:xfrm flipH="1">
              <a:off x="1546225" y="4114800"/>
              <a:ext cx="1443038" cy="22860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74" name="AutoShape 18"/>
            <p:cNvCxnSpPr>
              <a:cxnSpLocks noChangeShapeType="1"/>
              <a:stCxn id="19465" idx="2"/>
              <a:endCxn id="19466" idx="0"/>
            </p:cNvCxnSpPr>
            <p:nvPr/>
          </p:nvCxnSpPr>
          <p:spPr bwMode="auto">
            <a:xfrm flipH="1">
              <a:off x="2267747" y="5181600"/>
              <a:ext cx="1981991" cy="268600"/>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475" name="AutoShape 19"/>
            <p:cNvCxnSpPr>
              <a:cxnSpLocks noChangeShapeType="1"/>
              <a:stCxn id="19465" idx="2"/>
              <a:endCxn id="19467" idx="0"/>
            </p:cNvCxnSpPr>
            <p:nvPr/>
          </p:nvCxnSpPr>
          <p:spPr bwMode="auto">
            <a:xfrm>
              <a:off x="4249738" y="5181600"/>
              <a:ext cx="1852081" cy="268599"/>
            </a:xfrm>
            <a:prstGeom prst="straightConnector1">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 name="Rectangle 1"/>
          <p:cNvSpPr/>
          <p:nvPr/>
        </p:nvSpPr>
        <p:spPr>
          <a:xfrm>
            <a:off x="100372" y="6194246"/>
            <a:ext cx="8891228" cy="646331"/>
          </a:xfrm>
          <a:prstGeom prst="rect">
            <a:avLst/>
          </a:prstGeom>
        </p:spPr>
        <p:txBody>
          <a:bodyPr wrap="square">
            <a:spAutoFit/>
          </a:bodyPr>
          <a:lstStyle/>
          <a:p>
            <a:pPr eaLnBrk="1" hangingPunct="1"/>
            <a:r>
              <a:rPr lang="en-US" altLang="en-US" dirty="0"/>
              <a:t>Muller-Merbach, Heiner. “Heuristics and their design: a survey,” European Journal of Operational Research, Vol 8, No 1, pp: 1-23.</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a:t>What is a Heuristic? </a:t>
            </a:r>
            <a:br>
              <a:rPr lang="en-US" altLang="en-US"/>
            </a:br>
            <a:r>
              <a:rPr lang="en-US" altLang="en-US" sz="3200"/>
              <a:t>Background - Algorithms</a:t>
            </a:r>
            <a:endParaRPr lang="en-US" altLang="en-US"/>
          </a:p>
        </p:txBody>
      </p:sp>
      <p:sp>
        <p:nvSpPr>
          <p:cNvPr id="23555" name="Rectangle 3"/>
          <p:cNvSpPr>
            <a:spLocks noGrp="1" noChangeArrowheads="1"/>
          </p:cNvSpPr>
          <p:nvPr>
            <p:ph type="body" idx="1"/>
          </p:nvPr>
        </p:nvSpPr>
        <p:spPr/>
        <p:txBody>
          <a:bodyPr/>
          <a:lstStyle/>
          <a:p>
            <a:pPr eaLnBrk="1" hangingPunct="1">
              <a:lnSpc>
                <a:spcPct val="90000"/>
              </a:lnSpc>
            </a:pPr>
            <a:r>
              <a:rPr lang="en-US" altLang="en-US" dirty="0"/>
              <a:t>The solution of problem instances will vary in terms of computational effort due to </a:t>
            </a:r>
          </a:p>
          <a:p>
            <a:pPr lvl="1" eaLnBrk="1" hangingPunct="1">
              <a:lnSpc>
                <a:spcPct val="90000"/>
              </a:lnSpc>
            </a:pPr>
            <a:r>
              <a:rPr lang="en-US" altLang="en-US" dirty="0"/>
              <a:t>problem type</a:t>
            </a:r>
          </a:p>
          <a:p>
            <a:pPr lvl="1" eaLnBrk="1" hangingPunct="1">
              <a:lnSpc>
                <a:spcPct val="90000"/>
              </a:lnSpc>
            </a:pPr>
            <a:r>
              <a:rPr lang="en-US" altLang="en-US" dirty="0"/>
              <a:t>problem instance features</a:t>
            </a:r>
          </a:p>
          <a:p>
            <a:pPr lvl="1" eaLnBrk="1" hangingPunct="1">
              <a:lnSpc>
                <a:spcPct val="90000"/>
              </a:lnSpc>
            </a:pPr>
            <a:r>
              <a:rPr lang="en-US" altLang="en-US" dirty="0"/>
              <a:t>algorithm employed</a:t>
            </a:r>
          </a:p>
          <a:p>
            <a:pPr eaLnBrk="1" hangingPunct="1">
              <a:lnSpc>
                <a:spcPct val="90000"/>
              </a:lnSpc>
            </a:pPr>
            <a:r>
              <a:rPr lang="en-US" altLang="en-US" dirty="0"/>
              <a:t>We want algorithms that are generally </a:t>
            </a:r>
            <a:r>
              <a:rPr lang="en-US" altLang="en-US" b="1" dirty="0"/>
              <a:t>efficient</a:t>
            </a:r>
            <a:r>
              <a:rPr lang="en-US" altLang="en-US" dirty="0"/>
              <a:t> in terms of </a:t>
            </a:r>
          </a:p>
          <a:p>
            <a:pPr lvl="1" eaLnBrk="1" hangingPunct="1">
              <a:lnSpc>
                <a:spcPct val="90000"/>
              </a:lnSpc>
            </a:pPr>
            <a:r>
              <a:rPr lang="en-US" altLang="en-US" dirty="0"/>
              <a:t>solution quality</a:t>
            </a:r>
          </a:p>
          <a:p>
            <a:pPr lvl="1" eaLnBrk="1" hangingPunct="1">
              <a:lnSpc>
                <a:spcPct val="90000"/>
              </a:lnSpc>
            </a:pPr>
            <a:r>
              <a:rPr lang="en-US" altLang="en-US" dirty="0"/>
              <a:t>computer resource requirements (memory)</a:t>
            </a:r>
          </a:p>
          <a:p>
            <a:pPr lvl="1" eaLnBrk="1" hangingPunct="1">
              <a:lnSpc>
                <a:spcPct val="90000"/>
              </a:lnSpc>
            </a:pPr>
            <a:r>
              <a:rPr lang="en-US" altLang="en-US" dirty="0"/>
              <a:t>computer effort expended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a:t>What is a Heuristic? </a:t>
            </a:r>
            <a:br>
              <a:rPr lang="en-US" altLang="en-US"/>
            </a:br>
            <a:r>
              <a:rPr lang="en-US" altLang="en-US" sz="3200"/>
              <a:t>Definition</a:t>
            </a:r>
            <a:endParaRPr lang="en-US" altLang="en-US"/>
          </a:p>
        </p:txBody>
      </p:sp>
      <p:sp>
        <p:nvSpPr>
          <p:cNvPr id="25603" name="Rectangle 3"/>
          <p:cNvSpPr>
            <a:spLocks noGrp="1" noChangeArrowheads="1"/>
          </p:cNvSpPr>
          <p:nvPr>
            <p:ph type="body" idx="1"/>
          </p:nvPr>
        </p:nvSpPr>
        <p:spPr/>
        <p:txBody>
          <a:bodyPr/>
          <a:lstStyle/>
          <a:p>
            <a:pPr eaLnBrk="1" hangingPunct="1">
              <a:lnSpc>
                <a:spcPct val="90000"/>
              </a:lnSpc>
            </a:pPr>
            <a:r>
              <a:rPr lang="en-US" altLang="en-US" dirty="0"/>
              <a:t>“Rule of Thumb”</a:t>
            </a:r>
          </a:p>
          <a:p>
            <a:pPr eaLnBrk="1" hangingPunct="1">
              <a:lnSpc>
                <a:spcPct val="90000"/>
              </a:lnSpc>
            </a:pPr>
            <a:r>
              <a:rPr lang="en-US" altLang="en-US" dirty="0"/>
              <a:t>“An interactive algorithm which does not converge toward the solution of a problem” – Muller-Merbach</a:t>
            </a:r>
          </a:p>
          <a:p>
            <a:pPr eaLnBrk="1" hangingPunct="1">
              <a:lnSpc>
                <a:spcPct val="90000"/>
              </a:lnSpc>
            </a:pPr>
            <a:r>
              <a:rPr lang="en-US" altLang="en-US" dirty="0"/>
              <a:t>“A technique which seeks good (i.e., near optimal) solutions at a reasonable computational cost </a:t>
            </a:r>
            <a:r>
              <a:rPr lang="en-US" altLang="en-US" b="1" dirty="0"/>
              <a:t>without being able to guarantee either feasibility or optimality</a:t>
            </a:r>
            <a:r>
              <a:rPr lang="en-US" altLang="en-US" dirty="0"/>
              <a:t>, or even, in many cases, to state how close to optimality a particular feasible solution is.” – Reeves</a:t>
            </a:r>
          </a:p>
          <a:p>
            <a:pPr eaLnBrk="1" hangingPunct="1">
              <a:lnSpc>
                <a:spcPct val="90000"/>
              </a:lnSpc>
            </a:pPr>
            <a:endParaRPr lang="en-US" altLang="en-US" dirty="0"/>
          </a:p>
        </p:txBody>
      </p:sp>
      <p:sp>
        <p:nvSpPr>
          <p:cNvPr id="25604" name="Text Box 4"/>
          <p:cNvSpPr txBox="1">
            <a:spLocks noChangeArrowheads="1"/>
          </p:cNvSpPr>
          <p:nvPr/>
        </p:nvSpPr>
        <p:spPr bwMode="auto">
          <a:xfrm>
            <a:off x="609600" y="6172200"/>
            <a:ext cx="81692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65000"/>
              <a:buFont typeface="Wingdings" panose="05000000000000000000" pitchFamily="2" charset="2"/>
              <a:buChar char="n"/>
              <a:defRPr sz="3000">
                <a:solidFill>
                  <a:schemeClr val="tx1"/>
                </a:solidFill>
                <a:latin typeface="Times New Roman" panose="02020603050405020304" pitchFamily="18" charset="0"/>
              </a:defRPr>
            </a:lvl1pPr>
            <a:lvl2pPr marL="742950" indent="-285750">
              <a:spcBef>
                <a:spcPct val="20000"/>
              </a:spcBef>
              <a:buClr>
                <a:srgbClr val="B2B2B2"/>
              </a:buClr>
              <a:buSzPct val="60000"/>
              <a:buFont typeface="Wingdings" panose="05000000000000000000" pitchFamily="2" charset="2"/>
              <a:buChar char="q"/>
              <a:defRPr sz="2600">
                <a:solidFill>
                  <a:schemeClr val="tx1"/>
                </a:solidFill>
                <a:latin typeface="Times New Roman" panose="02020603050405020304" pitchFamily="18" charset="0"/>
              </a:defRPr>
            </a:lvl2pPr>
            <a:lvl3pPr marL="1143000" indent="-228600">
              <a:spcBef>
                <a:spcPct val="20000"/>
              </a:spcBef>
              <a:buClr>
                <a:srgbClr val="000099"/>
              </a:buClr>
              <a:buSzPct val="65000"/>
              <a:buFont typeface="Wingdings" panose="05000000000000000000" pitchFamily="2" charset="2"/>
              <a:buChar char="n"/>
              <a:defRPr sz="2200">
                <a:solidFill>
                  <a:schemeClr val="tx1"/>
                </a:solidFill>
                <a:latin typeface="Times New Roman" panose="02020603050405020304" pitchFamily="18" charset="0"/>
              </a:defRPr>
            </a:lvl3pPr>
            <a:lvl4pPr marL="1600200" indent="-228600">
              <a:spcBef>
                <a:spcPct val="20000"/>
              </a:spcBef>
              <a:buClr>
                <a:srgbClr val="B2B2B2"/>
              </a:buClr>
              <a:buSzPct val="70000"/>
              <a:buFont typeface="Wingdings" panose="05000000000000000000" pitchFamily="2" charset="2"/>
              <a:buChar char="q"/>
              <a:defRPr sz="2000">
                <a:solidFill>
                  <a:schemeClr val="tx1"/>
                </a:solidFill>
                <a:latin typeface="Times New Roman" panose="02020603050405020304" pitchFamily="18" charset="0"/>
              </a:defRPr>
            </a:lvl4pPr>
            <a:lvl5pPr marL="2057400" indent="-228600">
              <a:spcBef>
                <a:spcPct val="20000"/>
              </a:spcBef>
              <a:buClr>
                <a:srgbClr val="000099"/>
              </a:buClr>
              <a:buSzPct val="7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99"/>
              </a:buClr>
              <a:buSzPct val="7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99"/>
              </a:buClr>
              <a:buSzPct val="7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99"/>
              </a:buClr>
              <a:buSzPct val="7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99"/>
              </a:buClr>
              <a:buSzPct val="7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Arial" panose="020B0604020202020204" pitchFamily="34" charset="0"/>
              </a:rPr>
              <a:t>Reeves, Colin R. (ed) </a:t>
            </a:r>
            <a:r>
              <a:rPr lang="en-US" altLang="en-US" sz="1800" i="1">
                <a:latin typeface="Arial" panose="020B0604020202020204" pitchFamily="34" charset="0"/>
              </a:rPr>
              <a:t>Modern Heuristic Techniques for Combinatorial Problems,</a:t>
            </a:r>
            <a:r>
              <a:rPr lang="en-US" altLang="en-US" sz="1800">
                <a:latin typeface="Arial" panose="020B0604020202020204" pitchFamily="34" charset="0"/>
              </a:rPr>
              <a:t> MacGraw-Hill, Inc, 1993.</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a:t>Outline</a:t>
            </a:r>
          </a:p>
        </p:txBody>
      </p:sp>
      <p:sp>
        <p:nvSpPr>
          <p:cNvPr id="6147" name="Rectangle 3"/>
          <p:cNvSpPr>
            <a:spLocks noGrp="1" noChangeArrowheads="1"/>
          </p:cNvSpPr>
          <p:nvPr>
            <p:ph type="body" idx="1"/>
          </p:nvPr>
        </p:nvSpPr>
        <p:spPr/>
        <p:txBody>
          <a:bodyPr/>
          <a:lstStyle/>
          <a:p>
            <a:pPr eaLnBrk="1" hangingPunct="1"/>
            <a:r>
              <a:rPr lang="en-US" altLang="en-US"/>
              <a:t>Who am I?</a:t>
            </a:r>
          </a:p>
          <a:p>
            <a:pPr eaLnBrk="1" hangingPunct="1"/>
            <a:r>
              <a:rPr lang="en-US" altLang="en-US"/>
              <a:t>Syllabus</a:t>
            </a:r>
          </a:p>
          <a:p>
            <a:pPr eaLnBrk="1" hangingPunct="1"/>
            <a:r>
              <a:rPr lang="en-US" altLang="en-US"/>
              <a:t>What is a Heuristic?</a:t>
            </a:r>
          </a:p>
          <a:p>
            <a:pPr eaLnBrk="1" hangingPunct="1"/>
            <a:r>
              <a:rPr lang="en-US" altLang="en-US"/>
              <a:t>Why use Heuristics?</a:t>
            </a:r>
          </a:p>
          <a:p>
            <a:pPr eaLnBrk="1" hangingPunct="1"/>
            <a:r>
              <a:rPr lang="en-US" altLang="en-US"/>
              <a:t>When do we use Heuristics?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a:t>Outline</a:t>
            </a:r>
          </a:p>
        </p:txBody>
      </p:sp>
      <p:sp>
        <p:nvSpPr>
          <p:cNvPr id="6147" name="Rectangle 3"/>
          <p:cNvSpPr>
            <a:spLocks noGrp="1" noChangeArrowheads="1"/>
          </p:cNvSpPr>
          <p:nvPr>
            <p:ph type="body" idx="1"/>
          </p:nvPr>
        </p:nvSpPr>
        <p:spPr/>
        <p:txBody>
          <a:bodyPr/>
          <a:lstStyle/>
          <a:p>
            <a:pPr eaLnBrk="1" hangingPunct="1"/>
            <a:r>
              <a:rPr lang="en-US" altLang="en-US" dirty="0">
                <a:solidFill>
                  <a:schemeClr val="bg1">
                    <a:lumMod val="75000"/>
                  </a:schemeClr>
                </a:solidFill>
              </a:rPr>
              <a:t>Who am I?</a:t>
            </a:r>
          </a:p>
          <a:p>
            <a:pPr eaLnBrk="1" hangingPunct="1"/>
            <a:r>
              <a:rPr lang="en-US" altLang="en-US" dirty="0">
                <a:solidFill>
                  <a:schemeClr val="bg1">
                    <a:lumMod val="75000"/>
                  </a:schemeClr>
                </a:solidFill>
              </a:rPr>
              <a:t>Syllabus</a:t>
            </a:r>
          </a:p>
          <a:p>
            <a:pPr eaLnBrk="1" hangingPunct="1"/>
            <a:r>
              <a:rPr lang="en-US" altLang="en-US" dirty="0">
                <a:solidFill>
                  <a:schemeClr val="bg1">
                    <a:lumMod val="75000"/>
                  </a:schemeClr>
                </a:solidFill>
              </a:rPr>
              <a:t>What is a Heuristic?</a:t>
            </a:r>
          </a:p>
          <a:p>
            <a:pPr eaLnBrk="1" hangingPunct="1"/>
            <a:r>
              <a:rPr lang="en-US" altLang="en-US" dirty="0"/>
              <a:t>Why use Heuristics?</a:t>
            </a:r>
          </a:p>
          <a:p>
            <a:pPr eaLnBrk="1" hangingPunct="1"/>
            <a:r>
              <a:rPr lang="en-US" altLang="en-US" dirty="0">
                <a:solidFill>
                  <a:schemeClr val="bg1">
                    <a:lumMod val="75000"/>
                  </a:schemeClr>
                </a:solidFill>
              </a:rPr>
              <a:t>When do we use Heuristics?</a:t>
            </a:r>
          </a:p>
        </p:txBody>
      </p:sp>
    </p:spTree>
    <p:extLst>
      <p:ext uri="{BB962C8B-B14F-4D97-AF65-F5344CB8AC3E}">
        <p14:creationId xmlns:p14="http://schemas.microsoft.com/office/powerpoint/2010/main" val="8535591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a:t>Why use heuristics?</a:t>
            </a:r>
            <a:br>
              <a:rPr lang="en-US" altLang="en-US"/>
            </a:br>
            <a:r>
              <a:rPr lang="en-US" altLang="en-US" sz="3200"/>
              <a:t>Intro</a:t>
            </a:r>
            <a:endParaRPr lang="en-US" altLang="en-US"/>
          </a:p>
        </p:txBody>
      </p:sp>
      <p:sp>
        <p:nvSpPr>
          <p:cNvPr id="26627" name="Rectangle 3"/>
          <p:cNvSpPr>
            <a:spLocks noGrp="1" noChangeArrowheads="1"/>
          </p:cNvSpPr>
          <p:nvPr>
            <p:ph type="body" idx="1"/>
          </p:nvPr>
        </p:nvSpPr>
        <p:spPr/>
        <p:txBody>
          <a:bodyPr/>
          <a:lstStyle/>
          <a:p>
            <a:pPr eaLnBrk="1" hangingPunct="1">
              <a:lnSpc>
                <a:spcPct val="90000"/>
              </a:lnSpc>
            </a:pPr>
            <a:r>
              <a:rPr lang="en-US" altLang="en-US" dirty="0"/>
              <a:t>If (converging) algorithms give us, at best, exact optimal solutions or, at worst, precise mathematically bounded estimates why would I </a:t>
            </a:r>
            <a:r>
              <a:rPr lang="en-US" altLang="en-US" b="1" dirty="0"/>
              <a:t>ever</a:t>
            </a:r>
            <a:r>
              <a:rPr lang="en-US" altLang="en-US" dirty="0"/>
              <a:t> use a heuristic that not only may fail to give me an optimal solution but cannot even tell me if it did fail, or </a:t>
            </a:r>
            <a:r>
              <a:rPr lang="en-US" altLang="en-US" b="1" dirty="0"/>
              <a:t>how badly it failed</a:t>
            </a:r>
            <a:r>
              <a:rPr lang="en-US" altLang="en-US"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en-US" dirty="0"/>
              <a:t>Why use heuristics?</a:t>
            </a:r>
            <a:br>
              <a:rPr lang="en-US" altLang="en-US" dirty="0"/>
            </a:br>
            <a:r>
              <a:rPr lang="en-US" altLang="en-US" sz="3200" dirty="0"/>
              <a:t>Summary</a:t>
            </a:r>
            <a:endParaRPr lang="en-US" altLang="en-US" dirty="0"/>
          </a:p>
        </p:txBody>
      </p:sp>
      <p:sp>
        <p:nvSpPr>
          <p:cNvPr id="26627" name="Rectangle 3"/>
          <p:cNvSpPr>
            <a:spLocks noGrp="1" noChangeArrowheads="1"/>
          </p:cNvSpPr>
          <p:nvPr>
            <p:ph type="body" idx="1"/>
          </p:nvPr>
        </p:nvSpPr>
        <p:spPr/>
        <p:txBody>
          <a:bodyPr/>
          <a:lstStyle/>
          <a:p>
            <a:pPr marL="514350" indent="-514350" eaLnBrk="1" hangingPunct="1">
              <a:lnSpc>
                <a:spcPct val="90000"/>
              </a:lnSpc>
              <a:buFont typeface="+mj-lt"/>
              <a:buAutoNum type="arabicPeriod"/>
            </a:pPr>
            <a:r>
              <a:rPr lang="en-US" altLang="en-US" dirty="0"/>
              <a:t>Less restrictive assumptions</a:t>
            </a:r>
          </a:p>
          <a:p>
            <a:pPr marL="514350" indent="-514350" eaLnBrk="1" hangingPunct="1">
              <a:lnSpc>
                <a:spcPct val="90000"/>
              </a:lnSpc>
              <a:buFont typeface="+mj-lt"/>
              <a:buAutoNum type="arabicPeriod"/>
            </a:pPr>
            <a:r>
              <a:rPr lang="en-US" altLang="en-US" dirty="0"/>
              <a:t>Understandable methods</a:t>
            </a:r>
          </a:p>
          <a:p>
            <a:pPr marL="514350" indent="-514350" eaLnBrk="1" hangingPunct="1">
              <a:lnSpc>
                <a:spcPct val="90000"/>
              </a:lnSpc>
              <a:buFont typeface="+mj-lt"/>
              <a:buAutoNum type="arabicPeriod"/>
            </a:pPr>
            <a:r>
              <a:rPr lang="en-US" altLang="en-US" dirty="0"/>
              <a:t>Use within optimization routines</a:t>
            </a:r>
          </a:p>
          <a:p>
            <a:pPr marL="514350" indent="-514350" eaLnBrk="1" hangingPunct="1">
              <a:lnSpc>
                <a:spcPct val="90000"/>
              </a:lnSpc>
              <a:buFont typeface="+mj-lt"/>
              <a:buAutoNum type="arabicPeriod"/>
            </a:pPr>
            <a:r>
              <a:rPr lang="en-US" altLang="en-US" dirty="0"/>
              <a:t>Only method available</a:t>
            </a:r>
          </a:p>
          <a:p>
            <a:pPr eaLnBrk="1" hangingPunct="1">
              <a:lnSpc>
                <a:spcPct val="90000"/>
              </a:lnSpc>
            </a:pPr>
            <a:endParaRPr lang="en-US" altLang="en-US" dirty="0"/>
          </a:p>
        </p:txBody>
      </p:sp>
    </p:spTree>
    <p:extLst>
      <p:ext uri="{BB962C8B-B14F-4D97-AF65-F5344CB8AC3E}">
        <p14:creationId xmlns:p14="http://schemas.microsoft.com/office/powerpoint/2010/main" val="16540621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dirty="0"/>
              <a:t>Why use heuristics?</a:t>
            </a:r>
            <a:br>
              <a:rPr lang="en-US" altLang="en-US" dirty="0"/>
            </a:br>
            <a:r>
              <a:rPr lang="en-US" altLang="en-US" sz="3200" dirty="0"/>
              <a:t>1. Algorithm Assumptions</a:t>
            </a:r>
            <a:endParaRPr lang="en-US" altLang="en-US" dirty="0"/>
          </a:p>
        </p:txBody>
      </p:sp>
      <p:sp>
        <p:nvSpPr>
          <p:cNvPr id="28675" name="Rectangle 3"/>
          <p:cNvSpPr>
            <a:spLocks noGrp="1" noChangeArrowheads="1"/>
          </p:cNvSpPr>
          <p:nvPr>
            <p:ph type="body" idx="1"/>
          </p:nvPr>
        </p:nvSpPr>
        <p:spPr/>
        <p:txBody>
          <a:bodyPr/>
          <a:lstStyle/>
          <a:p>
            <a:pPr eaLnBrk="1" hangingPunct="1">
              <a:lnSpc>
                <a:spcPct val="90000"/>
              </a:lnSpc>
            </a:pPr>
            <a:r>
              <a:rPr lang="en-US" altLang="en-US" dirty="0"/>
              <a:t>Converging algorithms (Simplex etc.) buy their mathematical convergence proofs at the expense of strict assumptions</a:t>
            </a:r>
          </a:p>
          <a:p>
            <a:pPr lvl="1" eaLnBrk="1" hangingPunct="1">
              <a:lnSpc>
                <a:spcPct val="90000"/>
              </a:lnSpc>
            </a:pPr>
            <a:r>
              <a:rPr lang="en-US" altLang="en-US" dirty="0"/>
              <a:t>When these assumptions are met the algorithms work</a:t>
            </a:r>
          </a:p>
          <a:p>
            <a:pPr lvl="1" eaLnBrk="1" hangingPunct="1">
              <a:lnSpc>
                <a:spcPct val="90000"/>
              </a:lnSpc>
            </a:pPr>
            <a:r>
              <a:rPr lang="en-US" altLang="en-US" dirty="0"/>
              <a:t>When they are not met the algorithms may fail, spectacularly (try simplex on a nonlinear problem!)</a:t>
            </a:r>
          </a:p>
          <a:p>
            <a:pPr eaLnBrk="1" hangingPunct="1">
              <a:lnSpc>
                <a:spcPct val="90000"/>
              </a:lnSpc>
            </a:pPr>
            <a:r>
              <a:rPr lang="en-US" altLang="en-US" dirty="0"/>
              <a:t>Heuristics have much more forgiving and general assumptions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dirty="0"/>
              <a:t>Why use heuristics?</a:t>
            </a:r>
            <a:br>
              <a:rPr lang="en-US" altLang="en-US" dirty="0"/>
            </a:br>
            <a:r>
              <a:rPr lang="en-US" altLang="en-US" sz="3200" dirty="0"/>
              <a:t>1. Accurate Modeling</a:t>
            </a:r>
            <a:endParaRPr lang="en-US" altLang="en-US" dirty="0"/>
          </a:p>
        </p:txBody>
      </p:sp>
      <p:sp>
        <p:nvSpPr>
          <p:cNvPr id="30723" name="Rectangle 3"/>
          <p:cNvSpPr>
            <a:spLocks noGrp="1" noChangeArrowheads="1"/>
          </p:cNvSpPr>
          <p:nvPr>
            <p:ph type="body" idx="1"/>
          </p:nvPr>
        </p:nvSpPr>
        <p:spPr/>
        <p:txBody>
          <a:bodyPr/>
          <a:lstStyle/>
          <a:p>
            <a:pPr eaLnBrk="1" hangingPunct="1">
              <a:lnSpc>
                <a:spcPct val="90000"/>
              </a:lnSpc>
            </a:pPr>
            <a:r>
              <a:rPr lang="en-US" altLang="en-US" dirty="0"/>
              <a:t>As a result of these strict requirements models of “messes” are often over simplified to force the resulting mathematical model to fit the algorithm requirements.</a:t>
            </a:r>
          </a:p>
          <a:p>
            <a:pPr lvl="1" eaLnBrk="1" hangingPunct="1">
              <a:lnSpc>
                <a:spcPct val="90000"/>
              </a:lnSpc>
            </a:pPr>
            <a:r>
              <a:rPr lang="en-US" altLang="en-US" dirty="0"/>
              <a:t>Garbage-in Garbage-out</a:t>
            </a:r>
          </a:p>
          <a:p>
            <a:pPr eaLnBrk="1" hangingPunct="1">
              <a:lnSpc>
                <a:spcPct val="90000"/>
              </a:lnSpc>
            </a:pPr>
            <a:r>
              <a:rPr lang="en-US" altLang="en-US" dirty="0"/>
              <a:t>Heuristic assumptions are easier to meet, enabling the ORSA to model the mess more accurately</a:t>
            </a:r>
          </a:p>
          <a:p>
            <a:pPr eaLnBrk="1" hangingPunct="1">
              <a:lnSpc>
                <a:spcPct val="90000"/>
              </a:lnSpc>
            </a:pPr>
            <a:r>
              <a:rPr lang="en-US" altLang="en-US" dirty="0"/>
              <a:t>“…should we prefer an exact solution of an approximate model, or an approximate solution of an exact model?” - Reeves  </a:t>
            </a:r>
          </a:p>
          <a:p>
            <a:pPr eaLnBrk="1" hangingPunct="1">
              <a:lnSpc>
                <a:spcPct val="90000"/>
              </a:lnSpc>
            </a:pPr>
            <a:endParaRPr lang="en-US"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dirty="0"/>
              <a:t>Why use heuristics?</a:t>
            </a:r>
            <a:br>
              <a:rPr lang="en-US" altLang="en-US" dirty="0"/>
            </a:br>
            <a:r>
              <a:rPr lang="en-US" altLang="en-US" sz="3200" dirty="0"/>
              <a:t>2. </a:t>
            </a:r>
            <a:r>
              <a:rPr lang="en-US" altLang="en-US" sz="3200" dirty="0" err="1"/>
              <a:t>Sellability</a:t>
            </a:r>
            <a:endParaRPr lang="en-US" altLang="en-US" dirty="0"/>
          </a:p>
        </p:txBody>
      </p:sp>
      <p:sp>
        <p:nvSpPr>
          <p:cNvPr id="32771" name="Rectangle 3"/>
          <p:cNvSpPr>
            <a:spLocks noGrp="1" noChangeArrowheads="1"/>
          </p:cNvSpPr>
          <p:nvPr>
            <p:ph type="body" idx="1"/>
          </p:nvPr>
        </p:nvSpPr>
        <p:spPr/>
        <p:txBody>
          <a:bodyPr/>
          <a:lstStyle/>
          <a:p>
            <a:pPr eaLnBrk="1" hangingPunct="1">
              <a:lnSpc>
                <a:spcPct val="90000"/>
              </a:lnSpc>
            </a:pPr>
            <a:r>
              <a:rPr lang="en-US" altLang="en-US"/>
              <a:t>Senior leaders may be very loath to implement the results of an algorithm they cannot understand</a:t>
            </a:r>
          </a:p>
          <a:p>
            <a:pPr eaLnBrk="1" hangingPunct="1">
              <a:lnSpc>
                <a:spcPct val="90000"/>
              </a:lnSpc>
            </a:pPr>
            <a:r>
              <a:rPr lang="en-US" altLang="en-US"/>
              <a:t>Heuristics are generally easily understood, which enables better buy-in</a:t>
            </a:r>
          </a:p>
          <a:p>
            <a:pPr eaLnBrk="1" hangingPunct="1">
              <a:lnSpc>
                <a:spcPct val="90000"/>
              </a:lnSpc>
            </a:pPr>
            <a:r>
              <a:rPr lang="en-US" altLang="en-US"/>
              <a:t>Our job is to improve processes, use all the tools in your tool-kit towards that aim.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dirty="0"/>
              <a:t>Why use heuristics?</a:t>
            </a:r>
            <a:br>
              <a:rPr lang="en-US" altLang="en-US" dirty="0"/>
            </a:br>
            <a:r>
              <a:rPr lang="en-US" altLang="en-US" sz="3200" dirty="0"/>
              <a:t>3. Use within converging algorithms</a:t>
            </a:r>
            <a:endParaRPr lang="en-US" altLang="en-US" dirty="0"/>
          </a:p>
        </p:txBody>
      </p:sp>
      <p:sp>
        <p:nvSpPr>
          <p:cNvPr id="32771" name="Rectangle 3"/>
          <p:cNvSpPr>
            <a:spLocks noGrp="1" noChangeArrowheads="1"/>
          </p:cNvSpPr>
          <p:nvPr>
            <p:ph type="body" idx="1"/>
          </p:nvPr>
        </p:nvSpPr>
        <p:spPr/>
        <p:txBody>
          <a:bodyPr/>
          <a:lstStyle/>
          <a:p>
            <a:pPr eaLnBrk="1" hangingPunct="1">
              <a:lnSpc>
                <a:spcPct val="90000"/>
              </a:lnSpc>
            </a:pPr>
            <a:r>
              <a:rPr lang="en-US" altLang="en-US" dirty="0"/>
              <a:t>Heuristic solutions can provide good initial solutions to seed iterative converging algorithms</a:t>
            </a:r>
          </a:p>
          <a:p>
            <a:pPr eaLnBrk="1" hangingPunct="1">
              <a:lnSpc>
                <a:spcPct val="90000"/>
              </a:lnSpc>
            </a:pPr>
            <a:r>
              <a:rPr lang="en-US" altLang="en-US" dirty="0"/>
              <a:t>Heuristics can provide bounds for branch and bound/ branch and cut methods</a:t>
            </a:r>
          </a:p>
          <a:p>
            <a:pPr eaLnBrk="1" hangingPunct="1">
              <a:lnSpc>
                <a:spcPct val="90000"/>
              </a:lnSpc>
            </a:pPr>
            <a:endParaRPr lang="en-US" altLang="en-US" dirty="0"/>
          </a:p>
        </p:txBody>
      </p:sp>
    </p:spTree>
    <p:extLst>
      <p:ext uri="{BB962C8B-B14F-4D97-AF65-F5344CB8AC3E}">
        <p14:creationId xmlns:p14="http://schemas.microsoft.com/office/powerpoint/2010/main" val="379878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dirty="0"/>
              <a:t>Why use heuristics?</a:t>
            </a:r>
            <a:br>
              <a:rPr lang="en-US" altLang="en-US" dirty="0"/>
            </a:br>
            <a:r>
              <a:rPr lang="en-US" altLang="en-US" sz="3200" dirty="0"/>
              <a:t>4. </a:t>
            </a:r>
            <a:r>
              <a:rPr lang="en-US" altLang="en-US" dirty="0"/>
              <a:t>‘</a:t>
            </a:r>
            <a:r>
              <a:rPr lang="en-US" altLang="en-US" sz="3200" dirty="0"/>
              <a:t>Hard’ , Large, and Ugly Problems </a:t>
            </a:r>
            <a:endParaRPr lang="en-US" altLang="en-US" dirty="0"/>
          </a:p>
        </p:txBody>
      </p:sp>
      <p:sp>
        <p:nvSpPr>
          <p:cNvPr id="34819" name="Rectangle 3"/>
          <p:cNvSpPr>
            <a:spLocks noGrp="1" noChangeArrowheads="1"/>
          </p:cNvSpPr>
          <p:nvPr>
            <p:ph type="body" idx="1"/>
          </p:nvPr>
        </p:nvSpPr>
        <p:spPr/>
        <p:txBody>
          <a:bodyPr/>
          <a:lstStyle/>
          <a:p>
            <a:pPr eaLnBrk="1" hangingPunct="1">
              <a:lnSpc>
                <a:spcPct val="90000"/>
              </a:lnSpc>
            </a:pPr>
            <a:r>
              <a:rPr lang="en-US" altLang="en-US" sz="2800" dirty="0"/>
              <a:t>Some problem classes exist that are just ‘hard’.</a:t>
            </a:r>
          </a:p>
          <a:p>
            <a:pPr lvl="1" eaLnBrk="1" hangingPunct="1">
              <a:lnSpc>
                <a:spcPct val="90000"/>
              </a:lnSpc>
            </a:pPr>
            <a:r>
              <a:rPr lang="en-US" altLang="en-US" sz="2400" dirty="0"/>
              <a:t>We will make this term more precise soon</a:t>
            </a:r>
          </a:p>
          <a:p>
            <a:pPr lvl="1" eaLnBrk="1" hangingPunct="1">
              <a:lnSpc>
                <a:spcPct val="90000"/>
              </a:lnSpc>
            </a:pPr>
            <a:r>
              <a:rPr lang="en-US" altLang="en-US" sz="2400" dirty="0"/>
              <a:t>It may be impossible to solve these problems to optimality, or it would take untenable amount of time</a:t>
            </a:r>
          </a:p>
          <a:p>
            <a:pPr eaLnBrk="1" hangingPunct="1">
              <a:lnSpc>
                <a:spcPct val="90000"/>
              </a:lnSpc>
            </a:pPr>
            <a:r>
              <a:rPr lang="en-US" altLang="en-US" sz="2800" dirty="0"/>
              <a:t>Some problem instances are just really, really large</a:t>
            </a:r>
          </a:p>
          <a:p>
            <a:pPr lvl="1" eaLnBrk="1" hangingPunct="1">
              <a:lnSpc>
                <a:spcPct val="90000"/>
              </a:lnSpc>
            </a:pPr>
            <a:r>
              <a:rPr lang="en-US" altLang="en-US" sz="2400" dirty="0"/>
              <a:t>Modern algorithms can solve very large problems but they often do so to a fixed error</a:t>
            </a:r>
          </a:p>
          <a:p>
            <a:pPr eaLnBrk="1" hangingPunct="1">
              <a:lnSpc>
                <a:spcPct val="90000"/>
              </a:lnSpc>
            </a:pPr>
            <a:r>
              <a:rPr lang="en-US" altLang="en-US" sz="2800" dirty="0"/>
              <a:t>Non-linear, non-convex problems with multiple local minima are ugly, and most algorithms get ‘trapped’ by local minima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dirty="0"/>
              <a:t>Why use heuristics? </a:t>
            </a:r>
            <a:br>
              <a:rPr lang="en-US" altLang="en-US" dirty="0"/>
            </a:br>
            <a:r>
              <a:rPr lang="en-US" altLang="en-US" sz="3200" dirty="0"/>
              <a:t>4. One set of hard problems - Combinatorial</a:t>
            </a:r>
          </a:p>
        </p:txBody>
      </p:sp>
      <p:sp>
        <p:nvSpPr>
          <p:cNvPr id="36867" name="Rectangle 3"/>
          <p:cNvSpPr>
            <a:spLocks noGrp="1" noChangeArrowheads="1"/>
          </p:cNvSpPr>
          <p:nvPr>
            <p:ph type="body" idx="1"/>
          </p:nvPr>
        </p:nvSpPr>
        <p:spPr/>
        <p:txBody>
          <a:bodyPr/>
          <a:lstStyle/>
          <a:p>
            <a:pPr eaLnBrk="1" hangingPunct="1"/>
            <a:r>
              <a:rPr lang="en-US" altLang="en-US" sz="2800" dirty="0"/>
              <a:t>Subset of Mathematical Programming</a:t>
            </a:r>
          </a:p>
          <a:p>
            <a:pPr lvl="1" eaLnBrk="1" hangingPunct="1"/>
            <a:r>
              <a:rPr lang="en-US" altLang="en-US" sz="2400" dirty="0"/>
              <a:t>Decision variables are discrete-valued (typically binary)</a:t>
            </a:r>
          </a:p>
          <a:p>
            <a:pPr lvl="1" eaLnBrk="1" hangingPunct="1"/>
            <a:r>
              <a:rPr lang="en-US" altLang="en-US" sz="2400" dirty="0"/>
              <a:t>Seek the best combination of values out of a finite set of combinations</a:t>
            </a:r>
          </a:p>
          <a:p>
            <a:pPr lvl="1" eaLnBrk="1" hangingPunct="1"/>
            <a:r>
              <a:rPr lang="en-US" altLang="en-US" sz="2400" dirty="0"/>
              <a:t>Often represented via networks/graphs</a:t>
            </a:r>
          </a:p>
          <a:p>
            <a:pPr lvl="1" eaLnBrk="1" hangingPunct="1"/>
            <a:r>
              <a:rPr lang="en-US" altLang="en-US" sz="2400" dirty="0"/>
              <a:t>“Combinatorial explosion” </a:t>
            </a:r>
          </a:p>
          <a:p>
            <a:pPr eaLnBrk="1" hangingPunct="1"/>
            <a:r>
              <a:rPr lang="en-US" altLang="en-US" sz="2800" dirty="0"/>
              <a:t>Examples</a:t>
            </a:r>
          </a:p>
          <a:p>
            <a:pPr lvl="1" eaLnBrk="1" hangingPunct="1"/>
            <a:r>
              <a:rPr lang="en-US" altLang="en-US" sz="2400" dirty="0"/>
              <a:t>Traveling Salesman Problem (TSP) and other routing variants</a:t>
            </a:r>
          </a:p>
          <a:p>
            <a:pPr lvl="1" eaLnBrk="1" hangingPunct="1"/>
            <a:r>
              <a:rPr lang="en-US" altLang="en-US" sz="2400" dirty="0"/>
              <a:t>Knapsack Problem and its variants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dirty="0"/>
              <a:t>Why use heuristics? </a:t>
            </a:r>
            <a:br>
              <a:rPr lang="en-US" altLang="en-US" dirty="0"/>
            </a:br>
            <a:r>
              <a:rPr lang="en-US" altLang="en-US" sz="3200" dirty="0"/>
              <a:t>4. Combinatorial Explosion Example</a:t>
            </a:r>
          </a:p>
        </p:txBody>
      </p:sp>
      <p:sp>
        <p:nvSpPr>
          <p:cNvPr id="36867" name="Rectangle 3"/>
          <p:cNvSpPr>
            <a:spLocks noGrp="1" noChangeArrowheads="1"/>
          </p:cNvSpPr>
          <p:nvPr>
            <p:ph type="body" idx="1"/>
          </p:nvPr>
        </p:nvSpPr>
        <p:spPr>
          <a:xfrm>
            <a:off x="457200" y="1524000"/>
            <a:ext cx="8382000" cy="4530725"/>
          </a:xfrm>
        </p:spPr>
        <p:txBody>
          <a:bodyPr/>
          <a:lstStyle/>
          <a:p>
            <a:pPr eaLnBrk="1" hangingPunct="1"/>
            <a:r>
              <a:rPr lang="en-US" altLang="en-US" sz="2400" dirty="0"/>
              <a:t>Consider the ‘Magic Square” problem</a:t>
            </a:r>
          </a:p>
          <a:p>
            <a:pPr eaLnBrk="1" hangingPunct="1"/>
            <a:r>
              <a:rPr lang="en-US" altLang="en-US" sz="2400" dirty="0"/>
              <a:t>Given a 3x3 table: Fill 9 cells with integers 1…9 so the sum of each row, each column and each diagonal are equal</a:t>
            </a:r>
          </a:p>
          <a:p>
            <a:pPr eaLnBrk="1" hangingPunct="1"/>
            <a:endParaRPr lang="en-US" altLang="en-US" sz="2400" dirty="0"/>
          </a:p>
          <a:p>
            <a:pPr eaLnBrk="1" hangingPunct="1"/>
            <a:endParaRPr lang="en-US" altLang="en-US" sz="2400" dirty="0"/>
          </a:p>
          <a:p>
            <a:pPr eaLnBrk="1" hangingPunct="1"/>
            <a:endParaRPr lang="en-US" altLang="en-US" sz="2400" dirty="0"/>
          </a:p>
          <a:p>
            <a:pPr eaLnBrk="1" hangingPunct="1"/>
            <a:r>
              <a:rPr lang="en-US" altLang="en-US" sz="2400" dirty="0"/>
              <a:t>For 3x3 we have 9 places to put first number, 8 places to put second number, 7 places to put third number… </a:t>
            </a:r>
            <a:br>
              <a:rPr lang="en-US" altLang="en-US" sz="2400" dirty="0"/>
            </a:br>
            <a:r>
              <a:rPr lang="en-US" altLang="en-US" sz="2400" dirty="0"/>
              <a:t>9*8*7 …*1 = 9! = 362,880 possible arrangements</a:t>
            </a:r>
          </a:p>
          <a:p>
            <a:pPr eaLnBrk="1" hangingPunct="1"/>
            <a:r>
              <a:rPr lang="en-US" altLang="en-US" sz="2400" dirty="0"/>
              <a:t>For 5x5 we have 25! = 1.55 x 10</a:t>
            </a:r>
            <a:r>
              <a:rPr lang="en-US" altLang="en-US" sz="2400" baseline="30000" dirty="0"/>
              <a:t>25 </a:t>
            </a:r>
            <a:r>
              <a:rPr lang="en-US" altLang="en-US" sz="2400" dirty="0"/>
              <a:t>which takes a computer solving 10 trillion operations a second 49,000 years to sort thru</a:t>
            </a:r>
          </a:p>
          <a:p>
            <a:pPr marL="0" indent="0" eaLnBrk="1" hangingPunct="1">
              <a:buNone/>
            </a:pPr>
            <a:endParaRPr lang="en-US" altLang="en-US" sz="2400" dirty="0"/>
          </a:p>
          <a:p>
            <a:pPr eaLnBrk="1" hangingPunct="1"/>
            <a:endParaRPr lang="en-US" altLang="en-US" sz="2000" dirty="0"/>
          </a:p>
        </p:txBody>
      </p:sp>
      <p:pic>
        <p:nvPicPr>
          <p:cNvPr id="2" name="Picture 1"/>
          <p:cNvPicPr>
            <a:picLocks noChangeAspect="1"/>
          </p:cNvPicPr>
          <p:nvPr/>
        </p:nvPicPr>
        <p:blipFill>
          <a:blip r:embed="rId2"/>
          <a:stretch>
            <a:fillRect/>
          </a:stretch>
        </p:blipFill>
        <p:spPr>
          <a:xfrm>
            <a:off x="3505200" y="2743200"/>
            <a:ext cx="1752600" cy="1395104"/>
          </a:xfrm>
          <a:prstGeom prst="rect">
            <a:avLst/>
          </a:prstGeom>
        </p:spPr>
      </p:pic>
      <p:sp>
        <p:nvSpPr>
          <p:cNvPr id="3" name="TextBox 2"/>
          <p:cNvSpPr txBox="1"/>
          <p:nvPr/>
        </p:nvSpPr>
        <p:spPr>
          <a:xfrm>
            <a:off x="754811" y="6458937"/>
            <a:ext cx="7924800" cy="369332"/>
          </a:xfrm>
          <a:prstGeom prst="rect">
            <a:avLst/>
          </a:prstGeom>
          <a:noFill/>
        </p:spPr>
        <p:txBody>
          <a:bodyPr wrap="square" rtlCol="0">
            <a:spAutoFit/>
          </a:bodyPr>
          <a:lstStyle/>
          <a:p>
            <a:r>
              <a:rPr lang="en-US" dirty="0"/>
              <a:t>Levitin, A and Levitin M.  “Algorithmic puzzles” Oxford University Press 2011</a:t>
            </a:r>
          </a:p>
        </p:txBody>
      </p:sp>
    </p:spTree>
    <p:extLst>
      <p:ext uri="{BB962C8B-B14F-4D97-AF65-F5344CB8AC3E}">
        <p14:creationId xmlns:p14="http://schemas.microsoft.com/office/powerpoint/2010/main" val="2440389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a:t>Outline</a:t>
            </a:r>
          </a:p>
        </p:txBody>
      </p:sp>
      <p:sp>
        <p:nvSpPr>
          <p:cNvPr id="6147" name="Rectangle 3"/>
          <p:cNvSpPr>
            <a:spLocks noGrp="1" noChangeArrowheads="1"/>
          </p:cNvSpPr>
          <p:nvPr>
            <p:ph type="body" idx="1"/>
          </p:nvPr>
        </p:nvSpPr>
        <p:spPr/>
        <p:txBody>
          <a:bodyPr/>
          <a:lstStyle/>
          <a:p>
            <a:pPr eaLnBrk="1" hangingPunct="1"/>
            <a:r>
              <a:rPr lang="en-US" altLang="en-US" dirty="0"/>
              <a:t>Who am I?</a:t>
            </a:r>
          </a:p>
          <a:p>
            <a:pPr eaLnBrk="1" hangingPunct="1"/>
            <a:r>
              <a:rPr lang="en-US" altLang="en-US" dirty="0">
                <a:solidFill>
                  <a:schemeClr val="bg1">
                    <a:lumMod val="75000"/>
                  </a:schemeClr>
                </a:solidFill>
              </a:rPr>
              <a:t>Syllabus</a:t>
            </a:r>
          </a:p>
          <a:p>
            <a:pPr eaLnBrk="1" hangingPunct="1"/>
            <a:r>
              <a:rPr lang="en-US" altLang="en-US" dirty="0">
                <a:solidFill>
                  <a:schemeClr val="bg1">
                    <a:lumMod val="75000"/>
                  </a:schemeClr>
                </a:solidFill>
              </a:rPr>
              <a:t>What is a Heuristic?</a:t>
            </a:r>
          </a:p>
          <a:p>
            <a:pPr eaLnBrk="1" hangingPunct="1"/>
            <a:r>
              <a:rPr lang="en-US" altLang="en-US" dirty="0">
                <a:solidFill>
                  <a:schemeClr val="bg1">
                    <a:lumMod val="75000"/>
                  </a:schemeClr>
                </a:solidFill>
              </a:rPr>
              <a:t>Why use Heuristics?</a:t>
            </a:r>
          </a:p>
          <a:p>
            <a:pPr eaLnBrk="1" hangingPunct="1"/>
            <a:r>
              <a:rPr lang="en-US" altLang="en-US" dirty="0">
                <a:solidFill>
                  <a:schemeClr val="bg1">
                    <a:lumMod val="75000"/>
                  </a:schemeClr>
                </a:solidFill>
              </a:rPr>
              <a:t>When do we use Heuristics?</a:t>
            </a:r>
          </a:p>
        </p:txBody>
      </p:sp>
    </p:spTree>
    <p:extLst>
      <p:ext uri="{BB962C8B-B14F-4D97-AF65-F5344CB8AC3E}">
        <p14:creationId xmlns:p14="http://schemas.microsoft.com/office/powerpoint/2010/main" val="27966894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a:t>Outline</a:t>
            </a:r>
          </a:p>
        </p:txBody>
      </p:sp>
      <p:sp>
        <p:nvSpPr>
          <p:cNvPr id="6147" name="Rectangle 3"/>
          <p:cNvSpPr>
            <a:spLocks noGrp="1" noChangeArrowheads="1"/>
          </p:cNvSpPr>
          <p:nvPr>
            <p:ph type="body" idx="1"/>
          </p:nvPr>
        </p:nvSpPr>
        <p:spPr/>
        <p:txBody>
          <a:bodyPr/>
          <a:lstStyle/>
          <a:p>
            <a:pPr eaLnBrk="1" hangingPunct="1"/>
            <a:r>
              <a:rPr lang="en-US" altLang="en-US" dirty="0">
                <a:solidFill>
                  <a:schemeClr val="bg1">
                    <a:lumMod val="75000"/>
                  </a:schemeClr>
                </a:solidFill>
              </a:rPr>
              <a:t>Who am I?</a:t>
            </a:r>
          </a:p>
          <a:p>
            <a:pPr eaLnBrk="1" hangingPunct="1"/>
            <a:r>
              <a:rPr lang="en-US" altLang="en-US" dirty="0">
                <a:solidFill>
                  <a:schemeClr val="bg1">
                    <a:lumMod val="75000"/>
                  </a:schemeClr>
                </a:solidFill>
              </a:rPr>
              <a:t>Syllabus</a:t>
            </a:r>
          </a:p>
          <a:p>
            <a:pPr eaLnBrk="1" hangingPunct="1"/>
            <a:r>
              <a:rPr lang="en-US" altLang="en-US" dirty="0">
                <a:solidFill>
                  <a:schemeClr val="bg1">
                    <a:lumMod val="75000"/>
                  </a:schemeClr>
                </a:solidFill>
              </a:rPr>
              <a:t>What is a Heuristic?</a:t>
            </a:r>
          </a:p>
          <a:p>
            <a:pPr eaLnBrk="1" hangingPunct="1"/>
            <a:r>
              <a:rPr lang="en-US" altLang="en-US" dirty="0">
                <a:solidFill>
                  <a:schemeClr val="bg1">
                    <a:lumMod val="75000"/>
                  </a:schemeClr>
                </a:solidFill>
              </a:rPr>
              <a:t>Why use Heuristics?</a:t>
            </a:r>
          </a:p>
          <a:p>
            <a:pPr eaLnBrk="1" hangingPunct="1"/>
            <a:r>
              <a:rPr lang="en-US" altLang="en-US" dirty="0"/>
              <a:t>When do we use Heuristics?</a:t>
            </a:r>
          </a:p>
        </p:txBody>
      </p:sp>
    </p:spTree>
    <p:extLst>
      <p:ext uri="{BB962C8B-B14F-4D97-AF65-F5344CB8AC3E}">
        <p14:creationId xmlns:p14="http://schemas.microsoft.com/office/powerpoint/2010/main" val="9775289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a:t>When should we use heuristics?</a:t>
            </a:r>
            <a:br>
              <a:rPr lang="en-US" altLang="en-US"/>
            </a:br>
            <a:r>
              <a:rPr lang="en-US" altLang="en-US" sz="3200"/>
              <a:t>To rectify any of above problems</a:t>
            </a:r>
            <a:r>
              <a:rPr lang="en-US" altLang="en-US"/>
              <a:t>!</a:t>
            </a:r>
          </a:p>
        </p:txBody>
      </p:sp>
      <p:sp>
        <p:nvSpPr>
          <p:cNvPr id="37891" name="Rectangle 3"/>
          <p:cNvSpPr>
            <a:spLocks noGrp="1" noChangeArrowheads="1"/>
          </p:cNvSpPr>
          <p:nvPr>
            <p:ph type="body" idx="1"/>
          </p:nvPr>
        </p:nvSpPr>
        <p:spPr>
          <a:xfrm>
            <a:off x="457200" y="1641475"/>
            <a:ext cx="8229600" cy="4530725"/>
          </a:xfrm>
        </p:spPr>
        <p:txBody>
          <a:bodyPr/>
          <a:lstStyle/>
          <a:p>
            <a:pPr eaLnBrk="1" hangingPunct="1">
              <a:lnSpc>
                <a:spcPct val="90000"/>
              </a:lnSpc>
            </a:pPr>
            <a:r>
              <a:rPr lang="en-US" altLang="en-US" sz="2600" dirty="0"/>
              <a:t>Inexact or limited data in the problem</a:t>
            </a:r>
          </a:p>
          <a:p>
            <a:pPr lvl="1" eaLnBrk="1" hangingPunct="1">
              <a:lnSpc>
                <a:spcPct val="90000"/>
              </a:lnSpc>
            </a:pPr>
            <a:r>
              <a:rPr lang="en-US" altLang="en-US" sz="2200" dirty="0"/>
              <a:t>Data errors are known to exist, so even an exact solution to a great model is merely an approximation</a:t>
            </a:r>
          </a:p>
          <a:p>
            <a:pPr eaLnBrk="1" hangingPunct="1">
              <a:lnSpc>
                <a:spcPct val="90000"/>
              </a:lnSpc>
            </a:pPr>
            <a:r>
              <a:rPr lang="en-US" altLang="en-US" sz="2600" dirty="0"/>
              <a:t>Simplified model</a:t>
            </a:r>
          </a:p>
          <a:p>
            <a:pPr lvl="1" eaLnBrk="1" hangingPunct="1">
              <a:lnSpc>
                <a:spcPct val="90000"/>
              </a:lnSpc>
            </a:pPr>
            <a:r>
              <a:rPr lang="en-US" altLang="en-US" sz="2200" dirty="0"/>
              <a:t>If the accuracy of the model is already reduced, sub-optimal answers are fine</a:t>
            </a:r>
          </a:p>
          <a:p>
            <a:pPr eaLnBrk="1" hangingPunct="1">
              <a:lnSpc>
                <a:spcPct val="90000"/>
              </a:lnSpc>
            </a:pPr>
            <a:r>
              <a:rPr lang="en-US" altLang="en-US" sz="2600" dirty="0"/>
              <a:t>Unavailability of exact method(s) -- variety of reasons</a:t>
            </a:r>
          </a:p>
          <a:p>
            <a:pPr lvl="1" eaLnBrk="1" hangingPunct="1">
              <a:lnSpc>
                <a:spcPct val="90000"/>
              </a:lnSpc>
            </a:pPr>
            <a:r>
              <a:rPr lang="en-US" altLang="en-US" sz="2200" dirty="0"/>
              <a:t>Lack of access to a computer code ($)</a:t>
            </a:r>
          </a:p>
          <a:p>
            <a:pPr lvl="1" eaLnBrk="1" hangingPunct="1">
              <a:lnSpc>
                <a:spcPct val="90000"/>
              </a:lnSpc>
            </a:pPr>
            <a:r>
              <a:rPr lang="en-US" altLang="en-US" sz="2200" dirty="0"/>
              <a:t>Poor implementation of the code</a:t>
            </a:r>
          </a:p>
          <a:p>
            <a:pPr lvl="1" eaLnBrk="1" hangingPunct="1">
              <a:lnSpc>
                <a:spcPct val="90000"/>
              </a:lnSpc>
            </a:pPr>
            <a:r>
              <a:rPr lang="en-US" altLang="en-US" sz="2200" dirty="0"/>
              <a:t>Limited computing resources; can’t run the codes if available</a:t>
            </a:r>
          </a:p>
          <a:p>
            <a:pPr eaLnBrk="1" hangingPunct="1">
              <a:lnSpc>
                <a:spcPct val="90000"/>
              </a:lnSpc>
            </a:pPr>
            <a:r>
              <a:rPr lang="en-US" altLang="en-US" sz="2600" dirty="0"/>
              <a:t>Heuristic might even outperform the optimization code!</a:t>
            </a:r>
          </a:p>
        </p:txBody>
      </p:sp>
      <p:sp>
        <p:nvSpPr>
          <p:cNvPr id="37892" name="Text Box 4"/>
          <p:cNvSpPr txBox="1">
            <a:spLocks noChangeArrowheads="1"/>
          </p:cNvSpPr>
          <p:nvPr/>
        </p:nvSpPr>
        <p:spPr bwMode="auto">
          <a:xfrm>
            <a:off x="593725" y="6172200"/>
            <a:ext cx="8245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65000"/>
              <a:buFont typeface="Wingdings" panose="05000000000000000000" pitchFamily="2" charset="2"/>
              <a:buChar char="n"/>
              <a:defRPr sz="3000">
                <a:solidFill>
                  <a:schemeClr val="tx1"/>
                </a:solidFill>
                <a:latin typeface="Times New Roman" panose="02020603050405020304" pitchFamily="18" charset="0"/>
              </a:defRPr>
            </a:lvl1pPr>
            <a:lvl2pPr marL="742950" indent="-285750">
              <a:spcBef>
                <a:spcPct val="20000"/>
              </a:spcBef>
              <a:buClr>
                <a:srgbClr val="B2B2B2"/>
              </a:buClr>
              <a:buSzPct val="60000"/>
              <a:buFont typeface="Wingdings" panose="05000000000000000000" pitchFamily="2" charset="2"/>
              <a:buChar char="q"/>
              <a:defRPr sz="2600">
                <a:solidFill>
                  <a:schemeClr val="tx1"/>
                </a:solidFill>
                <a:latin typeface="Times New Roman" panose="02020603050405020304" pitchFamily="18" charset="0"/>
              </a:defRPr>
            </a:lvl2pPr>
            <a:lvl3pPr marL="1143000" indent="-228600">
              <a:spcBef>
                <a:spcPct val="20000"/>
              </a:spcBef>
              <a:buClr>
                <a:srgbClr val="000099"/>
              </a:buClr>
              <a:buSzPct val="65000"/>
              <a:buFont typeface="Wingdings" panose="05000000000000000000" pitchFamily="2" charset="2"/>
              <a:buChar char="n"/>
              <a:defRPr sz="2200">
                <a:solidFill>
                  <a:schemeClr val="tx1"/>
                </a:solidFill>
                <a:latin typeface="Times New Roman" panose="02020603050405020304" pitchFamily="18" charset="0"/>
              </a:defRPr>
            </a:lvl3pPr>
            <a:lvl4pPr marL="1600200" indent="-228600">
              <a:spcBef>
                <a:spcPct val="20000"/>
              </a:spcBef>
              <a:buClr>
                <a:srgbClr val="B2B2B2"/>
              </a:buClr>
              <a:buSzPct val="70000"/>
              <a:buFont typeface="Wingdings" panose="05000000000000000000" pitchFamily="2" charset="2"/>
              <a:buChar char="q"/>
              <a:defRPr sz="2000">
                <a:solidFill>
                  <a:schemeClr val="tx1"/>
                </a:solidFill>
                <a:latin typeface="Times New Roman" panose="02020603050405020304" pitchFamily="18" charset="0"/>
              </a:defRPr>
            </a:lvl4pPr>
            <a:lvl5pPr marL="2057400" indent="-228600">
              <a:spcBef>
                <a:spcPct val="20000"/>
              </a:spcBef>
              <a:buClr>
                <a:srgbClr val="000099"/>
              </a:buClr>
              <a:buSzPct val="7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99"/>
              </a:buClr>
              <a:buSzPct val="7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99"/>
              </a:buClr>
              <a:buSzPct val="7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99"/>
              </a:buClr>
              <a:buSzPct val="7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99"/>
              </a:buClr>
              <a:buSzPct val="7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Arial" panose="020B0604020202020204" pitchFamily="34" charset="0"/>
              </a:rPr>
              <a:t>Zanakis, S. H. and J. R. Evans. “Heuristic Optimization: Why, When, and How to Use It,” </a:t>
            </a:r>
            <a:r>
              <a:rPr lang="en-US" altLang="en-US" sz="1800" i="1">
                <a:latin typeface="Arial" panose="020B0604020202020204" pitchFamily="34" charset="0"/>
              </a:rPr>
              <a:t>Interfaces,</a:t>
            </a:r>
            <a:r>
              <a:rPr lang="en-US" altLang="en-US" sz="1800">
                <a:latin typeface="Arial" panose="020B0604020202020204" pitchFamily="34" charset="0"/>
              </a:rPr>
              <a:t> Vol 11, No 5, October 1981: pp: 84-91.</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a:t>When should we use heuristics?</a:t>
            </a:r>
          </a:p>
        </p:txBody>
      </p:sp>
      <p:sp>
        <p:nvSpPr>
          <p:cNvPr id="39939" name="Rectangle 3"/>
          <p:cNvSpPr>
            <a:spLocks noGrp="1" noChangeArrowheads="1"/>
          </p:cNvSpPr>
          <p:nvPr>
            <p:ph type="body" idx="1"/>
          </p:nvPr>
        </p:nvSpPr>
        <p:spPr/>
        <p:txBody>
          <a:bodyPr/>
          <a:lstStyle/>
          <a:p>
            <a:pPr eaLnBrk="1" hangingPunct="1"/>
            <a:r>
              <a:rPr lang="en-US" altLang="en-US" dirty="0"/>
              <a:t>Improve optimizer performance</a:t>
            </a:r>
          </a:p>
          <a:p>
            <a:pPr lvl="1" eaLnBrk="1" hangingPunct="1"/>
            <a:r>
              <a:rPr lang="en-US" altLang="en-US" dirty="0"/>
              <a:t>provide improved starting point</a:t>
            </a:r>
          </a:p>
          <a:p>
            <a:pPr lvl="1" eaLnBrk="1" hangingPunct="1"/>
            <a:r>
              <a:rPr lang="en-US" altLang="en-US" dirty="0"/>
              <a:t>provide lower and/or upper bounds for problem</a:t>
            </a:r>
          </a:p>
          <a:p>
            <a:pPr eaLnBrk="1" hangingPunct="1"/>
            <a:r>
              <a:rPr lang="en-US" altLang="en-US" dirty="0"/>
              <a:t>Requirement for multiple runs of the code (</a:t>
            </a:r>
            <a:r>
              <a:rPr lang="en-US" altLang="en-US" i="1" dirty="0"/>
              <a:t>speed</a:t>
            </a:r>
            <a:r>
              <a:rPr lang="en-US" altLang="en-US" dirty="0"/>
              <a:t>)</a:t>
            </a:r>
          </a:p>
          <a:p>
            <a:pPr eaLnBrk="1" hangingPunct="1"/>
            <a:r>
              <a:rPr lang="en-US" altLang="en-US" dirty="0"/>
              <a:t>Need for real-time results -- in such a case, the system may forgo exact results to obtain known and consistent processing times</a:t>
            </a:r>
          </a:p>
          <a:p>
            <a:pPr eaLnBrk="1" hangingPunct="1"/>
            <a:r>
              <a:rPr lang="en-US" altLang="en-US" dirty="0"/>
              <a:t>The 80% solution is good enough (</a:t>
            </a:r>
            <a:r>
              <a:rPr lang="en-US" altLang="en-US" i="1" dirty="0"/>
              <a:t>80/20 rule</a:t>
            </a:r>
            <a:r>
              <a:rPr lang="en-US" altLang="en-US" dirty="0"/>
              <a:t>)</a:t>
            </a:r>
          </a:p>
          <a:p>
            <a:pPr eaLnBrk="1" hangingPunct="1"/>
            <a:endParaRPr lang="en-US" altLang="en-US" dirty="0"/>
          </a:p>
          <a:p>
            <a:pPr eaLnBrk="1" hangingPunct="1"/>
            <a:endParaRPr lang="en-US" altLang="en-US" dirty="0"/>
          </a:p>
        </p:txBody>
      </p:sp>
      <p:sp>
        <p:nvSpPr>
          <p:cNvPr id="39940" name="Text Box 5"/>
          <p:cNvSpPr txBox="1">
            <a:spLocks noChangeArrowheads="1"/>
          </p:cNvSpPr>
          <p:nvPr/>
        </p:nvSpPr>
        <p:spPr bwMode="auto">
          <a:xfrm>
            <a:off x="593725" y="6172200"/>
            <a:ext cx="8245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65000"/>
              <a:buFont typeface="Wingdings" panose="05000000000000000000" pitchFamily="2" charset="2"/>
              <a:buChar char="n"/>
              <a:defRPr sz="3000">
                <a:solidFill>
                  <a:schemeClr val="tx1"/>
                </a:solidFill>
                <a:latin typeface="Times New Roman" panose="02020603050405020304" pitchFamily="18" charset="0"/>
              </a:defRPr>
            </a:lvl1pPr>
            <a:lvl2pPr marL="742950" indent="-285750">
              <a:spcBef>
                <a:spcPct val="20000"/>
              </a:spcBef>
              <a:buClr>
                <a:srgbClr val="B2B2B2"/>
              </a:buClr>
              <a:buSzPct val="60000"/>
              <a:buFont typeface="Wingdings" panose="05000000000000000000" pitchFamily="2" charset="2"/>
              <a:buChar char="q"/>
              <a:defRPr sz="2600">
                <a:solidFill>
                  <a:schemeClr val="tx1"/>
                </a:solidFill>
                <a:latin typeface="Times New Roman" panose="02020603050405020304" pitchFamily="18" charset="0"/>
              </a:defRPr>
            </a:lvl2pPr>
            <a:lvl3pPr marL="1143000" indent="-228600">
              <a:spcBef>
                <a:spcPct val="20000"/>
              </a:spcBef>
              <a:buClr>
                <a:srgbClr val="000099"/>
              </a:buClr>
              <a:buSzPct val="65000"/>
              <a:buFont typeface="Wingdings" panose="05000000000000000000" pitchFamily="2" charset="2"/>
              <a:buChar char="n"/>
              <a:defRPr sz="2200">
                <a:solidFill>
                  <a:schemeClr val="tx1"/>
                </a:solidFill>
                <a:latin typeface="Times New Roman" panose="02020603050405020304" pitchFamily="18" charset="0"/>
              </a:defRPr>
            </a:lvl3pPr>
            <a:lvl4pPr marL="1600200" indent="-228600">
              <a:spcBef>
                <a:spcPct val="20000"/>
              </a:spcBef>
              <a:buClr>
                <a:srgbClr val="B2B2B2"/>
              </a:buClr>
              <a:buSzPct val="70000"/>
              <a:buFont typeface="Wingdings" panose="05000000000000000000" pitchFamily="2" charset="2"/>
              <a:buChar char="q"/>
              <a:defRPr sz="2000">
                <a:solidFill>
                  <a:schemeClr val="tx1"/>
                </a:solidFill>
                <a:latin typeface="Times New Roman" panose="02020603050405020304" pitchFamily="18" charset="0"/>
              </a:defRPr>
            </a:lvl4pPr>
            <a:lvl5pPr marL="2057400" indent="-228600">
              <a:spcBef>
                <a:spcPct val="20000"/>
              </a:spcBef>
              <a:buClr>
                <a:srgbClr val="000099"/>
              </a:buClr>
              <a:buSzPct val="7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99"/>
              </a:buClr>
              <a:buSzPct val="7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99"/>
              </a:buClr>
              <a:buSzPct val="7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99"/>
              </a:buClr>
              <a:buSzPct val="7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99"/>
              </a:buClr>
              <a:buSzPct val="7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Arial" panose="020B0604020202020204" pitchFamily="34" charset="0"/>
              </a:rPr>
              <a:t>Zanakis, S. H. and J. R. Evans. “Heuristic Optimization: Why, When, and How to Use It,” </a:t>
            </a:r>
            <a:r>
              <a:rPr lang="en-US" altLang="en-US" sz="1800" i="1">
                <a:latin typeface="Arial" panose="020B0604020202020204" pitchFamily="34" charset="0"/>
              </a:rPr>
              <a:t>Interfaces,</a:t>
            </a:r>
            <a:r>
              <a:rPr lang="en-US" altLang="en-US" sz="1800">
                <a:latin typeface="Arial" panose="020B0604020202020204" pitchFamily="34" charset="0"/>
              </a:rPr>
              <a:t> Vol 11, No 5, October 1981: pp: 84-91.</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a:t>When should we use heuristics?</a:t>
            </a:r>
          </a:p>
        </p:txBody>
      </p:sp>
      <p:sp>
        <p:nvSpPr>
          <p:cNvPr id="41987" name="Rectangle 3"/>
          <p:cNvSpPr>
            <a:spLocks noGrp="1" noChangeArrowheads="1"/>
          </p:cNvSpPr>
          <p:nvPr>
            <p:ph type="body" idx="1"/>
          </p:nvPr>
        </p:nvSpPr>
        <p:spPr/>
        <p:txBody>
          <a:bodyPr/>
          <a:lstStyle/>
          <a:p>
            <a:pPr eaLnBrk="1" hangingPunct="1"/>
            <a:r>
              <a:rPr lang="en-US" altLang="en-US"/>
              <a:t>Heuristics are simple to understand</a:t>
            </a:r>
          </a:p>
          <a:p>
            <a:pPr lvl="1" eaLnBrk="1" hangingPunct="1"/>
            <a:r>
              <a:rPr lang="en-US" altLang="en-US"/>
              <a:t>some are based on expert opinion or historical practice</a:t>
            </a:r>
          </a:p>
          <a:p>
            <a:pPr lvl="1" eaLnBrk="1" hangingPunct="1"/>
            <a:r>
              <a:rPr lang="en-US" altLang="en-US"/>
              <a:t>understanding and comprehension of the technique increases confidence and is likely to facilitate future changes and maintenance</a:t>
            </a:r>
          </a:p>
          <a:p>
            <a:pPr lvl="1" eaLnBrk="1" hangingPunct="1"/>
            <a:r>
              <a:rPr lang="en-US" altLang="en-US"/>
              <a:t>(</a:t>
            </a:r>
            <a:r>
              <a:rPr lang="en-US" altLang="en-US" i="1"/>
              <a:t>facilitates tailoring to problem</a:t>
            </a:r>
            <a:r>
              <a:rPr lang="en-US" altLang="en-US"/>
              <a:t>)</a:t>
            </a:r>
          </a:p>
          <a:p>
            <a:pPr eaLnBrk="1" hangingPunct="1"/>
            <a:r>
              <a:rPr lang="en-US" altLang="en-US"/>
              <a:t>Learning device -- gain additional insight into the problem</a:t>
            </a:r>
          </a:p>
          <a:p>
            <a:pPr eaLnBrk="1" hangingPunct="1"/>
            <a:r>
              <a:rPr lang="en-US" altLang="en-US"/>
              <a:t>Other resource limitations -- budget, time, etc.</a:t>
            </a:r>
          </a:p>
          <a:p>
            <a:pPr eaLnBrk="1" hangingPunct="1"/>
            <a:endParaRPr lang="en-US" altLang="en-US"/>
          </a:p>
        </p:txBody>
      </p:sp>
      <p:sp>
        <p:nvSpPr>
          <p:cNvPr id="41988" name="Text Box 4"/>
          <p:cNvSpPr txBox="1">
            <a:spLocks noChangeArrowheads="1"/>
          </p:cNvSpPr>
          <p:nvPr/>
        </p:nvSpPr>
        <p:spPr bwMode="auto">
          <a:xfrm>
            <a:off x="593725" y="6172200"/>
            <a:ext cx="8245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65000"/>
              <a:buFont typeface="Wingdings" panose="05000000000000000000" pitchFamily="2" charset="2"/>
              <a:buChar char="n"/>
              <a:defRPr sz="3000">
                <a:solidFill>
                  <a:schemeClr val="tx1"/>
                </a:solidFill>
                <a:latin typeface="Times New Roman" panose="02020603050405020304" pitchFamily="18" charset="0"/>
              </a:defRPr>
            </a:lvl1pPr>
            <a:lvl2pPr marL="742950" indent="-285750">
              <a:spcBef>
                <a:spcPct val="20000"/>
              </a:spcBef>
              <a:buClr>
                <a:srgbClr val="B2B2B2"/>
              </a:buClr>
              <a:buSzPct val="60000"/>
              <a:buFont typeface="Wingdings" panose="05000000000000000000" pitchFamily="2" charset="2"/>
              <a:buChar char="q"/>
              <a:defRPr sz="2600">
                <a:solidFill>
                  <a:schemeClr val="tx1"/>
                </a:solidFill>
                <a:latin typeface="Times New Roman" panose="02020603050405020304" pitchFamily="18" charset="0"/>
              </a:defRPr>
            </a:lvl2pPr>
            <a:lvl3pPr marL="1143000" indent="-228600">
              <a:spcBef>
                <a:spcPct val="20000"/>
              </a:spcBef>
              <a:buClr>
                <a:srgbClr val="000099"/>
              </a:buClr>
              <a:buSzPct val="65000"/>
              <a:buFont typeface="Wingdings" panose="05000000000000000000" pitchFamily="2" charset="2"/>
              <a:buChar char="n"/>
              <a:defRPr sz="2200">
                <a:solidFill>
                  <a:schemeClr val="tx1"/>
                </a:solidFill>
                <a:latin typeface="Times New Roman" panose="02020603050405020304" pitchFamily="18" charset="0"/>
              </a:defRPr>
            </a:lvl3pPr>
            <a:lvl4pPr marL="1600200" indent="-228600">
              <a:spcBef>
                <a:spcPct val="20000"/>
              </a:spcBef>
              <a:buClr>
                <a:srgbClr val="B2B2B2"/>
              </a:buClr>
              <a:buSzPct val="70000"/>
              <a:buFont typeface="Wingdings" panose="05000000000000000000" pitchFamily="2" charset="2"/>
              <a:buChar char="q"/>
              <a:defRPr sz="2000">
                <a:solidFill>
                  <a:schemeClr val="tx1"/>
                </a:solidFill>
                <a:latin typeface="Times New Roman" panose="02020603050405020304" pitchFamily="18" charset="0"/>
              </a:defRPr>
            </a:lvl4pPr>
            <a:lvl5pPr marL="2057400" indent="-228600">
              <a:spcBef>
                <a:spcPct val="20000"/>
              </a:spcBef>
              <a:buClr>
                <a:srgbClr val="000099"/>
              </a:buClr>
              <a:buSzPct val="7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99"/>
              </a:buClr>
              <a:buSzPct val="7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99"/>
              </a:buClr>
              <a:buSzPct val="7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99"/>
              </a:buClr>
              <a:buSzPct val="7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99"/>
              </a:buClr>
              <a:buSzPct val="7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Arial" panose="020B0604020202020204" pitchFamily="34" charset="0"/>
              </a:rPr>
              <a:t>Zanakis, S. H. and J. R. Evans. “Heuristic Optimization: Why, When, and How to Use It,” </a:t>
            </a:r>
            <a:r>
              <a:rPr lang="en-US" altLang="en-US" sz="1800" i="1">
                <a:latin typeface="Arial" panose="020B0604020202020204" pitchFamily="34" charset="0"/>
              </a:rPr>
              <a:t>Interfaces,</a:t>
            </a:r>
            <a:r>
              <a:rPr lang="en-US" altLang="en-US" sz="1800">
                <a:latin typeface="Arial" panose="020B0604020202020204" pitchFamily="34" charset="0"/>
              </a:rPr>
              <a:t> Vol 11, No 5, October 1981: pp: 84-91.</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en-US"/>
              <a:t>When should we use heuristics?</a:t>
            </a:r>
          </a:p>
        </p:txBody>
      </p:sp>
      <p:sp>
        <p:nvSpPr>
          <p:cNvPr id="44035" name="Rectangle 3"/>
          <p:cNvSpPr>
            <a:spLocks noGrp="1" noChangeArrowheads="1"/>
          </p:cNvSpPr>
          <p:nvPr>
            <p:ph type="body" idx="1"/>
          </p:nvPr>
        </p:nvSpPr>
        <p:spPr/>
        <p:txBody>
          <a:bodyPr/>
          <a:lstStyle/>
          <a:p>
            <a:pPr eaLnBrk="1" hangingPunct="1">
              <a:lnSpc>
                <a:spcPct val="80000"/>
              </a:lnSpc>
            </a:pPr>
            <a:r>
              <a:rPr lang="en-US" altLang="en-US" sz="2600"/>
              <a:t>Certain mathematical structures are amenable to regular, or classical, optimization techniques other mathematical structures are not.</a:t>
            </a:r>
          </a:p>
          <a:p>
            <a:pPr eaLnBrk="1" hangingPunct="1">
              <a:lnSpc>
                <a:spcPct val="80000"/>
              </a:lnSpc>
            </a:pPr>
            <a:r>
              <a:rPr lang="en-US" altLang="en-US" sz="2600"/>
              <a:t>We often make very strong problem assumptions to force mathematical structure when in reality these assumptions may not hold.</a:t>
            </a:r>
          </a:p>
          <a:p>
            <a:pPr eaLnBrk="1" hangingPunct="1">
              <a:lnSpc>
                <a:spcPct val="80000"/>
              </a:lnSpc>
            </a:pPr>
            <a:r>
              <a:rPr lang="en-US" altLang="en-US" sz="2600"/>
              <a:t>The stronger the assumptions, the larger the difference between the </a:t>
            </a:r>
            <a:r>
              <a:rPr lang="en-US" altLang="en-US" sz="2600" b="1"/>
              <a:t>mathematical</a:t>
            </a:r>
            <a:r>
              <a:rPr lang="en-US" altLang="en-US" sz="2600"/>
              <a:t> representation and the true nature of the </a:t>
            </a:r>
            <a:r>
              <a:rPr lang="en-US" altLang="en-US" sz="2600" b="1"/>
              <a:t>real problem</a:t>
            </a:r>
            <a:r>
              <a:rPr lang="en-US" altLang="en-US" sz="2600"/>
              <a:t>.  This holds regardless of your choice of optimization approach (linear, non-linear).</a:t>
            </a:r>
          </a:p>
          <a:p>
            <a:pPr eaLnBrk="1" hangingPunct="1">
              <a:lnSpc>
                <a:spcPct val="80000"/>
              </a:lnSpc>
            </a:pPr>
            <a:r>
              <a:rPr lang="en-US" altLang="en-US" sz="2600" b="1" i="1"/>
              <a:t>The exact optimal solution to an inexact mathematical model may not even be a feasible solution to the real problem.</a:t>
            </a:r>
          </a:p>
          <a:p>
            <a:pPr eaLnBrk="1" hangingPunct="1">
              <a:lnSpc>
                <a:spcPct val="80000"/>
              </a:lnSpc>
            </a:pPr>
            <a:endParaRPr lang="en-US" altLang="en-US" sz="26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en-US"/>
              <a:t>When should we use heuristics?</a:t>
            </a:r>
          </a:p>
        </p:txBody>
      </p:sp>
      <p:sp>
        <p:nvSpPr>
          <p:cNvPr id="46083" name="Rectangle 3"/>
          <p:cNvSpPr>
            <a:spLocks noGrp="1" noChangeArrowheads="1"/>
          </p:cNvSpPr>
          <p:nvPr>
            <p:ph type="body" idx="1"/>
          </p:nvPr>
        </p:nvSpPr>
        <p:spPr/>
        <p:txBody>
          <a:bodyPr/>
          <a:lstStyle/>
          <a:p>
            <a:pPr eaLnBrk="1" hangingPunct="1"/>
            <a:r>
              <a:rPr lang="en-US" altLang="en-US" dirty="0"/>
              <a:t>If we relax the formulation restriction, we free up our ability to accurately model reality.</a:t>
            </a:r>
          </a:p>
          <a:p>
            <a:pPr eaLnBrk="1" hangingPunct="1"/>
            <a:r>
              <a:rPr lang="en-US" altLang="en-US" dirty="0"/>
              <a:t>The ideal situation: an </a:t>
            </a:r>
            <a:r>
              <a:rPr lang="en-US" altLang="en-US" b="1" dirty="0"/>
              <a:t>accurate </a:t>
            </a:r>
            <a:r>
              <a:rPr lang="en-US" altLang="en-US" dirty="0"/>
              <a:t>representation of reality and an efficient algorithm </a:t>
            </a:r>
            <a:r>
              <a:rPr lang="en-US" altLang="en-US" b="1" dirty="0"/>
              <a:t>robust</a:t>
            </a:r>
            <a:r>
              <a:rPr lang="en-US" altLang="en-US" dirty="0"/>
              <a:t> to such representations.</a:t>
            </a:r>
          </a:p>
          <a:p>
            <a:pPr eaLnBrk="1" hangingPunct="1"/>
            <a:r>
              <a:rPr lang="en-US" altLang="en-US" dirty="0"/>
              <a:t>This is where the real popularity of heuristics has begun to emerge.  Heuristics improve performance with respect to robust techniques applied to real problems. </a:t>
            </a:r>
          </a:p>
          <a:p>
            <a:pPr eaLnBrk="1" hangingPunct="1"/>
            <a:endParaRPr lang="en-US"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en-US"/>
              <a:t>When should we use heuristics?</a:t>
            </a:r>
          </a:p>
        </p:txBody>
      </p:sp>
      <p:sp>
        <p:nvSpPr>
          <p:cNvPr id="48131" name="Rectangle 3"/>
          <p:cNvSpPr>
            <a:spLocks noGrp="1" noChangeArrowheads="1"/>
          </p:cNvSpPr>
          <p:nvPr>
            <p:ph type="body" idx="1"/>
          </p:nvPr>
        </p:nvSpPr>
        <p:spPr>
          <a:xfrm>
            <a:off x="457200" y="1600200"/>
            <a:ext cx="8305800" cy="5029200"/>
          </a:xfrm>
          <a:solidFill>
            <a:schemeClr val="bg1"/>
          </a:solidFill>
        </p:spPr>
        <p:txBody>
          <a:bodyPr/>
          <a:lstStyle/>
          <a:p>
            <a:pPr eaLnBrk="1" hangingPunct="1">
              <a:lnSpc>
                <a:spcPct val="90000"/>
              </a:lnSpc>
            </a:pPr>
            <a:r>
              <a:rPr lang="en-US" altLang="en-US" dirty="0"/>
              <a:t>Despite the recent increased popularity, heuristics were not always (and still not) well-received in optimization community.</a:t>
            </a:r>
          </a:p>
          <a:p>
            <a:pPr lvl="1" eaLnBrk="1" hangingPunct="1">
              <a:lnSpc>
                <a:spcPct val="90000"/>
              </a:lnSpc>
            </a:pPr>
            <a:r>
              <a:rPr lang="en-US" altLang="en-US" dirty="0"/>
              <a:t>“an admission of defeat” in getting a tractable form</a:t>
            </a:r>
          </a:p>
          <a:p>
            <a:pPr lvl="1" eaLnBrk="1" hangingPunct="1">
              <a:lnSpc>
                <a:spcPct val="90000"/>
              </a:lnSpc>
            </a:pPr>
            <a:r>
              <a:rPr lang="en-US" altLang="en-US" dirty="0"/>
              <a:t>“quick and dirty” type of solution technique</a:t>
            </a:r>
          </a:p>
          <a:p>
            <a:pPr lvl="1" eaLnBrk="1" hangingPunct="1">
              <a:lnSpc>
                <a:spcPct val="90000"/>
              </a:lnSpc>
            </a:pPr>
            <a:r>
              <a:rPr lang="en-US" altLang="en-US" dirty="0"/>
              <a:t>not really mathematical -- for those who prefer rigor</a:t>
            </a:r>
          </a:p>
          <a:p>
            <a:pPr lvl="2" eaLnBrk="1" hangingPunct="1">
              <a:lnSpc>
                <a:spcPct val="90000"/>
              </a:lnSpc>
            </a:pPr>
            <a:r>
              <a:rPr lang="en-US" altLang="en-US" dirty="0"/>
              <a:t>This </a:t>
            </a:r>
            <a:r>
              <a:rPr lang="en-US" altLang="en-US" i="1" dirty="0"/>
              <a:t>was</a:t>
            </a:r>
            <a:r>
              <a:rPr lang="en-US" altLang="en-US" dirty="0"/>
              <a:t> me</a:t>
            </a:r>
          </a:p>
          <a:p>
            <a:pPr lvl="1" eaLnBrk="1" hangingPunct="1">
              <a:lnSpc>
                <a:spcPct val="90000"/>
              </a:lnSpc>
            </a:pPr>
            <a:r>
              <a:rPr lang="en-US" altLang="en-US" dirty="0"/>
              <a:t>not elegant -- optimization has proofs, heuristics guidelines</a:t>
            </a:r>
          </a:p>
          <a:p>
            <a:pPr lvl="2" eaLnBrk="1" hangingPunct="1">
              <a:lnSpc>
                <a:spcPct val="90000"/>
              </a:lnSpc>
            </a:pPr>
            <a:r>
              <a:rPr lang="en-US" altLang="en-US" dirty="0"/>
              <a:t>Also </a:t>
            </a:r>
            <a:r>
              <a:rPr lang="en-US" altLang="en-US" i="1" dirty="0"/>
              <a:t>was</a:t>
            </a:r>
            <a:r>
              <a:rPr lang="en-US" altLang="en-US" dirty="0"/>
              <a:t> me</a:t>
            </a:r>
          </a:p>
          <a:p>
            <a:pPr lvl="1" eaLnBrk="1" hangingPunct="1">
              <a:lnSpc>
                <a:spcPct val="90000"/>
              </a:lnSpc>
            </a:pPr>
            <a:r>
              <a:rPr lang="en-US" altLang="en-US" dirty="0"/>
              <a:t>glorified explicit enumeration -- since really searching the solution space</a:t>
            </a:r>
          </a:p>
          <a:p>
            <a:pPr eaLnBrk="1" hangingPunct="1">
              <a:lnSpc>
                <a:spcPct val="90000"/>
              </a:lnSpc>
            </a:pPr>
            <a:endParaRPr lang="en-US"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body" idx="1"/>
          </p:nvPr>
        </p:nvSpPr>
        <p:spPr>
          <a:xfrm>
            <a:off x="152400" y="346075"/>
            <a:ext cx="7696200" cy="5749925"/>
          </a:xfrm>
        </p:spPr>
        <p:txBody>
          <a:bodyPr/>
          <a:lstStyle/>
          <a:p>
            <a:pPr eaLnBrk="1" hangingPunct="1">
              <a:buFont typeface="Wingdings" panose="05000000000000000000" pitchFamily="2" charset="2"/>
              <a:buNone/>
            </a:pPr>
            <a:r>
              <a:rPr lang="en-US" altLang="en-US" sz="2800"/>
              <a:t>	“Skeptical – and sensibly skeptical – managements have come to see that, even if not all the blue-sky claims for the new approaches have been backed by solid fact, there is a large core of valid technique and application.  These tools have produced </a:t>
            </a:r>
            <a:r>
              <a:rPr lang="en-US" altLang="en-US" sz="2800" b="1"/>
              <a:t>tangible results </a:t>
            </a:r>
            <a:r>
              <a:rPr lang="en-US" altLang="en-US" sz="2800"/>
              <a:t>in a substantial number of demonstration installations, and the question is less and less “Are they here to stay?” and more and more “How and where can we use them effectively?”</a:t>
            </a:r>
          </a:p>
        </p:txBody>
      </p:sp>
      <p:sp>
        <p:nvSpPr>
          <p:cNvPr id="41988" name="Text Box 4"/>
          <p:cNvSpPr txBox="1">
            <a:spLocks noChangeArrowheads="1"/>
          </p:cNvSpPr>
          <p:nvPr/>
        </p:nvSpPr>
        <p:spPr bwMode="auto">
          <a:xfrm>
            <a:off x="457200" y="5257800"/>
            <a:ext cx="83058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99"/>
              </a:buClr>
              <a:buSzPct val="65000"/>
              <a:buFont typeface="Wingdings" panose="05000000000000000000" pitchFamily="2" charset="2"/>
              <a:buChar char="n"/>
              <a:defRPr sz="3000">
                <a:solidFill>
                  <a:schemeClr val="tx1"/>
                </a:solidFill>
                <a:latin typeface="Times New Roman" panose="02020603050405020304" pitchFamily="18" charset="0"/>
              </a:defRPr>
            </a:lvl1pPr>
            <a:lvl2pPr marL="742950" indent="-285750">
              <a:spcBef>
                <a:spcPct val="20000"/>
              </a:spcBef>
              <a:buClr>
                <a:srgbClr val="B2B2B2"/>
              </a:buClr>
              <a:buSzPct val="60000"/>
              <a:buFont typeface="Wingdings" panose="05000000000000000000" pitchFamily="2" charset="2"/>
              <a:buChar char="q"/>
              <a:defRPr sz="2600">
                <a:solidFill>
                  <a:schemeClr val="tx1"/>
                </a:solidFill>
                <a:latin typeface="Times New Roman" panose="02020603050405020304" pitchFamily="18" charset="0"/>
              </a:defRPr>
            </a:lvl2pPr>
            <a:lvl3pPr marL="1143000" indent="-228600">
              <a:spcBef>
                <a:spcPct val="20000"/>
              </a:spcBef>
              <a:buClr>
                <a:srgbClr val="000099"/>
              </a:buClr>
              <a:buSzPct val="65000"/>
              <a:buFont typeface="Wingdings" panose="05000000000000000000" pitchFamily="2" charset="2"/>
              <a:buChar char="n"/>
              <a:defRPr sz="2200">
                <a:solidFill>
                  <a:schemeClr val="tx1"/>
                </a:solidFill>
                <a:latin typeface="Times New Roman" panose="02020603050405020304" pitchFamily="18" charset="0"/>
              </a:defRPr>
            </a:lvl3pPr>
            <a:lvl4pPr marL="1600200" indent="-228600">
              <a:spcBef>
                <a:spcPct val="20000"/>
              </a:spcBef>
              <a:buClr>
                <a:srgbClr val="B2B2B2"/>
              </a:buClr>
              <a:buSzPct val="70000"/>
              <a:buFont typeface="Wingdings" panose="05000000000000000000" pitchFamily="2" charset="2"/>
              <a:buChar char="q"/>
              <a:defRPr sz="2000">
                <a:solidFill>
                  <a:schemeClr val="tx1"/>
                </a:solidFill>
                <a:latin typeface="Times New Roman" panose="02020603050405020304" pitchFamily="18" charset="0"/>
              </a:defRPr>
            </a:lvl4pPr>
            <a:lvl5pPr marL="2057400" indent="-228600">
              <a:spcBef>
                <a:spcPct val="20000"/>
              </a:spcBef>
              <a:buClr>
                <a:srgbClr val="000099"/>
              </a:buClr>
              <a:buSzPct val="75000"/>
              <a:buFont typeface="Wingdings" panose="05000000000000000000" pitchFamily="2" charset="2"/>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rgbClr val="000099"/>
              </a:buClr>
              <a:buSzPct val="75000"/>
              <a:buFont typeface="Wingdings" panose="05000000000000000000" pitchFamily="2" charset="2"/>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rgbClr val="000099"/>
              </a:buClr>
              <a:buSzPct val="75000"/>
              <a:buFont typeface="Wingdings" panose="05000000000000000000" pitchFamily="2" charset="2"/>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rgbClr val="000099"/>
              </a:buClr>
              <a:buSzPct val="75000"/>
              <a:buFont typeface="Wingdings" panose="05000000000000000000" pitchFamily="2" charset="2"/>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rgbClr val="000099"/>
              </a:buClr>
              <a:buSzPct val="75000"/>
              <a:buFont typeface="Wingdings" panose="05000000000000000000" pitchFamily="2" charset="2"/>
              <a:buChar char="§"/>
              <a:defRPr sz="2000">
                <a:solidFill>
                  <a:schemeClr val="tx1"/>
                </a:solidFill>
                <a:latin typeface="Times New Roman" panose="02020603050405020304" pitchFamily="18" charset="0"/>
              </a:defRPr>
            </a:lvl9pPr>
          </a:lstStyle>
          <a:p>
            <a:pPr eaLnBrk="1" hangingPunct="1">
              <a:buFont typeface="Wingdings" panose="05000000000000000000" pitchFamily="2" charset="2"/>
              <a:buNone/>
            </a:pPr>
            <a:r>
              <a:rPr lang="en-US" altLang="en-US" sz="1800"/>
              <a:t>- Simon and Newell, Operations Research, Vol 6, Num 1, 1958, discussing exotic techniques such as LP, queuing theory, game theory, dynamic programming, and others.</a:t>
            </a:r>
          </a:p>
          <a:p>
            <a:pPr eaLnBrk="1" hangingPunct="1">
              <a:spcBef>
                <a:spcPct val="0"/>
              </a:spcBef>
              <a:buClrTx/>
              <a:buSzTx/>
              <a:buFontTx/>
              <a:buNone/>
            </a:pPr>
            <a:endParaRPr lang="en-US" altLang="en-US" sz="1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9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en-US"/>
              <a:t>Summary</a:t>
            </a:r>
          </a:p>
        </p:txBody>
      </p:sp>
      <p:sp>
        <p:nvSpPr>
          <p:cNvPr id="53251" name="Rectangle 3"/>
          <p:cNvSpPr>
            <a:spLocks noGrp="1" noChangeArrowheads="1"/>
          </p:cNvSpPr>
          <p:nvPr>
            <p:ph type="body" idx="1"/>
          </p:nvPr>
        </p:nvSpPr>
        <p:spPr/>
        <p:txBody>
          <a:bodyPr/>
          <a:lstStyle/>
          <a:p>
            <a:pPr eaLnBrk="1" hangingPunct="1"/>
            <a:r>
              <a:rPr lang="en-US" altLang="en-US"/>
              <a:t>Messes to Mathematical Formulations</a:t>
            </a:r>
          </a:p>
          <a:p>
            <a:pPr eaLnBrk="1" hangingPunct="1"/>
            <a:r>
              <a:rPr lang="en-US" altLang="en-US"/>
              <a:t>Problems</a:t>
            </a:r>
          </a:p>
          <a:p>
            <a:pPr eaLnBrk="1" hangingPunct="1"/>
            <a:r>
              <a:rPr lang="en-US" altLang="en-US"/>
              <a:t>Combinatorial Optimization</a:t>
            </a:r>
          </a:p>
          <a:p>
            <a:pPr eaLnBrk="1" hangingPunct="1"/>
            <a:r>
              <a:rPr lang="en-US" altLang="en-US"/>
              <a:t>Algorithms</a:t>
            </a:r>
          </a:p>
          <a:p>
            <a:pPr eaLnBrk="1" hangingPunct="1"/>
            <a:r>
              <a:rPr lang="en-US" altLang="en-US"/>
              <a:t>Complexity Analysis</a:t>
            </a:r>
          </a:p>
          <a:p>
            <a:pPr eaLnBrk="1" hangingPunct="1"/>
            <a:r>
              <a:rPr lang="en-US" altLang="en-US"/>
              <a:t>What is a Heuristic?</a:t>
            </a:r>
          </a:p>
          <a:p>
            <a:pPr eaLnBrk="1" hangingPunct="1"/>
            <a:r>
              <a:rPr lang="en-US" altLang="en-US"/>
              <a:t>Why use Heuristics?</a:t>
            </a:r>
          </a:p>
          <a:p>
            <a:pPr eaLnBrk="1" hangingPunct="1"/>
            <a:r>
              <a:rPr lang="en-US" altLang="en-US"/>
              <a:t>When do we use Heuristics?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altLang="en-US"/>
              <a:t>Break</a:t>
            </a:r>
          </a:p>
        </p:txBody>
      </p:sp>
      <p:pic>
        <p:nvPicPr>
          <p:cNvPr id="54275" name="Content Placeholder 3">
            <a:hlinkClick r:id="rId2"/>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0" y="152400"/>
            <a:ext cx="9144000" cy="6467475"/>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a:t>Who am I?</a:t>
            </a:r>
          </a:p>
        </p:txBody>
      </p:sp>
      <p:sp>
        <p:nvSpPr>
          <p:cNvPr id="7171" name="Content Placeholder 2"/>
          <p:cNvSpPr>
            <a:spLocks noGrp="1"/>
          </p:cNvSpPr>
          <p:nvPr>
            <p:ph idx="1"/>
          </p:nvPr>
        </p:nvSpPr>
        <p:spPr/>
        <p:txBody>
          <a:bodyPr/>
          <a:lstStyle/>
          <a:p>
            <a:r>
              <a:rPr lang="en-US" altLang="en-US" dirty="0"/>
              <a:t>Retired Lt Col (15A)</a:t>
            </a:r>
          </a:p>
          <a:p>
            <a:pPr lvl="1"/>
            <a:r>
              <a:rPr lang="en-US" altLang="en-US" dirty="0"/>
              <a:t>Assignment history</a:t>
            </a:r>
          </a:p>
          <a:p>
            <a:pPr lvl="1"/>
            <a:r>
              <a:rPr lang="en-US" altLang="en-US" dirty="0"/>
              <a:t>Education History</a:t>
            </a:r>
          </a:p>
          <a:p>
            <a:r>
              <a:rPr lang="en-US" altLang="en-US" dirty="0"/>
              <a:t>In my 5</a:t>
            </a:r>
            <a:r>
              <a:rPr lang="en-US" altLang="en-US" baseline="30000" dirty="0"/>
              <a:t>th</a:t>
            </a:r>
            <a:r>
              <a:rPr lang="en-US" altLang="en-US" dirty="0"/>
              <a:t> year as a professor at AFIT</a:t>
            </a:r>
          </a:p>
          <a:p>
            <a:r>
              <a:rPr lang="en-US" altLang="en-US" dirty="0"/>
              <a:t>Teach and </a:t>
            </a:r>
            <a:r>
              <a:rPr lang="en-US" altLang="en-US" u="sng" dirty="0"/>
              <a:t>Study</a:t>
            </a:r>
            <a:r>
              <a:rPr lang="en-US" altLang="en-US" dirty="0"/>
              <a:t> Optimization, Heuristics and Machine Learning</a:t>
            </a:r>
          </a:p>
          <a:p>
            <a:pPr lvl="1"/>
            <a:r>
              <a:rPr lang="en-US" altLang="en-US" dirty="0"/>
              <a:t>Maybe not in that order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algn="ctr"/>
            <a:r>
              <a:rPr lang="en-US" altLang="en-US"/>
              <a:t>8 Queens Puzzle</a:t>
            </a:r>
            <a:br>
              <a:rPr lang="en-US" altLang="en-US"/>
            </a:br>
            <a:endParaRPr lang="en-US" altLang="en-US"/>
          </a:p>
        </p:txBody>
      </p:sp>
      <p:sp>
        <p:nvSpPr>
          <p:cNvPr id="55299" name="Content Placeholder 2"/>
          <p:cNvSpPr>
            <a:spLocks noGrp="1"/>
          </p:cNvSpPr>
          <p:nvPr>
            <p:ph idx="1"/>
          </p:nvPr>
        </p:nvSpPr>
        <p:spPr>
          <a:xfrm>
            <a:off x="457200" y="1451505"/>
            <a:ext cx="8229600" cy="5257800"/>
          </a:xfrm>
          <a:solidFill>
            <a:schemeClr val="bg1"/>
          </a:solidFill>
        </p:spPr>
        <p:txBody>
          <a:bodyPr/>
          <a:lstStyle/>
          <a:p>
            <a:r>
              <a:rPr lang="en-US" altLang="en-US" sz="2400" dirty="0"/>
              <a:t>Consider an 8 by 8 chess board.</a:t>
            </a:r>
          </a:p>
          <a:p>
            <a:r>
              <a:rPr lang="en-US" altLang="en-US" sz="2400" dirty="0"/>
              <a:t>Object is to place 8 queens on the board such that no queens are attacking each other</a:t>
            </a:r>
          </a:p>
          <a:p>
            <a:pPr lvl="1"/>
            <a:r>
              <a:rPr lang="en-US" altLang="en-US" sz="2000" dirty="0"/>
              <a:t>No two queens in any one row.</a:t>
            </a:r>
          </a:p>
          <a:p>
            <a:pPr lvl="1"/>
            <a:r>
              <a:rPr lang="en-US" altLang="en-US" sz="2000" dirty="0"/>
              <a:t>No two queens in any one columns.</a:t>
            </a:r>
          </a:p>
          <a:p>
            <a:pPr lvl="1"/>
            <a:r>
              <a:rPr lang="en-US" altLang="en-US" sz="2000" dirty="0"/>
              <a:t>No two queens in any one diagonal.</a:t>
            </a:r>
          </a:p>
          <a:p>
            <a:pPr marL="457200" indent="-457200">
              <a:buFont typeface="+mj-lt"/>
              <a:buAutoNum type="arabicPeriod"/>
            </a:pPr>
            <a:r>
              <a:rPr lang="en-US" altLang="en-US" sz="2400" dirty="0"/>
              <a:t>Try to solve the puzzle.</a:t>
            </a:r>
          </a:p>
          <a:p>
            <a:pPr marL="457200" indent="-457200">
              <a:buFont typeface="+mj-lt"/>
              <a:buAutoNum type="arabicPeriod"/>
            </a:pPr>
            <a:r>
              <a:rPr lang="en-US" altLang="en-US" sz="2400" dirty="0"/>
              <a:t>More important: </a:t>
            </a:r>
            <a:r>
              <a:rPr lang="en-US" altLang="en-US" sz="2400" b="1" dirty="0"/>
              <a:t>How</a:t>
            </a:r>
            <a:r>
              <a:rPr lang="en-US" altLang="en-US" sz="2400" dirty="0"/>
              <a:t> are you trying to solve the puzzle </a:t>
            </a:r>
          </a:p>
          <a:p>
            <a:pPr lvl="1"/>
            <a:r>
              <a:rPr lang="en-US" altLang="en-US" sz="2000" dirty="0"/>
              <a:t>Start with an empty board and add pieces?</a:t>
            </a:r>
          </a:p>
          <a:p>
            <a:pPr lvl="1"/>
            <a:r>
              <a:rPr lang="en-US" altLang="en-US" sz="2000" dirty="0"/>
              <a:t>Or start with all 8 pieces but some are attacking each other, then move?</a:t>
            </a:r>
          </a:p>
          <a:p>
            <a:pPr lvl="1"/>
            <a:r>
              <a:rPr lang="en-US" altLang="en-US" sz="2000" dirty="0"/>
              <a:t>Do you change solution methodologies as you progress?</a:t>
            </a:r>
          </a:p>
          <a:p>
            <a:r>
              <a:rPr lang="en-US" altLang="en-US" sz="2400" dirty="0"/>
              <a:t>There are 92 feasible solutions, if you get one, try for another.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ltLang="en-US"/>
              <a:t>Outline</a:t>
            </a:r>
          </a:p>
        </p:txBody>
      </p:sp>
      <p:sp>
        <p:nvSpPr>
          <p:cNvPr id="6147" name="Rectangle 3"/>
          <p:cNvSpPr>
            <a:spLocks noGrp="1" noChangeArrowheads="1"/>
          </p:cNvSpPr>
          <p:nvPr>
            <p:ph type="body" idx="1"/>
          </p:nvPr>
        </p:nvSpPr>
        <p:spPr/>
        <p:txBody>
          <a:bodyPr/>
          <a:lstStyle/>
          <a:p>
            <a:pPr eaLnBrk="1" hangingPunct="1"/>
            <a:r>
              <a:rPr lang="en-US" altLang="en-US" dirty="0">
                <a:solidFill>
                  <a:schemeClr val="bg1">
                    <a:lumMod val="75000"/>
                  </a:schemeClr>
                </a:solidFill>
              </a:rPr>
              <a:t>Who am I?</a:t>
            </a:r>
          </a:p>
          <a:p>
            <a:pPr eaLnBrk="1" hangingPunct="1"/>
            <a:r>
              <a:rPr lang="en-US" altLang="en-US" dirty="0"/>
              <a:t>Syllabus</a:t>
            </a:r>
          </a:p>
          <a:p>
            <a:pPr eaLnBrk="1" hangingPunct="1"/>
            <a:r>
              <a:rPr lang="en-US" altLang="en-US" dirty="0">
                <a:solidFill>
                  <a:schemeClr val="bg1">
                    <a:lumMod val="75000"/>
                  </a:schemeClr>
                </a:solidFill>
              </a:rPr>
              <a:t>What is a Heuristic?</a:t>
            </a:r>
          </a:p>
          <a:p>
            <a:pPr eaLnBrk="1" hangingPunct="1"/>
            <a:r>
              <a:rPr lang="en-US" altLang="en-US" dirty="0">
                <a:solidFill>
                  <a:schemeClr val="bg1">
                    <a:lumMod val="75000"/>
                  </a:schemeClr>
                </a:solidFill>
              </a:rPr>
              <a:t>Why use Heuristics?</a:t>
            </a:r>
          </a:p>
          <a:p>
            <a:pPr eaLnBrk="1" hangingPunct="1"/>
            <a:r>
              <a:rPr lang="en-US" altLang="en-US" dirty="0">
                <a:solidFill>
                  <a:schemeClr val="bg1">
                    <a:lumMod val="75000"/>
                  </a:schemeClr>
                </a:solidFill>
              </a:rPr>
              <a:t>When do we use Heuristics?</a:t>
            </a:r>
          </a:p>
        </p:txBody>
      </p:sp>
    </p:spTree>
    <p:extLst>
      <p:ext uri="{BB962C8B-B14F-4D97-AF65-F5344CB8AC3E}">
        <p14:creationId xmlns:p14="http://schemas.microsoft.com/office/powerpoint/2010/main" val="190660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a:t>Syllabus</a:t>
            </a:r>
          </a:p>
        </p:txBody>
      </p:sp>
      <p:sp>
        <p:nvSpPr>
          <p:cNvPr id="8195" name="Content Placeholder 2"/>
          <p:cNvSpPr>
            <a:spLocks noGrp="1"/>
          </p:cNvSpPr>
          <p:nvPr>
            <p:ph idx="1"/>
          </p:nvPr>
        </p:nvSpPr>
        <p:spPr>
          <a:xfrm>
            <a:off x="464389" y="1417638"/>
            <a:ext cx="8229600" cy="4530725"/>
          </a:xfrm>
        </p:spPr>
        <p:txBody>
          <a:bodyPr/>
          <a:lstStyle/>
          <a:p>
            <a:r>
              <a:rPr lang="en-US" altLang="en-US" sz="2800" dirty="0"/>
              <a:t>Blend of “theory” and practice</a:t>
            </a:r>
          </a:p>
          <a:p>
            <a:r>
              <a:rPr lang="en-US" altLang="en-US" sz="2800" dirty="0"/>
              <a:t>Group Work (40%):</a:t>
            </a:r>
          </a:p>
          <a:p>
            <a:pPr lvl="1"/>
            <a:r>
              <a:rPr lang="en-US" altLang="en-US" sz="2400" dirty="0"/>
              <a:t>Project (30%)</a:t>
            </a:r>
          </a:p>
          <a:p>
            <a:pPr lvl="1"/>
            <a:r>
              <a:rPr lang="en-US" altLang="en-US" sz="2400" dirty="0"/>
              <a:t>Teacher for a day (10%)</a:t>
            </a:r>
          </a:p>
          <a:p>
            <a:r>
              <a:rPr lang="en-US" altLang="en-US" sz="2800" dirty="0"/>
              <a:t>Individual Work (60%):</a:t>
            </a:r>
          </a:p>
          <a:p>
            <a:pPr lvl="1"/>
            <a:r>
              <a:rPr lang="en-US" altLang="en-US" sz="2400" dirty="0"/>
              <a:t>Homework (30%)</a:t>
            </a:r>
          </a:p>
          <a:p>
            <a:pPr lvl="1"/>
            <a:r>
              <a:rPr lang="en-US" altLang="en-US" sz="2400" dirty="0"/>
              <a:t>Exam 1 (15%)</a:t>
            </a:r>
          </a:p>
          <a:p>
            <a:pPr lvl="1"/>
            <a:r>
              <a:rPr lang="en-US" altLang="en-US" sz="2400" dirty="0"/>
              <a:t>Exam 2 (15%)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a:t>Syllabus</a:t>
            </a:r>
            <a:br>
              <a:rPr lang="en-US" altLang="en-US"/>
            </a:br>
            <a:r>
              <a:rPr lang="en-US" altLang="en-US" sz="3200"/>
              <a:t>Project</a:t>
            </a:r>
          </a:p>
        </p:txBody>
      </p:sp>
      <p:sp>
        <p:nvSpPr>
          <p:cNvPr id="9219" name="Content Placeholder 2"/>
          <p:cNvSpPr>
            <a:spLocks noGrp="1"/>
          </p:cNvSpPr>
          <p:nvPr>
            <p:ph idx="1"/>
          </p:nvPr>
        </p:nvSpPr>
        <p:spPr>
          <a:xfrm>
            <a:off x="457200" y="1600200"/>
            <a:ext cx="8305800" cy="5181600"/>
          </a:xfrm>
          <a:solidFill>
            <a:schemeClr val="bg1"/>
          </a:solidFill>
        </p:spPr>
        <p:txBody>
          <a:bodyPr/>
          <a:lstStyle/>
          <a:p>
            <a:r>
              <a:rPr lang="en-US" altLang="en-US" sz="2400" dirty="0"/>
              <a:t>Given a problem  - The Traveling Salesman Problem (TSP)</a:t>
            </a:r>
          </a:p>
          <a:p>
            <a:r>
              <a:rPr lang="en-US" altLang="en-US" sz="2400" dirty="0"/>
              <a:t>Implement a method covered in class</a:t>
            </a:r>
          </a:p>
          <a:p>
            <a:pPr lvl="1"/>
            <a:r>
              <a:rPr lang="en-US" altLang="en-US" sz="2000" dirty="0"/>
              <a:t>May </a:t>
            </a:r>
            <a:r>
              <a:rPr lang="en-US" altLang="en-US" sz="2000" b="1" dirty="0"/>
              <a:t>not</a:t>
            </a:r>
            <a:r>
              <a:rPr lang="en-US" altLang="en-US" sz="2000" dirty="0"/>
              <a:t> just use code provided via class lab</a:t>
            </a:r>
          </a:p>
          <a:p>
            <a:pPr lvl="1"/>
            <a:r>
              <a:rPr lang="en-US" altLang="en-US" sz="2000" b="1" dirty="0"/>
              <a:t>May </a:t>
            </a:r>
            <a:r>
              <a:rPr lang="en-US" altLang="en-US" sz="2000" dirty="0"/>
              <a:t>recycle code from labs with enhancements and modifications</a:t>
            </a:r>
          </a:p>
          <a:p>
            <a:r>
              <a:rPr lang="en-US" altLang="en-US" sz="2400" dirty="0"/>
              <a:t>Develop and implement a novel nature inspired method</a:t>
            </a:r>
          </a:p>
          <a:p>
            <a:r>
              <a:rPr lang="en-US" altLang="en-US" sz="2400" dirty="0"/>
              <a:t>Solve multiple instances of TSP using both methods</a:t>
            </a:r>
          </a:p>
          <a:p>
            <a:r>
              <a:rPr lang="en-US" altLang="en-US" sz="2400" dirty="0"/>
              <a:t>Write up a journal style article explaining your method and comparing it versus existing method</a:t>
            </a:r>
          </a:p>
          <a:p>
            <a:r>
              <a:rPr lang="en-US" altLang="en-US" sz="2400" dirty="0"/>
              <a:t>Develop a presentation summarizing your  research and present it to class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dirty="0"/>
              <a:t>Syllabus </a:t>
            </a:r>
            <a:br>
              <a:rPr lang="en-US" altLang="en-US" dirty="0"/>
            </a:br>
            <a:r>
              <a:rPr lang="en-US" altLang="en-US" sz="3200" dirty="0"/>
              <a:t>Teacher for a day</a:t>
            </a:r>
          </a:p>
        </p:txBody>
      </p:sp>
      <p:sp>
        <p:nvSpPr>
          <p:cNvPr id="10243" name="Content Placeholder 2"/>
          <p:cNvSpPr>
            <a:spLocks noGrp="1"/>
          </p:cNvSpPr>
          <p:nvPr>
            <p:ph idx="1"/>
          </p:nvPr>
        </p:nvSpPr>
        <p:spPr/>
        <p:txBody>
          <a:bodyPr/>
          <a:lstStyle/>
          <a:p>
            <a:r>
              <a:rPr lang="en-US" altLang="en-US" sz="2400" dirty="0"/>
              <a:t>Well okay more like a teacher for 20 minutes…</a:t>
            </a:r>
          </a:p>
          <a:p>
            <a:r>
              <a:rPr lang="en-US" altLang="en-US" sz="2400" dirty="0"/>
              <a:t>Research a (Meta)heuristic method not covered in class</a:t>
            </a:r>
          </a:p>
          <a:p>
            <a:r>
              <a:rPr lang="en-US" altLang="en-US" sz="2400" dirty="0"/>
              <a:t>Present it to the class</a:t>
            </a:r>
          </a:p>
          <a:p>
            <a:pPr lvl="1"/>
            <a:r>
              <a:rPr lang="en-US" altLang="en-US" sz="2000" dirty="0"/>
              <a:t>Cover the problem it’s applied to</a:t>
            </a:r>
          </a:p>
          <a:p>
            <a:pPr lvl="1"/>
            <a:r>
              <a:rPr lang="en-US" altLang="en-US" sz="2000" dirty="0"/>
              <a:t>An overview of method</a:t>
            </a:r>
          </a:p>
          <a:p>
            <a:pPr lvl="1"/>
            <a:r>
              <a:rPr lang="en-US" altLang="en-US" sz="2000" dirty="0"/>
              <a:t>Present flowchart/pseudo code for method</a:t>
            </a:r>
          </a:p>
          <a:p>
            <a:pPr lvl="1"/>
            <a:r>
              <a:rPr lang="en-US" altLang="en-US" sz="2000" dirty="0"/>
              <a:t>An overview of tunable method parameters</a:t>
            </a:r>
          </a:p>
          <a:p>
            <a:pPr lvl="1"/>
            <a:r>
              <a:rPr lang="en-US" altLang="en-US" sz="2000" dirty="0"/>
              <a:t>Demonstration/example of your method</a:t>
            </a:r>
          </a:p>
          <a:p>
            <a:pPr lvl="1"/>
            <a:r>
              <a:rPr lang="en-US" altLang="en-US" sz="2000" dirty="0"/>
              <a:t>Results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dirty="0"/>
              <a:t>Syllabus </a:t>
            </a:r>
            <a:br>
              <a:rPr lang="en-US" altLang="en-US" dirty="0"/>
            </a:br>
            <a:r>
              <a:rPr lang="en-US" altLang="en-US" sz="3200" dirty="0"/>
              <a:t>Independent Work</a:t>
            </a:r>
          </a:p>
        </p:txBody>
      </p:sp>
      <p:sp>
        <p:nvSpPr>
          <p:cNvPr id="10243" name="Content Placeholder 2"/>
          <p:cNvSpPr>
            <a:spLocks noGrp="1"/>
          </p:cNvSpPr>
          <p:nvPr>
            <p:ph idx="1"/>
          </p:nvPr>
        </p:nvSpPr>
        <p:spPr/>
        <p:txBody>
          <a:bodyPr/>
          <a:lstStyle/>
          <a:p>
            <a:r>
              <a:rPr lang="en-US" altLang="en-US" sz="2400" dirty="0"/>
              <a:t>6 homework Assignments</a:t>
            </a:r>
          </a:p>
          <a:p>
            <a:pPr lvl="1"/>
            <a:r>
              <a:rPr lang="en-US" altLang="en-US" sz="1800" dirty="0"/>
              <a:t>Mix of theory and coding</a:t>
            </a:r>
          </a:p>
          <a:p>
            <a:r>
              <a:rPr lang="en-US" altLang="en-US" sz="2400" dirty="0"/>
              <a:t>2 Take home exams</a:t>
            </a:r>
          </a:p>
          <a:p>
            <a:pPr lvl="1"/>
            <a:r>
              <a:rPr lang="en-US" altLang="en-US" sz="1800" dirty="0"/>
              <a:t>1 as a midterm</a:t>
            </a:r>
          </a:p>
          <a:p>
            <a:pPr lvl="1"/>
            <a:r>
              <a:rPr lang="en-US" altLang="en-US" sz="1800" dirty="0"/>
              <a:t>1 as a “final” </a:t>
            </a:r>
          </a:p>
        </p:txBody>
      </p:sp>
    </p:spTree>
    <p:extLst>
      <p:ext uri="{BB962C8B-B14F-4D97-AF65-F5344CB8AC3E}">
        <p14:creationId xmlns:p14="http://schemas.microsoft.com/office/powerpoint/2010/main" val="928286067"/>
      </p:ext>
    </p:extLst>
  </p:cSld>
  <p:clrMapOvr>
    <a:masterClrMapping/>
  </p:clrMapOvr>
</p:sld>
</file>

<file path=ppt/theme/theme1.xml><?xml version="1.0" encoding="utf-8"?>
<a:theme xmlns:a="http://schemas.openxmlformats.org/drawingml/2006/main" name="Lesson 1 - Introduction and Logical Constraints">
  <a:themeElements>
    <a:clrScheme name="Lesson 1 - Introduction and Logical Constraints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fontScheme name="Lesson 1 - Introduction and Logical Constraints">
      <a:majorFont>
        <a:latin typeface="Garamond"/>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Lesson 1 - Introduction and Logical Constraints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esson 1 - Introduction and Logical Constraints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esson 1 - Introduction and Logical Constraints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Lesson 1 - Introduction and Logical Constraints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Lesson 1 - Introduction and Logical Constraints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Lesson 1 - Introduction and Logical Constraints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Lesson 1 - Introduction and Logical Constraints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Lesson 1 - Introduction and Logical Constraints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Lesson 1 - Introduction and Logical Constraints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Lesson 15 - Langrangian Duality</Template>
  <TotalTime>3729</TotalTime>
  <Words>2965</Words>
  <Application>Microsoft Office PowerPoint</Application>
  <PresentationFormat>On-screen Show (4:3)</PresentationFormat>
  <Paragraphs>318</Paragraphs>
  <Slides>40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Garamond</vt:lpstr>
      <vt:lpstr>Times New Roman</vt:lpstr>
      <vt:lpstr>Wingdings</vt:lpstr>
      <vt:lpstr>Lesson 1 - Introduction and Logical Constraints</vt:lpstr>
      <vt:lpstr>OPER 623 Heuristic Search Methods </vt:lpstr>
      <vt:lpstr>Outline</vt:lpstr>
      <vt:lpstr>Outline</vt:lpstr>
      <vt:lpstr>Who am I?</vt:lpstr>
      <vt:lpstr>Outline</vt:lpstr>
      <vt:lpstr>Syllabus</vt:lpstr>
      <vt:lpstr>Syllabus Project</vt:lpstr>
      <vt:lpstr>Syllabus  Teacher for a day</vt:lpstr>
      <vt:lpstr>Syllabus  Independent Work</vt:lpstr>
      <vt:lpstr>Outline</vt:lpstr>
      <vt:lpstr>What is a Heuristic? Background - Operations Research</vt:lpstr>
      <vt:lpstr>What is a Heuristic? Background – ‘Problem’ Levels</vt:lpstr>
      <vt:lpstr>What is a Heuristic?  Background – Mathematical Problems</vt:lpstr>
      <vt:lpstr>What is a Heuristic?  Background – Problem Instances</vt:lpstr>
      <vt:lpstr>Families of Problems</vt:lpstr>
      <vt:lpstr>What is a Heuristic?  Background – Algorithms</vt:lpstr>
      <vt:lpstr>Algorithm Family Tree</vt:lpstr>
      <vt:lpstr>What is a Heuristic?  Background - Algorithms</vt:lpstr>
      <vt:lpstr>What is a Heuristic?  Definition</vt:lpstr>
      <vt:lpstr>Outline</vt:lpstr>
      <vt:lpstr>Why use heuristics? Intro</vt:lpstr>
      <vt:lpstr>Why use heuristics? Summary</vt:lpstr>
      <vt:lpstr>Why use heuristics? 1. Algorithm Assumptions</vt:lpstr>
      <vt:lpstr>Why use heuristics? 1. Accurate Modeling</vt:lpstr>
      <vt:lpstr>Why use heuristics? 2. Sellability</vt:lpstr>
      <vt:lpstr>Why use heuristics? 3. Use within converging algorithms</vt:lpstr>
      <vt:lpstr>Why use heuristics? 4. ‘Hard’ , Large, and Ugly Problems </vt:lpstr>
      <vt:lpstr>Why use heuristics?  4. One set of hard problems - Combinatorial</vt:lpstr>
      <vt:lpstr>Why use heuristics?  4. Combinatorial Explosion Example</vt:lpstr>
      <vt:lpstr>Outline</vt:lpstr>
      <vt:lpstr>When should we use heuristics? To rectify any of above problems!</vt:lpstr>
      <vt:lpstr>When should we use heuristics?</vt:lpstr>
      <vt:lpstr>When should we use heuristics?</vt:lpstr>
      <vt:lpstr>When should we use heuristics?</vt:lpstr>
      <vt:lpstr>When should we use heuristics?</vt:lpstr>
      <vt:lpstr>When should we use heuristics?</vt:lpstr>
      <vt:lpstr>PowerPoint Presentation</vt:lpstr>
      <vt:lpstr>Summary</vt:lpstr>
      <vt:lpstr>Break</vt:lpstr>
      <vt:lpstr>8 Queens Puzzle </vt:lpstr>
    </vt:vector>
  </TitlesOfParts>
  <Company>AFIT/ENS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 623 – Heuristic Search Methods</dc:title>
  <dc:creator>Victor Wiley</dc:creator>
  <cp:lastModifiedBy>Bruce Cox</cp:lastModifiedBy>
  <cp:revision>76</cp:revision>
  <cp:lastPrinted>2017-03-24T19:35:31Z</cp:lastPrinted>
  <dcterms:created xsi:type="dcterms:W3CDTF">2003-09-29T21:36:07Z</dcterms:created>
  <dcterms:modified xsi:type="dcterms:W3CDTF">2022-10-03T17:19:36Z</dcterms:modified>
</cp:coreProperties>
</file>