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2"/>
  </p:notesMasterIdLst>
  <p:handoutMasterIdLst>
    <p:handoutMasterId r:id="rId13"/>
  </p:handoutMasterIdLst>
  <p:sldIdLst>
    <p:sldId id="442" r:id="rId2"/>
    <p:sldId id="479" r:id="rId3"/>
    <p:sldId id="480" r:id="rId4"/>
    <p:sldId id="481" r:id="rId5"/>
    <p:sldId id="485" r:id="rId6"/>
    <p:sldId id="486" r:id="rId7"/>
    <p:sldId id="487" r:id="rId8"/>
    <p:sldId id="488" r:id="rId9"/>
    <p:sldId id="489" r:id="rId10"/>
    <p:sldId id="466" r:id="rId1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168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9.wmf"/><Relationship Id="rId2" Type="http://schemas.openxmlformats.org/officeDocument/2006/relationships/image" Target="../media/image8.wmf"/><Relationship Id="rId1" Type="http://schemas.openxmlformats.org/officeDocument/2006/relationships/image" Target="../media/image18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81512" y="-114753"/>
            <a:ext cx="6700982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14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618 Lesson </a:t>
            </a:r>
            <a:r>
              <a:rPr lang="en-US" dirty="0" smtClean="0"/>
              <a:t>09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Zero-Sum Extensive Form Games</a:t>
            </a:r>
            <a:br>
              <a:rPr lang="en-US" dirty="0" smtClean="0"/>
            </a:br>
            <a:r>
              <a:rPr lang="en-US" smtClean="0"/>
              <a:t>in Math Programming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Stackelberg</a:t>
            </a:r>
            <a:r>
              <a:rPr lang="en-US" dirty="0" smtClean="0"/>
              <a:t> Game for </a:t>
            </a:r>
            <a:br>
              <a:rPr lang="en-US" dirty="0" smtClean="0"/>
            </a:br>
            <a:r>
              <a:rPr lang="en-US" dirty="0" smtClean="0"/>
              <a:t>Network Interdiction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181" y="1148832"/>
            <a:ext cx="8224939" cy="4115373"/>
          </a:xfrm>
        </p:spPr>
        <p:txBody>
          <a:bodyPr/>
          <a:lstStyle/>
          <a:p>
            <a:r>
              <a:rPr lang="en-US" dirty="0" smtClean="0"/>
              <a:t>Two-player extensive form game</a:t>
            </a:r>
          </a:p>
          <a:p>
            <a:r>
              <a:rPr lang="en-US" dirty="0" smtClean="0"/>
              <a:t>Zero-sum</a:t>
            </a:r>
          </a:p>
          <a:p>
            <a:r>
              <a:rPr lang="en-US" dirty="0" smtClean="0"/>
              <a:t>Two stages</a:t>
            </a:r>
          </a:p>
          <a:p>
            <a:r>
              <a:rPr lang="en-US" dirty="0" smtClean="0"/>
              <a:t>Complete information</a:t>
            </a:r>
          </a:p>
          <a:p>
            <a:r>
              <a:rPr lang="en-US" dirty="0" smtClean="0"/>
              <a:t>Perfect information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40526" y="5626730"/>
            <a:ext cx="22265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 smtClean="0">
                <a:sym typeface="Symbol"/>
              </a:rPr>
              <a:t>Strategy </a:t>
            </a:r>
            <a:r>
              <a:rPr lang="en-US" sz="1200" b="1" dirty="0" smtClean="0">
                <a:sym typeface="Symbol"/>
              </a:rPr>
              <a:t> </a:t>
            </a:r>
            <a:r>
              <a:rPr lang="en-US" sz="1200" dirty="0" smtClean="0">
                <a:sym typeface="Symbol"/>
              </a:rPr>
              <a:t>=</a:t>
            </a:r>
            <a:r>
              <a:rPr lang="en-US" sz="1200" dirty="0" smtClean="0"/>
              <a:t>“Do something to the network”</a:t>
            </a:r>
            <a:endParaRPr lang="en-US" sz="1200" dirty="0"/>
          </a:p>
        </p:txBody>
      </p:sp>
      <p:sp>
        <p:nvSpPr>
          <p:cNvPr id="81" name="Right Brace 80"/>
          <p:cNvSpPr/>
          <p:nvPr/>
        </p:nvSpPr>
        <p:spPr bwMode="auto">
          <a:xfrm rot="5400000">
            <a:off x="1968144" y="5455912"/>
            <a:ext cx="287383" cy="1611100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3689898" y="2690949"/>
            <a:ext cx="2066429" cy="1375925"/>
            <a:chOff x="946698" y="4197561"/>
            <a:chExt cx="2066429" cy="1375925"/>
          </a:xfrm>
        </p:grpSpPr>
        <p:sp>
          <p:nvSpPr>
            <p:cNvPr id="84" name="Oval 83"/>
            <p:cNvSpPr/>
            <p:nvPr/>
          </p:nvSpPr>
          <p:spPr bwMode="auto">
            <a:xfrm>
              <a:off x="1071961" y="4753322"/>
              <a:ext cx="142042" cy="1420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5" name="Straight Connector 84"/>
            <p:cNvCxnSpPr>
              <a:stCxn id="84" idx="6"/>
            </p:cNvCxnSpPr>
            <p:nvPr/>
          </p:nvCxnSpPr>
          <p:spPr bwMode="auto">
            <a:xfrm flipV="1">
              <a:off x="1214003" y="4197561"/>
              <a:ext cx="1764328" cy="6267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84" idx="6"/>
            </p:cNvCxnSpPr>
            <p:nvPr/>
          </p:nvCxnSpPr>
          <p:spPr bwMode="auto">
            <a:xfrm>
              <a:off x="1214003" y="4824343"/>
              <a:ext cx="1738163" cy="7491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Rectangle 86"/>
            <p:cNvSpPr/>
            <p:nvPr/>
          </p:nvSpPr>
          <p:spPr>
            <a:xfrm>
              <a:off x="946698" y="442113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b="1" dirty="0" smtClean="0">
                  <a:solidFill>
                    <a:srgbClr val="0000FF"/>
                  </a:solidFill>
                </a:rPr>
                <a:t>2</a:t>
              </a:r>
              <a:endParaRPr lang="en-US" sz="1400" b="1" dirty="0"/>
            </a:p>
          </p:txBody>
        </p:sp>
        <p:cxnSp>
          <p:nvCxnSpPr>
            <p:cNvPr id="88" name="Straight Connector 87"/>
            <p:cNvCxnSpPr>
              <a:stCxn id="84" idx="6"/>
            </p:cNvCxnSpPr>
            <p:nvPr/>
          </p:nvCxnSpPr>
          <p:spPr bwMode="auto">
            <a:xfrm flipV="1">
              <a:off x="1214003" y="4763589"/>
              <a:ext cx="1746872" cy="607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Connector 88"/>
            <p:cNvCxnSpPr>
              <a:stCxn id="84" idx="6"/>
            </p:cNvCxnSpPr>
            <p:nvPr/>
          </p:nvCxnSpPr>
          <p:spPr bwMode="auto">
            <a:xfrm flipV="1">
              <a:off x="1214003" y="4476206"/>
              <a:ext cx="1799124" cy="3481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84" idx="6"/>
            </p:cNvCxnSpPr>
            <p:nvPr/>
          </p:nvCxnSpPr>
          <p:spPr bwMode="auto">
            <a:xfrm>
              <a:off x="1214003" y="4824343"/>
              <a:ext cx="1764328" cy="3311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4" idx="6"/>
            </p:cNvCxnSpPr>
            <p:nvPr/>
          </p:nvCxnSpPr>
          <p:spPr bwMode="auto">
            <a:xfrm>
              <a:off x="1214003" y="4824343"/>
              <a:ext cx="1773037" cy="5662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2" name="Group 91"/>
          <p:cNvGrpSpPr/>
          <p:nvPr/>
        </p:nvGrpSpPr>
        <p:grpSpPr>
          <a:xfrm>
            <a:off x="3689898" y="4423947"/>
            <a:ext cx="2066429" cy="1267061"/>
            <a:chOff x="946698" y="4306425"/>
            <a:chExt cx="2066429" cy="1267061"/>
          </a:xfrm>
        </p:grpSpPr>
        <p:sp>
          <p:nvSpPr>
            <p:cNvPr id="93" name="Oval 92"/>
            <p:cNvSpPr/>
            <p:nvPr/>
          </p:nvSpPr>
          <p:spPr bwMode="auto">
            <a:xfrm>
              <a:off x="1071961" y="4753322"/>
              <a:ext cx="142042" cy="1420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94" name="Straight Connector 93"/>
            <p:cNvCxnSpPr>
              <a:stCxn id="93" idx="6"/>
            </p:cNvCxnSpPr>
            <p:nvPr/>
          </p:nvCxnSpPr>
          <p:spPr bwMode="auto">
            <a:xfrm flipV="1">
              <a:off x="1214003" y="4306425"/>
              <a:ext cx="1764328" cy="51791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93" idx="6"/>
            </p:cNvCxnSpPr>
            <p:nvPr/>
          </p:nvCxnSpPr>
          <p:spPr bwMode="auto">
            <a:xfrm>
              <a:off x="1214003" y="4824343"/>
              <a:ext cx="1738163" cy="74914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6" name="Rectangle 95"/>
            <p:cNvSpPr/>
            <p:nvPr/>
          </p:nvSpPr>
          <p:spPr>
            <a:xfrm>
              <a:off x="946698" y="442113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b="1" dirty="0" smtClean="0">
                  <a:solidFill>
                    <a:srgbClr val="0000FF"/>
                  </a:solidFill>
                </a:rPr>
                <a:t>2</a:t>
              </a:r>
              <a:endParaRPr lang="en-US" sz="1400" b="1" dirty="0"/>
            </a:p>
          </p:txBody>
        </p:sp>
        <p:cxnSp>
          <p:nvCxnSpPr>
            <p:cNvPr id="97" name="Straight Connector 96"/>
            <p:cNvCxnSpPr>
              <a:stCxn id="93" idx="6"/>
            </p:cNvCxnSpPr>
            <p:nvPr/>
          </p:nvCxnSpPr>
          <p:spPr bwMode="auto">
            <a:xfrm flipV="1">
              <a:off x="1214003" y="4763589"/>
              <a:ext cx="1746872" cy="607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stCxn id="93" idx="6"/>
            </p:cNvCxnSpPr>
            <p:nvPr/>
          </p:nvCxnSpPr>
          <p:spPr bwMode="auto">
            <a:xfrm flipV="1">
              <a:off x="1214003" y="4476206"/>
              <a:ext cx="1799124" cy="3481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Straight Connector 98"/>
            <p:cNvCxnSpPr>
              <a:stCxn id="93" idx="6"/>
            </p:cNvCxnSpPr>
            <p:nvPr/>
          </p:nvCxnSpPr>
          <p:spPr bwMode="auto">
            <a:xfrm>
              <a:off x="1214003" y="4824343"/>
              <a:ext cx="1764328" cy="33113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Straight Connector 99"/>
            <p:cNvCxnSpPr>
              <a:stCxn id="93" idx="6"/>
            </p:cNvCxnSpPr>
            <p:nvPr/>
          </p:nvCxnSpPr>
          <p:spPr bwMode="auto">
            <a:xfrm>
              <a:off x="1214003" y="4824343"/>
              <a:ext cx="1790454" cy="17005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46698" y="3317731"/>
            <a:ext cx="2868463" cy="2534429"/>
            <a:chOff x="946698" y="3317731"/>
            <a:chExt cx="2868463" cy="2534429"/>
          </a:xfrm>
        </p:grpSpPr>
        <p:grpSp>
          <p:nvGrpSpPr>
            <p:cNvPr id="82" name="Group 81"/>
            <p:cNvGrpSpPr/>
            <p:nvPr/>
          </p:nvGrpSpPr>
          <p:grpSpPr>
            <a:xfrm>
              <a:off x="946698" y="4084320"/>
              <a:ext cx="2066429" cy="1767840"/>
              <a:chOff x="946698" y="4084320"/>
              <a:chExt cx="2066429" cy="176784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1071961" y="4753322"/>
                <a:ext cx="142042" cy="14204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0" name="Straight Connector 49"/>
              <p:cNvCxnSpPr>
                <a:stCxn id="43" idx="6"/>
              </p:cNvCxnSpPr>
              <p:nvPr/>
            </p:nvCxnSpPr>
            <p:spPr bwMode="auto">
              <a:xfrm flipV="1">
                <a:off x="1214003" y="4084320"/>
                <a:ext cx="1790454" cy="7400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>
                <a:stCxn id="43" idx="6"/>
              </p:cNvCxnSpPr>
              <p:nvPr/>
            </p:nvCxnSpPr>
            <p:spPr bwMode="auto">
              <a:xfrm>
                <a:off x="1214003" y="4824343"/>
                <a:ext cx="1738163" cy="7491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0" name="Rectangle 59"/>
              <p:cNvSpPr/>
              <p:nvPr/>
            </p:nvSpPr>
            <p:spPr>
              <a:xfrm>
                <a:off x="946698" y="4421135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sz="1400" b="1" dirty="0" smtClean="0">
                    <a:solidFill>
                      <a:srgbClr val="0000FF"/>
                    </a:solidFill>
                  </a:rPr>
                  <a:t>1</a:t>
                </a:r>
                <a:endParaRPr lang="en-US" sz="1400" b="1" dirty="0"/>
              </a:p>
            </p:txBody>
          </p:sp>
          <p:cxnSp>
            <p:nvCxnSpPr>
              <p:cNvPr id="37" name="Straight Connector 36"/>
              <p:cNvCxnSpPr>
                <a:stCxn id="43" idx="6"/>
              </p:cNvCxnSpPr>
              <p:nvPr/>
            </p:nvCxnSpPr>
            <p:spPr bwMode="auto">
              <a:xfrm flipV="1">
                <a:off x="1214003" y="4763589"/>
                <a:ext cx="1746872" cy="607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>
                <a:stCxn id="43" idx="6"/>
              </p:cNvCxnSpPr>
              <p:nvPr/>
            </p:nvCxnSpPr>
            <p:spPr bwMode="auto">
              <a:xfrm flipV="1">
                <a:off x="1214003" y="4476206"/>
                <a:ext cx="1799124" cy="3481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3" idx="6"/>
              </p:cNvCxnSpPr>
              <p:nvPr/>
            </p:nvCxnSpPr>
            <p:spPr bwMode="auto">
              <a:xfrm>
                <a:off x="1214003" y="4824343"/>
                <a:ext cx="1764328" cy="33113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>
                <a:stCxn id="43" idx="6"/>
              </p:cNvCxnSpPr>
              <p:nvPr/>
            </p:nvCxnSpPr>
            <p:spPr bwMode="auto">
              <a:xfrm>
                <a:off x="1214003" y="4824343"/>
                <a:ext cx="1755620" cy="102781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1" name="Straight Connector 100"/>
            <p:cNvCxnSpPr>
              <a:stCxn id="43" idx="6"/>
              <a:endCxn id="84" idx="2"/>
            </p:cNvCxnSpPr>
            <p:nvPr/>
          </p:nvCxnSpPr>
          <p:spPr bwMode="auto">
            <a:xfrm flipV="1">
              <a:off x="1214003" y="3317731"/>
              <a:ext cx="2601158" cy="15066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43" idx="6"/>
              <a:endCxn id="93" idx="2"/>
            </p:cNvCxnSpPr>
            <p:nvPr/>
          </p:nvCxnSpPr>
          <p:spPr bwMode="auto">
            <a:xfrm>
              <a:off x="1214003" y="4824343"/>
              <a:ext cx="2601158" cy="11752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Rectangle 111"/>
          <p:cNvSpPr/>
          <p:nvPr/>
        </p:nvSpPr>
        <p:spPr>
          <a:xfrm>
            <a:off x="3646054" y="5626731"/>
            <a:ext cx="2023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 smtClean="0">
                <a:sym typeface="Symbol"/>
              </a:rPr>
              <a:t>Strategy </a:t>
            </a:r>
            <a:r>
              <a:rPr lang="en-US" sz="1200" b="1" dirty="0" smtClean="0">
                <a:sym typeface="Symbol"/>
              </a:rPr>
              <a:t>x </a:t>
            </a:r>
            <a:r>
              <a:rPr lang="en-US" sz="1200" dirty="0" smtClean="0"/>
              <a:t>=“Do something on (or with) the network”</a:t>
            </a:r>
            <a:endParaRPr lang="en-US" sz="1200" dirty="0"/>
          </a:p>
        </p:txBody>
      </p:sp>
      <p:sp>
        <p:nvSpPr>
          <p:cNvPr id="113" name="Right Brace 112"/>
          <p:cNvSpPr/>
          <p:nvPr/>
        </p:nvSpPr>
        <p:spPr bwMode="auto">
          <a:xfrm rot="5400000">
            <a:off x="4572008" y="5455913"/>
            <a:ext cx="287383" cy="1611100"/>
          </a:xfrm>
          <a:prstGeom prst="rightBrac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3410923" y="6334780"/>
            <a:ext cx="2493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 smtClean="0"/>
              <a:t>SPP, MCNF, MFP, Assignment, Matching, etc.</a:t>
            </a:r>
            <a:endParaRPr lang="en-US" sz="1200" dirty="0"/>
          </a:p>
        </p:txBody>
      </p:sp>
      <p:sp>
        <p:nvSpPr>
          <p:cNvPr id="115" name="Rectangle 114"/>
          <p:cNvSpPr/>
          <p:nvPr/>
        </p:nvSpPr>
        <p:spPr>
          <a:xfrm>
            <a:off x="696686" y="6334780"/>
            <a:ext cx="2731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 smtClean="0"/>
              <a:t>Divert, disrupt, delay, destroy.</a:t>
            </a:r>
            <a:endParaRPr lang="en-US" sz="1200" dirty="0"/>
          </a:p>
        </p:txBody>
      </p:sp>
      <p:sp>
        <p:nvSpPr>
          <p:cNvPr id="116" name="Rectangle 115"/>
          <p:cNvSpPr/>
          <p:nvPr/>
        </p:nvSpPr>
        <p:spPr>
          <a:xfrm>
            <a:off x="6920477" y="3719555"/>
            <a:ext cx="2023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u="sng" dirty="0" smtClean="0">
                <a:sym typeface="Symbol"/>
              </a:rPr>
              <a:t>Note</a:t>
            </a:r>
            <a:r>
              <a:rPr lang="en-US" sz="1200" dirty="0" smtClean="0">
                <a:sym typeface="Symbol"/>
              </a:rPr>
              <a:t>:  Strategy spaces can be discrete or continuous</a:t>
            </a:r>
            <a:endParaRPr lang="en-US" sz="1200" dirty="0"/>
          </a:p>
        </p:txBody>
      </p:sp>
      <p:sp>
        <p:nvSpPr>
          <p:cNvPr id="118" name="Rectangle 117"/>
          <p:cNvSpPr/>
          <p:nvPr/>
        </p:nvSpPr>
        <p:spPr>
          <a:xfrm>
            <a:off x="5767421" y="3920435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f</a:t>
            </a:r>
            <a:r>
              <a:rPr lang="en-US" sz="1400" dirty="0" smtClean="0"/>
              <a:t>(</a:t>
            </a:r>
            <a:r>
              <a:rPr lang="en-US" sz="1400" b="1" dirty="0" smtClean="0"/>
              <a:t>x</a:t>
            </a:r>
            <a:r>
              <a:rPr lang="en-US" sz="1400" dirty="0" smtClean="0"/>
              <a:t>,</a:t>
            </a:r>
            <a:r>
              <a:rPr lang="en-US" sz="1400" b="1" dirty="0" smtClean="0">
                <a:sym typeface="Symbol"/>
              </a:rPr>
              <a:t>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9" name="Rectangle 118"/>
          <p:cNvSpPr/>
          <p:nvPr/>
        </p:nvSpPr>
        <p:spPr>
          <a:xfrm>
            <a:off x="5737766" y="2561898"/>
            <a:ext cx="11769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smtClean="0"/>
              <a:t>-u</a:t>
            </a:r>
            <a:r>
              <a:rPr lang="en-US" sz="1400" baseline="-25000" smtClean="0"/>
              <a:t>1</a:t>
            </a:r>
            <a:r>
              <a:rPr lang="en-US" sz="1400" smtClean="0"/>
              <a:t>=u</a:t>
            </a:r>
            <a:r>
              <a:rPr lang="en-US" sz="1400" baseline="-25000" smtClean="0"/>
              <a:t>2</a:t>
            </a:r>
            <a:r>
              <a:rPr lang="en-US" sz="1400" smtClean="0"/>
              <a:t>=</a:t>
            </a:r>
            <a:r>
              <a:rPr lang="en-US" sz="1400" i="1" smtClean="0"/>
              <a:t>f</a:t>
            </a:r>
            <a:r>
              <a:rPr lang="en-US" sz="1400" smtClean="0"/>
              <a:t>(</a:t>
            </a:r>
            <a:r>
              <a:rPr lang="en-US" sz="1400" b="1" smtClean="0"/>
              <a:t>x</a:t>
            </a:r>
            <a:r>
              <a:rPr lang="en-US" sz="1400" dirty="0" smtClean="0"/>
              <a:t>,</a:t>
            </a:r>
            <a:r>
              <a:rPr lang="en-US" sz="1400" b="1" dirty="0" smtClean="0">
                <a:sym typeface="Symbol"/>
              </a:rPr>
              <a:t>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1" name="Rectangle 120"/>
          <p:cNvSpPr/>
          <p:nvPr/>
        </p:nvSpPr>
        <p:spPr>
          <a:xfrm>
            <a:off x="5767421" y="3145372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f</a:t>
            </a:r>
            <a:r>
              <a:rPr lang="en-US" sz="1400" dirty="0" smtClean="0"/>
              <a:t>(</a:t>
            </a:r>
            <a:r>
              <a:rPr lang="en-US" sz="1400" b="1" dirty="0" smtClean="0"/>
              <a:t>x</a:t>
            </a:r>
            <a:r>
              <a:rPr lang="en-US" sz="1400" dirty="0" smtClean="0"/>
              <a:t>,</a:t>
            </a:r>
            <a:r>
              <a:rPr lang="en-US" sz="1400" b="1" dirty="0" smtClean="0">
                <a:sym typeface="Symbol"/>
              </a:rPr>
              <a:t>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2" name="Rectangle 121"/>
          <p:cNvSpPr/>
          <p:nvPr/>
        </p:nvSpPr>
        <p:spPr>
          <a:xfrm>
            <a:off x="5767421" y="4451658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f</a:t>
            </a:r>
            <a:r>
              <a:rPr lang="en-US" sz="1400" dirty="0" smtClean="0"/>
              <a:t>(</a:t>
            </a:r>
            <a:r>
              <a:rPr lang="en-US" sz="1400" b="1" dirty="0" smtClean="0"/>
              <a:t>x</a:t>
            </a:r>
            <a:r>
              <a:rPr lang="en-US" sz="1400" dirty="0" smtClean="0"/>
              <a:t>,</a:t>
            </a:r>
            <a:r>
              <a:rPr lang="en-US" sz="1400" b="1" dirty="0" smtClean="0">
                <a:sym typeface="Symbol"/>
              </a:rPr>
              <a:t>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3" name="Rectangle 122"/>
          <p:cNvSpPr/>
          <p:nvPr/>
        </p:nvSpPr>
        <p:spPr>
          <a:xfrm>
            <a:off x="5767421" y="4948046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f</a:t>
            </a:r>
            <a:r>
              <a:rPr lang="en-US" sz="1400" dirty="0" smtClean="0"/>
              <a:t>(</a:t>
            </a:r>
            <a:r>
              <a:rPr lang="en-US" sz="1400" b="1" dirty="0" smtClean="0"/>
              <a:t>x</a:t>
            </a:r>
            <a:r>
              <a:rPr lang="en-US" sz="1400" dirty="0" smtClean="0"/>
              <a:t>,</a:t>
            </a:r>
            <a:r>
              <a:rPr lang="en-US" sz="1400" b="1" dirty="0" smtClean="0">
                <a:sym typeface="Symbol"/>
              </a:rPr>
              <a:t>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4" name="Rectangle 123"/>
          <p:cNvSpPr/>
          <p:nvPr/>
        </p:nvSpPr>
        <p:spPr>
          <a:xfrm>
            <a:off x="5767421" y="5453144"/>
            <a:ext cx="5757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sz="1400" i="1" dirty="0" smtClean="0"/>
              <a:t>f</a:t>
            </a:r>
            <a:r>
              <a:rPr lang="en-US" sz="1400" dirty="0" smtClean="0"/>
              <a:t>(</a:t>
            </a:r>
            <a:r>
              <a:rPr lang="en-US" sz="1400" b="1" dirty="0" smtClean="0"/>
              <a:t>x</a:t>
            </a:r>
            <a:r>
              <a:rPr lang="en-US" sz="1400" dirty="0" smtClean="0"/>
              <a:t>,</a:t>
            </a:r>
            <a:r>
              <a:rPr lang="en-US" sz="1400" b="1" dirty="0" smtClean="0">
                <a:sym typeface="Symbol"/>
              </a:rPr>
              <a:t>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6920477" y="5191304"/>
            <a:ext cx="20232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0000FF"/>
                </a:solidFill>
                <a:sym typeface="Symbol"/>
              </a:rPr>
              <a:t>Why not apply backwards induction for this problem?</a:t>
            </a:r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41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81" grpId="0" animBg="1"/>
      <p:bldP spid="112" grpId="0"/>
      <p:bldP spid="113" grpId="0" animBg="1"/>
      <p:bldP spid="114" grpId="0"/>
      <p:bldP spid="115" grpId="0"/>
      <p:bldP spid="116" grpId="0"/>
      <p:bldP spid="118" grpId="0"/>
      <p:bldP spid="119" grpId="0"/>
      <p:bldP spid="121" grpId="0"/>
      <p:bldP spid="122" grpId="0"/>
      <p:bldP spid="123" grpId="0"/>
      <p:bldP spid="124" grpId="0"/>
      <p:bldP spid="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ie 52"/>
          <p:cNvSpPr/>
          <p:nvPr/>
        </p:nvSpPr>
        <p:spPr bwMode="auto">
          <a:xfrm>
            <a:off x="3269753" y="173344"/>
            <a:ext cx="3804744" cy="3804744"/>
          </a:xfrm>
          <a:prstGeom prst="pie">
            <a:avLst>
              <a:gd name="adj1" fmla="val 20373760"/>
              <a:gd name="adj2" fmla="val 1008764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MFP</a:t>
            </a:r>
            <a:r>
              <a:rPr lang="en-US" dirty="0" smtClean="0"/>
              <a:t> as a </a:t>
            </a:r>
            <a:r>
              <a:rPr lang="en-US" dirty="0" err="1" smtClean="0"/>
              <a:t>Stackelberg</a:t>
            </a:r>
            <a:r>
              <a:rPr lang="en-US" dirty="0" smtClean="0"/>
              <a:t> </a:t>
            </a:r>
            <a:r>
              <a:rPr lang="en-US" dirty="0"/>
              <a:t>Game</a:t>
            </a:r>
            <a:br>
              <a:rPr lang="en-US" dirty="0"/>
            </a:br>
            <a:r>
              <a:rPr lang="en-US" sz="2400" dirty="0"/>
              <a:t>(1 of </a:t>
            </a:r>
            <a:r>
              <a:rPr lang="en-US" sz="2400" dirty="0" smtClean="0"/>
              <a:t>3)</a:t>
            </a:r>
          </a:p>
        </p:txBody>
      </p:sp>
      <p:grpSp>
        <p:nvGrpSpPr>
          <p:cNvPr id="4" name="Group 82"/>
          <p:cNvGrpSpPr/>
          <p:nvPr/>
        </p:nvGrpSpPr>
        <p:grpSpPr>
          <a:xfrm>
            <a:off x="4928796" y="1660822"/>
            <a:ext cx="284052" cy="474229"/>
            <a:chOff x="946698" y="4421135"/>
            <a:chExt cx="284052" cy="474229"/>
          </a:xfrm>
        </p:grpSpPr>
        <p:sp>
          <p:nvSpPr>
            <p:cNvPr id="84" name="Oval 83"/>
            <p:cNvSpPr/>
            <p:nvPr/>
          </p:nvSpPr>
          <p:spPr bwMode="auto">
            <a:xfrm>
              <a:off x="1071961" y="4753322"/>
              <a:ext cx="142042" cy="1420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946698" y="442113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b="1" dirty="0" smtClean="0">
                  <a:solidFill>
                    <a:srgbClr val="0000FF"/>
                  </a:solidFill>
                </a:rPr>
                <a:t>2</a:t>
              </a:r>
              <a:endParaRPr lang="en-US" sz="1400" b="1" dirty="0"/>
            </a:p>
          </p:txBody>
        </p:sp>
      </p:grpSp>
      <p:grpSp>
        <p:nvGrpSpPr>
          <p:cNvPr id="5" name="Group 91"/>
          <p:cNvGrpSpPr/>
          <p:nvPr/>
        </p:nvGrpSpPr>
        <p:grpSpPr>
          <a:xfrm>
            <a:off x="4928796" y="3083099"/>
            <a:ext cx="284052" cy="474229"/>
            <a:chOff x="946698" y="4421135"/>
            <a:chExt cx="284052" cy="474229"/>
          </a:xfrm>
        </p:grpSpPr>
        <p:sp>
          <p:nvSpPr>
            <p:cNvPr id="93" name="Oval 92"/>
            <p:cNvSpPr/>
            <p:nvPr/>
          </p:nvSpPr>
          <p:spPr bwMode="auto">
            <a:xfrm>
              <a:off x="1071961" y="4753322"/>
              <a:ext cx="142042" cy="142042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946698" y="4421135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1400" b="1" dirty="0" smtClean="0">
                  <a:solidFill>
                    <a:srgbClr val="0000FF"/>
                  </a:solidFill>
                </a:rPr>
                <a:t>2</a:t>
              </a:r>
              <a:endParaRPr lang="en-US" sz="1400" b="1" dirty="0"/>
            </a:p>
          </p:txBody>
        </p:sp>
      </p:grpSp>
      <p:grpSp>
        <p:nvGrpSpPr>
          <p:cNvPr id="6" name="Group 116"/>
          <p:cNvGrpSpPr/>
          <p:nvPr/>
        </p:nvGrpSpPr>
        <p:grpSpPr>
          <a:xfrm>
            <a:off x="162939" y="2114249"/>
            <a:ext cx="4893261" cy="2189034"/>
            <a:chOff x="946698" y="3663126"/>
            <a:chExt cx="4893261" cy="2189034"/>
          </a:xfrm>
        </p:grpSpPr>
        <p:grpSp>
          <p:nvGrpSpPr>
            <p:cNvPr id="7" name="Group 81"/>
            <p:cNvGrpSpPr/>
            <p:nvPr/>
          </p:nvGrpSpPr>
          <p:grpSpPr>
            <a:xfrm>
              <a:off x="946698" y="4084320"/>
              <a:ext cx="2066429" cy="1767840"/>
              <a:chOff x="946698" y="4084320"/>
              <a:chExt cx="2066429" cy="1767840"/>
            </a:xfrm>
          </p:grpSpPr>
          <p:sp>
            <p:nvSpPr>
              <p:cNvPr id="43" name="Oval 42"/>
              <p:cNvSpPr/>
              <p:nvPr/>
            </p:nvSpPr>
            <p:spPr bwMode="auto">
              <a:xfrm>
                <a:off x="1071961" y="4753322"/>
                <a:ext cx="142042" cy="142042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50" name="Straight Connector 49"/>
              <p:cNvCxnSpPr>
                <a:stCxn id="43" idx="6"/>
              </p:cNvCxnSpPr>
              <p:nvPr/>
            </p:nvCxnSpPr>
            <p:spPr bwMode="auto">
              <a:xfrm flipV="1">
                <a:off x="1214003" y="4084320"/>
                <a:ext cx="1790454" cy="74002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/>
              <p:cNvCxnSpPr>
                <a:stCxn id="43" idx="6"/>
              </p:cNvCxnSpPr>
              <p:nvPr/>
            </p:nvCxnSpPr>
            <p:spPr bwMode="auto">
              <a:xfrm>
                <a:off x="1214003" y="4824343"/>
                <a:ext cx="1738163" cy="74914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60" name="Rectangle 59"/>
              <p:cNvSpPr/>
              <p:nvPr/>
            </p:nvSpPr>
            <p:spPr>
              <a:xfrm>
                <a:off x="946698" y="4421135"/>
                <a:ext cx="28405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:r>
                  <a:rPr lang="en-US" sz="1400" b="1" dirty="0" smtClean="0">
                    <a:solidFill>
                      <a:srgbClr val="0000FF"/>
                    </a:solidFill>
                  </a:rPr>
                  <a:t>1</a:t>
                </a:r>
                <a:endParaRPr lang="en-US" sz="1400" b="1" dirty="0"/>
              </a:p>
            </p:txBody>
          </p:sp>
          <p:cxnSp>
            <p:nvCxnSpPr>
              <p:cNvPr id="37" name="Straight Connector 36"/>
              <p:cNvCxnSpPr>
                <a:stCxn id="43" idx="6"/>
              </p:cNvCxnSpPr>
              <p:nvPr/>
            </p:nvCxnSpPr>
            <p:spPr bwMode="auto">
              <a:xfrm flipV="1">
                <a:off x="1214003" y="4763589"/>
                <a:ext cx="1746872" cy="6075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>
                <a:stCxn id="43" idx="6"/>
              </p:cNvCxnSpPr>
              <p:nvPr/>
            </p:nvCxnSpPr>
            <p:spPr bwMode="auto">
              <a:xfrm flipV="1">
                <a:off x="1214003" y="4476206"/>
                <a:ext cx="1799124" cy="3481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Straight Connector 44"/>
              <p:cNvCxnSpPr>
                <a:stCxn id="43" idx="6"/>
              </p:cNvCxnSpPr>
              <p:nvPr/>
            </p:nvCxnSpPr>
            <p:spPr bwMode="auto">
              <a:xfrm>
                <a:off x="1214003" y="4824343"/>
                <a:ext cx="1764328" cy="331131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8" name="Straight Connector 77"/>
              <p:cNvCxnSpPr>
                <a:stCxn id="43" idx="6"/>
              </p:cNvCxnSpPr>
              <p:nvPr/>
            </p:nvCxnSpPr>
            <p:spPr bwMode="auto">
              <a:xfrm>
                <a:off x="1214003" y="4824343"/>
                <a:ext cx="1755620" cy="102781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01" name="Straight Connector 100"/>
            <p:cNvCxnSpPr>
              <a:stCxn id="43" idx="6"/>
              <a:endCxn id="84" idx="3"/>
            </p:cNvCxnSpPr>
            <p:nvPr/>
          </p:nvCxnSpPr>
          <p:spPr bwMode="auto">
            <a:xfrm flipV="1">
              <a:off x="1214003" y="3663126"/>
              <a:ext cx="4625956" cy="11612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4" name="Straight Connector 103"/>
            <p:cNvCxnSpPr>
              <a:stCxn id="43" idx="6"/>
              <a:endCxn id="93" idx="3"/>
            </p:cNvCxnSpPr>
            <p:nvPr/>
          </p:nvCxnSpPr>
          <p:spPr bwMode="auto">
            <a:xfrm>
              <a:off x="1214003" y="4824343"/>
              <a:ext cx="4625956" cy="2610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aphicFrame>
        <p:nvGraphicFramePr>
          <p:cNvPr id="52" name="Object 2"/>
          <p:cNvGraphicFramePr>
            <a:graphicFrameLocks noChangeAspect="1"/>
          </p:cNvGraphicFramePr>
          <p:nvPr/>
        </p:nvGraphicFramePr>
        <p:xfrm>
          <a:off x="4649171" y="4233571"/>
          <a:ext cx="374015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3" imgW="2920680" imgH="1549080" progId="Equation.DSMT4">
                  <p:embed/>
                </p:oleObj>
              </mc:Choice>
              <mc:Fallback>
                <p:oleObj name="Equation" r:id="rId3" imgW="2920680" imgH="1549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171" y="4233571"/>
                        <a:ext cx="3740150" cy="198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ie 53"/>
          <p:cNvSpPr/>
          <p:nvPr/>
        </p:nvSpPr>
        <p:spPr bwMode="auto">
          <a:xfrm>
            <a:off x="3269753" y="1597698"/>
            <a:ext cx="3804744" cy="3804744"/>
          </a:xfrm>
          <a:prstGeom prst="pie">
            <a:avLst>
              <a:gd name="adj1" fmla="val 20350148"/>
              <a:gd name="adj2" fmla="val 1094587"/>
            </a:avLst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5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08437"/>
              </p:ext>
            </p:extLst>
          </p:nvPr>
        </p:nvGraphicFramePr>
        <p:xfrm>
          <a:off x="341118" y="4491134"/>
          <a:ext cx="213042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Equation" r:id="rId5" imgW="1663560" imgH="609480" progId="Equation.DSMT4">
                  <p:embed/>
                </p:oleObj>
              </mc:Choice>
              <mc:Fallback>
                <p:oleObj name="Equation" r:id="rId5" imgW="16635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18" y="4491134"/>
                        <a:ext cx="2130425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"/>
          <p:cNvGraphicFramePr>
            <a:graphicFrameLocks noChangeAspect="1"/>
          </p:cNvGraphicFramePr>
          <p:nvPr/>
        </p:nvGraphicFramePr>
        <p:xfrm>
          <a:off x="7197952" y="1712621"/>
          <a:ext cx="14795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7" imgW="1155600" imgH="228600" progId="Equation.DSMT4">
                  <p:embed/>
                </p:oleObj>
              </mc:Choice>
              <mc:Fallback>
                <p:oleObj name="Equation" r:id="rId7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952" y="1712621"/>
                        <a:ext cx="14795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"/>
          <p:cNvGraphicFramePr>
            <a:graphicFrameLocks noChangeAspect="1"/>
          </p:cNvGraphicFramePr>
          <p:nvPr/>
        </p:nvGraphicFramePr>
        <p:xfrm>
          <a:off x="7197952" y="3130874"/>
          <a:ext cx="147955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9" imgW="1155600" imgH="228600" progId="Equation.DSMT4">
                  <p:embed/>
                </p:oleObj>
              </mc:Choice>
              <mc:Fallback>
                <p:oleObj name="Equation" r:id="rId9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7952" y="3130874"/>
                        <a:ext cx="147955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60"/>
          <p:cNvSpPr/>
          <p:nvPr/>
        </p:nvSpPr>
        <p:spPr>
          <a:xfrm>
            <a:off x="403741" y="1537319"/>
            <a:ext cx="43992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838" indent="-223838"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</a:rPr>
              <a:t>What decisions is each player making?</a:t>
            </a:r>
          </a:p>
          <a:p>
            <a:pPr marL="223838" indent="-223838">
              <a:spcBef>
                <a:spcPts val="0"/>
              </a:spcBef>
            </a:pPr>
            <a:r>
              <a:rPr lang="en-US" sz="1800" dirty="0" smtClean="0">
                <a:solidFill>
                  <a:srgbClr val="0000FF"/>
                </a:solidFill>
              </a:rPr>
              <a:t>How are the strategies structured?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48320" y="4790128"/>
            <a:ext cx="201644" cy="119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648355" y="4501696"/>
            <a:ext cx="915986" cy="2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37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036787"/>
            <a:ext cx="8224939" cy="4115373"/>
          </a:xfrm>
        </p:spPr>
        <p:txBody>
          <a:bodyPr/>
          <a:lstStyle/>
          <a:p>
            <a:r>
              <a:rPr lang="en-US" sz="2400" dirty="0" smtClean="0"/>
              <a:t>Given the problem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8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1100" dirty="0" smtClean="0"/>
          </a:p>
          <a:p>
            <a:endParaRPr lang="en-US" sz="2400" dirty="0" smtClean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39788" y="1458913"/>
          <a:ext cx="8302625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Equation" r:id="rId3" imgW="5460840" imgH="2412720" progId="Equation.DSMT4">
                  <p:embed/>
                </p:oleObj>
              </mc:Choice>
              <mc:Fallback>
                <p:oleObj name="Equation" r:id="rId3" imgW="5460840" imgH="241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458913"/>
                        <a:ext cx="8302625" cy="366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MFP</a:t>
            </a:r>
            <a:r>
              <a:rPr lang="en-US" dirty="0" smtClean="0"/>
              <a:t> as a </a:t>
            </a:r>
            <a:r>
              <a:rPr lang="en-US" dirty="0" err="1" smtClean="0"/>
              <a:t>Stackelberg</a:t>
            </a:r>
            <a:r>
              <a:rPr lang="en-US" dirty="0" smtClean="0"/>
              <a:t> </a:t>
            </a:r>
            <a:r>
              <a:rPr lang="en-US" dirty="0"/>
              <a:t>Game</a:t>
            </a:r>
            <a:br>
              <a:rPr lang="en-US" dirty="0"/>
            </a:br>
            <a:r>
              <a:rPr lang="en-US" sz="2400" dirty="0" smtClean="0"/>
              <a:t>(2 </a:t>
            </a:r>
            <a:r>
              <a:rPr lang="en-US" sz="2400" dirty="0"/>
              <a:t>of </a:t>
            </a:r>
            <a:r>
              <a:rPr lang="en-US" sz="2400" dirty="0" smtClean="0"/>
              <a:t>3)</a:t>
            </a:r>
            <a:endParaRPr lang="en-US" dirty="0"/>
          </a:p>
        </p:txBody>
      </p:sp>
      <p:grpSp>
        <p:nvGrpSpPr>
          <p:cNvPr id="4" name="Group 63"/>
          <p:cNvGrpSpPr/>
          <p:nvPr/>
        </p:nvGrpSpPr>
        <p:grpSpPr>
          <a:xfrm>
            <a:off x="5179341" y="5312686"/>
            <a:ext cx="3203867" cy="976057"/>
            <a:chOff x="5479144" y="4147305"/>
            <a:chExt cx="3203867" cy="976057"/>
          </a:xfrm>
        </p:grpSpPr>
        <p:sp>
          <p:nvSpPr>
            <p:cNvPr id="39" name="Oval 38"/>
            <p:cNvSpPr/>
            <p:nvPr/>
          </p:nvSpPr>
          <p:spPr bwMode="auto">
            <a:xfrm>
              <a:off x="5538937" y="4512405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6414900" y="4186564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588059" y="4186564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8448379" y="4528697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414900" y="4878980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588059" y="4878980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cxnSp>
          <p:nvCxnSpPr>
            <p:cNvPr id="45" name="Straight Arrow Connector 44"/>
            <p:cNvCxnSpPr>
              <a:stCxn id="39" idx="6"/>
              <a:endCxn id="40" idx="2"/>
            </p:cNvCxnSpPr>
            <p:nvPr/>
          </p:nvCxnSpPr>
          <p:spPr bwMode="auto">
            <a:xfrm flipV="1">
              <a:off x="5773569" y="4308755"/>
              <a:ext cx="641331" cy="32584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Straight Arrow Connector 45"/>
            <p:cNvCxnSpPr>
              <a:stCxn id="40" idx="4"/>
              <a:endCxn id="43" idx="0"/>
            </p:cNvCxnSpPr>
            <p:nvPr/>
          </p:nvCxnSpPr>
          <p:spPr bwMode="auto">
            <a:xfrm>
              <a:off x="6532216" y="4430946"/>
              <a:ext cx="0" cy="4480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 bwMode="auto">
            <a:xfrm>
              <a:off x="6649532" y="5001171"/>
              <a:ext cx="93852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stCxn id="39" idx="6"/>
              <a:endCxn id="43" idx="2"/>
            </p:cNvCxnSpPr>
            <p:nvPr/>
          </p:nvCxnSpPr>
          <p:spPr bwMode="auto">
            <a:xfrm>
              <a:off x="5773569" y="4634596"/>
              <a:ext cx="641331" cy="3665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7822692" y="4308755"/>
              <a:ext cx="625687" cy="34213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>
              <a:stCxn id="44" idx="6"/>
              <a:endCxn id="42" idx="2"/>
            </p:cNvCxnSpPr>
            <p:nvPr/>
          </p:nvCxnSpPr>
          <p:spPr bwMode="auto">
            <a:xfrm flipV="1">
              <a:off x="7822692" y="4650888"/>
              <a:ext cx="625687" cy="3502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0" idx="6"/>
              <a:endCxn id="41" idx="2"/>
            </p:cNvCxnSpPr>
            <p:nvPr/>
          </p:nvCxnSpPr>
          <p:spPr bwMode="auto">
            <a:xfrm>
              <a:off x="6649532" y="4308755"/>
              <a:ext cx="93852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Straight Arrow Connector 51"/>
            <p:cNvCxnSpPr>
              <a:stCxn id="40" idx="5"/>
              <a:endCxn id="44" idx="1"/>
            </p:cNvCxnSpPr>
            <p:nvPr/>
          </p:nvCxnSpPr>
          <p:spPr bwMode="auto">
            <a:xfrm>
              <a:off x="6615171" y="4395157"/>
              <a:ext cx="1007249" cy="5196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44" idx="0"/>
              <a:endCxn id="41" idx="4"/>
            </p:cNvCxnSpPr>
            <p:nvPr/>
          </p:nvCxnSpPr>
          <p:spPr bwMode="auto">
            <a:xfrm flipV="1">
              <a:off x="7705376" y="4430946"/>
              <a:ext cx="0" cy="4480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4" name="Object 53"/>
            <p:cNvGraphicFramePr>
              <a:graphicFrameLocks noChangeAspect="1"/>
            </p:cNvGraphicFramePr>
            <p:nvPr/>
          </p:nvGraphicFramePr>
          <p:xfrm>
            <a:off x="5940364" y="4275210"/>
            <a:ext cx="219750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5" imgW="317160" imgH="203040" progId="Equation.DSMT4">
                    <p:embed/>
                  </p:oleObj>
                </mc:Choice>
                <mc:Fallback>
                  <p:oleObj name="Equation" r:id="rId5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364" y="4275210"/>
                          <a:ext cx="219750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6973560" y="4848376"/>
            <a:ext cx="245603" cy="145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8" name="Equation" r:id="rId7" imgW="355320" imgH="203040" progId="Equation.DSMT4">
                    <p:embed/>
                  </p:oleObj>
                </mc:Choice>
                <mc:Fallback>
                  <p:oleObj name="Equation" r:id="rId7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3560" y="4848376"/>
                          <a:ext cx="245603" cy="145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/>
          </p:nvGraphicFramePr>
          <p:xfrm>
            <a:off x="7721532" y="4563752"/>
            <a:ext cx="228060" cy="145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Equation" r:id="rId9" imgW="330120" imgH="203040" progId="Equation.DSMT4">
                    <p:embed/>
                  </p:oleObj>
                </mc:Choice>
                <mc:Fallback>
                  <p:oleObj name="Equation" r:id="rId9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1532" y="4563752"/>
                          <a:ext cx="228060" cy="145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/>
          </p:nvGraphicFramePr>
          <p:xfrm>
            <a:off x="8197883" y="4310792"/>
            <a:ext cx="237294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" name="Equation" r:id="rId11" imgW="342720" imgH="203040" progId="Equation.DSMT4">
                    <p:embed/>
                  </p:oleObj>
                </mc:Choice>
                <mc:Fallback>
                  <p:oleObj name="Equation" r:id="rId11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7883" y="4310792"/>
                          <a:ext cx="237294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/>
          </p:nvGraphicFramePr>
          <p:xfrm>
            <a:off x="6564529" y="4611800"/>
            <a:ext cx="289923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" name="Equation" r:id="rId13" imgW="419040" imgH="203040" progId="Equation.DSMT4">
                    <p:embed/>
                  </p:oleObj>
                </mc:Choice>
                <mc:Fallback>
                  <p:oleObj name="Equation" r:id="rId13" imgW="419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4529" y="4611800"/>
                          <a:ext cx="289923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/>
          </p:nvGraphicFramePr>
          <p:xfrm>
            <a:off x="7033576" y="4147305"/>
            <a:ext cx="218827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2" name="Equation" r:id="rId15" imgW="317160" imgH="203040" progId="Equation.DSMT4">
                    <p:embed/>
                  </p:oleObj>
                </mc:Choice>
                <mc:Fallback>
                  <p:oleObj name="Equation" r:id="rId15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3576" y="4147305"/>
                          <a:ext cx="218827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41"/>
            <p:cNvGraphicFramePr>
              <a:graphicFrameLocks noChangeAspect="1"/>
            </p:cNvGraphicFramePr>
            <p:nvPr/>
          </p:nvGraphicFramePr>
          <p:xfrm>
            <a:off x="8185881" y="4832027"/>
            <a:ext cx="245603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3" name="Equation" r:id="rId17" imgW="355320" imgH="203040" progId="Equation.DSMT4">
                    <p:embed/>
                  </p:oleObj>
                </mc:Choice>
                <mc:Fallback>
                  <p:oleObj name="Equation" r:id="rId17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5881" y="4832027"/>
                          <a:ext cx="245603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42"/>
            <p:cNvGraphicFramePr>
              <a:graphicFrameLocks noChangeAspect="1"/>
            </p:cNvGraphicFramePr>
            <p:nvPr/>
          </p:nvGraphicFramePr>
          <p:xfrm>
            <a:off x="7126831" y="4513708"/>
            <a:ext cx="236370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name="Equation" r:id="rId19" imgW="342720" imgH="203040" progId="Equation.DSMT4">
                    <p:embed/>
                  </p:oleObj>
                </mc:Choice>
                <mc:Fallback>
                  <p:oleObj name="Equation" r:id="rId19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6831" y="4513708"/>
                          <a:ext cx="236370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/>
          </p:nvGraphicFramePr>
          <p:xfrm>
            <a:off x="5479144" y="4852168"/>
            <a:ext cx="684181" cy="164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5" name="Equation" r:id="rId21" imgW="990360" imgH="228600" progId="Equation.DSMT4">
                    <p:embed/>
                  </p:oleObj>
                </mc:Choice>
                <mc:Fallback>
                  <p:oleObj name="Equation" r:id="rId21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9144" y="4852168"/>
                          <a:ext cx="684181" cy="164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4"/>
          <p:cNvGrpSpPr/>
          <p:nvPr/>
        </p:nvGrpSpPr>
        <p:grpSpPr>
          <a:xfrm>
            <a:off x="4635055" y="5815758"/>
            <a:ext cx="4209142" cy="827314"/>
            <a:chOff x="4934858" y="4650377"/>
            <a:chExt cx="4209142" cy="827314"/>
          </a:xfrm>
        </p:grpSpPr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6958321" y="5273509"/>
            <a:ext cx="684181" cy="164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6" name="Equation" r:id="rId23" imgW="990360" imgH="228600" progId="Equation.DSMT4">
                    <p:embed/>
                  </p:oleObj>
                </mc:Choice>
                <mc:Fallback>
                  <p:oleObj name="Equation" r:id="rId23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8321" y="5273509"/>
                          <a:ext cx="684181" cy="164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Freeform 37"/>
            <p:cNvSpPr/>
            <p:nvPr/>
          </p:nvSpPr>
          <p:spPr bwMode="auto">
            <a:xfrm>
              <a:off x="4934858" y="4650377"/>
              <a:ext cx="4209142" cy="827314"/>
            </a:xfrm>
            <a:custGeom>
              <a:avLst/>
              <a:gdLst>
                <a:gd name="connsiteX0" fmla="*/ 3683725 w 4078365"/>
                <a:gd name="connsiteY0" fmla="*/ 8709 h 827314"/>
                <a:gd name="connsiteX1" fmla="*/ 3683725 w 4078365"/>
                <a:gd name="connsiteY1" fmla="*/ 8709 h 827314"/>
                <a:gd name="connsiteX2" fmla="*/ 3762103 w 4078365"/>
                <a:gd name="connsiteY2" fmla="*/ 26126 h 827314"/>
                <a:gd name="connsiteX3" fmla="*/ 3788228 w 4078365"/>
                <a:gd name="connsiteY3" fmla="*/ 34834 h 827314"/>
                <a:gd name="connsiteX4" fmla="*/ 3814354 w 4078365"/>
                <a:gd name="connsiteY4" fmla="*/ 52251 h 827314"/>
                <a:gd name="connsiteX5" fmla="*/ 3866605 w 4078365"/>
                <a:gd name="connsiteY5" fmla="*/ 78377 h 827314"/>
                <a:gd name="connsiteX6" fmla="*/ 3910148 w 4078365"/>
                <a:gd name="connsiteY6" fmla="*/ 113211 h 827314"/>
                <a:gd name="connsiteX7" fmla="*/ 3962400 w 4078365"/>
                <a:gd name="connsiteY7" fmla="*/ 148046 h 827314"/>
                <a:gd name="connsiteX8" fmla="*/ 3988525 w 4078365"/>
                <a:gd name="connsiteY8" fmla="*/ 174171 h 827314"/>
                <a:gd name="connsiteX9" fmla="*/ 4014651 w 4078365"/>
                <a:gd name="connsiteY9" fmla="*/ 182880 h 827314"/>
                <a:gd name="connsiteX10" fmla="*/ 4066903 w 4078365"/>
                <a:gd name="connsiteY10" fmla="*/ 226423 h 827314"/>
                <a:gd name="connsiteX11" fmla="*/ 4075611 w 4078365"/>
                <a:gd name="connsiteY11" fmla="*/ 278674 h 827314"/>
                <a:gd name="connsiteX12" fmla="*/ 3918857 w 4078365"/>
                <a:gd name="connsiteY12" fmla="*/ 557349 h 827314"/>
                <a:gd name="connsiteX13" fmla="*/ 2821577 w 4078365"/>
                <a:gd name="connsiteY13" fmla="*/ 809897 h 827314"/>
                <a:gd name="connsiteX14" fmla="*/ 635725 w 4078365"/>
                <a:gd name="connsiteY14" fmla="*/ 827314 h 827314"/>
                <a:gd name="connsiteX15" fmla="*/ 0 w 4078365"/>
                <a:gd name="connsiteY15" fmla="*/ 531223 h 827314"/>
                <a:gd name="connsiteX16" fmla="*/ 139337 w 4078365"/>
                <a:gd name="connsiteY16" fmla="*/ 43543 h 827314"/>
                <a:gd name="connsiteX17" fmla="*/ 513805 w 4078365"/>
                <a:gd name="connsiteY17" fmla="*/ 0 h 827314"/>
                <a:gd name="connsiteX0" fmla="*/ 3766456 w 4161096"/>
                <a:gd name="connsiteY0" fmla="*/ 8709 h 827314"/>
                <a:gd name="connsiteX1" fmla="*/ 3766456 w 4161096"/>
                <a:gd name="connsiteY1" fmla="*/ 8709 h 827314"/>
                <a:gd name="connsiteX2" fmla="*/ 3844834 w 4161096"/>
                <a:gd name="connsiteY2" fmla="*/ 26126 h 827314"/>
                <a:gd name="connsiteX3" fmla="*/ 3870959 w 4161096"/>
                <a:gd name="connsiteY3" fmla="*/ 34834 h 827314"/>
                <a:gd name="connsiteX4" fmla="*/ 3897085 w 4161096"/>
                <a:gd name="connsiteY4" fmla="*/ 52251 h 827314"/>
                <a:gd name="connsiteX5" fmla="*/ 3949336 w 4161096"/>
                <a:gd name="connsiteY5" fmla="*/ 78377 h 827314"/>
                <a:gd name="connsiteX6" fmla="*/ 3992879 w 4161096"/>
                <a:gd name="connsiteY6" fmla="*/ 113211 h 827314"/>
                <a:gd name="connsiteX7" fmla="*/ 4045131 w 4161096"/>
                <a:gd name="connsiteY7" fmla="*/ 148046 h 827314"/>
                <a:gd name="connsiteX8" fmla="*/ 4071256 w 4161096"/>
                <a:gd name="connsiteY8" fmla="*/ 174171 h 827314"/>
                <a:gd name="connsiteX9" fmla="*/ 4097382 w 4161096"/>
                <a:gd name="connsiteY9" fmla="*/ 182880 h 827314"/>
                <a:gd name="connsiteX10" fmla="*/ 4149634 w 4161096"/>
                <a:gd name="connsiteY10" fmla="*/ 226423 h 827314"/>
                <a:gd name="connsiteX11" fmla="*/ 4158342 w 4161096"/>
                <a:gd name="connsiteY11" fmla="*/ 278674 h 827314"/>
                <a:gd name="connsiteX12" fmla="*/ 4001588 w 4161096"/>
                <a:gd name="connsiteY12" fmla="*/ 557349 h 827314"/>
                <a:gd name="connsiteX13" fmla="*/ 2904308 w 4161096"/>
                <a:gd name="connsiteY13" fmla="*/ 809897 h 827314"/>
                <a:gd name="connsiteX14" fmla="*/ 718456 w 4161096"/>
                <a:gd name="connsiteY14" fmla="*/ 827314 h 827314"/>
                <a:gd name="connsiteX15" fmla="*/ 82731 w 4161096"/>
                <a:gd name="connsiteY15" fmla="*/ 531223 h 827314"/>
                <a:gd name="connsiteX16" fmla="*/ 222068 w 4161096"/>
                <a:gd name="connsiteY16" fmla="*/ 43543 h 827314"/>
                <a:gd name="connsiteX17" fmla="*/ 596536 w 4161096"/>
                <a:gd name="connsiteY17" fmla="*/ 0 h 827314"/>
                <a:gd name="connsiteX0" fmla="*/ 3766456 w 4161096"/>
                <a:gd name="connsiteY0" fmla="*/ 8709 h 827314"/>
                <a:gd name="connsiteX1" fmla="*/ 3766456 w 4161096"/>
                <a:gd name="connsiteY1" fmla="*/ 8709 h 827314"/>
                <a:gd name="connsiteX2" fmla="*/ 3844834 w 4161096"/>
                <a:gd name="connsiteY2" fmla="*/ 26126 h 827314"/>
                <a:gd name="connsiteX3" fmla="*/ 3870959 w 4161096"/>
                <a:gd name="connsiteY3" fmla="*/ 34834 h 827314"/>
                <a:gd name="connsiteX4" fmla="*/ 3897085 w 4161096"/>
                <a:gd name="connsiteY4" fmla="*/ 52251 h 827314"/>
                <a:gd name="connsiteX5" fmla="*/ 3949336 w 4161096"/>
                <a:gd name="connsiteY5" fmla="*/ 78377 h 827314"/>
                <a:gd name="connsiteX6" fmla="*/ 3992879 w 4161096"/>
                <a:gd name="connsiteY6" fmla="*/ 113211 h 827314"/>
                <a:gd name="connsiteX7" fmla="*/ 4045131 w 4161096"/>
                <a:gd name="connsiteY7" fmla="*/ 148046 h 827314"/>
                <a:gd name="connsiteX8" fmla="*/ 4071256 w 4161096"/>
                <a:gd name="connsiteY8" fmla="*/ 174171 h 827314"/>
                <a:gd name="connsiteX9" fmla="*/ 4097382 w 4161096"/>
                <a:gd name="connsiteY9" fmla="*/ 182880 h 827314"/>
                <a:gd name="connsiteX10" fmla="*/ 4149634 w 4161096"/>
                <a:gd name="connsiteY10" fmla="*/ 226423 h 827314"/>
                <a:gd name="connsiteX11" fmla="*/ 4158342 w 4161096"/>
                <a:gd name="connsiteY11" fmla="*/ 278674 h 827314"/>
                <a:gd name="connsiteX12" fmla="*/ 4001588 w 4161096"/>
                <a:gd name="connsiteY12" fmla="*/ 557349 h 827314"/>
                <a:gd name="connsiteX13" fmla="*/ 2904308 w 4161096"/>
                <a:gd name="connsiteY13" fmla="*/ 809897 h 827314"/>
                <a:gd name="connsiteX14" fmla="*/ 718456 w 4161096"/>
                <a:gd name="connsiteY14" fmla="*/ 827314 h 827314"/>
                <a:gd name="connsiteX15" fmla="*/ 82731 w 4161096"/>
                <a:gd name="connsiteY15" fmla="*/ 531223 h 827314"/>
                <a:gd name="connsiteX16" fmla="*/ 222068 w 4161096"/>
                <a:gd name="connsiteY16" fmla="*/ 43543 h 827314"/>
                <a:gd name="connsiteX17" fmla="*/ 596536 w 4161096"/>
                <a:gd name="connsiteY17" fmla="*/ 0 h 827314"/>
                <a:gd name="connsiteX0" fmla="*/ 3766456 w 4161096"/>
                <a:gd name="connsiteY0" fmla="*/ 8709 h 827314"/>
                <a:gd name="connsiteX1" fmla="*/ 3766456 w 4161096"/>
                <a:gd name="connsiteY1" fmla="*/ 8709 h 827314"/>
                <a:gd name="connsiteX2" fmla="*/ 3844834 w 4161096"/>
                <a:gd name="connsiteY2" fmla="*/ 26126 h 827314"/>
                <a:gd name="connsiteX3" fmla="*/ 3870959 w 4161096"/>
                <a:gd name="connsiteY3" fmla="*/ 34834 h 827314"/>
                <a:gd name="connsiteX4" fmla="*/ 3897085 w 4161096"/>
                <a:gd name="connsiteY4" fmla="*/ 52251 h 827314"/>
                <a:gd name="connsiteX5" fmla="*/ 3949336 w 4161096"/>
                <a:gd name="connsiteY5" fmla="*/ 78377 h 827314"/>
                <a:gd name="connsiteX6" fmla="*/ 3992879 w 4161096"/>
                <a:gd name="connsiteY6" fmla="*/ 113211 h 827314"/>
                <a:gd name="connsiteX7" fmla="*/ 4045131 w 4161096"/>
                <a:gd name="connsiteY7" fmla="*/ 148046 h 827314"/>
                <a:gd name="connsiteX8" fmla="*/ 4071256 w 4161096"/>
                <a:gd name="connsiteY8" fmla="*/ 174171 h 827314"/>
                <a:gd name="connsiteX9" fmla="*/ 4097382 w 4161096"/>
                <a:gd name="connsiteY9" fmla="*/ 182880 h 827314"/>
                <a:gd name="connsiteX10" fmla="*/ 4149634 w 4161096"/>
                <a:gd name="connsiteY10" fmla="*/ 226423 h 827314"/>
                <a:gd name="connsiteX11" fmla="*/ 4158342 w 4161096"/>
                <a:gd name="connsiteY11" fmla="*/ 278674 h 827314"/>
                <a:gd name="connsiteX12" fmla="*/ 4001588 w 4161096"/>
                <a:gd name="connsiteY12" fmla="*/ 557349 h 827314"/>
                <a:gd name="connsiteX13" fmla="*/ 2904308 w 4161096"/>
                <a:gd name="connsiteY13" fmla="*/ 809897 h 827314"/>
                <a:gd name="connsiteX14" fmla="*/ 718456 w 4161096"/>
                <a:gd name="connsiteY14" fmla="*/ 827314 h 827314"/>
                <a:gd name="connsiteX15" fmla="*/ 82731 w 4161096"/>
                <a:gd name="connsiteY15" fmla="*/ 531223 h 827314"/>
                <a:gd name="connsiteX16" fmla="*/ 222068 w 4161096"/>
                <a:gd name="connsiteY16" fmla="*/ 43543 h 827314"/>
                <a:gd name="connsiteX17" fmla="*/ 596536 w 4161096"/>
                <a:gd name="connsiteY17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3897085 w 4210594"/>
                <a:gd name="connsiteY4" fmla="*/ 52251 h 827314"/>
                <a:gd name="connsiteX5" fmla="*/ 3949336 w 4210594"/>
                <a:gd name="connsiteY5" fmla="*/ 78377 h 827314"/>
                <a:gd name="connsiteX6" fmla="*/ 3992879 w 4210594"/>
                <a:gd name="connsiteY6" fmla="*/ 113211 h 827314"/>
                <a:gd name="connsiteX7" fmla="*/ 4045131 w 4210594"/>
                <a:gd name="connsiteY7" fmla="*/ 148046 h 827314"/>
                <a:gd name="connsiteX8" fmla="*/ 4071256 w 4210594"/>
                <a:gd name="connsiteY8" fmla="*/ 174171 h 827314"/>
                <a:gd name="connsiteX9" fmla="*/ 4097382 w 4210594"/>
                <a:gd name="connsiteY9" fmla="*/ 182880 h 827314"/>
                <a:gd name="connsiteX10" fmla="*/ 4149634 w 4210594"/>
                <a:gd name="connsiteY10" fmla="*/ 226423 h 827314"/>
                <a:gd name="connsiteX11" fmla="*/ 4158342 w 4210594"/>
                <a:gd name="connsiteY11" fmla="*/ 278674 h 827314"/>
                <a:gd name="connsiteX12" fmla="*/ 4001588 w 4210594"/>
                <a:gd name="connsiteY12" fmla="*/ 557349 h 827314"/>
                <a:gd name="connsiteX13" fmla="*/ 2904308 w 4210594"/>
                <a:gd name="connsiteY13" fmla="*/ 809897 h 827314"/>
                <a:gd name="connsiteX14" fmla="*/ 718456 w 4210594"/>
                <a:gd name="connsiteY14" fmla="*/ 827314 h 827314"/>
                <a:gd name="connsiteX15" fmla="*/ 82731 w 4210594"/>
                <a:gd name="connsiteY15" fmla="*/ 531223 h 827314"/>
                <a:gd name="connsiteX16" fmla="*/ 222068 w 4210594"/>
                <a:gd name="connsiteY16" fmla="*/ 43543 h 827314"/>
                <a:gd name="connsiteX17" fmla="*/ 596536 w 4210594"/>
                <a:gd name="connsiteY17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3897085 w 4210594"/>
                <a:gd name="connsiteY4" fmla="*/ 52251 h 827314"/>
                <a:gd name="connsiteX5" fmla="*/ 3949336 w 4210594"/>
                <a:gd name="connsiteY5" fmla="*/ 78377 h 827314"/>
                <a:gd name="connsiteX6" fmla="*/ 3992879 w 4210594"/>
                <a:gd name="connsiteY6" fmla="*/ 113211 h 827314"/>
                <a:gd name="connsiteX7" fmla="*/ 4071256 w 4210594"/>
                <a:gd name="connsiteY7" fmla="*/ 174171 h 827314"/>
                <a:gd name="connsiteX8" fmla="*/ 4097382 w 4210594"/>
                <a:gd name="connsiteY8" fmla="*/ 182880 h 827314"/>
                <a:gd name="connsiteX9" fmla="*/ 4149634 w 4210594"/>
                <a:gd name="connsiteY9" fmla="*/ 226423 h 827314"/>
                <a:gd name="connsiteX10" fmla="*/ 4158342 w 4210594"/>
                <a:gd name="connsiteY10" fmla="*/ 278674 h 827314"/>
                <a:gd name="connsiteX11" fmla="*/ 4001588 w 4210594"/>
                <a:gd name="connsiteY11" fmla="*/ 557349 h 827314"/>
                <a:gd name="connsiteX12" fmla="*/ 2904308 w 4210594"/>
                <a:gd name="connsiteY12" fmla="*/ 809897 h 827314"/>
                <a:gd name="connsiteX13" fmla="*/ 718456 w 4210594"/>
                <a:gd name="connsiteY13" fmla="*/ 827314 h 827314"/>
                <a:gd name="connsiteX14" fmla="*/ 82731 w 4210594"/>
                <a:gd name="connsiteY14" fmla="*/ 531223 h 827314"/>
                <a:gd name="connsiteX15" fmla="*/ 222068 w 4210594"/>
                <a:gd name="connsiteY15" fmla="*/ 43543 h 827314"/>
                <a:gd name="connsiteX16" fmla="*/ 596536 w 4210594"/>
                <a:gd name="connsiteY16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3897085 w 4210594"/>
                <a:gd name="connsiteY4" fmla="*/ 52251 h 827314"/>
                <a:gd name="connsiteX5" fmla="*/ 3949336 w 4210594"/>
                <a:gd name="connsiteY5" fmla="*/ 78377 h 827314"/>
                <a:gd name="connsiteX6" fmla="*/ 4071256 w 4210594"/>
                <a:gd name="connsiteY6" fmla="*/ 174171 h 827314"/>
                <a:gd name="connsiteX7" fmla="*/ 4097382 w 4210594"/>
                <a:gd name="connsiteY7" fmla="*/ 182880 h 827314"/>
                <a:gd name="connsiteX8" fmla="*/ 4149634 w 4210594"/>
                <a:gd name="connsiteY8" fmla="*/ 226423 h 827314"/>
                <a:gd name="connsiteX9" fmla="*/ 4158342 w 4210594"/>
                <a:gd name="connsiteY9" fmla="*/ 278674 h 827314"/>
                <a:gd name="connsiteX10" fmla="*/ 4001588 w 4210594"/>
                <a:gd name="connsiteY10" fmla="*/ 557349 h 827314"/>
                <a:gd name="connsiteX11" fmla="*/ 2904308 w 4210594"/>
                <a:gd name="connsiteY11" fmla="*/ 809897 h 827314"/>
                <a:gd name="connsiteX12" fmla="*/ 718456 w 4210594"/>
                <a:gd name="connsiteY12" fmla="*/ 827314 h 827314"/>
                <a:gd name="connsiteX13" fmla="*/ 82731 w 4210594"/>
                <a:gd name="connsiteY13" fmla="*/ 531223 h 827314"/>
                <a:gd name="connsiteX14" fmla="*/ 222068 w 4210594"/>
                <a:gd name="connsiteY14" fmla="*/ 43543 h 827314"/>
                <a:gd name="connsiteX15" fmla="*/ 596536 w 4210594"/>
                <a:gd name="connsiteY15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3897085 w 4210594"/>
                <a:gd name="connsiteY4" fmla="*/ 52251 h 827314"/>
                <a:gd name="connsiteX5" fmla="*/ 4071256 w 4210594"/>
                <a:gd name="connsiteY5" fmla="*/ 174171 h 827314"/>
                <a:gd name="connsiteX6" fmla="*/ 4097382 w 4210594"/>
                <a:gd name="connsiteY6" fmla="*/ 182880 h 827314"/>
                <a:gd name="connsiteX7" fmla="*/ 4149634 w 4210594"/>
                <a:gd name="connsiteY7" fmla="*/ 226423 h 827314"/>
                <a:gd name="connsiteX8" fmla="*/ 4158342 w 4210594"/>
                <a:gd name="connsiteY8" fmla="*/ 278674 h 827314"/>
                <a:gd name="connsiteX9" fmla="*/ 4001588 w 4210594"/>
                <a:gd name="connsiteY9" fmla="*/ 557349 h 827314"/>
                <a:gd name="connsiteX10" fmla="*/ 2904308 w 4210594"/>
                <a:gd name="connsiteY10" fmla="*/ 809897 h 827314"/>
                <a:gd name="connsiteX11" fmla="*/ 718456 w 4210594"/>
                <a:gd name="connsiteY11" fmla="*/ 827314 h 827314"/>
                <a:gd name="connsiteX12" fmla="*/ 82731 w 4210594"/>
                <a:gd name="connsiteY12" fmla="*/ 531223 h 827314"/>
                <a:gd name="connsiteX13" fmla="*/ 222068 w 4210594"/>
                <a:gd name="connsiteY13" fmla="*/ 43543 h 827314"/>
                <a:gd name="connsiteX14" fmla="*/ 596536 w 4210594"/>
                <a:gd name="connsiteY14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4071256 w 4210594"/>
                <a:gd name="connsiteY4" fmla="*/ 174171 h 827314"/>
                <a:gd name="connsiteX5" fmla="*/ 4097382 w 4210594"/>
                <a:gd name="connsiteY5" fmla="*/ 182880 h 827314"/>
                <a:gd name="connsiteX6" fmla="*/ 4149634 w 4210594"/>
                <a:gd name="connsiteY6" fmla="*/ 226423 h 827314"/>
                <a:gd name="connsiteX7" fmla="*/ 4158342 w 4210594"/>
                <a:gd name="connsiteY7" fmla="*/ 278674 h 827314"/>
                <a:gd name="connsiteX8" fmla="*/ 4001588 w 4210594"/>
                <a:gd name="connsiteY8" fmla="*/ 557349 h 827314"/>
                <a:gd name="connsiteX9" fmla="*/ 2904308 w 4210594"/>
                <a:gd name="connsiteY9" fmla="*/ 809897 h 827314"/>
                <a:gd name="connsiteX10" fmla="*/ 718456 w 4210594"/>
                <a:gd name="connsiteY10" fmla="*/ 827314 h 827314"/>
                <a:gd name="connsiteX11" fmla="*/ 82731 w 4210594"/>
                <a:gd name="connsiteY11" fmla="*/ 531223 h 827314"/>
                <a:gd name="connsiteX12" fmla="*/ 222068 w 4210594"/>
                <a:gd name="connsiteY12" fmla="*/ 43543 h 827314"/>
                <a:gd name="connsiteX13" fmla="*/ 596536 w 4210594"/>
                <a:gd name="connsiteY13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4071256 w 4210594"/>
                <a:gd name="connsiteY4" fmla="*/ 174171 h 827314"/>
                <a:gd name="connsiteX5" fmla="*/ 4149634 w 4210594"/>
                <a:gd name="connsiteY5" fmla="*/ 226423 h 827314"/>
                <a:gd name="connsiteX6" fmla="*/ 4158342 w 4210594"/>
                <a:gd name="connsiteY6" fmla="*/ 278674 h 827314"/>
                <a:gd name="connsiteX7" fmla="*/ 4001588 w 4210594"/>
                <a:gd name="connsiteY7" fmla="*/ 557349 h 827314"/>
                <a:gd name="connsiteX8" fmla="*/ 2904308 w 4210594"/>
                <a:gd name="connsiteY8" fmla="*/ 809897 h 827314"/>
                <a:gd name="connsiteX9" fmla="*/ 718456 w 4210594"/>
                <a:gd name="connsiteY9" fmla="*/ 827314 h 827314"/>
                <a:gd name="connsiteX10" fmla="*/ 82731 w 4210594"/>
                <a:gd name="connsiteY10" fmla="*/ 531223 h 827314"/>
                <a:gd name="connsiteX11" fmla="*/ 222068 w 4210594"/>
                <a:gd name="connsiteY11" fmla="*/ 43543 h 827314"/>
                <a:gd name="connsiteX12" fmla="*/ 596536 w 4210594"/>
                <a:gd name="connsiteY12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4149634 w 4210594"/>
                <a:gd name="connsiteY4" fmla="*/ 226423 h 827314"/>
                <a:gd name="connsiteX5" fmla="*/ 4158342 w 4210594"/>
                <a:gd name="connsiteY5" fmla="*/ 278674 h 827314"/>
                <a:gd name="connsiteX6" fmla="*/ 4001588 w 4210594"/>
                <a:gd name="connsiteY6" fmla="*/ 557349 h 827314"/>
                <a:gd name="connsiteX7" fmla="*/ 2904308 w 4210594"/>
                <a:gd name="connsiteY7" fmla="*/ 809897 h 827314"/>
                <a:gd name="connsiteX8" fmla="*/ 718456 w 4210594"/>
                <a:gd name="connsiteY8" fmla="*/ 827314 h 827314"/>
                <a:gd name="connsiteX9" fmla="*/ 82731 w 4210594"/>
                <a:gd name="connsiteY9" fmla="*/ 531223 h 827314"/>
                <a:gd name="connsiteX10" fmla="*/ 222068 w 4210594"/>
                <a:gd name="connsiteY10" fmla="*/ 43543 h 827314"/>
                <a:gd name="connsiteX11" fmla="*/ 596536 w 4210594"/>
                <a:gd name="connsiteY11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4149634 w 4210594"/>
                <a:gd name="connsiteY3" fmla="*/ 226423 h 827314"/>
                <a:gd name="connsiteX4" fmla="*/ 4158342 w 4210594"/>
                <a:gd name="connsiteY4" fmla="*/ 278674 h 827314"/>
                <a:gd name="connsiteX5" fmla="*/ 4001588 w 4210594"/>
                <a:gd name="connsiteY5" fmla="*/ 557349 h 827314"/>
                <a:gd name="connsiteX6" fmla="*/ 2904308 w 4210594"/>
                <a:gd name="connsiteY6" fmla="*/ 809897 h 827314"/>
                <a:gd name="connsiteX7" fmla="*/ 718456 w 4210594"/>
                <a:gd name="connsiteY7" fmla="*/ 827314 h 827314"/>
                <a:gd name="connsiteX8" fmla="*/ 82731 w 4210594"/>
                <a:gd name="connsiteY8" fmla="*/ 531223 h 827314"/>
                <a:gd name="connsiteX9" fmla="*/ 222068 w 4210594"/>
                <a:gd name="connsiteY9" fmla="*/ 43543 h 827314"/>
                <a:gd name="connsiteX10" fmla="*/ 596536 w 4210594"/>
                <a:gd name="connsiteY10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4149634 w 4210594"/>
                <a:gd name="connsiteY2" fmla="*/ 226423 h 827314"/>
                <a:gd name="connsiteX3" fmla="*/ 4158342 w 4210594"/>
                <a:gd name="connsiteY3" fmla="*/ 278674 h 827314"/>
                <a:gd name="connsiteX4" fmla="*/ 4001588 w 4210594"/>
                <a:gd name="connsiteY4" fmla="*/ 557349 h 827314"/>
                <a:gd name="connsiteX5" fmla="*/ 2904308 w 4210594"/>
                <a:gd name="connsiteY5" fmla="*/ 809897 h 827314"/>
                <a:gd name="connsiteX6" fmla="*/ 718456 w 4210594"/>
                <a:gd name="connsiteY6" fmla="*/ 827314 h 827314"/>
                <a:gd name="connsiteX7" fmla="*/ 82731 w 4210594"/>
                <a:gd name="connsiteY7" fmla="*/ 531223 h 827314"/>
                <a:gd name="connsiteX8" fmla="*/ 222068 w 4210594"/>
                <a:gd name="connsiteY8" fmla="*/ 43543 h 827314"/>
                <a:gd name="connsiteX9" fmla="*/ 596536 w 4210594"/>
                <a:gd name="connsiteY9" fmla="*/ 0 h 827314"/>
                <a:gd name="connsiteX0" fmla="*/ 3766456 w 4214948"/>
                <a:gd name="connsiteY0" fmla="*/ 8709 h 827314"/>
                <a:gd name="connsiteX1" fmla="*/ 3766456 w 4214948"/>
                <a:gd name="connsiteY1" fmla="*/ 8709 h 827314"/>
                <a:gd name="connsiteX2" fmla="*/ 4149634 w 4214948"/>
                <a:gd name="connsiteY2" fmla="*/ 226423 h 827314"/>
                <a:gd name="connsiteX3" fmla="*/ 4158342 w 4214948"/>
                <a:gd name="connsiteY3" fmla="*/ 209006 h 827314"/>
                <a:gd name="connsiteX4" fmla="*/ 4158342 w 4214948"/>
                <a:gd name="connsiteY4" fmla="*/ 278674 h 827314"/>
                <a:gd name="connsiteX5" fmla="*/ 4001588 w 4214948"/>
                <a:gd name="connsiteY5" fmla="*/ 557349 h 827314"/>
                <a:gd name="connsiteX6" fmla="*/ 2904308 w 4214948"/>
                <a:gd name="connsiteY6" fmla="*/ 809897 h 827314"/>
                <a:gd name="connsiteX7" fmla="*/ 718456 w 4214948"/>
                <a:gd name="connsiteY7" fmla="*/ 827314 h 827314"/>
                <a:gd name="connsiteX8" fmla="*/ 82731 w 4214948"/>
                <a:gd name="connsiteY8" fmla="*/ 531223 h 827314"/>
                <a:gd name="connsiteX9" fmla="*/ 222068 w 4214948"/>
                <a:gd name="connsiteY9" fmla="*/ 43543 h 827314"/>
                <a:gd name="connsiteX10" fmla="*/ 596536 w 4214948"/>
                <a:gd name="connsiteY10" fmla="*/ 0 h 827314"/>
                <a:gd name="connsiteX0" fmla="*/ 3766456 w 4214948"/>
                <a:gd name="connsiteY0" fmla="*/ 8709 h 827314"/>
                <a:gd name="connsiteX1" fmla="*/ 3766456 w 4214948"/>
                <a:gd name="connsiteY1" fmla="*/ 8709 h 827314"/>
                <a:gd name="connsiteX2" fmla="*/ 4149634 w 4214948"/>
                <a:gd name="connsiteY2" fmla="*/ 226423 h 827314"/>
                <a:gd name="connsiteX3" fmla="*/ 4158342 w 4214948"/>
                <a:gd name="connsiteY3" fmla="*/ 209006 h 827314"/>
                <a:gd name="connsiteX4" fmla="*/ 4001588 w 4214948"/>
                <a:gd name="connsiteY4" fmla="*/ 557349 h 827314"/>
                <a:gd name="connsiteX5" fmla="*/ 2904308 w 4214948"/>
                <a:gd name="connsiteY5" fmla="*/ 809897 h 827314"/>
                <a:gd name="connsiteX6" fmla="*/ 718456 w 4214948"/>
                <a:gd name="connsiteY6" fmla="*/ 827314 h 827314"/>
                <a:gd name="connsiteX7" fmla="*/ 82731 w 4214948"/>
                <a:gd name="connsiteY7" fmla="*/ 531223 h 827314"/>
                <a:gd name="connsiteX8" fmla="*/ 222068 w 4214948"/>
                <a:gd name="connsiteY8" fmla="*/ 43543 h 827314"/>
                <a:gd name="connsiteX9" fmla="*/ 596536 w 4214948"/>
                <a:gd name="connsiteY9" fmla="*/ 0 h 827314"/>
                <a:gd name="connsiteX0" fmla="*/ 3766456 w 4209142"/>
                <a:gd name="connsiteY0" fmla="*/ 8709 h 827314"/>
                <a:gd name="connsiteX1" fmla="*/ 3766456 w 4209142"/>
                <a:gd name="connsiteY1" fmla="*/ 8709 h 827314"/>
                <a:gd name="connsiteX2" fmla="*/ 4149634 w 4209142"/>
                <a:gd name="connsiteY2" fmla="*/ 226423 h 827314"/>
                <a:gd name="connsiteX3" fmla="*/ 4001588 w 4209142"/>
                <a:gd name="connsiteY3" fmla="*/ 557349 h 827314"/>
                <a:gd name="connsiteX4" fmla="*/ 2904308 w 4209142"/>
                <a:gd name="connsiteY4" fmla="*/ 809897 h 827314"/>
                <a:gd name="connsiteX5" fmla="*/ 718456 w 4209142"/>
                <a:gd name="connsiteY5" fmla="*/ 827314 h 827314"/>
                <a:gd name="connsiteX6" fmla="*/ 82731 w 4209142"/>
                <a:gd name="connsiteY6" fmla="*/ 531223 h 827314"/>
                <a:gd name="connsiteX7" fmla="*/ 222068 w 4209142"/>
                <a:gd name="connsiteY7" fmla="*/ 43543 h 827314"/>
                <a:gd name="connsiteX8" fmla="*/ 596536 w 4209142"/>
                <a:gd name="connsiteY8" fmla="*/ 0 h 82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9142" h="827314">
                  <a:moveTo>
                    <a:pt x="3766456" y="8709"/>
                  </a:moveTo>
                  <a:lnTo>
                    <a:pt x="3766456" y="8709"/>
                  </a:lnTo>
                  <a:cubicBezTo>
                    <a:pt x="3830319" y="44995"/>
                    <a:pt x="4084320" y="181429"/>
                    <a:pt x="4149634" y="226423"/>
                  </a:cubicBezTo>
                  <a:cubicBezTo>
                    <a:pt x="4188823" y="317863"/>
                    <a:pt x="4209142" y="460103"/>
                    <a:pt x="4001588" y="557349"/>
                  </a:cubicBezTo>
                  <a:cubicBezTo>
                    <a:pt x="3792582" y="645886"/>
                    <a:pt x="3451497" y="764903"/>
                    <a:pt x="2904308" y="809897"/>
                  </a:cubicBezTo>
                  <a:lnTo>
                    <a:pt x="718456" y="827314"/>
                  </a:lnTo>
                  <a:cubicBezTo>
                    <a:pt x="248193" y="780868"/>
                    <a:pt x="165462" y="661851"/>
                    <a:pt x="82731" y="531223"/>
                  </a:cubicBezTo>
                  <a:cubicBezTo>
                    <a:pt x="0" y="400595"/>
                    <a:pt x="136434" y="132080"/>
                    <a:pt x="222068" y="43543"/>
                  </a:cubicBezTo>
                  <a:lnTo>
                    <a:pt x="596536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109272" y="5458418"/>
            <a:ext cx="27581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3838" indent="-223838"/>
            <a:r>
              <a:rPr lang="en-US" sz="1800" dirty="0" smtClean="0">
                <a:solidFill>
                  <a:srgbClr val="FF0000"/>
                </a:solidFill>
              </a:rPr>
              <a:t>What’s different about this formulation?</a:t>
            </a:r>
          </a:p>
          <a:p>
            <a:pPr marL="223838" indent="-223838"/>
            <a:r>
              <a:rPr lang="en-US" sz="1800" dirty="0" smtClean="0">
                <a:solidFill>
                  <a:srgbClr val="FF0000"/>
                </a:solidFill>
              </a:rPr>
              <a:t>How do we solve this?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947580" y="4589468"/>
            <a:ext cx="201644" cy="119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834450" y="4281580"/>
            <a:ext cx="915986" cy="2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2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412275" y="1793967"/>
            <a:ext cx="770196" cy="109728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775012" y="1811383"/>
            <a:ext cx="637264" cy="111469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098765" y="3082832"/>
            <a:ext cx="757645" cy="235133"/>
          </a:xfrm>
          <a:prstGeom prst="rect">
            <a:avLst/>
          </a:prstGeom>
          <a:solidFill>
            <a:srgbClr val="CC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750423" y="3091542"/>
            <a:ext cx="243839" cy="217714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222171" y="1802672"/>
            <a:ext cx="296092" cy="235133"/>
          </a:xfrm>
          <a:prstGeom prst="rect">
            <a:avLst/>
          </a:prstGeom>
          <a:solidFill>
            <a:srgbClr val="00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3222171" y="2629986"/>
            <a:ext cx="296092" cy="235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1750423" y="1506578"/>
            <a:ext cx="296092" cy="235133"/>
          </a:xfrm>
          <a:prstGeom prst="rect">
            <a:avLst/>
          </a:prstGeom>
          <a:solidFill>
            <a:srgbClr val="FF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036787"/>
            <a:ext cx="8224939" cy="4115373"/>
          </a:xfrm>
        </p:spPr>
        <p:txBody>
          <a:bodyPr/>
          <a:lstStyle/>
          <a:p>
            <a:r>
              <a:rPr lang="en-US" sz="2400" dirty="0" smtClean="0"/>
              <a:t>Given the problem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800" dirty="0" smtClean="0"/>
          </a:p>
          <a:p>
            <a:endParaRPr lang="en-US" sz="2400" dirty="0" smtClean="0"/>
          </a:p>
          <a:p>
            <a:endParaRPr lang="en-US" sz="1400" dirty="0" smtClean="0"/>
          </a:p>
          <a:p>
            <a:r>
              <a:rPr lang="en-US" sz="2400" dirty="0" smtClean="0"/>
              <a:t>Replacing the LL primal with its dual formulation yields: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1100" dirty="0" smtClean="0"/>
          </a:p>
          <a:p>
            <a:endParaRPr lang="en-US" sz="2400" dirty="0" smtClean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895279" y="1458913"/>
          <a:ext cx="6686550" cy="283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Equation" r:id="rId3" imgW="5689440" imgH="2412720" progId="Equation.DSMT4">
                  <p:embed/>
                </p:oleObj>
              </mc:Choice>
              <mc:Fallback>
                <p:oleObj name="Equation" r:id="rId3" imgW="5689440" imgH="241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279" y="1458913"/>
                        <a:ext cx="6686550" cy="283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 bwMode="auto">
          <a:xfrm>
            <a:off x="2063931" y="5166100"/>
            <a:ext cx="313509" cy="24190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464526" y="5155456"/>
            <a:ext cx="243839" cy="24384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055222" y="5408002"/>
            <a:ext cx="296092" cy="235133"/>
          </a:xfrm>
          <a:prstGeom prst="rect">
            <a:avLst/>
          </a:prstGeom>
          <a:solidFill>
            <a:srgbClr val="00CC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499360" y="5416711"/>
            <a:ext cx="200297" cy="235133"/>
          </a:xfrm>
          <a:prstGeom prst="rect">
            <a:avLst/>
          </a:prstGeom>
          <a:solidFill>
            <a:srgbClr val="FF99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2185850" y="4702609"/>
            <a:ext cx="714104" cy="269967"/>
          </a:xfrm>
          <a:prstGeom prst="rect">
            <a:avLst/>
          </a:prstGeom>
          <a:solidFill>
            <a:srgbClr val="CC99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11383" y="5155456"/>
            <a:ext cx="243840" cy="261257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802674" y="5416711"/>
            <a:ext cx="296092" cy="235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CC00"/>
                </a:solidFill>
              </a:rPr>
              <a:t>MFP</a:t>
            </a:r>
            <a:r>
              <a:rPr lang="en-US" dirty="0" smtClean="0"/>
              <a:t> as a </a:t>
            </a:r>
            <a:r>
              <a:rPr lang="en-US" dirty="0" err="1" smtClean="0"/>
              <a:t>Stackelberg</a:t>
            </a:r>
            <a:r>
              <a:rPr lang="en-US" dirty="0" smtClean="0"/>
              <a:t> </a:t>
            </a:r>
            <a:r>
              <a:rPr lang="en-US" dirty="0"/>
              <a:t>Game</a:t>
            </a:r>
            <a:br>
              <a:rPr lang="en-US" dirty="0"/>
            </a:br>
            <a:r>
              <a:rPr lang="en-US" sz="2400" dirty="0" smtClean="0"/>
              <a:t>(3 </a:t>
            </a:r>
            <a:r>
              <a:rPr lang="en-US" sz="2400" dirty="0"/>
              <a:t>of 3)</a:t>
            </a:r>
          </a:p>
        </p:txBody>
      </p:sp>
      <p:grpSp>
        <p:nvGrpSpPr>
          <p:cNvPr id="4" name="Group 63"/>
          <p:cNvGrpSpPr/>
          <p:nvPr/>
        </p:nvGrpSpPr>
        <p:grpSpPr>
          <a:xfrm>
            <a:off x="5459721" y="3007419"/>
            <a:ext cx="3203867" cy="976057"/>
            <a:chOff x="5479144" y="4147305"/>
            <a:chExt cx="3203867" cy="976057"/>
          </a:xfrm>
        </p:grpSpPr>
        <p:sp>
          <p:nvSpPr>
            <p:cNvPr id="39" name="Oval 38"/>
            <p:cNvSpPr/>
            <p:nvPr/>
          </p:nvSpPr>
          <p:spPr bwMode="auto">
            <a:xfrm>
              <a:off x="5538937" y="4512405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6414900" y="4186564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2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588059" y="4186564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4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8448379" y="4528697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6414900" y="4878980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3</a:t>
              </a: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7588059" y="4878980"/>
              <a:ext cx="234632" cy="244382"/>
            </a:xfrm>
            <a:prstGeom prst="ellips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5</a:t>
              </a:r>
            </a:p>
          </p:txBody>
        </p:sp>
        <p:cxnSp>
          <p:nvCxnSpPr>
            <p:cNvPr id="45" name="Straight Arrow Connector 44"/>
            <p:cNvCxnSpPr>
              <a:stCxn id="39" idx="6"/>
              <a:endCxn id="40" idx="2"/>
            </p:cNvCxnSpPr>
            <p:nvPr/>
          </p:nvCxnSpPr>
          <p:spPr bwMode="auto">
            <a:xfrm flipV="1">
              <a:off x="5773569" y="4308755"/>
              <a:ext cx="641331" cy="32584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6" name="Straight Arrow Connector 45"/>
            <p:cNvCxnSpPr>
              <a:stCxn id="40" idx="4"/>
              <a:endCxn id="43" idx="0"/>
            </p:cNvCxnSpPr>
            <p:nvPr/>
          </p:nvCxnSpPr>
          <p:spPr bwMode="auto">
            <a:xfrm>
              <a:off x="6532216" y="4430946"/>
              <a:ext cx="0" cy="4480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 bwMode="auto">
            <a:xfrm>
              <a:off x="6649532" y="5001171"/>
              <a:ext cx="93852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8" name="Straight Arrow Connector 47"/>
            <p:cNvCxnSpPr>
              <a:stCxn id="39" idx="6"/>
              <a:endCxn id="43" idx="2"/>
            </p:cNvCxnSpPr>
            <p:nvPr/>
          </p:nvCxnSpPr>
          <p:spPr bwMode="auto">
            <a:xfrm>
              <a:off x="5773569" y="4634596"/>
              <a:ext cx="641331" cy="36657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>
              <a:stCxn id="41" idx="6"/>
              <a:endCxn id="42" idx="2"/>
            </p:cNvCxnSpPr>
            <p:nvPr/>
          </p:nvCxnSpPr>
          <p:spPr bwMode="auto">
            <a:xfrm>
              <a:off x="7822692" y="4308755"/>
              <a:ext cx="625687" cy="34213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0" name="Straight Arrow Connector 49"/>
            <p:cNvCxnSpPr>
              <a:stCxn id="44" idx="6"/>
              <a:endCxn id="42" idx="2"/>
            </p:cNvCxnSpPr>
            <p:nvPr/>
          </p:nvCxnSpPr>
          <p:spPr bwMode="auto">
            <a:xfrm flipV="1">
              <a:off x="7822692" y="4650888"/>
              <a:ext cx="625687" cy="35028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1" name="Straight Arrow Connector 50"/>
            <p:cNvCxnSpPr>
              <a:stCxn id="40" idx="6"/>
              <a:endCxn id="41" idx="2"/>
            </p:cNvCxnSpPr>
            <p:nvPr/>
          </p:nvCxnSpPr>
          <p:spPr bwMode="auto">
            <a:xfrm>
              <a:off x="6649532" y="4308755"/>
              <a:ext cx="938527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2" name="Straight Arrow Connector 51"/>
            <p:cNvCxnSpPr>
              <a:stCxn id="40" idx="5"/>
              <a:endCxn id="44" idx="1"/>
            </p:cNvCxnSpPr>
            <p:nvPr/>
          </p:nvCxnSpPr>
          <p:spPr bwMode="auto">
            <a:xfrm>
              <a:off x="6615171" y="4395157"/>
              <a:ext cx="1007249" cy="51961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44" idx="0"/>
              <a:endCxn id="41" idx="4"/>
            </p:cNvCxnSpPr>
            <p:nvPr/>
          </p:nvCxnSpPr>
          <p:spPr bwMode="auto">
            <a:xfrm flipV="1">
              <a:off x="7705376" y="4430946"/>
              <a:ext cx="0" cy="4480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aphicFrame>
          <p:nvGraphicFramePr>
            <p:cNvPr id="54" name="Object 53"/>
            <p:cNvGraphicFramePr>
              <a:graphicFrameLocks noChangeAspect="1"/>
            </p:cNvGraphicFramePr>
            <p:nvPr/>
          </p:nvGraphicFramePr>
          <p:xfrm>
            <a:off x="5940364" y="4275210"/>
            <a:ext cx="219750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Equation" r:id="rId5" imgW="317160" imgH="203040" progId="Equation.DSMT4">
                    <p:embed/>
                  </p:oleObj>
                </mc:Choice>
                <mc:Fallback>
                  <p:oleObj name="Equation" r:id="rId5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0364" y="4275210"/>
                          <a:ext cx="219750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/>
          </p:nvGraphicFramePr>
          <p:xfrm>
            <a:off x="6973560" y="4848376"/>
            <a:ext cx="245603" cy="145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Equation" r:id="rId7" imgW="355320" imgH="203040" progId="Equation.DSMT4">
                    <p:embed/>
                  </p:oleObj>
                </mc:Choice>
                <mc:Fallback>
                  <p:oleObj name="Equation" r:id="rId7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3560" y="4848376"/>
                          <a:ext cx="245603" cy="145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/>
          </p:nvGraphicFramePr>
          <p:xfrm>
            <a:off x="7721532" y="4563752"/>
            <a:ext cx="228060" cy="145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Equation" r:id="rId9" imgW="330120" imgH="203040" progId="Equation.DSMT4">
                    <p:embed/>
                  </p:oleObj>
                </mc:Choice>
                <mc:Fallback>
                  <p:oleObj name="Equation" r:id="rId9" imgW="3301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1532" y="4563752"/>
                          <a:ext cx="228060" cy="145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/>
          </p:nvGraphicFramePr>
          <p:xfrm>
            <a:off x="8197883" y="4310792"/>
            <a:ext cx="237294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Equation" r:id="rId11" imgW="342720" imgH="203040" progId="Equation.DSMT4">
                    <p:embed/>
                  </p:oleObj>
                </mc:Choice>
                <mc:Fallback>
                  <p:oleObj name="Equation" r:id="rId11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97883" y="4310792"/>
                          <a:ext cx="237294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/>
          </p:nvGraphicFramePr>
          <p:xfrm>
            <a:off x="6564529" y="4611800"/>
            <a:ext cx="289923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1" name="Equation" r:id="rId13" imgW="419040" imgH="203040" progId="Equation.DSMT4">
                    <p:embed/>
                  </p:oleObj>
                </mc:Choice>
                <mc:Fallback>
                  <p:oleObj name="Equation" r:id="rId13" imgW="4190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64529" y="4611800"/>
                          <a:ext cx="289923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/>
          </p:nvGraphicFramePr>
          <p:xfrm>
            <a:off x="7033576" y="4147305"/>
            <a:ext cx="218827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2" name="Equation" r:id="rId15" imgW="317160" imgH="203040" progId="Equation.DSMT4">
                    <p:embed/>
                  </p:oleObj>
                </mc:Choice>
                <mc:Fallback>
                  <p:oleObj name="Equation" r:id="rId15" imgW="317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3576" y="4147305"/>
                          <a:ext cx="218827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41"/>
            <p:cNvGraphicFramePr>
              <a:graphicFrameLocks noChangeAspect="1"/>
            </p:cNvGraphicFramePr>
            <p:nvPr/>
          </p:nvGraphicFramePr>
          <p:xfrm>
            <a:off x="8185881" y="4832027"/>
            <a:ext cx="245603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" name="Equation" r:id="rId17" imgW="355320" imgH="203040" progId="Equation.DSMT4">
                    <p:embed/>
                  </p:oleObj>
                </mc:Choice>
                <mc:Fallback>
                  <p:oleObj name="Equation" r:id="rId17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85881" y="4832027"/>
                          <a:ext cx="245603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42"/>
            <p:cNvGraphicFramePr>
              <a:graphicFrameLocks noChangeAspect="1"/>
            </p:cNvGraphicFramePr>
            <p:nvPr/>
          </p:nvGraphicFramePr>
          <p:xfrm>
            <a:off x="7126831" y="4513708"/>
            <a:ext cx="236370" cy="146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4" name="Equation" r:id="rId19" imgW="342720" imgH="203040" progId="Equation.DSMT4">
                    <p:embed/>
                  </p:oleObj>
                </mc:Choice>
                <mc:Fallback>
                  <p:oleObj name="Equation" r:id="rId19" imgW="342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6831" y="4513708"/>
                          <a:ext cx="236370" cy="146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61"/>
            <p:cNvGraphicFramePr>
              <a:graphicFrameLocks noChangeAspect="1"/>
            </p:cNvGraphicFramePr>
            <p:nvPr/>
          </p:nvGraphicFramePr>
          <p:xfrm>
            <a:off x="5479144" y="4852168"/>
            <a:ext cx="684181" cy="164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5" name="Equation" r:id="rId21" imgW="990360" imgH="228600" progId="Equation.DSMT4">
                    <p:embed/>
                  </p:oleObj>
                </mc:Choice>
                <mc:Fallback>
                  <p:oleObj name="Equation" r:id="rId21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9144" y="4852168"/>
                          <a:ext cx="684181" cy="164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4"/>
          <p:cNvGrpSpPr/>
          <p:nvPr/>
        </p:nvGrpSpPr>
        <p:grpSpPr>
          <a:xfrm>
            <a:off x="4988461" y="3510491"/>
            <a:ext cx="4101861" cy="827314"/>
            <a:chOff x="5007884" y="4650377"/>
            <a:chExt cx="4101861" cy="827314"/>
          </a:xfrm>
        </p:grpSpPr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6958321" y="5273509"/>
            <a:ext cx="684181" cy="164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6" name="Equation" r:id="rId23" imgW="990360" imgH="228600" progId="Equation.DSMT4">
                    <p:embed/>
                  </p:oleObj>
                </mc:Choice>
                <mc:Fallback>
                  <p:oleObj name="Equation" r:id="rId23" imgW="9903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8321" y="5273509"/>
                          <a:ext cx="684181" cy="1644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Freeform 37"/>
            <p:cNvSpPr/>
            <p:nvPr/>
          </p:nvSpPr>
          <p:spPr bwMode="auto">
            <a:xfrm>
              <a:off x="5007884" y="4650377"/>
              <a:ext cx="4101861" cy="827314"/>
            </a:xfrm>
            <a:custGeom>
              <a:avLst/>
              <a:gdLst>
                <a:gd name="connsiteX0" fmla="*/ 3683725 w 4078365"/>
                <a:gd name="connsiteY0" fmla="*/ 8709 h 827314"/>
                <a:gd name="connsiteX1" fmla="*/ 3683725 w 4078365"/>
                <a:gd name="connsiteY1" fmla="*/ 8709 h 827314"/>
                <a:gd name="connsiteX2" fmla="*/ 3762103 w 4078365"/>
                <a:gd name="connsiteY2" fmla="*/ 26126 h 827314"/>
                <a:gd name="connsiteX3" fmla="*/ 3788228 w 4078365"/>
                <a:gd name="connsiteY3" fmla="*/ 34834 h 827314"/>
                <a:gd name="connsiteX4" fmla="*/ 3814354 w 4078365"/>
                <a:gd name="connsiteY4" fmla="*/ 52251 h 827314"/>
                <a:gd name="connsiteX5" fmla="*/ 3866605 w 4078365"/>
                <a:gd name="connsiteY5" fmla="*/ 78377 h 827314"/>
                <a:gd name="connsiteX6" fmla="*/ 3910148 w 4078365"/>
                <a:gd name="connsiteY6" fmla="*/ 113211 h 827314"/>
                <a:gd name="connsiteX7" fmla="*/ 3962400 w 4078365"/>
                <a:gd name="connsiteY7" fmla="*/ 148046 h 827314"/>
                <a:gd name="connsiteX8" fmla="*/ 3988525 w 4078365"/>
                <a:gd name="connsiteY8" fmla="*/ 174171 h 827314"/>
                <a:gd name="connsiteX9" fmla="*/ 4014651 w 4078365"/>
                <a:gd name="connsiteY9" fmla="*/ 182880 h 827314"/>
                <a:gd name="connsiteX10" fmla="*/ 4066903 w 4078365"/>
                <a:gd name="connsiteY10" fmla="*/ 226423 h 827314"/>
                <a:gd name="connsiteX11" fmla="*/ 4075611 w 4078365"/>
                <a:gd name="connsiteY11" fmla="*/ 278674 h 827314"/>
                <a:gd name="connsiteX12" fmla="*/ 3918857 w 4078365"/>
                <a:gd name="connsiteY12" fmla="*/ 557349 h 827314"/>
                <a:gd name="connsiteX13" fmla="*/ 2821577 w 4078365"/>
                <a:gd name="connsiteY13" fmla="*/ 809897 h 827314"/>
                <a:gd name="connsiteX14" fmla="*/ 635725 w 4078365"/>
                <a:gd name="connsiteY14" fmla="*/ 827314 h 827314"/>
                <a:gd name="connsiteX15" fmla="*/ 0 w 4078365"/>
                <a:gd name="connsiteY15" fmla="*/ 531223 h 827314"/>
                <a:gd name="connsiteX16" fmla="*/ 139337 w 4078365"/>
                <a:gd name="connsiteY16" fmla="*/ 43543 h 827314"/>
                <a:gd name="connsiteX17" fmla="*/ 513805 w 4078365"/>
                <a:gd name="connsiteY17" fmla="*/ 0 h 827314"/>
                <a:gd name="connsiteX0" fmla="*/ 3766456 w 4161096"/>
                <a:gd name="connsiteY0" fmla="*/ 8709 h 827314"/>
                <a:gd name="connsiteX1" fmla="*/ 3766456 w 4161096"/>
                <a:gd name="connsiteY1" fmla="*/ 8709 h 827314"/>
                <a:gd name="connsiteX2" fmla="*/ 3844834 w 4161096"/>
                <a:gd name="connsiteY2" fmla="*/ 26126 h 827314"/>
                <a:gd name="connsiteX3" fmla="*/ 3870959 w 4161096"/>
                <a:gd name="connsiteY3" fmla="*/ 34834 h 827314"/>
                <a:gd name="connsiteX4" fmla="*/ 3897085 w 4161096"/>
                <a:gd name="connsiteY4" fmla="*/ 52251 h 827314"/>
                <a:gd name="connsiteX5" fmla="*/ 3949336 w 4161096"/>
                <a:gd name="connsiteY5" fmla="*/ 78377 h 827314"/>
                <a:gd name="connsiteX6" fmla="*/ 3992879 w 4161096"/>
                <a:gd name="connsiteY6" fmla="*/ 113211 h 827314"/>
                <a:gd name="connsiteX7" fmla="*/ 4045131 w 4161096"/>
                <a:gd name="connsiteY7" fmla="*/ 148046 h 827314"/>
                <a:gd name="connsiteX8" fmla="*/ 4071256 w 4161096"/>
                <a:gd name="connsiteY8" fmla="*/ 174171 h 827314"/>
                <a:gd name="connsiteX9" fmla="*/ 4097382 w 4161096"/>
                <a:gd name="connsiteY9" fmla="*/ 182880 h 827314"/>
                <a:gd name="connsiteX10" fmla="*/ 4149634 w 4161096"/>
                <a:gd name="connsiteY10" fmla="*/ 226423 h 827314"/>
                <a:gd name="connsiteX11" fmla="*/ 4158342 w 4161096"/>
                <a:gd name="connsiteY11" fmla="*/ 278674 h 827314"/>
                <a:gd name="connsiteX12" fmla="*/ 4001588 w 4161096"/>
                <a:gd name="connsiteY12" fmla="*/ 557349 h 827314"/>
                <a:gd name="connsiteX13" fmla="*/ 2904308 w 4161096"/>
                <a:gd name="connsiteY13" fmla="*/ 809897 h 827314"/>
                <a:gd name="connsiteX14" fmla="*/ 718456 w 4161096"/>
                <a:gd name="connsiteY14" fmla="*/ 827314 h 827314"/>
                <a:gd name="connsiteX15" fmla="*/ 82731 w 4161096"/>
                <a:gd name="connsiteY15" fmla="*/ 531223 h 827314"/>
                <a:gd name="connsiteX16" fmla="*/ 222068 w 4161096"/>
                <a:gd name="connsiteY16" fmla="*/ 43543 h 827314"/>
                <a:gd name="connsiteX17" fmla="*/ 596536 w 4161096"/>
                <a:gd name="connsiteY17" fmla="*/ 0 h 827314"/>
                <a:gd name="connsiteX0" fmla="*/ 3766456 w 4161096"/>
                <a:gd name="connsiteY0" fmla="*/ 8709 h 827314"/>
                <a:gd name="connsiteX1" fmla="*/ 3766456 w 4161096"/>
                <a:gd name="connsiteY1" fmla="*/ 8709 h 827314"/>
                <a:gd name="connsiteX2" fmla="*/ 3844834 w 4161096"/>
                <a:gd name="connsiteY2" fmla="*/ 26126 h 827314"/>
                <a:gd name="connsiteX3" fmla="*/ 3870959 w 4161096"/>
                <a:gd name="connsiteY3" fmla="*/ 34834 h 827314"/>
                <a:gd name="connsiteX4" fmla="*/ 3897085 w 4161096"/>
                <a:gd name="connsiteY4" fmla="*/ 52251 h 827314"/>
                <a:gd name="connsiteX5" fmla="*/ 3949336 w 4161096"/>
                <a:gd name="connsiteY5" fmla="*/ 78377 h 827314"/>
                <a:gd name="connsiteX6" fmla="*/ 3992879 w 4161096"/>
                <a:gd name="connsiteY6" fmla="*/ 113211 h 827314"/>
                <a:gd name="connsiteX7" fmla="*/ 4045131 w 4161096"/>
                <a:gd name="connsiteY7" fmla="*/ 148046 h 827314"/>
                <a:gd name="connsiteX8" fmla="*/ 4071256 w 4161096"/>
                <a:gd name="connsiteY8" fmla="*/ 174171 h 827314"/>
                <a:gd name="connsiteX9" fmla="*/ 4097382 w 4161096"/>
                <a:gd name="connsiteY9" fmla="*/ 182880 h 827314"/>
                <a:gd name="connsiteX10" fmla="*/ 4149634 w 4161096"/>
                <a:gd name="connsiteY10" fmla="*/ 226423 h 827314"/>
                <a:gd name="connsiteX11" fmla="*/ 4158342 w 4161096"/>
                <a:gd name="connsiteY11" fmla="*/ 278674 h 827314"/>
                <a:gd name="connsiteX12" fmla="*/ 4001588 w 4161096"/>
                <a:gd name="connsiteY12" fmla="*/ 557349 h 827314"/>
                <a:gd name="connsiteX13" fmla="*/ 2904308 w 4161096"/>
                <a:gd name="connsiteY13" fmla="*/ 809897 h 827314"/>
                <a:gd name="connsiteX14" fmla="*/ 718456 w 4161096"/>
                <a:gd name="connsiteY14" fmla="*/ 827314 h 827314"/>
                <a:gd name="connsiteX15" fmla="*/ 82731 w 4161096"/>
                <a:gd name="connsiteY15" fmla="*/ 531223 h 827314"/>
                <a:gd name="connsiteX16" fmla="*/ 222068 w 4161096"/>
                <a:gd name="connsiteY16" fmla="*/ 43543 h 827314"/>
                <a:gd name="connsiteX17" fmla="*/ 596536 w 4161096"/>
                <a:gd name="connsiteY17" fmla="*/ 0 h 827314"/>
                <a:gd name="connsiteX0" fmla="*/ 3766456 w 4161096"/>
                <a:gd name="connsiteY0" fmla="*/ 8709 h 827314"/>
                <a:gd name="connsiteX1" fmla="*/ 3766456 w 4161096"/>
                <a:gd name="connsiteY1" fmla="*/ 8709 h 827314"/>
                <a:gd name="connsiteX2" fmla="*/ 3844834 w 4161096"/>
                <a:gd name="connsiteY2" fmla="*/ 26126 h 827314"/>
                <a:gd name="connsiteX3" fmla="*/ 3870959 w 4161096"/>
                <a:gd name="connsiteY3" fmla="*/ 34834 h 827314"/>
                <a:gd name="connsiteX4" fmla="*/ 3897085 w 4161096"/>
                <a:gd name="connsiteY4" fmla="*/ 52251 h 827314"/>
                <a:gd name="connsiteX5" fmla="*/ 3949336 w 4161096"/>
                <a:gd name="connsiteY5" fmla="*/ 78377 h 827314"/>
                <a:gd name="connsiteX6" fmla="*/ 3992879 w 4161096"/>
                <a:gd name="connsiteY6" fmla="*/ 113211 h 827314"/>
                <a:gd name="connsiteX7" fmla="*/ 4045131 w 4161096"/>
                <a:gd name="connsiteY7" fmla="*/ 148046 h 827314"/>
                <a:gd name="connsiteX8" fmla="*/ 4071256 w 4161096"/>
                <a:gd name="connsiteY8" fmla="*/ 174171 h 827314"/>
                <a:gd name="connsiteX9" fmla="*/ 4097382 w 4161096"/>
                <a:gd name="connsiteY9" fmla="*/ 182880 h 827314"/>
                <a:gd name="connsiteX10" fmla="*/ 4149634 w 4161096"/>
                <a:gd name="connsiteY10" fmla="*/ 226423 h 827314"/>
                <a:gd name="connsiteX11" fmla="*/ 4158342 w 4161096"/>
                <a:gd name="connsiteY11" fmla="*/ 278674 h 827314"/>
                <a:gd name="connsiteX12" fmla="*/ 4001588 w 4161096"/>
                <a:gd name="connsiteY12" fmla="*/ 557349 h 827314"/>
                <a:gd name="connsiteX13" fmla="*/ 2904308 w 4161096"/>
                <a:gd name="connsiteY13" fmla="*/ 809897 h 827314"/>
                <a:gd name="connsiteX14" fmla="*/ 718456 w 4161096"/>
                <a:gd name="connsiteY14" fmla="*/ 827314 h 827314"/>
                <a:gd name="connsiteX15" fmla="*/ 82731 w 4161096"/>
                <a:gd name="connsiteY15" fmla="*/ 531223 h 827314"/>
                <a:gd name="connsiteX16" fmla="*/ 222068 w 4161096"/>
                <a:gd name="connsiteY16" fmla="*/ 43543 h 827314"/>
                <a:gd name="connsiteX17" fmla="*/ 596536 w 4161096"/>
                <a:gd name="connsiteY17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3897085 w 4210594"/>
                <a:gd name="connsiteY4" fmla="*/ 52251 h 827314"/>
                <a:gd name="connsiteX5" fmla="*/ 3949336 w 4210594"/>
                <a:gd name="connsiteY5" fmla="*/ 78377 h 827314"/>
                <a:gd name="connsiteX6" fmla="*/ 3992879 w 4210594"/>
                <a:gd name="connsiteY6" fmla="*/ 113211 h 827314"/>
                <a:gd name="connsiteX7" fmla="*/ 4045131 w 4210594"/>
                <a:gd name="connsiteY7" fmla="*/ 148046 h 827314"/>
                <a:gd name="connsiteX8" fmla="*/ 4071256 w 4210594"/>
                <a:gd name="connsiteY8" fmla="*/ 174171 h 827314"/>
                <a:gd name="connsiteX9" fmla="*/ 4097382 w 4210594"/>
                <a:gd name="connsiteY9" fmla="*/ 182880 h 827314"/>
                <a:gd name="connsiteX10" fmla="*/ 4149634 w 4210594"/>
                <a:gd name="connsiteY10" fmla="*/ 226423 h 827314"/>
                <a:gd name="connsiteX11" fmla="*/ 4158342 w 4210594"/>
                <a:gd name="connsiteY11" fmla="*/ 278674 h 827314"/>
                <a:gd name="connsiteX12" fmla="*/ 4001588 w 4210594"/>
                <a:gd name="connsiteY12" fmla="*/ 557349 h 827314"/>
                <a:gd name="connsiteX13" fmla="*/ 2904308 w 4210594"/>
                <a:gd name="connsiteY13" fmla="*/ 809897 h 827314"/>
                <a:gd name="connsiteX14" fmla="*/ 718456 w 4210594"/>
                <a:gd name="connsiteY14" fmla="*/ 827314 h 827314"/>
                <a:gd name="connsiteX15" fmla="*/ 82731 w 4210594"/>
                <a:gd name="connsiteY15" fmla="*/ 531223 h 827314"/>
                <a:gd name="connsiteX16" fmla="*/ 222068 w 4210594"/>
                <a:gd name="connsiteY16" fmla="*/ 43543 h 827314"/>
                <a:gd name="connsiteX17" fmla="*/ 596536 w 4210594"/>
                <a:gd name="connsiteY17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3897085 w 4210594"/>
                <a:gd name="connsiteY4" fmla="*/ 52251 h 827314"/>
                <a:gd name="connsiteX5" fmla="*/ 3949336 w 4210594"/>
                <a:gd name="connsiteY5" fmla="*/ 78377 h 827314"/>
                <a:gd name="connsiteX6" fmla="*/ 3992879 w 4210594"/>
                <a:gd name="connsiteY6" fmla="*/ 113211 h 827314"/>
                <a:gd name="connsiteX7" fmla="*/ 4071256 w 4210594"/>
                <a:gd name="connsiteY7" fmla="*/ 174171 h 827314"/>
                <a:gd name="connsiteX8" fmla="*/ 4097382 w 4210594"/>
                <a:gd name="connsiteY8" fmla="*/ 182880 h 827314"/>
                <a:gd name="connsiteX9" fmla="*/ 4149634 w 4210594"/>
                <a:gd name="connsiteY9" fmla="*/ 226423 h 827314"/>
                <a:gd name="connsiteX10" fmla="*/ 4158342 w 4210594"/>
                <a:gd name="connsiteY10" fmla="*/ 278674 h 827314"/>
                <a:gd name="connsiteX11" fmla="*/ 4001588 w 4210594"/>
                <a:gd name="connsiteY11" fmla="*/ 557349 h 827314"/>
                <a:gd name="connsiteX12" fmla="*/ 2904308 w 4210594"/>
                <a:gd name="connsiteY12" fmla="*/ 809897 h 827314"/>
                <a:gd name="connsiteX13" fmla="*/ 718456 w 4210594"/>
                <a:gd name="connsiteY13" fmla="*/ 827314 h 827314"/>
                <a:gd name="connsiteX14" fmla="*/ 82731 w 4210594"/>
                <a:gd name="connsiteY14" fmla="*/ 531223 h 827314"/>
                <a:gd name="connsiteX15" fmla="*/ 222068 w 4210594"/>
                <a:gd name="connsiteY15" fmla="*/ 43543 h 827314"/>
                <a:gd name="connsiteX16" fmla="*/ 596536 w 4210594"/>
                <a:gd name="connsiteY16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3897085 w 4210594"/>
                <a:gd name="connsiteY4" fmla="*/ 52251 h 827314"/>
                <a:gd name="connsiteX5" fmla="*/ 3949336 w 4210594"/>
                <a:gd name="connsiteY5" fmla="*/ 78377 h 827314"/>
                <a:gd name="connsiteX6" fmla="*/ 4071256 w 4210594"/>
                <a:gd name="connsiteY6" fmla="*/ 174171 h 827314"/>
                <a:gd name="connsiteX7" fmla="*/ 4097382 w 4210594"/>
                <a:gd name="connsiteY7" fmla="*/ 182880 h 827314"/>
                <a:gd name="connsiteX8" fmla="*/ 4149634 w 4210594"/>
                <a:gd name="connsiteY8" fmla="*/ 226423 h 827314"/>
                <a:gd name="connsiteX9" fmla="*/ 4158342 w 4210594"/>
                <a:gd name="connsiteY9" fmla="*/ 278674 h 827314"/>
                <a:gd name="connsiteX10" fmla="*/ 4001588 w 4210594"/>
                <a:gd name="connsiteY10" fmla="*/ 557349 h 827314"/>
                <a:gd name="connsiteX11" fmla="*/ 2904308 w 4210594"/>
                <a:gd name="connsiteY11" fmla="*/ 809897 h 827314"/>
                <a:gd name="connsiteX12" fmla="*/ 718456 w 4210594"/>
                <a:gd name="connsiteY12" fmla="*/ 827314 h 827314"/>
                <a:gd name="connsiteX13" fmla="*/ 82731 w 4210594"/>
                <a:gd name="connsiteY13" fmla="*/ 531223 h 827314"/>
                <a:gd name="connsiteX14" fmla="*/ 222068 w 4210594"/>
                <a:gd name="connsiteY14" fmla="*/ 43543 h 827314"/>
                <a:gd name="connsiteX15" fmla="*/ 596536 w 4210594"/>
                <a:gd name="connsiteY15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3897085 w 4210594"/>
                <a:gd name="connsiteY4" fmla="*/ 52251 h 827314"/>
                <a:gd name="connsiteX5" fmla="*/ 4071256 w 4210594"/>
                <a:gd name="connsiteY5" fmla="*/ 174171 h 827314"/>
                <a:gd name="connsiteX6" fmla="*/ 4097382 w 4210594"/>
                <a:gd name="connsiteY6" fmla="*/ 182880 h 827314"/>
                <a:gd name="connsiteX7" fmla="*/ 4149634 w 4210594"/>
                <a:gd name="connsiteY7" fmla="*/ 226423 h 827314"/>
                <a:gd name="connsiteX8" fmla="*/ 4158342 w 4210594"/>
                <a:gd name="connsiteY8" fmla="*/ 278674 h 827314"/>
                <a:gd name="connsiteX9" fmla="*/ 4001588 w 4210594"/>
                <a:gd name="connsiteY9" fmla="*/ 557349 h 827314"/>
                <a:gd name="connsiteX10" fmla="*/ 2904308 w 4210594"/>
                <a:gd name="connsiteY10" fmla="*/ 809897 h 827314"/>
                <a:gd name="connsiteX11" fmla="*/ 718456 w 4210594"/>
                <a:gd name="connsiteY11" fmla="*/ 827314 h 827314"/>
                <a:gd name="connsiteX12" fmla="*/ 82731 w 4210594"/>
                <a:gd name="connsiteY12" fmla="*/ 531223 h 827314"/>
                <a:gd name="connsiteX13" fmla="*/ 222068 w 4210594"/>
                <a:gd name="connsiteY13" fmla="*/ 43543 h 827314"/>
                <a:gd name="connsiteX14" fmla="*/ 596536 w 4210594"/>
                <a:gd name="connsiteY14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4071256 w 4210594"/>
                <a:gd name="connsiteY4" fmla="*/ 174171 h 827314"/>
                <a:gd name="connsiteX5" fmla="*/ 4097382 w 4210594"/>
                <a:gd name="connsiteY5" fmla="*/ 182880 h 827314"/>
                <a:gd name="connsiteX6" fmla="*/ 4149634 w 4210594"/>
                <a:gd name="connsiteY6" fmla="*/ 226423 h 827314"/>
                <a:gd name="connsiteX7" fmla="*/ 4158342 w 4210594"/>
                <a:gd name="connsiteY7" fmla="*/ 278674 h 827314"/>
                <a:gd name="connsiteX8" fmla="*/ 4001588 w 4210594"/>
                <a:gd name="connsiteY8" fmla="*/ 557349 h 827314"/>
                <a:gd name="connsiteX9" fmla="*/ 2904308 w 4210594"/>
                <a:gd name="connsiteY9" fmla="*/ 809897 h 827314"/>
                <a:gd name="connsiteX10" fmla="*/ 718456 w 4210594"/>
                <a:gd name="connsiteY10" fmla="*/ 827314 h 827314"/>
                <a:gd name="connsiteX11" fmla="*/ 82731 w 4210594"/>
                <a:gd name="connsiteY11" fmla="*/ 531223 h 827314"/>
                <a:gd name="connsiteX12" fmla="*/ 222068 w 4210594"/>
                <a:gd name="connsiteY12" fmla="*/ 43543 h 827314"/>
                <a:gd name="connsiteX13" fmla="*/ 596536 w 4210594"/>
                <a:gd name="connsiteY13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4071256 w 4210594"/>
                <a:gd name="connsiteY4" fmla="*/ 174171 h 827314"/>
                <a:gd name="connsiteX5" fmla="*/ 4149634 w 4210594"/>
                <a:gd name="connsiteY5" fmla="*/ 226423 h 827314"/>
                <a:gd name="connsiteX6" fmla="*/ 4158342 w 4210594"/>
                <a:gd name="connsiteY6" fmla="*/ 278674 h 827314"/>
                <a:gd name="connsiteX7" fmla="*/ 4001588 w 4210594"/>
                <a:gd name="connsiteY7" fmla="*/ 557349 h 827314"/>
                <a:gd name="connsiteX8" fmla="*/ 2904308 w 4210594"/>
                <a:gd name="connsiteY8" fmla="*/ 809897 h 827314"/>
                <a:gd name="connsiteX9" fmla="*/ 718456 w 4210594"/>
                <a:gd name="connsiteY9" fmla="*/ 827314 h 827314"/>
                <a:gd name="connsiteX10" fmla="*/ 82731 w 4210594"/>
                <a:gd name="connsiteY10" fmla="*/ 531223 h 827314"/>
                <a:gd name="connsiteX11" fmla="*/ 222068 w 4210594"/>
                <a:gd name="connsiteY11" fmla="*/ 43543 h 827314"/>
                <a:gd name="connsiteX12" fmla="*/ 596536 w 4210594"/>
                <a:gd name="connsiteY12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3870959 w 4210594"/>
                <a:gd name="connsiteY3" fmla="*/ 34834 h 827314"/>
                <a:gd name="connsiteX4" fmla="*/ 4149634 w 4210594"/>
                <a:gd name="connsiteY4" fmla="*/ 226423 h 827314"/>
                <a:gd name="connsiteX5" fmla="*/ 4158342 w 4210594"/>
                <a:gd name="connsiteY5" fmla="*/ 278674 h 827314"/>
                <a:gd name="connsiteX6" fmla="*/ 4001588 w 4210594"/>
                <a:gd name="connsiteY6" fmla="*/ 557349 h 827314"/>
                <a:gd name="connsiteX7" fmla="*/ 2904308 w 4210594"/>
                <a:gd name="connsiteY7" fmla="*/ 809897 h 827314"/>
                <a:gd name="connsiteX8" fmla="*/ 718456 w 4210594"/>
                <a:gd name="connsiteY8" fmla="*/ 827314 h 827314"/>
                <a:gd name="connsiteX9" fmla="*/ 82731 w 4210594"/>
                <a:gd name="connsiteY9" fmla="*/ 531223 h 827314"/>
                <a:gd name="connsiteX10" fmla="*/ 222068 w 4210594"/>
                <a:gd name="connsiteY10" fmla="*/ 43543 h 827314"/>
                <a:gd name="connsiteX11" fmla="*/ 596536 w 4210594"/>
                <a:gd name="connsiteY11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3844834 w 4210594"/>
                <a:gd name="connsiteY2" fmla="*/ 26126 h 827314"/>
                <a:gd name="connsiteX3" fmla="*/ 4149634 w 4210594"/>
                <a:gd name="connsiteY3" fmla="*/ 226423 h 827314"/>
                <a:gd name="connsiteX4" fmla="*/ 4158342 w 4210594"/>
                <a:gd name="connsiteY4" fmla="*/ 278674 h 827314"/>
                <a:gd name="connsiteX5" fmla="*/ 4001588 w 4210594"/>
                <a:gd name="connsiteY5" fmla="*/ 557349 h 827314"/>
                <a:gd name="connsiteX6" fmla="*/ 2904308 w 4210594"/>
                <a:gd name="connsiteY6" fmla="*/ 809897 h 827314"/>
                <a:gd name="connsiteX7" fmla="*/ 718456 w 4210594"/>
                <a:gd name="connsiteY7" fmla="*/ 827314 h 827314"/>
                <a:gd name="connsiteX8" fmla="*/ 82731 w 4210594"/>
                <a:gd name="connsiteY8" fmla="*/ 531223 h 827314"/>
                <a:gd name="connsiteX9" fmla="*/ 222068 w 4210594"/>
                <a:gd name="connsiteY9" fmla="*/ 43543 h 827314"/>
                <a:gd name="connsiteX10" fmla="*/ 596536 w 4210594"/>
                <a:gd name="connsiteY10" fmla="*/ 0 h 827314"/>
                <a:gd name="connsiteX0" fmla="*/ 3766456 w 4210594"/>
                <a:gd name="connsiteY0" fmla="*/ 8709 h 827314"/>
                <a:gd name="connsiteX1" fmla="*/ 3766456 w 4210594"/>
                <a:gd name="connsiteY1" fmla="*/ 8709 h 827314"/>
                <a:gd name="connsiteX2" fmla="*/ 4149634 w 4210594"/>
                <a:gd name="connsiteY2" fmla="*/ 226423 h 827314"/>
                <a:gd name="connsiteX3" fmla="*/ 4158342 w 4210594"/>
                <a:gd name="connsiteY3" fmla="*/ 278674 h 827314"/>
                <a:gd name="connsiteX4" fmla="*/ 4001588 w 4210594"/>
                <a:gd name="connsiteY4" fmla="*/ 557349 h 827314"/>
                <a:gd name="connsiteX5" fmla="*/ 2904308 w 4210594"/>
                <a:gd name="connsiteY5" fmla="*/ 809897 h 827314"/>
                <a:gd name="connsiteX6" fmla="*/ 718456 w 4210594"/>
                <a:gd name="connsiteY6" fmla="*/ 827314 h 827314"/>
                <a:gd name="connsiteX7" fmla="*/ 82731 w 4210594"/>
                <a:gd name="connsiteY7" fmla="*/ 531223 h 827314"/>
                <a:gd name="connsiteX8" fmla="*/ 222068 w 4210594"/>
                <a:gd name="connsiteY8" fmla="*/ 43543 h 827314"/>
                <a:gd name="connsiteX9" fmla="*/ 596536 w 4210594"/>
                <a:gd name="connsiteY9" fmla="*/ 0 h 827314"/>
                <a:gd name="connsiteX0" fmla="*/ 3766456 w 4214948"/>
                <a:gd name="connsiteY0" fmla="*/ 8709 h 827314"/>
                <a:gd name="connsiteX1" fmla="*/ 3766456 w 4214948"/>
                <a:gd name="connsiteY1" fmla="*/ 8709 h 827314"/>
                <a:gd name="connsiteX2" fmla="*/ 4149634 w 4214948"/>
                <a:gd name="connsiteY2" fmla="*/ 226423 h 827314"/>
                <a:gd name="connsiteX3" fmla="*/ 4158342 w 4214948"/>
                <a:gd name="connsiteY3" fmla="*/ 209006 h 827314"/>
                <a:gd name="connsiteX4" fmla="*/ 4158342 w 4214948"/>
                <a:gd name="connsiteY4" fmla="*/ 278674 h 827314"/>
                <a:gd name="connsiteX5" fmla="*/ 4001588 w 4214948"/>
                <a:gd name="connsiteY5" fmla="*/ 557349 h 827314"/>
                <a:gd name="connsiteX6" fmla="*/ 2904308 w 4214948"/>
                <a:gd name="connsiteY6" fmla="*/ 809897 h 827314"/>
                <a:gd name="connsiteX7" fmla="*/ 718456 w 4214948"/>
                <a:gd name="connsiteY7" fmla="*/ 827314 h 827314"/>
                <a:gd name="connsiteX8" fmla="*/ 82731 w 4214948"/>
                <a:gd name="connsiteY8" fmla="*/ 531223 h 827314"/>
                <a:gd name="connsiteX9" fmla="*/ 222068 w 4214948"/>
                <a:gd name="connsiteY9" fmla="*/ 43543 h 827314"/>
                <a:gd name="connsiteX10" fmla="*/ 596536 w 4214948"/>
                <a:gd name="connsiteY10" fmla="*/ 0 h 827314"/>
                <a:gd name="connsiteX0" fmla="*/ 3766456 w 4214948"/>
                <a:gd name="connsiteY0" fmla="*/ 8709 h 827314"/>
                <a:gd name="connsiteX1" fmla="*/ 3766456 w 4214948"/>
                <a:gd name="connsiteY1" fmla="*/ 8709 h 827314"/>
                <a:gd name="connsiteX2" fmla="*/ 4149634 w 4214948"/>
                <a:gd name="connsiteY2" fmla="*/ 226423 h 827314"/>
                <a:gd name="connsiteX3" fmla="*/ 4158342 w 4214948"/>
                <a:gd name="connsiteY3" fmla="*/ 209006 h 827314"/>
                <a:gd name="connsiteX4" fmla="*/ 4001588 w 4214948"/>
                <a:gd name="connsiteY4" fmla="*/ 557349 h 827314"/>
                <a:gd name="connsiteX5" fmla="*/ 2904308 w 4214948"/>
                <a:gd name="connsiteY5" fmla="*/ 809897 h 827314"/>
                <a:gd name="connsiteX6" fmla="*/ 718456 w 4214948"/>
                <a:gd name="connsiteY6" fmla="*/ 827314 h 827314"/>
                <a:gd name="connsiteX7" fmla="*/ 82731 w 4214948"/>
                <a:gd name="connsiteY7" fmla="*/ 531223 h 827314"/>
                <a:gd name="connsiteX8" fmla="*/ 222068 w 4214948"/>
                <a:gd name="connsiteY8" fmla="*/ 43543 h 827314"/>
                <a:gd name="connsiteX9" fmla="*/ 596536 w 4214948"/>
                <a:gd name="connsiteY9" fmla="*/ 0 h 827314"/>
                <a:gd name="connsiteX0" fmla="*/ 3766456 w 4209142"/>
                <a:gd name="connsiteY0" fmla="*/ 8709 h 827314"/>
                <a:gd name="connsiteX1" fmla="*/ 3766456 w 4209142"/>
                <a:gd name="connsiteY1" fmla="*/ 8709 h 827314"/>
                <a:gd name="connsiteX2" fmla="*/ 4149634 w 4209142"/>
                <a:gd name="connsiteY2" fmla="*/ 226423 h 827314"/>
                <a:gd name="connsiteX3" fmla="*/ 4001588 w 4209142"/>
                <a:gd name="connsiteY3" fmla="*/ 557349 h 827314"/>
                <a:gd name="connsiteX4" fmla="*/ 2904308 w 4209142"/>
                <a:gd name="connsiteY4" fmla="*/ 809897 h 827314"/>
                <a:gd name="connsiteX5" fmla="*/ 718456 w 4209142"/>
                <a:gd name="connsiteY5" fmla="*/ 827314 h 827314"/>
                <a:gd name="connsiteX6" fmla="*/ 82731 w 4209142"/>
                <a:gd name="connsiteY6" fmla="*/ 531223 h 827314"/>
                <a:gd name="connsiteX7" fmla="*/ 222068 w 4209142"/>
                <a:gd name="connsiteY7" fmla="*/ 43543 h 827314"/>
                <a:gd name="connsiteX8" fmla="*/ 596536 w 4209142"/>
                <a:gd name="connsiteY8" fmla="*/ 0 h 827314"/>
                <a:gd name="connsiteX0" fmla="*/ 3695317 w 4103748"/>
                <a:gd name="connsiteY0" fmla="*/ 8709 h 827314"/>
                <a:gd name="connsiteX1" fmla="*/ 3695317 w 4103748"/>
                <a:gd name="connsiteY1" fmla="*/ 8709 h 827314"/>
                <a:gd name="connsiteX2" fmla="*/ 4078495 w 4103748"/>
                <a:gd name="connsiteY2" fmla="*/ 226423 h 827314"/>
                <a:gd name="connsiteX3" fmla="*/ 3930449 w 4103748"/>
                <a:gd name="connsiteY3" fmla="*/ 557349 h 827314"/>
                <a:gd name="connsiteX4" fmla="*/ 2833169 w 4103748"/>
                <a:gd name="connsiteY4" fmla="*/ 809897 h 827314"/>
                <a:gd name="connsiteX5" fmla="*/ 647317 w 4103748"/>
                <a:gd name="connsiteY5" fmla="*/ 827314 h 827314"/>
                <a:gd name="connsiteX6" fmla="*/ 11592 w 4103748"/>
                <a:gd name="connsiteY6" fmla="*/ 531223 h 827314"/>
                <a:gd name="connsiteX7" fmla="*/ 257609 w 4103748"/>
                <a:gd name="connsiteY7" fmla="*/ 89263 h 827314"/>
                <a:gd name="connsiteX8" fmla="*/ 525397 w 4103748"/>
                <a:gd name="connsiteY8" fmla="*/ 0 h 827314"/>
                <a:gd name="connsiteX0" fmla="*/ 3693430 w 4101861"/>
                <a:gd name="connsiteY0" fmla="*/ 8709 h 827314"/>
                <a:gd name="connsiteX1" fmla="*/ 3693430 w 4101861"/>
                <a:gd name="connsiteY1" fmla="*/ 8709 h 827314"/>
                <a:gd name="connsiteX2" fmla="*/ 4076608 w 4101861"/>
                <a:gd name="connsiteY2" fmla="*/ 226423 h 827314"/>
                <a:gd name="connsiteX3" fmla="*/ 3928562 w 4101861"/>
                <a:gd name="connsiteY3" fmla="*/ 557349 h 827314"/>
                <a:gd name="connsiteX4" fmla="*/ 2831282 w 4101861"/>
                <a:gd name="connsiteY4" fmla="*/ 809897 h 827314"/>
                <a:gd name="connsiteX5" fmla="*/ 645430 w 4101861"/>
                <a:gd name="connsiteY5" fmla="*/ 827314 h 827314"/>
                <a:gd name="connsiteX6" fmla="*/ 9705 w 4101861"/>
                <a:gd name="connsiteY6" fmla="*/ 531223 h 827314"/>
                <a:gd name="connsiteX7" fmla="*/ 278582 w 4101861"/>
                <a:gd name="connsiteY7" fmla="*/ 142603 h 827314"/>
                <a:gd name="connsiteX8" fmla="*/ 523510 w 4101861"/>
                <a:gd name="connsiteY8" fmla="*/ 0 h 827314"/>
                <a:gd name="connsiteX0" fmla="*/ 3693430 w 4101861"/>
                <a:gd name="connsiteY0" fmla="*/ 8709 h 827314"/>
                <a:gd name="connsiteX1" fmla="*/ 3693430 w 4101861"/>
                <a:gd name="connsiteY1" fmla="*/ 8709 h 827314"/>
                <a:gd name="connsiteX2" fmla="*/ 4076608 w 4101861"/>
                <a:gd name="connsiteY2" fmla="*/ 226423 h 827314"/>
                <a:gd name="connsiteX3" fmla="*/ 3928562 w 4101861"/>
                <a:gd name="connsiteY3" fmla="*/ 557349 h 827314"/>
                <a:gd name="connsiteX4" fmla="*/ 2831282 w 4101861"/>
                <a:gd name="connsiteY4" fmla="*/ 809897 h 827314"/>
                <a:gd name="connsiteX5" fmla="*/ 645430 w 4101861"/>
                <a:gd name="connsiteY5" fmla="*/ 827314 h 827314"/>
                <a:gd name="connsiteX6" fmla="*/ 9705 w 4101861"/>
                <a:gd name="connsiteY6" fmla="*/ 531223 h 827314"/>
                <a:gd name="connsiteX7" fmla="*/ 278582 w 4101861"/>
                <a:gd name="connsiteY7" fmla="*/ 142603 h 827314"/>
                <a:gd name="connsiteX8" fmla="*/ 523510 w 4101861"/>
                <a:gd name="connsiteY8" fmla="*/ 0 h 82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01861" h="827314">
                  <a:moveTo>
                    <a:pt x="3693430" y="8709"/>
                  </a:moveTo>
                  <a:lnTo>
                    <a:pt x="3693430" y="8709"/>
                  </a:lnTo>
                  <a:cubicBezTo>
                    <a:pt x="3757293" y="44995"/>
                    <a:pt x="4011294" y="181429"/>
                    <a:pt x="4076608" y="226423"/>
                  </a:cubicBezTo>
                  <a:cubicBezTo>
                    <a:pt x="4115797" y="317863"/>
                    <a:pt x="4136116" y="460103"/>
                    <a:pt x="3928562" y="557349"/>
                  </a:cubicBezTo>
                  <a:cubicBezTo>
                    <a:pt x="3719556" y="645886"/>
                    <a:pt x="3378471" y="764903"/>
                    <a:pt x="2831282" y="809897"/>
                  </a:cubicBezTo>
                  <a:lnTo>
                    <a:pt x="645430" y="827314"/>
                  </a:lnTo>
                  <a:cubicBezTo>
                    <a:pt x="175167" y="780868"/>
                    <a:pt x="70846" y="645341"/>
                    <a:pt x="9705" y="531223"/>
                  </a:cubicBezTo>
                  <a:cubicBezTo>
                    <a:pt x="-51436" y="417105"/>
                    <a:pt x="192948" y="231140"/>
                    <a:pt x="278582" y="142603"/>
                  </a:cubicBezTo>
                  <a:cubicBezTo>
                    <a:pt x="403405" y="67129"/>
                    <a:pt x="398687" y="14514"/>
                    <a:pt x="523510" y="0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3086" name="Object 2"/>
          <p:cNvGraphicFramePr>
            <a:graphicFrameLocks noChangeAspect="1"/>
          </p:cNvGraphicFramePr>
          <p:nvPr>
            <p:extLst/>
          </p:nvPr>
        </p:nvGraphicFramePr>
        <p:xfrm>
          <a:off x="1054720" y="4678363"/>
          <a:ext cx="5353050" cy="222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Equation" r:id="rId25" imgW="4520880" imgH="1879560" progId="Equation.DSMT4">
                  <p:embed/>
                </p:oleObj>
              </mc:Choice>
              <mc:Fallback>
                <p:oleObj name="Equation" r:id="rId25" imgW="452088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720" y="4678363"/>
                        <a:ext cx="5353050" cy="222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5"/>
          <p:cNvSpPr/>
          <p:nvPr/>
        </p:nvSpPr>
        <p:spPr bwMode="auto">
          <a:xfrm>
            <a:off x="846206" y="1447800"/>
            <a:ext cx="4413250" cy="2152650"/>
          </a:xfrm>
          <a:custGeom>
            <a:avLst/>
            <a:gdLst>
              <a:gd name="connsiteX0" fmla="*/ 450850 w 4413250"/>
              <a:gd name="connsiteY0" fmla="*/ 0 h 2152650"/>
              <a:gd name="connsiteX1" fmla="*/ 4413250 w 4413250"/>
              <a:gd name="connsiteY1" fmla="*/ 0 h 2152650"/>
              <a:gd name="connsiteX2" fmla="*/ 4413250 w 4413250"/>
              <a:gd name="connsiteY2" fmla="*/ 2152650 h 2152650"/>
              <a:gd name="connsiteX3" fmla="*/ 0 w 4413250"/>
              <a:gd name="connsiteY3" fmla="*/ 2152650 h 2152650"/>
              <a:gd name="connsiteX4" fmla="*/ 0 w 4413250"/>
              <a:gd name="connsiteY4" fmla="*/ 342900 h 2152650"/>
              <a:gd name="connsiteX5" fmla="*/ 482600 w 4413250"/>
              <a:gd name="connsiteY5" fmla="*/ 342900 h 2152650"/>
              <a:gd name="connsiteX6" fmla="*/ 450850 w 4413250"/>
              <a:gd name="connsiteY6" fmla="*/ 0 h 2152650"/>
              <a:gd name="connsiteX0" fmla="*/ 450850 w 4413250"/>
              <a:gd name="connsiteY0" fmla="*/ 0 h 2152650"/>
              <a:gd name="connsiteX1" fmla="*/ 4413250 w 4413250"/>
              <a:gd name="connsiteY1" fmla="*/ 0 h 2152650"/>
              <a:gd name="connsiteX2" fmla="*/ 4413250 w 4413250"/>
              <a:gd name="connsiteY2" fmla="*/ 2152650 h 2152650"/>
              <a:gd name="connsiteX3" fmla="*/ 0 w 4413250"/>
              <a:gd name="connsiteY3" fmla="*/ 2152650 h 2152650"/>
              <a:gd name="connsiteX4" fmla="*/ 0 w 4413250"/>
              <a:gd name="connsiteY4" fmla="*/ 342900 h 2152650"/>
              <a:gd name="connsiteX5" fmla="*/ 450850 w 4413250"/>
              <a:gd name="connsiteY5" fmla="*/ 330200 h 2152650"/>
              <a:gd name="connsiteX6" fmla="*/ 450850 w 4413250"/>
              <a:gd name="connsiteY6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3250" h="2152650">
                <a:moveTo>
                  <a:pt x="450850" y="0"/>
                </a:moveTo>
                <a:lnTo>
                  <a:pt x="4413250" y="0"/>
                </a:lnTo>
                <a:lnTo>
                  <a:pt x="4413250" y="2152650"/>
                </a:lnTo>
                <a:lnTo>
                  <a:pt x="0" y="2152650"/>
                </a:lnTo>
                <a:lnTo>
                  <a:pt x="0" y="342900"/>
                </a:lnTo>
                <a:lnTo>
                  <a:pt x="450850" y="330200"/>
                </a:lnTo>
                <a:lnTo>
                  <a:pt x="450850" y="0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Freeform 63"/>
          <p:cNvSpPr/>
          <p:nvPr/>
        </p:nvSpPr>
        <p:spPr bwMode="auto">
          <a:xfrm>
            <a:off x="935657" y="4688481"/>
            <a:ext cx="3049934" cy="1469430"/>
          </a:xfrm>
          <a:custGeom>
            <a:avLst/>
            <a:gdLst>
              <a:gd name="connsiteX0" fmla="*/ 450850 w 4413250"/>
              <a:gd name="connsiteY0" fmla="*/ 0 h 2152650"/>
              <a:gd name="connsiteX1" fmla="*/ 4413250 w 4413250"/>
              <a:gd name="connsiteY1" fmla="*/ 0 h 2152650"/>
              <a:gd name="connsiteX2" fmla="*/ 4413250 w 4413250"/>
              <a:gd name="connsiteY2" fmla="*/ 2152650 h 2152650"/>
              <a:gd name="connsiteX3" fmla="*/ 0 w 4413250"/>
              <a:gd name="connsiteY3" fmla="*/ 2152650 h 2152650"/>
              <a:gd name="connsiteX4" fmla="*/ 0 w 4413250"/>
              <a:gd name="connsiteY4" fmla="*/ 342900 h 2152650"/>
              <a:gd name="connsiteX5" fmla="*/ 482600 w 4413250"/>
              <a:gd name="connsiteY5" fmla="*/ 342900 h 2152650"/>
              <a:gd name="connsiteX6" fmla="*/ 450850 w 4413250"/>
              <a:gd name="connsiteY6" fmla="*/ 0 h 2152650"/>
              <a:gd name="connsiteX0" fmla="*/ 450850 w 4413250"/>
              <a:gd name="connsiteY0" fmla="*/ 0 h 2152650"/>
              <a:gd name="connsiteX1" fmla="*/ 4413250 w 4413250"/>
              <a:gd name="connsiteY1" fmla="*/ 0 h 2152650"/>
              <a:gd name="connsiteX2" fmla="*/ 4413250 w 4413250"/>
              <a:gd name="connsiteY2" fmla="*/ 2152650 h 2152650"/>
              <a:gd name="connsiteX3" fmla="*/ 0 w 4413250"/>
              <a:gd name="connsiteY3" fmla="*/ 2152650 h 2152650"/>
              <a:gd name="connsiteX4" fmla="*/ 0 w 4413250"/>
              <a:gd name="connsiteY4" fmla="*/ 342900 h 2152650"/>
              <a:gd name="connsiteX5" fmla="*/ 450850 w 4413250"/>
              <a:gd name="connsiteY5" fmla="*/ 330200 h 2152650"/>
              <a:gd name="connsiteX6" fmla="*/ 450850 w 4413250"/>
              <a:gd name="connsiteY6" fmla="*/ 0 h 2152650"/>
              <a:gd name="connsiteX0" fmla="*/ 450850 w 4413250"/>
              <a:gd name="connsiteY0" fmla="*/ 0 h 2152650"/>
              <a:gd name="connsiteX1" fmla="*/ 4413250 w 4413250"/>
              <a:gd name="connsiteY1" fmla="*/ 0 h 2152650"/>
              <a:gd name="connsiteX2" fmla="*/ 4413250 w 4413250"/>
              <a:gd name="connsiteY2" fmla="*/ 2152650 h 2152650"/>
              <a:gd name="connsiteX3" fmla="*/ 0 w 4413250"/>
              <a:gd name="connsiteY3" fmla="*/ 2152650 h 2152650"/>
              <a:gd name="connsiteX4" fmla="*/ 0 w 4413250"/>
              <a:gd name="connsiteY4" fmla="*/ 342900 h 2152650"/>
              <a:gd name="connsiteX5" fmla="*/ 664482 w 4413250"/>
              <a:gd name="connsiteY5" fmla="*/ 288203 h 2152650"/>
              <a:gd name="connsiteX6" fmla="*/ 450850 w 4413250"/>
              <a:gd name="connsiteY6" fmla="*/ 0 h 2152650"/>
              <a:gd name="connsiteX0" fmla="*/ 678265 w 4413250"/>
              <a:gd name="connsiteY0" fmla="*/ 0 h 2152650"/>
              <a:gd name="connsiteX1" fmla="*/ 4413250 w 4413250"/>
              <a:gd name="connsiteY1" fmla="*/ 0 h 2152650"/>
              <a:gd name="connsiteX2" fmla="*/ 4413250 w 4413250"/>
              <a:gd name="connsiteY2" fmla="*/ 2152650 h 2152650"/>
              <a:gd name="connsiteX3" fmla="*/ 0 w 4413250"/>
              <a:gd name="connsiteY3" fmla="*/ 2152650 h 2152650"/>
              <a:gd name="connsiteX4" fmla="*/ 0 w 4413250"/>
              <a:gd name="connsiteY4" fmla="*/ 342900 h 2152650"/>
              <a:gd name="connsiteX5" fmla="*/ 664482 w 4413250"/>
              <a:gd name="connsiteY5" fmla="*/ 288203 h 2152650"/>
              <a:gd name="connsiteX6" fmla="*/ 678265 w 4413250"/>
              <a:gd name="connsiteY6" fmla="*/ 0 h 2152650"/>
              <a:gd name="connsiteX0" fmla="*/ 685156 w 4420141"/>
              <a:gd name="connsiteY0" fmla="*/ 0 h 2152650"/>
              <a:gd name="connsiteX1" fmla="*/ 4420141 w 4420141"/>
              <a:gd name="connsiteY1" fmla="*/ 0 h 2152650"/>
              <a:gd name="connsiteX2" fmla="*/ 4420141 w 4420141"/>
              <a:gd name="connsiteY2" fmla="*/ 2152650 h 2152650"/>
              <a:gd name="connsiteX3" fmla="*/ 6891 w 4420141"/>
              <a:gd name="connsiteY3" fmla="*/ 2152650 h 2152650"/>
              <a:gd name="connsiteX4" fmla="*/ 0 w 4420141"/>
              <a:gd name="connsiteY4" fmla="*/ 300903 h 2152650"/>
              <a:gd name="connsiteX5" fmla="*/ 671373 w 4420141"/>
              <a:gd name="connsiteY5" fmla="*/ 288203 h 2152650"/>
              <a:gd name="connsiteX6" fmla="*/ 685156 w 4420141"/>
              <a:gd name="connsiteY6" fmla="*/ 0 h 2152650"/>
              <a:gd name="connsiteX0" fmla="*/ 685156 w 4420141"/>
              <a:gd name="connsiteY0" fmla="*/ 0 h 2152650"/>
              <a:gd name="connsiteX1" fmla="*/ 4420141 w 4420141"/>
              <a:gd name="connsiteY1" fmla="*/ 0 h 2152650"/>
              <a:gd name="connsiteX2" fmla="*/ 4420141 w 4420141"/>
              <a:gd name="connsiteY2" fmla="*/ 2152650 h 2152650"/>
              <a:gd name="connsiteX3" fmla="*/ 6891 w 4420141"/>
              <a:gd name="connsiteY3" fmla="*/ 2152650 h 2152650"/>
              <a:gd name="connsiteX4" fmla="*/ 0 w 4420141"/>
              <a:gd name="connsiteY4" fmla="*/ 300903 h 2152650"/>
              <a:gd name="connsiteX5" fmla="*/ 664481 w 4420141"/>
              <a:gd name="connsiteY5" fmla="*/ 519189 h 2152650"/>
              <a:gd name="connsiteX6" fmla="*/ 685156 w 4420141"/>
              <a:gd name="connsiteY6" fmla="*/ 0 h 2152650"/>
              <a:gd name="connsiteX0" fmla="*/ 678265 w 4413250"/>
              <a:gd name="connsiteY0" fmla="*/ 0 h 2152650"/>
              <a:gd name="connsiteX1" fmla="*/ 4413250 w 4413250"/>
              <a:gd name="connsiteY1" fmla="*/ 0 h 2152650"/>
              <a:gd name="connsiteX2" fmla="*/ 4413250 w 4413250"/>
              <a:gd name="connsiteY2" fmla="*/ 2152650 h 2152650"/>
              <a:gd name="connsiteX3" fmla="*/ 0 w 4413250"/>
              <a:gd name="connsiteY3" fmla="*/ 2152650 h 2152650"/>
              <a:gd name="connsiteX4" fmla="*/ 6892 w 4413250"/>
              <a:gd name="connsiteY4" fmla="*/ 531887 h 2152650"/>
              <a:gd name="connsiteX5" fmla="*/ 657590 w 4413250"/>
              <a:gd name="connsiteY5" fmla="*/ 519189 h 2152650"/>
              <a:gd name="connsiteX6" fmla="*/ 678265 w 4413250"/>
              <a:gd name="connsiteY6" fmla="*/ 0 h 2152650"/>
              <a:gd name="connsiteX0" fmla="*/ 650699 w 4413250"/>
              <a:gd name="connsiteY0" fmla="*/ 0 h 2159650"/>
              <a:gd name="connsiteX1" fmla="*/ 4413250 w 4413250"/>
              <a:gd name="connsiteY1" fmla="*/ 7000 h 2159650"/>
              <a:gd name="connsiteX2" fmla="*/ 4413250 w 4413250"/>
              <a:gd name="connsiteY2" fmla="*/ 2159650 h 2159650"/>
              <a:gd name="connsiteX3" fmla="*/ 0 w 4413250"/>
              <a:gd name="connsiteY3" fmla="*/ 2159650 h 2159650"/>
              <a:gd name="connsiteX4" fmla="*/ 6892 w 4413250"/>
              <a:gd name="connsiteY4" fmla="*/ 538887 h 2159650"/>
              <a:gd name="connsiteX5" fmla="*/ 657590 w 4413250"/>
              <a:gd name="connsiteY5" fmla="*/ 526189 h 2159650"/>
              <a:gd name="connsiteX6" fmla="*/ 650699 w 4413250"/>
              <a:gd name="connsiteY6" fmla="*/ 0 h 215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3250" h="2159650">
                <a:moveTo>
                  <a:pt x="650699" y="0"/>
                </a:moveTo>
                <a:lnTo>
                  <a:pt x="4413250" y="7000"/>
                </a:lnTo>
                <a:lnTo>
                  <a:pt x="4413250" y="2159650"/>
                </a:lnTo>
                <a:lnTo>
                  <a:pt x="0" y="2159650"/>
                </a:lnTo>
                <a:cubicBezTo>
                  <a:pt x="2297" y="1619396"/>
                  <a:pt x="4595" y="1079141"/>
                  <a:pt x="6892" y="538887"/>
                </a:cubicBezTo>
                <a:lnTo>
                  <a:pt x="657590" y="526189"/>
                </a:lnTo>
                <a:lnTo>
                  <a:pt x="650699" y="0"/>
                </a:lnTo>
                <a:close/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1705481" y="3864458"/>
            <a:ext cx="201644" cy="119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1731659" y="6470671"/>
            <a:ext cx="201644" cy="119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4011769" y="3634893"/>
            <a:ext cx="915986" cy="2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182471" y="6210037"/>
            <a:ext cx="915986" cy="2884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7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19" grpId="0" animBg="1"/>
      <p:bldP spid="19" grpId="1" animBg="1"/>
      <p:bldP spid="33" grpId="0" animBg="1"/>
      <p:bldP spid="33" grpId="1" animBg="1"/>
      <p:bldP spid="25" grpId="0" animBg="1"/>
      <p:bldP spid="25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24" grpId="0" animBg="1"/>
      <p:bldP spid="24" grpId="1" animBg="1"/>
      <p:bldP spid="26" grpId="0" animBg="1"/>
      <p:bldP spid="26" grpId="1" animBg="1"/>
      <p:bldP spid="29" grpId="0" animBg="1"/>
      <p:bldP spid="29" grpId="1" animBg="1"/>
      <p:bldP spid="32" grpId="0" animBg="1"/>
      <p:bldP spid="32" grpId="1" animBg="1"/>
      <p:bldP spid="34" grpId="0" animBg="1"/>
      <p:bldP spid="34" grpId="1" animBg="1"/>
      <p:bldP spid="21" grpId="0" animBg="1"/>
      <p:bldP spid="21" grpId="1" animBg="1"/>
      <p:bldP spid="30" grpId="0" animBg="1"/>
      <p:bldP spid="30" grpId="1" animBg="1"/>
      <p:bldP spid="6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br>
              <a:rPr lang="en-US" dirty="0" smtClean="0"/>
            </a:br>
            <a:r>
              <a:rPr lang="en-US" sz="2400" dirty="0" smtClean="0"/>
              <a:t>(1 of 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my formulation differ from the author’s formulation?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Are they equivalent?  Why or why not?</a:t>
            </a:r>
            <a:endParaRPr 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635000" y="2907989"/>
          <a:ext cx="343535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2158920" imgH="1879560" progId="Equation.DSMT4">
                  <p:embed/>
                </p:oleObj>
              </mc:Choice>
              <mc:Fallback>
                <p:oleObj name="Equation" r:id="rId3" imgW="215892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2907989"/>
                        <a:ext cx="3435350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341938" y="2858776"/>
          <a:ext cx="355600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5" imgW="2234880" imgH="1269720" progId="Equation.DSMT4">
                  <p:embed/>
                </p:oleObj>
              </mc:Choice>
              <mc:Fallback>
                <p:oleObj name="Equation" r:id="rId5" imgW="22348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938" y="2858776"/>
                        <a:ext cx="3556000" cy="2017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1049473" y="2477124"/>
            <a:ext cx="1864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My formulation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50048" y="2477124"/>
            <a:ext cx="23699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Wood’s formulation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77960" y="5328608"/>
            <a:ext cx="201644" cy="119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49138" y="4949168"/>
            <a:ext cx="1021212" cy="379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0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br>
              <a:rPr lang="en-US" dirty="0" smtClean="0"/>
            </a:br>
            <a:r>
              <a:rPr lang="en-US" sz="2400" dirty="0" smtClean="0"/>
              <a:t>(2 of 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OK to make this transformation?  Why or why not?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20675" y="2933700"/>
          <a:ext cx="3435350" cy="298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2158920" imgH="1879560" progId="Equation.DSMT4">
                  <p:embed/>
                </p:oleObj>
              </mc:Choice>
              <mc:Fallback>
                <p:oleObj name="Equation" r:id="rId3" imgW="2158920" imgH="1879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2933700"/>
                        <a:ext cx="3435350" cy="298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98929" y="2526654"/>
            <a:ext cx="2278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My old formulation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78641" y="2526654"/>
            <a:ext cx="24064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My new formulation</a:t>
            </a:r>
            <a:endParaRPr lang="en-US" sz="2000" dirty="0">
              <a:solidFill>
                <a:srgbClr val="0000FF"/>
              </a:solidFill>
            </a:endParaRPr>
          </a:p>
        </p:txBody>
      </p:sp>
      <p:graphicFrame>
        <p:nvGraphicFramePr>
          <p:cNvPr id="24580" name="Object 2"/>
          <p:cNvGraphicFramePr>
            <a:graphicFrameLocks noChangeAspect="1"/>
          </p:cNvGraphicFramePr>
          <p:nvPr/>
        </p:nvGraphicFramePr>
        <p:xfrm>
          <a:off x="5222875" y="2933700"/>
          <a:ext cx="3716338" cy="335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2336760" imgH="2108160" progId="Equation.DSMT4">
                  <p:embed/>
                </p:oleObj>
              </mc:Choice>
              <mc:Fallback>
                <p:oleObj name="Equation" r:id="rId5" imgW="2336760" imgH="2108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75" y="2933700"/>
                        <a:ext cx="3716338" cy="335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ight Arrow 8"/>
          <p:cNvSpPr/>
          <p:nvPr/>
        </p:nvSpPr>
        <p:spPr bwMode="auto">
          <a:xfrm>
            <a:off x="4114800" y="4171950"/>
            <a:ext cx="785813" cy="4572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98929" y="3902800"/>
            <a:ext cx="2997210" cy="10369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777750" y="3908563"/>
            <a:ext cx="3158341" cy="14088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865163" y="5344105"/>
            <a:ext cx="201644" cy="1361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768606" y="5713631"/>
            <a:ext cx="201644" cy="119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04870" y="5032764"/>
            <a:ext cx="1021212" cy="379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60834" y="5350238"/>
            <a:ext cx="1021212" cy="379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3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br>
              <a:rPr lang="en-US" dirty="0" smtClean="0"/>
            </a:br>
            <a:r>
              <a:rPr lang="en-US" sz="2400" dirty="0" smtClean="0"/>
              <a:t>(3 of 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8891" y="1176131"/>
            <a:ext cx="8224939" cy="4115373"/>
          </a:xfrm>
        </p:spPr>
        <p:txBody>
          <a:bodyPr/>
          <a:lstStyle/>
          <a:p>
            <a:r>
              <a:rPr lang="en-US" dirty="0" smtClean="0"/>
              <a:t>How can I make the additional transformation?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5863875" y="1902435"/>
          <a:ext cx="3184268" cy="3510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3" imgW="2323800" imgH="2565360" progId="Equation.DSMT4">
                  <p:embed/>
                </p:oleObj>
              </mc:Choice>
              <mc:Fallback>
                <p:oleObj name="Equation" r:id="rId3" imgW="2323800" imgH="2565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875" y="1902435"/>
                        <a:ext cx="3184268" cy="3510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2"/>
          <p:cNvGraphicFramePr>
            <a:graphicFrameLocks noChangeAspect="1"/>
          </p:cNvGraphicFramePr>
          <p:nvPr/>
        </p:nvGraphicFramePr>
        <p:xfrm>
          <a:off x="331788" y="1901825"/>
          <a:ext cx="320040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5" imgW="2336760" imgH="2108160" progId="Equation.DSMT4">
                  <p:embed/>
                </p:oleObj>
              </mc:Choice>
              <mc:Fallback>
                <p:oleObj name="Equation" r:id="rId5" imgW="2336760" imgH="2108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1901825"/>
                        <a:ext cx="3200400" cy="288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4015015" y="2552156"/>
          <a:ext cx="127476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7" imgW="977760" imgH="736560" progId="Equation.DSMT4">
                  <p:embed/>
                </p:oleObj>
              </mc:Choice>
              <mc:Fallback>
                <p:oleObj name="Equation" r:id="rId7" imgW="977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015" y="2552156"/>
                        <a:ext cx="1274763" cy="957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Arrow 10"/>
          <p:cNvSpPr/>
          <p:nvPr/>
        </p:nvSpPr>
        <p:spPr bwMode="auto">
          <a:xfrm>
            <a:off x="4159625" y="3431685"/>
            <a:ext cx="785813" cy="4572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5188" y="1562271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MINLP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56409" y="1562271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MIP</a:t>
            </a:r>
            <a:endParaRPr lang="en-US" sz="1800" dirty="0">
              <a:solidFill>
                <a:srgbClr val="0000FF"/>
              </a:solidFill>
            </a:endParaRP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>
            <p:extLst/>
          </p:nvPr>
        </p:nvGraphicFramePr>
        <p:xfrm>
          <a:off x="-16771" y="5083175"/>
          <a:ext cx="6503987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9" imgW="4991040" imgH="1346040" progId="Equation.DSMT4">
                  <p:embed/>
                </p:oleObj>
              </mc:Choice>
              <mc:Fallback>
                <p:oleObj name="Equation" r:id="rId9" imgW="4991040" imgH="1346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6771" y="5083175"/>
                        <a:ext cx="6503987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7"/>
          <p:cNvSpPr/>
          <p:nvPr/>
        </p:nvSpPr>
        <p:spPr bwMode="auto">
          <a:xfrm>
            <a:off x="4005471" y="3031434"/>
            <a:ext cx="1463247" cy="2077278"/>
          </a:xfrm>
          <a:custGeom>
            <a:avLst/>
            <a:gdLst>
              <a:gd name="connsiteX0" fmla="*/ 1411357 w 1769165"/>
              <a:gd name="connsiteY0" fmla="*/ 0 h 2146852"/>
              <a:gd name="connsiteX1" fmla="*/ 1769165 w 1769165"/>
              <a:gd name="connsiteY1" fmla="*/ 735495 h 2146852"/>
              <a:gd name="connsiteX2" fmla="*/ 1302026 w 1769165"/>
              <a:gd name="connsiteY2" fmla="*/ 1212574 h 2146852"/>
              <a:gd name="connsiteX3" fmla="*/ 0 w 1769165"/>
              <a:gd name="connsiteY3" fmla="*/ 2146852 h 2146852"/>
              <a:gd name="connsiteX0" fmla="*/ 1411357 w 1770086"/>
              <a:gd name="connsiteY0" fmla="*/ 0 h 2146852"/>
              <a:gd name="connsiteX1" fmla="*/ 1769165 w 1770086"/>
              <a:gd name="connsiteY1" fmla="*/ 735495 h 2146852"/>
              <a:gd name="connsiteX2" fmla="*/ 1302026 w 1770086"/>
              <a:gd name="connsiteY2" fmla="*/ 1212574 h 2146852"/>
              <a:gd name="connsiteX3" fmla="*/ 0 w 1770086"/>
              <a:gd name="connsiteY3" fmla="*/ 2146852 h 2146852"/>
              <a:gd name="connsiteX0" fmla="*/ 1411357 w 1770086"/>
              <a:gd name="connsiteY0" fmla="*/ 0 h 2146852"/>
              <a:gd name="connsiteX1" fmla="*/ 1769165 w 1770086"/>
              <a:gd name="connsiteY1" fmla="*/ 735495 h 2146852"/>
              <a:gd name="connsiteX2" fmla="*/ 1302026 w 1770086"/>
              <a:gd name="connsiteY2" fmla="*/ 1212574 h 2146852"/>
              <a:gd name="connsiteX3" fmla="*/ 0 w 1770086"/>
              <a:gd name="connsiteY3" fmla="*/ 2146852 h 2146852"/>
              <a:gd name="connsiteX0" fmla="*/ 1411357 w 1770086"/>
              <a:gd name="connsiteY0" fmla="*/ 0 h 2146852"/>
              <a:gd name="connsiteX1" fmla="*/ 1769165 w 1770086"/>
              <a:gd name="connsiteY1" fmla="*/ 735495 h 2146852"/>
              <a:gd name="connsiteX2" fmla="*/ 1302026 w 1770086"/>
              <a:gd name="connsiteY2" fmla="*/ 1212574 h 2146852"/>
              <a:gd name="connsiteX3" fmla="*/ 0 w 1770086"/>
              <a:gd name="connsiteY3" fmla="*/ 2146852 h 2146852"/>
              <a:gd name="connsiteX0" fmla="*/ 1689652 w 2048381"/>
              <a:gd name="connsiteY0" fmla="*/ 0 h 2117035"/>
              <a:gd name="connsiteX1" fmla="*/ 2047460 w 2048381"/>
              <a:gd name="connsiteY1" fmla="*/ 735495 h 2117035"/>
              <a:gd name="connsiteX2" fmla="*/ 1580321 w 2048381"/>
              <a:gd name="connsiteY2" fmla="*/ 1212574 h 2117035"/>
              <a:gd name="connsiteX3" fmla="*/ 0 w 2048381"/>
              <a:gd name="connsiteY3" fmla="*/ 2117035 h 2117035"/>
              <a:gd name="connsiteX0" fmla="*/ 1689652 w 2048381"/>
              <a:gd name="connsiteY0" fmla="*/ 0 h 2117035"/>
              <a:gd name="connsiteX1" fmla="*/ 2047460 w 2048381"/>
              <a:gd name="connsiteY1" fmla="*/ 735495 h 2117035"/>
              <a:gd name="connsiteX2" fmla="*/ 1580321 w 2048381"/>
              <a:gd name="connsiteY2" fmla="*/ 1212574 h 2117035"/>
              <a:gd name="connsiteX3" fmla="*/ 0 w 2048381"/>
              <a:gd name="connsiteY3" fmla="*/ 2117035 h 2117035"/>
              <a:gd name="connsiteX0" fmla="*/ 1302026 w 1660755"/>
              <a:gd name="connsiteY0" fmla="*/ 0 h 2057400"/>
              <a:gd name="connsiteX1" fmla="*/ 1659834 w 1660755"/>
              <a:gd name="connsiteY1" fmla="*/ 735495 h 2057400"/>
              <a:gd name="connsiteX2" fmla="*/ 1192695 w 1660755"/>
              <a:gd name="connsiteY2" fmla="*/ 1212574 h 2057400"/>
              <a:gd name="connsiteX3" fmla="*/ 0 w 1660755"/>
              <a:gd name="connsiteY3" fmla="*/ 2057400 h 2057400"/>
              <a:gd name="connsiteX0" fmla="*/ 1302026 w 1679307"/>
              <a:gd name="connsiteY0" fmla="*/ 0 h 2057400"/>
              <a:gd name="connsiteX1" fmla="*/ 1659834 w 1679307"/>
              <a:gd name="connsiteY1" fmla="*/ 735495 h 2057400"/>
              <a:gd name="connsiteX2" fmla="*/ 1490869 w 1679307"/>
              <a:gd name="connsiteY2" fmla="*/ 1143000 h 2057400"/>
              <a:gd name="connsiteX3" fmla="*/ 0 w 1679307"/>
              <a:gd name="connsiteY3" fmla="*/ 2057400 h 2057400"/>
              <a:gd name="connsiteX0" fmla="*/ 1302026 w 1674130"/>
              <a:gd name="connsiteY0" fmla="*/ 0 h 2057400"/>
              <a:gd name="connsiteX1" fmla="*/ 1649895 w 1674130"/>
              <a:gd name="connsiteY1" fmla="*/ 536713 h 2057400"/>
              <a:gd name="connsiteX2" fmla="*/ 1490869 w 1674130"/>
              <a:gd name="connsiteY2" fmla="*/ 1143000 h 2057400"/>
              <a:gd name="connsiteX3" fmla="*/ 0 w 1674130"/>
              <a:gd name="connsiteY3" fmla="*/ 2057400 h 2057400"/>
              <a:gd name="connsiteX0" fmla="*/ 1302026 w 1674130"/>
              <a:gd name="connsiteY0" fmla="*/ 0 h 2057400"/>
              <a:gd name="connsiteX1" fmla="*/ 1649895 w 1674130"/>
              <a:gd name="connsiteY1" fmla="*/ 536713 h 2057400"/>
              <a:gd name="connsiteX2" fmla="*/ 1490869 w 1674130"/>
              <a:gd name="connsiteY2" fmla="*/ 1143000 h 2057400"/>
              <a:gd name="connsiteX3" fmla="*/ 0 w 1674130"/>
              <a:gd name="connsiteY3" fmla="*/ 2057400 h 2057400"/>
              <a:gd name="connsiteX0" fmla="*/ 1302026 w 1701787"/>
              <a:gd name="connsiteY0" fmla="*/ 0 h 2057400"/>
              <a:gd name="connsiteX1" fmla="*/ 1649895 w 1701787"/>
              <a:gd name="connsiteY1" fmla="*/ 536713 h 2057400"/>
              <a:gd name="connsiteX2" fmla="*/ 1490869 w 1701787"/>
              <a:gd name="connsiteY2" fmla="*/ 1143000 h 2057400"/>
              <a:gd name="connsiteX3" fmla="*/ 0 w 1701787"/>
              <a:gd name="connsiteY3" fmla="*/ 2057400 h 2057400"/>
              <a:gd name="connsiteX0" fmla="*/ 1063486 w 1463247"/>
              <a:gd name="connsiteY0" fmla="*/ 0 h 2077278"/>
              <a:gd name="connsiteX1" fmla="*/ 1411355 w 1463247"/>
              <a:gd name="connsiteY1" fmla="*/ 536713 h 2077278"/>
              <a:gd name="connsiteX2" fmla="*/ 1252329 w 1463247"/>
              <a:gd name="connsiteY2" fmla="*/ 1143000 h 2077278"/>
              <a:gd name="connsiteX3" fmla="*/ 0 w 1463247"/>
              <a:gd name="connsiteY3" fmla="*/ 2077278 h 2077278"/>
              <a:gd name="connsiteX0" fmla="*/ 1063486 w 1463247"/>
              <a:gd name="connsiteY0" fmla="*/ 0 h 2077278"/>
              <a:gd name="connsiteX1" fmla="*/ 1411355 w 1463247"/>
              <a:gd name="connsiteY1" fmla="*/ 536713 h 2077278"/>
              <a:gd name="connsiteX2" fmla="*/ 1252329 w 1463247"/>
              <a:gd name="connsiteY2" fmla="*/ 1143000 h 2077278"/>
              <a:gd name="connsiteX3" fmla="*/ 0 w 1463247"/>
              <a:gd name="connsiteY3" fmla="*/ 2077278 h 207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3247" h="2077278">
                <a:moveTo>
                  <a:pt x="1063486" y="0"/>
                </a:moveTo>
                <a:cubicBezTo>
                  <a:pt x="1182755" y="245165"/>
                  <a:pt x="1310308" y="324678"/>
                  <a:pt x="1411355" y="536713"/>
                </a:cubicBezTo>
                <a:cubicBezTo>
                  <a:pt x="1462707" y="738809"/>
                  <a:pt x="1547190" y="907774"/>
                  <a:pt x="1252329" y="1143000"/>
                </a:cubicBezTo>
                <a:cubicBezTo>
                  <a:pt x="957468" y="1378226"/>
                  <a:pt x="553279" y="1745974"/>
                  <a:pt x="0" y="2077278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70181" y="4274888"/>
            <a:ext cx="201644" cy="119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55914" y="4905575"/>
            <a:ext cx="201644" cy="1190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469920" y="3990338"/>
            <a:ext cx="1021212" cy="379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985960" y="4526135"/>
            <a:ext cx="1021212" cy="3794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81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br>
              <a:rPr lang="en-US" dirty="0" smtClean="0"/>
            </a:br>
            <a:r>
              <a:rPr lang="en-US" sz="2400" dirty="0" smtClean="0"/>
              <a:t>(4 of 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not…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Just turn inner maximization to inner minimization by changing the objective function sign?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08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10310</TotalTime>
  <Words>328</Words>
  <Application>Microsoft Office PowerPoint</Application>
  <PresentationFormat>On-screen Show (4:3)</PresentationFormat>
  <Paragraphs>104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Symbol</vt:lpstr>
      <vt:lpstr>Standard PowerPoint Brief - Template</vt:lpstr>
      <vt:lpstr>Equation</vt:lpstr>
      <vt:lpstr>OPER 618 Lesson 09 Zero-Sum Extensive Form Games in Math Programming 1</vt:lpstr>
      <vt:lpstr>Stackelberg Game for  Network Interdiction</vt:lpstr>
      <vt:lpstr>MFP as a Stackelberg Game (1 of 3)</vt:lpstr>
      <vt:lpstr>MFP as a Stackelberg Game (2 of 3)</vt:lpstr>
      <vt:lpstr>MFP as a Stackelberg Game (3 of 3)</vt:lpstr>
      <vt:lpstr>Discussion Questions (1 of 4)</vt:lpstr>
      <vt:lpstr>Discussion Questions (2 of 4)</vt:lpstr>
      <vt:lpstr>Discussion Questions (3 of 4)</vt:lpstr>
      <vt:lpstr>Discussion Questions (4 of 4)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573</cp:revision>
  <dcterms:created xsi:type="dcterms:W3CDTF">2004-05-05T12:20:29Z</dcterms:created>
  <dcterms:modified xsi:type="dcterms:W3CDTF">2023-03-18T12:27:17Z</dcterms:modified>
</cp:coreProperties>
</file>