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notesMasterIdLst>
    <p:notesMasterId r:id="rId22"/>
  </p:notesMasterIdLst>
  <p:handoutMasterIdLst>
    <p:handoutMasterId r:id="rId23"/>
  </p:handoutMasterIdLst>
  <p:sldIdLst>
    <p:sldId id="442" r:id="rId2"/>
    <p:sldId id="468" r:id="rId3"/>
    <p:sldId id="469" r:id="rId4"/>
    <p:sldId id="443" r:id="rId5"/>
    <p:sldId id="457" r:id="rId6"/>
    <p:sldId id="464" r:id="rId7"/>
    <p:sldId id="447" r:id="rId8"/>
    <p:sldId id="458" r:id="rId9"/>
    <p:sldId id="459" r:id="rId10"/>
    <p:sldId id="461" r:id="rId11"/>
    <p:sldId id="462" r:id="rId12"/>
    <p:sldId id="460" r:id="rId13"/>
    <p:sldId id="449" r:id="rId14"/>
    <p:sldId id="450" r:id="rId15"/>
    <p:sldId id="445" r:id="rId16"/>
    <p:sldId id="453" r:id="rId17"/>
    <p:sldId id="465" r:id="rId18"/>
    <p:sldId id="463" r:id="rId19"/>
    <p:sldId id="455" r:id="rId20"/>
    <p:sldId id="466" r:id="rId21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buChar char="•"/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  <a:srgbClr val="00CC00"/>
    <a:srgbClr val="FF7C80"/>
    <a:srgbClr val="FF99CC"/>
    <a:srgbClr val="B2B2B2"/>
    <a:srgbClr val="CC9900"/>
    <a:srgbClr val="0066FF"/>
    <a:srgbClr val="FFFF66"/>
    <a:srgbClr val="006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20" autoAdjust="0"/>
  </p:normalViewPr>
  <p:slideViewPr>
    <p:cSldViewPr snapToGrid="0">
      <p:cViewPr varScale="1">
        <p:scale>
          <a:sx n="103" d="100"/>
          <a:sy n="103" d="100"/>
        </p:scale>
        <p:origin x="1722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76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16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23FC9621-465A-4633-88AC-3C42FAE79B8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871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6913"/>
            <a:ext cx="4646612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5912"/>
            <a:ext cx="5486400" cy="4182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0214"/>
            <a:ext cx="2971800" cy="46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AEDD63FF-397F-4046-AF0D-8445F1F436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883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021" y="2130126"/>
            <a:ext cx="7771963" cy="147028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037" y="3885868"/>
            <a:ext cx="6399926" cy="1752871"/>
          </a:xfrm>
        </p:spPr>
        <p:txBody>
          <a:bodyPr/>
          <a:lstStyle>
            <a:lvl1pPr marL="0" indent="0" algn="ctr">
              <a:buNone/>
              <a:defRPr/>
            </a:lvl1pPr>
            <a:lvl2pPr marL="416606" indent="0" algn="ctr">
              <a:buNone/>
              <a:defRPr/>
            </a:lvl2pPr>
            <a:lvl3pPr marL="833212" indent="0" algn="ctr">
              <a:buNone/>
              <a:defRPr/>
            </a:lvl3pPr>
            <a:lvl4pPr marL="1249818" indent="0" algn="ctr">
              <a:buNone/>
              <a:defRPr/>
            </a:lvl4pPr>
            <a:lvl5pPr marL="1666424" indent="0" algn="ctr">
              <a:buNone/>
              <a:defRPr/>
            </a:lvl5pPr>
            <a:lvl6pPr marL="2083030" indent="0" algn="ctr">
              <a:buNone/>
              <a:defRPr/>
            </a:lvl6pPr>
            <a:lvl7pPr marL="2499638" indent="0" algn="ctr">
              <a:buNone/>
              <a:defRPr/>
            </a:lvl7pPr>
            <a:lvl8pPr marL="2916245" indent="0" algn="ctr">
              <a:buNone/>
              <a:defRPr/>
            </a:lvl8pPr>
            <a:lvl9pPr marL="3332849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8687" y="-114754"/>
            <a:ext cx="2055142" cy="57807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890" y="-114754"/>
            <a:ext cx="6029971" cy="57807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388892" y="-114754"/>
            <a:ext cx="8224939" cy="578074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8890" y="1550619"/>
            <a:ext cx="4041828" cy="1988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88890" y="3676441"/>
            <a:ext cx="4041828" cy="1989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0544" y="1550619"/>
            <a:ext cx="4043285" cy="41153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151" y="-114752"/>
            <a:ext cx="6727641" cy="114323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2" y="1550619"/>
            <a:ext cx="8224939" cy="198811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892" y="3676441"/>
            <a:ext cx="8224939" cy="19895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890" y="1550619"/>
            <a:ext cx="4041828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544" y="1550619"/>
            <a:ext cx="4043285" cy="411537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8" y="273976"/>
            <a:ext cx="8229309" cy="1143239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346" y="1534840"/>
            <a:ext cx="4040372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346" y="2174595"/>
            <a:ext cx="4040372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826" y="1534840"/>
            <a:ext cx="4041828" cy="639755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6606" indent="0">
              <a:buNone/>
              <a:defRPr sz="1800" b="1"/>
            </a:lvl2pPr>
            <a:lvl3pPr marL="833212" indent="0">
              <a:buNone/>
              <a:defRPr sz="1600" b="1"/>
            </a:lvl3pPr>
            <a:lvl4pPr marL="1249818" indent="0">
              <a:buNone/>
              <a:defRPr sz="1500" b="1"/>
            </a:lvl4pPr>
            <a:lvl5pPr marL="1666424" indent="0">
              <a:buNone/>
              <a:defRPr sz="1500" b="1"/>
            </a:lvl5pPr>
            <a:lvl6pPr marL="2083030" indent="0">
              <a:buNone/>
              <a:defRPr sz="1500" b="1"/>
            </a:lvl6pPr>
            <a:lvl7pPr marL="2499638" indent="0">
              <a:buNone/>
              <a:defRPr sz="1500" b="1"/>
            </a:lvl7pPr>
            <a:lvl8pPr marL="2916245" indent="0">
              <a:buNone/>
              <a:defRPr sz="1500" b="1"/>
            </a:lvl8pPr>
            <a:lvl9pPr marL="3332849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826" y="2174595"/>
            <a:ext cx="4041828" cy="3951849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ransition advClick="0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345" y="272544"/>
            <a:ext cx="3007704" cy="1161887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747" y="272543"/>
            <a:ext cx="5110910" cy="5853901"/>
          </a:xfrm>
        </p:spPr>
        <p:txBody>
          <a:bodyPr/>
          <a:lstStyle>
            <a:lvl1pPr>
              <a:defRPr sz="2900"/>
            </a:lvl1pPr>
            <a:lvl2pPr>
              <a:defRPr sz="26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345" y="1434428"/>
            <a:ext cx="3007704" cy="46920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973" y="4801030"/>
            <a:ext cx="5485235" cy="566599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973" y="612504"/>
            <a:ext cx="5485235" cy="4115373"/>
          </a:xfrm>
        </p:spPr>
        <p:txBody>
          <a:bodyPr/>
          <a:lstStyle>
            <a:lvl1pPr marL="0" indent="0">
              <a:buNone/>
              <a:defRPr sz="2900"/>
            </a:lvl1pPr>
            <a:lvl2pPr marL="416606" indent="0">
              <a:buNone/>
              <a:defRPr sz="2600"/>
            </a:lvl2pPr>
            <a:lvl3pPr marL="833212" indent="0">
              <a:buNone/>
              <a:defRPr sz="2200"/>
            </a:lvl3pPr>
            <a:lvl4pPr marL="1249818" indent="0">
              <a:buNone/>
              <a:defRPr sz="1800"/>
            </a:lvl4pPr>
            <a:lvl5pPr marL="1666424" indent="0">
              <a:buNone/>
              <a:defRPr sz="1800"/>
            </a:lvl5pPr>
            <a:lvl6pPr marL="2083030" indent="0">
              <a:buNone/>
              <a:defRPr sz="1800"/>
            </a:lvl6pPr>
            <a:lvl7pPr marL="2499638" indent="0">
              <a:buNone/>
              <a:defRPr sz="1800"/>
            </a:lvl7pPr>
            <a:lvl8pPr marL="2916245" indent="0">
              <a:buNone/>
              <a:defRPr sz="1800"/>
            </a:lvl8pPr>
            <a:lvl9pPr marL="3332849" indent="0">
              <a:buNone/>
              <a:defRPr sz="18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973" y="5367629"/>
            <a:ext cx="5485235" cy="804714"/>
          </a:xfrm>
        </p:spPr>
        <p:txBody>
          <a:bodyPr/>
          <a:lstStyle>
            <a:lvl1pPr marL="0" indent="0">
              <a:buNone/>
              <a:defRPr sz="1300"/>
            </a:lvl1pPr>
            <a:lvl2pPr marL="416606" indent="0">
              <a:buNone/>
              <a:defRPr sz="1100"/>
            </a:lvl2pPr>
            <a:lvl3pPr marL="833212" indent="0">
              <a:buNone/>
              <a:defRPr sz="900"/>
            </a:lvl3pPr>
            <a:lvl4pPr marL="1249818" indent="0">
              <a:buNone/>
              <a:defRPr sz="800"/>
            </a:lvl4pPr>
            <a:lvl5pPr marL="1666424" indent="0">
              <a:buNone/>
              <a:defRPr sz="800"/>
            </a:lvl5pPr>
            <a:lvl6pPr marL="2083030" indent="0">
              <a:buNone/>
              <a:defRPr sz="800"/>
            </a:lvl6pPr>
            <a:lvl7pPr marL="2499638" indent="0">
              <a:buNone/>
              <a:defRPr sz="800"/>
            </a:lvl7pPr>
            <a:lvl8pPr marL="2916245" indent="0">
              <a:buNone/>
              <a:defRPr sz="800"/>
            </a:lvl8pPr>
            <a:lvl9pPr marL="3332849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 advClick="0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Rectangle 40"/>
          <p:cNvSpPr>
            <a:spLocks noChangeArrowheads="1"/>
          </p:cNvSpPr>
          <p:nvPr userDrawn="1"/>
        </p:nvSpPr>
        <p:spPr bwMode="auto">
          <a:xfrm flipV="1">
            <a:off x="1" y="995081"/>
            <a:ext cx="9144002" cy="70698"/>
          </a:xfrm>
          <a:prstGeom prst="rect">
            <a:avLst/>
          </a:prstGeom>
          <a:gradFill rotWithShape="0">
            <a:gsLst>
              <a:gs pos="51000">
                <a:schemeClr val="accent2"/>
              </a:gs>
              <a:gs pos="100000">
                <a:srgbClr val="DDDDDD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lIns="83329" tIns="41665" rIns="83329" bIns="41665" anchor="ctr"/>
          <a:lstStyle/>
          <a:p>
            <a:pPr algn="ctr" eaLnBrk="0" hangingPunct="0">
              <a:defRPr/>
            </a:pPr>
            <a:endParaRPr lang="en-US" dirty="0">
              <a:cs typeface="+mn-cs"/>
            </a:endParaRP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50013" y="-114753"/>
            <a:ext cx="6632481" cy="11432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8891" y="1550618"/>
            <a:ext cx="8224939" cy="4115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9" name="Picture 17" descr="AFIT(good)"/>
          <p:cNvPicPr>
            <a:picLocks noChangeAspect="1" noChangeArrowheads="1"/>
          </p:cNvPicPr>
          <p:nvPr userDrawn="1"/>
        </p:nvPicPr>
        <p:blipFill>
          <a:blip r:embed="rId17" cstate="print">
            <a:duotone>
              <a:prstClr val="black"/>
              <a:schemeClr val="accent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682495" y="208539"/>
            <a:ext cx="1328342" cy="62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3" descr="chrmblue_std small"/>
          <p:cNvPicPr>
            <a:picLocks noChangeAspect="1" noChangeArrowheads="1"/>
          </p:cNvPicPr>
          <p:nvPr userDrawn="1"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7078" y="208539"/>
            <a:ext cx="616536" cy="56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United States Space Force logo.svg"/>
          <p:cNvPicPr>
            <a:picLocks noChangeAspect="1" noChangeArrowheads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08"/>
          <a:stretch/>
        </p:blipFill>
        <p:spPr bwMode="auto">
          <a:xfrm>
            <a:off x="433477" y="181169"/>
            <a:ext cx="651596" cy="594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</p:sldLayoutIdLst>
  <p:transition advClick="0">
    <p:wipe dir="r"/>
  </p:transition>
  <p:timing>
    <p:tnLst>
      <p:par>
        <p:cTn id="1" dur="indefinite" restart="never" nodeType="tmRoot"/>
      </p:par>
    </p:tnLst>
  </p:timing>
  <p:hf hdr="0" ftr="0"/>
  <p:txStyles>
    <p:titleStyle>
      <a:lvl1pPr algn="ctr" defTabSz="914314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folHlink"/>
          </a:solidFill>
          <a:latin typeface="+mj-lt"/>
          <a:ea typeface="+mj-ea"/>
          <a:cs typeface="+mj-cs"/>
        </a:defRPr>
      </a:lvl1pPr>
      <a:lvl2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2pPr>
      <a:lvl3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3pPr>
      <a:lvl4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4pPr>
      <a:lvl5pPr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5pPr>
      <a:lvl6pPr marL="416649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6pPr>
      <a:lvl7pPr marL="833298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7pPr>
      <a:lvl8pPr marL="1249947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8pPr>
      <a:lvl9pPr marL="1666596" algn="ctr" defTabSz="914314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folHlink"/>
          </a:solidFill>
          <a:latin typeface="Arial" charset="0"/>
        </a:defRPr>
      </a:lvl9pPr>
    </p:titleStyle>
    <p:bodyStyle>
      <a:lvl1pPr marL="342868" indent="-342868" algn="l" defTabSz="914314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157" indent="-284999" algn="l" defTabSz="914314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</a:defRPr>
      </a:lvl2pPr>
      <a:lvl3pPr marL="1142892" indent="-228578" algn="l" defTabSz="914314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600048" indent="-228578" algn="l" defTabSz="914314" rtl="0" eaLnBrk="0" fontAlgn="base" hangingPunct="0">
        <a:spcBef>
          <a:spcPct val="20000"/>
        </a:spcBef>
        <a:spcAft>
          <a:spcPct val="0"/>
        </a:spcAft>
        <a:defRPr sz="1800">
          <a:solidFill>
            <a:schemeClr val="tx1"/>
          </a:solidFill>
          <a:latin typeface="+mn-lt"/>
        </a:defRPr>
      </a:lvl4pPr>
      <a:lvl5pPr marL="2057205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5pPr>
      <a:lvl6pPr marL="2473854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6pPr>
      <a:lvl7pPr marL="289050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7pPr>
      <a:lvl8pPr marL="3307153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8pPr>
      <a:lvl9pPr marL="3723801" indent="-228578" algn="l" defTabSz="914314" rtl="0" eaLnBrk="0" fontAlgn="base" hangingPunct="0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6649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33298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9947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6596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832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9989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16545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33193" algn="l" defTabSz="83329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s://en.wikipedia.org/wiki/File:JohnvonNeumann-LosAlamos.gif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://www.google.com/url?sa=i&amp;rct=j&amp;q=&amp;source=imgres&amp;cd=&amp;cad=rja&amp;uact=8&amp;ved=0ahUKEwjYvJ2NgOHMAhXDFR4KHRJNBNQQjRwIBw&amp;url=http://www.nndb.com/people/790/000119433/&amp;psig=AFQjCNF7WVYmrDROFyvyML0Pseyr6yBHyg&amp;ust=1463570763812493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1-ims.okta.com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 </a:t>
            </a:r>
            <a:r>
              <a:rPr lang="en-US" dirty="0" smtClean="0"/>
              <a:t>618 </a:t>
            </a:r>
            <a:r>
              <a:rPr lang="en-US" dirty="0"/>
              <a:t>Lesson </a:t>
            </a:r>
            <a:r>
              <a:rPr lang="en-US" dirty="0" smtClean="0"/>
              <a:t>01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Expected Utility </a:t>
            </a:r>
            <a:r>
              <a:rPr lang="en-US" dirty="0"/>
              <a:t>Theory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/>
              <a:t>Related Axioms</a:t>
            </a:r>
            <a:endParaRPr lang="en-US" sz="3600" b="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39871"/>
            <a:ext cx="6400800" cy="1195435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Dr. Brian J. Lunday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Office:  Rm 201E, Bldg 641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Axioms of Utility Theory</a:t>
            </a:r>
            <a:br>
              <a:rPr lang="en-US" dirty="0" smtClean="0"/>
            </a:br>
            <a:r>
              <a:rPr lang="en-US" sz="2400" dirty="0" smtClean="0"/>
              <a:t>(1 of 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550618"/>
                <a:ext cx="8224939" cy="463987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Completeness</a:t>
                </a:r>
              </a:p>
              <a:p>
                <a:pPr marL="45715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≻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≺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Transitivity</a:t>
                </a:r>
              </a:p>
              <a:p>
                <a:pPr marL="399289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≽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≽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≽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Substitutability</a:t>
                </a:r>
              </a:p>
              <a:p>
                <a:pPr marL="399289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𝐼𝑓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Decomposability</a:t>
                </a:r>
              </a:p>
              <a:p>
                <a:pPr marL="399289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𝐼𝑓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Monotonicity</a:t>
                </a:r>
              </a:p>
              <a:p>
                <a:pPr marL="399289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𝐼𝑓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≻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≻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550618"/>
                <a:ext cx="8224939" cy="4639870"/>
              </a:xfrm>
              <a:blipFill rotWithShape="0">
                <a:blip r:embed="rId2"/>
                <a:stretch>
                  <a:fillRect l="-667" t="-18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407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Axioms of Utility Theory</a:t>
            </a:r>
            <a:br>
              <a:rPr lang="en-US" dirty="0" smtClean="0"/>
            </a:br>
            <a:r>
              <a:rPr lang="en-US" sz="2400" dirty="0" smtClean="0"/>
              <a:t>(2 of 2)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550618"/>
                <a:ext cx="8224939" cy="4558352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Lemma 3.1.6. If a preference relationship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 </m:t>
                    </m:r>
                  </m:oMath>
                </a14:m>
                <a:r>
                  <a:rPr lang="en-US" dirty="0"/>
                  <a:t>satisfies the completeness, transitivity, decomposability, and monotonicity axioms and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≻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≻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such that</a:t>
                </a:r>
              </a:p>
              <a:p>
                <a:pPr marL="969963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≻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969963" lvl="1" indent="0">
                  <a:buNone/>
                </a:pPr>
                <a:endParaRPr lang="en-US" dirty="0"/>
              </a:p>
              <a:p>
                <a:pPr marL="969963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≻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Axiom 3.1.7 (Continuity).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≻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≻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such that</a:t>
                </a:r>
              </a:p>
              <a:p>
                <a:pPr marL="969963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399289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550618"/>
                <a:ext cx="8224939" cy="4558352"/>
              </a:xfrm>
              <a:blipFill rotWithShape="0">
                <a:blip r:embed="rId2"/>
                <a:stretch>
                  <a:fillRect l="-1186" t="-1203" r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035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Von Neumann &amp; Morgenstern Theorem on Lottery Values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If a preference relation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</m:t>
                    </m:r>
                  </m:oMath>
                </a14:m>
                <a:r>
                  <a:rPr lang="en-US" dirty="0" smtClean="0"/>
                  <a:t> satisfies the completeness, transitivity, substitutability, decomposability, monotonicity, and continuity axioms, then there exists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⟼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 smtClean="0"/>
                  <a:t> (</a:t>
                </a:r>
                <a:r>
                  <a:rPr lang="en-US" dirty="0" err="1" smtClean="0"/>
                  <a:t>w.l.o.g</a:t>
                </a:r>
                <a:r>
                  <a:rPr lang="en-US" dirty="0" smtClean="0"/>
                  <a:t>.) with the following properties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𝑖𝑓𝑓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≽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86" t="-1333" b="-9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16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John von Neumann</a:t>
            </a:r>
            <a:br>
              <a:rPr lang="en-US" dirty="0" smtClean="0"/>
            </a:br>
            <a:r>
              <a:rPr lang="en-US" sz="2000" dirty="0" smtClean="0"/>
              <a:t>1903-1957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en-US" sz="2000" dirty="0" smtClean="0"/>
              <a:t>Hungarian-American mathematician.</a:t>
            </a:r>
          </a:p>
          <a:p>
            <a:pPr>
              <a:spcBef>
                <a:spcPts val="600"/>
              </a:spcBef>
            </a:pPr>
            <a:endParaRPr lang="en-US" sz="2000" dirty="0" smtClean="0"/>
          </a:p>
          <a:p>
            <a:pPr>
              <a:spcBef>
                <a:spcPts val="600"/>
              </a:spcBef>
            </a:pPr>
            <a:r>
              <a:rPr lang="en-US" sz="2000" dirty="0" smtClean="0"/>
              <a:t>Worked in the fields of mathematics, physics, economics, computing, and statistics.</a:t>
            </a:r>
          </a:p>
          <a:p>
            <a:pPr>
              <a:spcBef>
                <a:spcPts val="600"/>
              </a:spcBef>
            </a:pPr>
            <a:endParaRPr lang="en-US" sz="2000" dirty="0" smtClean="0"/>
          </a:p>
          <a:p>
            <a:pPr>
              <a:spcBef>
                <a:spcPts val="600"/>
              </a:spcBef>
            </a:pPr>
            <a:r>
              <a:rPr lang="en-US" sz="2000" dirty="0" smtClean="0"/>
              <a:t>Founded the field of game theory with Morgenstern as a mathematical discipline.</a:t>
            </a:r>
          </a:p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 smtClean="0"/>
              <a:t>Worked on the Manhattan Project, modeling explosive lenses for the implosion-type weapon.</a:t>
            </a:r>
            <a:endParaRPr lang="en-US" sz="1600" dirty="0" smtClean="0"/>
          </a:p>
          <a:p>
            <a:pPr>
              <a:spcBef>
                <a:spcPts val="600"/>
              </a:spcBef>
            </a:pPr>
            <a:endParaRPr lang="en-US" sz="2000" dirty="0" smtClean="0"/>
          </a:p>
          <a:p>
            <a:pPr>
              <a:spcBef>
                <a:spcPts val="600"/>
              </a:spcBef>
            </a:pPr>
            <a:r>
              <a:rPr lang="en-US" sz="2000" dirty="0" smtClean="0"/>
              <a:t>Worked with Edward Teller and others on key physics for thermonuclear reactions (i.e., H-bomb).</a:t>
            </a:r>
            <a:endParaRPr lang="en-US" sz="2000" dirty="0"/>
          </a:p>
        </p:txBody>
      </p:sp>
      <p:pic>
        <p:nvPicPr>
          <p:cNvPr id="1028" name="Picture 4" descr="JohnvonNeumann-LosAlamos.gif">
            <a:hlinkClick r:id="rId2"/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093" y="1590778"/>
            <a:ext cx="2771672" cy="3615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41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Oskar Morgenstern</a:t>
            </a:r>
            <a:br>
              <a:rPr lang="en-US" dirty="0" smtClean="0"/>
            </a:br>
            <a:r>
              <a:rPr lang="en-US" sz="2000" dirty="0" smtClean="0"/>
              <a:t>1902-1977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91406" tIns="45703" rIns="91406" bIns="45703" numCol="1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>
              <a:spcBef>
                <a:spcPts val="600"/>
              </a:spcBef>
            </a:pPr>
            <a:r>
              <a:rPr lang="en-US" sz="2000" dirty="0"/>
              <a:t>German-born economist.</a:t>
            </a:r>
          </a:p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/>
              <a:t>Grew up in Vienna, where he earned his PhD in 1925 and taught economics from 1928-1938.</a:t>
            </a:r>
          </a:p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/>
              <a:t>Joined Princeton in 1938 when visiting the US.  </a:t>
            </a:r>
            <a:r>
              <a:rPr lang="en-US" sz="2000" dirty="0" smtClean="0"/>
              <a:t>Why?</a:t>
            </a:r>
            <a:r>
              <a:rPr lang="en-US" sz="1600" dirty="0" smtClean="0"/>
              <a:t>  </a:t>
            </a:r>
            <a:endParaRPr lang="en-US" sz="1600" dirty="0"/>
          </a:p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/>
              <a:t>Worked with von Neumann to publish “Theory of Games and Economic Behavior” in 1944.</a:t>
            </a:r>
          </a:p>
          <a:p>
            <a:pPr>
              <a:spcBef>
                <a:spcPts val="600"/>
              </a:spcBef>
            </a:pPr>
            <a:endParaRPr lang="en-US" sz="2000" dirty="0"/>
          </a:p>
          <a:p>
            <a:pPr>
              <a:spcBef>
                <a:spcPts val="600"/>
              </a:spcBef>
            </a:pPr>
            <a:r>
              <a:rPr lang="en-US" sz="2000" dirty="0"/>
              <a:t>Became a US citizen in 1944.</a:t>
            </a:r>
          </a:p>
        </p:txBody>
      </p:sp>
      <p:pic>
        <p:nvPicPr>
          <p:cNvPr id="2050" name="Picture 2" descr="http://www.nndb.com/people/790/000119433/oskar-morgenstern-1.jpg">
            <a:hlinkClick r:id="rId2"/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844" y="1881247"/>
            <a:ext cx="2984500" cy="29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85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the Quantification of 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1" y="1550618"/>
            <a:ext cx="8224939" cy="4715711"/>
          </a:xfrm>
        </p:spPr>
        <p:txBody>
          <a:bodyPr>
            <a:normAutofit/>
          </a:bodyPr>
          <a:lstStyle/>
          <a:p>
            <a:r>
              <a:rPr lang="en-US" dirty="0" smtClean="0"/>
              <a:t>“…not </a:t>
            </a:r>
            <a:r>
              <a:rPr lang="en-US" dirty="0"/>
              <a:t>everything that can be counted counts, and not everything that counts can be counted</a:t>
            </a:r>
            <a:r>
              <a:rPr lang="en-US" dirty="0" smtClean="0"/>
              <a:t>” </a:t>
            </a:r>
          </a:p>
          <a:p>
            <a:pPr marL="0" indent="0" algn="r">
              <a:buNone/>
            </a:pPr>
            <a:r>
              <a:rPr lang="en-US" dirty="0" smtClean="0"/>
              <a:t>– William Bruce Cameron</a:t>
            </a:r>
          </a:p>
          <a:p>
            <a:endParaRPr lang="en-US" dirty="0"/>
          </a:p>
          <a:p>
            <a:r>
              <a:rPr lang="en-US" dirty="0" smtClean="0"/>
              <a:t>Quantification of outcomes in terms of utility is </a:t>
            </a:r>
            <a:r>
              <a:rPr lang="en-US" u="sng" dirty="0" smtClean="0"/>
              <a:t>not</a:t>
            </a:r>
            <a:r>
              <a:rPr lang="en-US" dirty="0" smtClean="0"/>
              <a:t> measured directly.  It’s typically measured by:</a:t>
            </a:r>
          </a:p>
          <a:p>
            <a:pPr lvl="1"/>
            <a:r>
              <a:rPr lang="en-US" dirty="0" smtClean="0"/>
              <a:t>Detailed decision-maker interviews</a:t>
            </a:r>
          </a:p>
          <a:p>
            <a:pPr lvl="1"/>
            <a:r>
              <a:rPr lang="en-US" dirty="0" smtClean="0"/>
              <a:t>Observed choice (a.k.a., revealed preferences)</a:t>
            </a:r>
          </a:p>
          <a:p>
            <a:pPr lvl="1"/>
            <a:r>
              <a:rPr lang="en-US" dirty="0" smtClean="0"/>
              <a:t>Inferred preferences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8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Quantifying Utility via </a:t>
            </a:r>
            <a:br>
              <a:rPr lang="en-US" dirty="0" smtClean="0"/>
            </a:br>
            <a:r>
              <a:rPr lang="en-US" dirty="0" smtClean="0"/>
              <a:t>Decision-maker interview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550618"/>
                <a:ext cx="8224939" cy="503474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Is there someone in the room with the following preference?</a:t>
                </a: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𝐷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≺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𝐺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≺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𝐾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≺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𝑀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	 	 or	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𝐷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≺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𝐾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≺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𝐺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≺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𝑀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dirty="0"/>
              </a:p>
              <a:p>
                <a:pPr marL="399289" lvl="1" indent="0">
                  <a:buNone/>
                </a:pPr>
                <a:endParaRPr lang="en-US" dirty="0" smtClean="0"/>
              </a:p>
              <a:p>
                <a:pPr marL="342900" indent="-342900"/>
                <a:endParaRPr lang="en-US" dirty="0" smtClean="0"/>
              </a:p>
              <a:p>
                <a:pPr marL="342900" indent="-342900"/>
                <a:r>
                  <a:rPr lang="en-US" dirty="0" smtClean="0"/>
                  <a:t>For the moment, let’s “anchor” the endpoint’s assigned utilities at 0 and 1.</a:t>
                </a:r>
                <a:endParaRPr lang="en-US" dirty="0"/>
              </a:p>
              <a:p>
                <a:pPr marL="399289" lvl="1" indent="0">
                  <a:buNone/>
                </a:pPr>
                <a:endParaRPr lang="en-US" dirty="0" smtClean="0"/>
              </a:p>
              <a:p>
                <a:pPr marL="399289" lvl="1" indent="0">
                  <a:buNone/>
                </a:pPr>
                <a:endParaRPr lang="en-US" dirty="0"/>
              </a:p>
              <a:p>
                <a:pPr marL="399289" lvl="1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342900" indent="-342900"/>
                <a:endParaRPr lang="en-US" dirty="0" smtClean="0"/>
              </a:p>
              <a:p>
                <a:pPr marL="342900" indent="-342900"/>
                <a:r>
                  <a:rPr lang="en-US" dirty="0" smtClean="0"/>
                  <a:t>Now, let’s quantify the cardinal utility of a Mr. </a:t>
                </a:r>
                <a:r>
                  <a:rPr lang="en-US" dirty="0" err="1" smtClean="0"/>
                  <a:t>Goodbar</a:t>
                </a:r>
                <a:endParaRPr lang="en-US" dirty="0" smtClean="0"/>
              </a:p>
              <a:p>
                <a:pPr marL="742189" lvl="1" indent="-342900"/>
                <a:r>
                  <a:rPr lang="en-US" dirty="0" smtClean="0"/>
                  <a:t>Verify the endpoints</a:t>
                </a:r>
              </a:p>
              <a:p>
                <a:pPr marL="1142924" lvl="2" indent="-342900"/>
                <a:r>
                  <a:rPr lang="en-US" dirty="0" smtClean="0"/>
                  <a:t>Would you rather have a Mr. </a:t>
                </a:r>
                <a:r>
                  <a:rPr lang="en-US" dirty="0" err="1" smtClean="0"/>
                  <a:t>Goodbar</a:t>
                </a:r>
                <a:r>
                  <a:rPr lang="en-US" dirty="0" smtClean="0"/>
                  <a:t> than a Milk Chocolate? 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No.</a:t>
                </a:r>
              </a:p>
              <a:p>
                <a:pPr marL="1142924" lvl="2" indent="-342900"/>
                <a:r>
                  <a:rPr lang="en-US" dirty="0" smtClean="0"/>
                  <a:t>Would you rather have a Mr. </a:t>
                </a:r>
                <a:r>
                  <a:rPr lang="en-US" dirty="0" err="1" smtClean="0"/>
                  <a:t>Goodbar</a:t>
                </a:r>
                <a:r>
                  <a:rPr lang="en-US" dirty="0" smtClean="0"/>
                  <a:t> than a Special Dark? 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Yes.</a:t>
                </a:r>
              </a:p>
              <a:p>
                <a:pPr marL="742189" lvl="1" indent="-342900"/>
                <a:endParaRPr lang="en-US" dirty="0" smtClean="0"/>
              </a:p>
              <a:p>
                <a:pPr marL="742189" lvl="1" indent="-342900"/>
                <a:r>
                  <a:rPr lang="en-US" dirty="0" smtClean="0"/>
                  <a:t>Bisect the region, iteratively…</a:t>
                </a:r>
              </a:p>
              <a:p>
                <a:pPr marL="1142924" lvl="2" indent="-342900"/>
                <a:r>
                  <a:rPr lang="en-US" dirty="0" smtClean="0"/>
                  <a:t>Would you rather keep your Mr. </a:t>
                </a:r>
                <a:r>
                  <a:rPr lang="en-US" dirty="0" err="1" smtClean="0"/>
                  <a:t>Goodbar</a:t>
                </a:r>
                <a:r>
                  <a:rPr lang="en-US" dirty="0" smtClean="0"/>
                  <a:t> or give it up for a lottery with a 50% chance of winning a Milk Chocolate and a 50% chance of winning a Special Dark instead?</a:t>
                </a:r>
              </a:p>
              <a:p>
                <a:pPr marL="1142924" lvl="2" indent="-342900"/>
                <a:r>
                  <a:rPr lang="en-US" dirty="0" smtClean="0"/>
                  <a:t>Would you rather….25% (or 75%)…?  </a:t>
                </a:r>
              </a:p>
              <a:p>
                <a:pPr marL="1142924" lvl="2" indent="-342900"/>
                <a:r>
                  <a:rPr lang="en-US" dirty="0" smtClean="0"/>
                  <a:t>(Continue this process to find the tipping point.)</a:t>
                </a:r>
              </a:p>
              <a:p>
                <a:pPr marL="1142924" lvl="2" indent="-342900"/>
                <a:r>
                  <a:rPr lang="en-US" dirty="0" smtClean="0"/>
                  <a:t>Stop when there’s hesitation/indecision.  You’re close enough.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550618"/>
                <a:ext cx="8224939" cy="5034740"/>
              </a:xfrm>
              <a:blipFill rotWithShape="0">
                <a:blip r:embed="rId2"/>
                <a:stretch>
                  <a:fillRect l="-519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http://static1.squarespace.com/static/52536652e4b007332ef4ecf4/t/54176c09e4b0983f1bddb318/1410821133928/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7065" r="5591" b="71713"/>
          <a:stretch/>
        </p:blipFill>
        <p:spPr bwMode="auto">
          <a:xfrm>
            <a:off x="2702103" y="2082108"/>
            <a:ext cx="398282" cy="27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://static1.squarespace.com/static/52536652e4b007332ef4ecf4/t/54176c09e4b0983f1bddb318/1410821133928/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8288" r="5591" b="48910"/>
          <a:stretch/>
        </p:blipFill>
        <p:spPr bwMode="auto">
          <a:xfrm>
            <a:off x="1725872" y="2072005"/>
            <a:ext cx="398284" cy="29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static1.squarespace.com/static/52536652e4b007332ef4ecf4/t/54176c09e4b0983f1bddb318/1410821133928/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75886" r="5591" b="4885"/>
          <a:stretch/>
        </p:blipFill>
        <p:spPr bwMode="auto">
          <a:xfrm>
            <a:off x="1237757" y="2111622"/>
            <a:ext cx="398282" cy="24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://static1.squarespace.com/static/52536652e4b007332ef4ecf4/t/54176c09e4b0983f1bddb318/1410821133928/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1090" r="5591" b="26897"/>
          <a:stretch/>
        </p:blipFill>
        <p:spPr bwMode="auto">
          <a:xfrm>
            <a:off x="2213989" y="2077056"/>
            <a:ext cx="398282" cy="28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static1.squarespace.com/static/52536652e4b007332ef4ecf4/t/54176c09e4b0983f1bddb318/1410821133928/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7065" r="5591" b="71713"/>
          <a:stretch/>
        </p:blipFill>
        <p:spPr bwMode="auto">
          <a:xfrm>
            <a:off x="7282291" y="2082108"/>
            <a:ext cx="398282" cy="271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static1.squarespace.com/static/52536652e4b007332ef4ecf4/t/54176c09e4b0983f1bddb318/1410821133928/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8288" r="5591" b="48910"/>
          <a:stretch/>
        </p:blipFill>
        <p:spPr bwMode="auto">
          <a:xfrm>
            <a:off x="6836187" y="2072005"/>
            <a:ext cx="398284" cy="29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static1.squarespace.com/static/52536652e4b007332ef4ecf4/t/54176c09e4b0983f1bddb318/1410821133928/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75886" r="5591" b="4885"/>
          <a:stretch/>
        </p:blipFill>
        <p:spPr bwMode="auto">
          <a:xfrm>
            <a:off x="5943981" y="2111622"/>
            <a:ext cx="398282" cy="24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ttp://static1.squarespace.com/static/52536652e4b007332ef4ecf4/t/54176c09e4b0983f1bddb318/1410821133928/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1090" r="5591" b="26897"/>
          <a:stretch/>
        </p:blipFill>
        <p:spPr bwMode="auto">
          <a:xfrm>
            <a:off x="6390084" y="2077056"/>
            <a:ext cx="398282" cy="28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/>
          <p:cNvCxnSpPr/>
          <p:nvPr/>
        </p:nvCxnSpPr>
        <p:spPr bwMode="auto">
          <a:xfrm>
            <a:off x="939567" y="3322039"/>
            <a:ext cx="735714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8495853" y="2961151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-US" sz="1200" dirty="0" smtClean="0"/>
              <a:t>Utility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760256" y="3023001"/>
            <a:ext cx="398282" cy="620403"/>
            <a:chOff x="760256" y="3023001"/>
            <a:chExt cx="398282" cy="620403"/>
          </a:xfrm>
        </p:grpSpPr>
        <p:cxnSp>
          <p:nvCxnSpPr>
            <p:cNvPr id="23" name="Straight Connector 22"/>
            <p:cNvCxnSpPr/>
            <p:nvPr/>
          </p:nvCxnSpPr>
          <p:spPr bwMode="auto">
            <a:xfrm>
              <a:off x="959397" y="3238150"/>
              <a:ext cx="0" cy="15939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824584" y="302300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-US" sz="1200" dirty="0" smtClean="0"/>
                <a:t>0</a:t>
              </a:r>
            </a:p>
          </p:txBody>
        </p:sp>
        <p:pic>
          <p:nvPicPr>
            <p:cNvPr id="30" name="Picture 2" descr="http://static1.squarespace.com/static/52536652e4b007332ef4ecf4/t/54176c09e4b0983f1bddb318/1410821133928/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75886" r="5591" b="4885"/>
            <a:stretch/>
          </p:blipFill>
          <p:spPr bwMode="auto">
            <a:xfrm>
              <a:off x="760256" y="3397540"/>
              <a:ext cx="398282" cy="245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4" name="Group 43"/>
          <p:cNvGrpSpPr/>
          <p:nvPr/>
        </p:nvGrpSpPr>
        <p:grpSpPr>
          <a:xfrm>
            <a:off x="8097571" y="3023001"/>
            <a:ext cx="398282" cy="633139"/>
            <a:chOff x="8097571" y="3023001"/>
            <a:chExt cx="398282" cy="633139"/>
          </a:xfrm>
        </p:grpSpPr>
        <p:cxnSp>
          <p:nvCxnSpPr>
            <p:cNvPr id="24" name="Straight Connector 23"/>
            <p:cNvCxnSpPr/>
            <p:nvPr/>
          </p:nvCxnSpPr>
          <p:spPr bwMode="auto">
            <a:xfrm>
              <a:off x="8296712" y="3238150"/>
              <a:ext cx="0" cy="15939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8161899" y="302300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-US" sz="1200" dirty="0" smtClean="0"/>
                <a:t>1</a:t>
              </a:r>
            </a:p>
          </p:txBody>
        </p:sp>
        <p:pic>
          <p:nvPicPr>
            <p:cNvPr id="31" name="Picture 2" descr="http://static1.squarespace.com/static/52536652e4b007332ef4ecf4/t/54176c09e4b0983f1bddb318/1410821133928/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7065" r="5591" b="71713"/>
            <a:stretch/>
          </p:blipFill>
          <p:spPr bwMode="auto">
            <a:xfrm>
              <a:off x="8097571" y="3384804"/>
              <a:ext cx="398282" cy="271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2" name="Picture 2" descr="http://static1.squarespace.com/static/52536652e4b007332ef4ecf4/t/54176c09e4b0983f1bddb318/1410821133928/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28288" r="5591" b="48910"/>
          <a:stretch/>
        </p:blipFill>
        <p:spPr bwMode="auto">
          <a:xfrm>
            <a:off x="6390084" y="4088444"/>
            <a:ext cx="398284" cy="29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oup 46"/>
          <p:cNvGrpSpPr/>
          <p:nvPr/>
        </p:nvGrpSpPr>
        <p:grpSpPr>
          <a:xfrm>
            <a:off x="4386642" y="3023001"/>
            <a:ext cx="482825" cy="643242"/>
            <a:chOff x="4045363" y="3023001"/>
            <a:chExt cx="482825" cy="643242"/>
          </a:xfrm>
        </p:grpSpPr>
        <p:cxnSp>
          <p:nvCxnSpPr>
            <p:cNvPr id="35" name="Straight Connector 34"/>
            <p:cNvCxnSpPr/>
            <p:nvPr/>
          </p:nvCxnSpPr>
          <p:spPr bwMode="auto">
            <a:xfrm>
              <a:off x="4286775" y="3238150"/>
              <a:ext cx="0" cy="15939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TextBox 35"/>
            <p:cNvSpPr txBox="1"/>
            <p:nvPr/>
          </p:nvSpPr>
          <p:spPr>
            <a:xfrm>
              <a:off x="4045363" y="3023001"/>
              <a:ext cx="482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-US" sz="1200" dirty="0" smtClean="0"/>
                <a:t>0.5?</a:t>
              </a:r>
            </a:p>
          </p:txBody>
        </p:sp>
        <p:pic>
          <p:nvPicPr>
            <p:cNvPr id="37" name="Picture 2" descr="http://static1.squarespace.com/static/52536652e4b007332ef4ecf4/t/54176c09e4b0983f1bddb318/1410821133928/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28288" r="5591" b="48910"/>
            <a:stretch/>
          </p:blipFill>
          <p:spPr bwMode="auto">
            <a:xfrm>
              <a:off x="4087633" y="3374701"/>
              <a:ext cx="398284" cy="291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Group 45"/>
          <p:cNvGrpSpPr/>
          <p:nvPr/>
        </p:nvGrpSpPr>
        <p:grpSpPr>
          <a:xfrm>
            <a:off x="2488698" y="3023001"/>
            <a:ext cx="567784" cy="643242"/>
            <a:chOff x="2409122" y="3023001"/>
            <a:chExt cx="567784" cy="643242"/>
          </a:xfrm>
        </p:grpSpPr>
        <p:sp>
          <p:nvSpPr>
            <p:cNvPr id="40" name="TextBox 39"/>
            <p:cNvSpPr txBox="1"/>
            <p:nvPr/>
          </p:nvSpPr>
          <p:spPr>
            <a:xfrm>
              <a:off x="2409122" y="3023001"/>
              <a:ext cx="5677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-US" sz="1200" dirty="0" smtClean="0"/>
                <a:t>0.25?</a:t>
              </a:r>
            </a:p>
          </p:txBody>
        </p:sp>
        <p:pic>
          <p:nvPicPr>
            <p:cNvPr id="41" name="Picture 2" descr="http://static1.squarespace.com/static/52536652e4b007332ef4ecf4/t/54176c09e4b0983f1bddb318/1410821133928/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28288" r="5591" b="48910"/>
            <a:stretch/>
          </p:blipFill>
          <p:spPr bwMode="auto">
            <a:xfrm>
              <a:off x="2493872" y="3374701"/>
              <a:ext cx="398284" cy="291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2" name="Straight Connector 41"/>
            <p:cNvCxnSpPr/>
            <p:nvPr/>
          </p:nvCxnSpPr>
          <p:spPr bwMode="auto">
            <a:xfrm>
              <a:off x="2693014" y="3238150"/>
              <a:ext cx="0" cy="15939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8" name="Group 47"/>
          <p:cNvGrpSpPr/>
          <p:nvPr/>
        </p:nvGrpSpPr>
        <p:grpSpPr>
          <a:xfrm>
            <a:off x="6199627" y="3023001"/>
            <a:ext cx="567784" cy="643242"/>
            <a:chOff x="5953719" y="3023001"/>
            <a:chExt cx="567784" cy="643242"/>
          </a:xfrm>
        </p:grpSpPr>
        <p:sp>
          <p:nvSpPr>
            <p:cNvPr id="38" name="TextBox 37"/>
            <p:cNvSpPr txBox="1"/>
            <p:nvPr/>
          </p:nvSpPr>
          <p:spPr>
            <a:xfrm>
              <a:off x="5953719" y="3023001"/>
              <a:ext cx="5677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-US" sz="1200" dirty="0" smtClean="0"/>
                <a:t>0.75?</a:t>
              </a:r>
            </a:p>
          </p:txBody>
        </p:sp>
        <p:pic>
          <p:nvPicPr>
            <p:cNvPr id="39" name="Picture 2" descr="http://static1.squarespace.com/static/52536652e4b007332ef4ecf4/t/54176c09e4b0983f1bddb318/1410821133928/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28288" r="5591" b="48910"/>
            <a:stretch/>
          </p:blipFill>
          <p:spPr bwMode="auto">
            <a:xfrm>
              <a:off x="6038469" y="3374701"/>
              <a:ext cx="398284" cy="291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3" name="Straight Connector 42"/>
            <p:cNvCxnSpPr/>
            <p:nvPr/>
          </p:nvCxnSpPr>
          <p:spPr bwMode="auto">
            <a:xfrm>
              <a:off x="6237611" y="3238150"/>
              <a:ext cx="0" cy="15939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7532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Quantifying Utility (Revisited)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Pair off.  Interview your partner to identify their preference relations over the following four miniature candy bars.</a:t>
                </a:r>
              </a:p>
              <a:p>
                <a:r>
                  <a:rPr lang="en-US" dirty="0" smtClean="0"/>
                  <a:t>Estimate their utility (on a scale of 0-1) for each of them </a:t>
                </a:r>
              </a:p>
              <a:p>
                <a:pPr marL="399289" lvl="1" indent="0">
                  <a:buNone/>
                </a:pPr>
                <a:r>
                  <a:rPr lang="en-US" sz="2400" dirty="0"/>
                  <a:t>	Milk chocolate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𝑀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endParaRPr lang="en-US" sz="2400" dirty="0"/>
              </a:p>
              <a:p>
                <a:pPr marL="399289" lvl="1" indent="0">
                  <a:buNone/>
                </a:pPr>
                <a:r>
                  <a:rPr lang="en-US" sz="2400" dirty="0"/>
                  <a:t>	Mr. </a:t>
                </a:r>
                <a:r>
                  <a:rPr lang="en-US" sz="2400" dirty="0" err="1"/>
                  <a:t>Goodbar</a:t>
                </a:r>
                <a:r>
                  <a:rPr lang="en-US" sz="2400" dirty="0"/>
                  <a:t> 	</a:t>
                </a:r>
                <a:r>
                  <a:rPr lang="en-US" sz="2400" dirty="0" smtClean="0"/>
                  <a:t>	</a:t>
                </a: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𝐺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endParaRPr lang="en-US" sz="2400" dirty="0"/>
              </a:p>
              <a:p>
                <a:pPr marL="399289" lvl="1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err="1"/>
                  <a:t>Krackel</a:t>
                </a:r>
                <a:r>
                  <a:rPr lang="en-US" sz="2400" dirty="0"/>
                  <a:t>	 </a:t>
                </a:r>
                <a:r>
                  <a:rPr lang="en-US" sz="2400" dirty="0" smtClean="0"/>
                  <a:t>	</a:t>
                </a: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𝐾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endParaRPr lang="en-US" sz="2400" dirty="0"/>
              </a:p>
              <a:p>
                <a:pPr marL="399289" lvl="1" indent="0">
                  <a:buNone/>
                </a:pPr>
                <a:r>
                  <a:rPr lang="en-US" sz="2400" dirty="0"/>
                  <a:t>	Dark chocolate </a:t>
                </a:r>
                <a:r>
                  <a:rPr lang="en-US" sz="2400" dirty="0" smtClean="0"/>
                  <a:t>	</a:t>
                </a: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endParaRPr lang="en-US" sz="2400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6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://static1.squarespace.com/static/52536652e4b007332ef4ecf4/t/54176c09e4b0983f1bddb318/1410821133928/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7065" r="5591" b="4885"/>
          <a:stretch/>
        </p:blipFill>
        <p:spPr bwMode="auto">
          <a:xfrm>
            <a:off x="7473556" y="3617648"/>
            <a:ext cx="647012" cy="182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29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27379" y="3843200"/>
            <a:ext cx="5340539" cy="2893502"/>
            <a:chOff x="1996751" y="4077478"/>
            <a:chExt cx="4873689" cy="2640563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/>
            <a:srcRect t="2666" b="4899"/>
            <a:stretch/>
          </p:blipFill>
          <p:spPr>
            <a:xfrm>
              <a:off x="2099387" y="4077478"/>
              <a:ext cx="4771053" cy="2640563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 bwMode="auto">
            <a:xfrm>
              <a:off x="1996751" y="4077478"/>
              <a:ext cx="2761861" cy="52251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980922" y="6438122"/>
              <a:ext cx="811763" cy="27991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Measurement Theory</a:t>
            </a:r>
            <a:br>
              <a:rPr lang="en-US" dirty="0" smtClean="0"/>
            </a:br>
            <a:r>
              <a:rPr lang="en-US" sz="2400" dirty="0" smtClean="0"/>
              <a:t>(Stevens, 1975)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0514813"/>
              </p:ext>
            </p:extLst>
          </p:nvPr>
        </p:nvGraphicFramePr>
        <p:xfrm>
          <a:off x="780824" y="1252400"/>
          <a:ext cx="7508124" cy="2590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63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0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9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3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1094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Measure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Property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Mathematical</a:t>
                      </a:r>
                      <a:endParaRPr lang="en-US" sz="1400" baseline="0" dirty="0" smtClean="0"/>
                    </a:p>
                    <a:p>
                      <a:pPr algn="ctr"/>
                      <a:r>
                        <a:rPr lang="en-US" sz="1400" baseline="0" dirty="0" smtClean="0"/>
                        <a:t>Operators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Advanced</a:t>
                      </a:r>
                      <a:endParaRPr lang="en-US" sz="1400" baseline="0" dirty="0" smtClean="0"/>
                    </a:p>
                    <a:p>
                      <a:pPr algn="ctr"/>
                      <a:r>
                        <a:rPr lang="en-US" sz="1400" baseline="0" dirty="0" smtClean="0"/>
                        <a:t>Operations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Central Tendency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Nominal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Classification,</a:t>
                      </a:r>
                    </a:p>
                    <a:p>
                      <a:pPr algn="ctr"/>
                      <a:r>
                        <a:rPr lang="en-US" sz="1400" dirty="0" smtClean="0"/>
                        <a:t>membership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=, </a:t>
                      </a:r>
                      <a:r>
                        <a:rPr lang="en-US" sz="1400" dirty="0" smtClean="0">
                          <a:sym typeface="Symbol" panose="05050102010706020507" pitchFamily="18" charset="2"/>
                        </a:rPr>
                        <a:t>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Grouping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Mode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Ordinal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Comparison,</a:t>
                      </a:r>
                    </a:p>
                    <a:p>
                      <a:pPr algn="ctr"/>
                      <a:r>
                        <a:rPr lang="en-US" sz="1400" dirty="0" smtClean="0"/>
                        <a:t>level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&gt; , &lt;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mtClean="0"/>
                        <a:t>Sorting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Median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Interval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Difference,</a:t>
                      </a:r>
                    </a:p>
                    <a:p>
                      <a:pPr algn="ctr"/>
                      <a:r>
                        <a:rPr lang="en-US" sz="1400" dirty="0" smtClean="0"/>
                        <a:t>Affinity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+ , –</a:t>
                      </a:r>
                      <a:r>
                        <a:rPr lang="en-US" sz="1400" baseline="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Yardstick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Mean, Deviation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Ratio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Magnitude,</a:t>
                      </a:r>
                    </a:p>
                    <a:p>
                      <a:pPr algn="ctr"/>
                      <a:r>
                        <a:rPr lang="en-US" sz="1400" baseline="0" dirty="0" smtClean="0"/>
                        <a:t>amount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x, /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Ratio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Geometric mean</a:t>
                      </a:r>
                      <a:r>
                        <a:rPr lang="en-US" sz="1400" smtClean="0"/>
                        <a:t>, coefficient </a:t>
                      </a:r>
                      <a:r>
                        <a:rPr lang="en-US" sz="1400" dirty="0" smtClean="0"/>
                        <a:t>of variation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63581" y="4599793"/>
            <a:ext cx="3381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</a:rPr>
              <a:t>What type of measurement is required for </a:t>
            </a:r>
            <a:r>
              <a:rPr lang="en-US" sz="1800" dirty="0" err="1" smtClean="0">
                <a:solidFill>
                  <a:srgbClr val="0000FF"/>
                </a:solidFill>
              </a:rPr>
              <a:t>VnM</a:t>
            </a:r>
            <a:r>
              <a:rPr lang="en-US" sz="1800" dirty="0" smtClean="0">
                <a:solidFill>
                  <a:srgbClr val="0000FF"/>
                </a:solidFill>
              </a:rPr>
              <a:t> EUT Theory?</a:t>
            </a:r>
            <a:endParaRPr lang="en-US" sz="1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64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Did </a:t>
            </a:r>
            <a:r>
              <a:rPr lang="en-US" dirty="0" smtClean="0"/>
              <a:t>(how did) </a:t>
            </a:r>
            <a:r>
              <a:rPr lang="en-US" dirty="0" smtClean="0"/>
              <a:t>the relative utilities of the outcomes change via a lottery-based evaluation?</a:t>
            </a:r>
          </a:p>
          <a:p>
            <a:endParaRPr lang="en-US" dirty="0"/>
          </a:p>
          <a:p>
            <a:r>
              <a:rPr lang="en-US" dirty="0" smtClean="0"/>
              <a:t>What are the practical implications of your answer?</a:t>
            </a:r>
          </a:p>
          <a:p>
            <a:endParaRPr lang="en-US" dirty="0"/>
          </a:p>
          <a:p>
            <a:r>
              <a:rPr lang="en-US" dirty="0" smtClean="0"/>
              <a:t>How else might you quantify utilities for outcomes?</a:t>
            </a:r>
          </a:p>
          <a:p>
            <a:endParaRPr lang="en-US" dirty="0"/>
          </a:p>
          <a:p>
            <a:r>
              <a:rPr lang="en-US" dirty="0" smtClean="0"/>
              <a:t>What are some shortcomings to our method for quantifying utilities?  What are some alternatives?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73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Administration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  <a:p>
            <a:pPr lvl="1"/>
            <a:r>
              <a:rPr lang="en-US" dirty="0" smtClean="0"/>
              <a:t>Course outcomes </a:t>
            </a:r>
          </a:p>
          <a:p>
            <a:pPr lvl="1"/>
            <a:r>
              <a:rPr lang="en-US" dirty="0" smtClean="0"/>
              <a:t>Assessments</a:t>
            </a:r>
          </a:p>
          <a:p>
            <a:pPr lvl="2"/>
            <a:r>
              <a:rPr lang="en-US" dirty="0" smtClean="0"/>
              <a:t>Homework </a:t>
            </a:r>
            <a:r>
              <a:rPr lang="en-US" dirty="0" smtClean="0"/>
              <a:t>(8)</a:t>
            </a:r>
            <a:r>
              <a:rPr lang="en-US" dirty="0" smtClean="0"/>
              <a:t>			</a:t>
            </a:r>
            <a:r>
              <a:rPr lang="en-US" dirty="0" smtClean="0"/>
              <a:t>75</a:t>
            </a:r>
            <a:r>
              <a:rPr lang="en-US" dirty="0" smtClean="0"/>
              <a:t>% </a:t>
            </a:r>
            <a:r>
              <a:rPr lang="en-US" dirty="0" smtClean="0"/>
              <a:t>- </a:t>
            </a:r>
            <a:r>
              <a:rPr lang="en-US" dirty="0" smtClean="0">
                <a:solidFill>
                  <a:srgbClr val="FF0000"/>
                </a:solidFill>
              </a:rPr>
              <a:t>no collaboration authorized</a:t>
            </a:r>
          </a:p>
          <a:p>
            <a:pPr lvl="2"/>
            <a:r>
              <a:rPr lang="en-US" dirty="0" smtClean="0"/>
              <a:t>Research presentation 		</a:t>
            </a:r>
            <a:r>
              <a:rPr lang="en-US" dirty="0"/>
              <a:t>25% - </a:t>
            </a:r>
            <a:r>
              <a:rPr lang="en-US" dirty="0">
                <a:solidFill>
                  <a:srgbClr val="FF0000"/>
                </a:solidFill>
              </a:rPr>
              <a:t>no collaboration authorized</a:t>
            </a:r>
            <a:endParaRPr lang="en-US" dirty="0"/>
          </a:p>
          <a:p>
            <a:pPr lvl="1"/>
            <a:r>
              <a:rPr lang="en-US" dirty="0"/>
              <a:t>Course &amp; AFIT Policies</a:t>
            </a:r>
          </a:p>
          <a:p>
            <a:pPr lvl="1"/>
            <a:r>
              <a:rPr lang="en-US" dirty="0"/>
              <a:t>Course Schedule</a:t>
            </a:r>
          </a:p>
          <a:p>
            <a:pPr lvl="1"/>
            <a:r>
              <a:rPr lang="en-US" dirty="0" smtClean="0"/>
              <a:t>Office </a:t>
            </a:r>
            <a:r>
              <a:rPr lang="en-US" dirty="0"/>
              <a:t>hours</a:t>
            </a:r>
          </a:p>
          <a:p>
            <a:endParaRPr lang="en-US" dirty="0" smtClean="0"/>
          </a:p>
          <a:p>
            <a:r>
              <a:rPr lang="en-US" dirty="0"/>
              <a:t>Canvas LMS. </a:t>
            </a:r>
            <a:r>
              <a:rPr lang="en-US" dirty="0">
                <a:hlinkClick r:id="rId2"/>
              </a:rPr>
              <a:t>https://a1-ims.okta.com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7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 &amp; Discussion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3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00" y="-114753"/>
            <a:ext cx="6834134" cy="1143239"/>
          </a:xfrm>
        </p:spPr>
        <p:txBody>
          <a:bodyPr/>
          <a:lstStyle/>
          <a:p>
            <a:r>
              <a:rPr lang="en-US" sz="3200" dirty="0" smtClean="0"/>
              <a:t>Lesson Readings &amp; Preparation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Syllabus/Canvas-assigned readings</a:t>
            </a:r>
          </a:p>
          <a:p>
            <a:pPr lvl="1"/>
            <a:r>
              <a:rPr lang="en-US" dirty="0" smtClean="0"/>
              <a:t>Primary textbook readings</a:t>
            </a:r>
          </a:p>
          <a:p>
            <a:pPr lvl="2"/>
            <a:r>
              <a:rPr lang="en-US" dirty="0" smtClean="0"/>
              <a:t>Support readings from the game theory primer</a:t>
            </a:r>
          </a:p>
          <a:p>
            <a:pPr lvl="2"/>
            <a:r>
              <a:rPr lang="en-US" dirty="0" smtClean="0"/>
              <a:t>Supporting videos from the textbook authors</a:t>
            </a:r>
            <a:endParaRPr lang="en-US" dirty="0"/>
          </a:p>
          <a:p>
            <a:pPr lvl="1"/>
            <a:r>
              <a:rPr lang="en-US" dirty="0" smtClean="0"/>
              <a:t>Technical article readings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179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Rational Choice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91" y="1550618"/>
            <a:ext cx="8224939" cy="4715711"/>
          </a:xfrm>
        </p:spPr>
        <p:txBody>
          <a:bodyPr>
            <a:normAutofit/>
          </a:bodyPr>
          <a:lstStyle/>
          <a:p>
            <a:r>
              <a:rPr lang="en-US" dirty="0" smtClean="0"/>
              <a:t>Each agent exhibits optimal behavior</a:t>
            </a:r>
          </a:p>
          <a:p>
            <a:pPr marL="457158" lvl="1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Decision-makers seek the best possible outcome for themselves.</a:t>
            </a:r>
          </a:p>
          <a:p>
            <a:pPr marL="457158" lvl="1" indent="0"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Is this reasonable?</a:t>
            </a:r>
          </a:p>
          <a:p>
            <a:pPr lvl="1"/>
            <a:r>
              <a:rPr lang="en-US" dirty="0" smtClean="0"/>
              <a:t>When/where does it hold?</a:t>
            </a:r>
          </a:p>
          <a:p>
            <a:pPr lvl="1"/>
            <a:r>
              <a:rPr lang="en-US" dirty="0" smtClean="0"/>
              <a:t>When/where does it break down?</a:t>
            </a:r>
          </a:p>
          <a:p>
            <a:pPr lvl="1"/>
            <a:r>
              <a:rPr lang="en-US" dirty="0" smtClean="0"/>
              <a:t>Under what conditions does it break down?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2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Preference Relations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a set of outcomes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Consider a pair of outcomes,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800024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≻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/>
                  <a:t> 	An agent strictly prefers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="0" i="0" dirty="0" smtClean="0">
                    <a:latin typeface="+mj-lt"/>
                    <a:ea typeface="Cambria Math" panose="02040503050406030204" pitchFamily="18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800024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≽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	An </a:t>
                </a:r>
                <a:r>
                  <a:rPr lang="en-US" sz="2000" dirty="0"/>
                  <a:t>agent </a:t>
                </a:r>
                <a:r>
                  <a:rPr lang="en-US" sz="2000" dirty="0" smtClean="0"/>
                  <a:t>weakly prefers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800024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	An </a:t>
                </a:r>
                <a:r>
                  <a:rPr lang="en-US" sz="2000" dirty="0"/>
                  <a:t>agent </a:t>
                </a:r>
                <a:r>
                  <a:rPr lang="en-US" sz="2000" dirty="0" smtClean="0"/>
                  <a:t>is indifferent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800024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	An </a:t>
                </a:r>
                <a:r>
                  <a:rPr lang="en-US" sz="2000" dirty="0"/>
                  <a:t>agent </a:t>
                </a:r>
                <a:r>
                  <a:rPr lang="en-US" sz="2000" dirty="0" smtClean="0"/>
                  <a:t>weakly prefers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800024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≺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	An </a:t>
                </a:r>
                <a:r>
                  <a:rPr lang="en-US" sz="2000" dirty="0"/>
                  <a:t>agent strictly prefers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399289" lvl="1" indent="0">
                  <a:buNone/>
                </a:pPr>
                <a:endParaRPr lang="en-US" dirty="0" smtClean="0"/>
              </a:p>
              <a:p>
                <a:pPr marL="399289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86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10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Quantifying Utility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Identify your preference relations over the following four miniature candy bars,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Estimate your utility (on a scale of 0-100) for each of them </a:t>
                </a:r>
              </a:p>
              <a:p>
                <a:pPr marL="399289" lvl="1" indent="0">
                  <a:buNone/>
                </a:pPr>
                <a:r>
                  <a:rPr lang="en-US" sz="2400" dirty="0"/>
                  <a:t>	Milk chocolate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𝑀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endParaRPr lang="en-US" sz="2400" dirty="0"/>
              </a:p>
              <a:p>
                <a:pPr marL="399289" lvl="1" indent="0">
                  <a:buNone/>
                </a:pPr>
                <a:r>
                  <a:rPr lang="en-US" sz="2400" dirty="0"/>
                  <a:t>	Mr. </a:t>
                </a:r>
                <a:r>
                  <a:rPr lang="en-US" sz="2400" dirty="0" err="1"/>
                  <a:t>Goodbar</a:t>
                </a:r>
                <a:r>
                  <a:rPr lang="en-US" sz="2400" dirty="0"/>
                  <a:t> 	</a:t>
                </a:r>
                <a:r>
                  <a:rPr lang="en-US" sz="2400" dirty="0" smtClean="0"/>
                  <a:t>	</a:t>
                </a: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𝐺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endParaRPr lang="en-US" sz="2400" dirty="0"/>
              </a:p>
              <a:p>
                <a:pPr marL="399289" lvl="1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 err="1"/>
                  <a:t>Krackel</a:t>
                </a:r>
                <a:r>
                  <a:rPr lang="en-US" sz="2400" dirty="0"/>
                  <a:t>	 </a:t>
                </a:r>
                <a:r>
                  <a:rPr lang="en-US" sz="2400" dirty="0" smtClean="0"/>
                  <a:t>	</a:t>
                </a: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𝐾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endParaRPr lang="en-US" sz="2400" dirty="0"/>
              </a:p>
              <a:p>
                <a:pPr marL="399289" lvl="1" indent="0">
                  <a:buNone/>
                </a:pPr>
                <a:r>
                  <a:rPr lang="en-US" sz="2400" dirty="0"/>
                  <a:t>	Dark chocolate </a:t>
                </a:r>
                <a:r>
                  <a:rPr lang="en-US" sz="2400" dirty="0" smtClean="0"/>
                  <a:t>	</a:t>
                </a: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𝑢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𝐷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endParaRPr lang="en-US" sz="2400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86" t="-1333" r="-1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http://static1.squarespace.com/static/52536652e4b007332ef4ecf4/t/54176c09e4b0983f1bddb318/1410821133928/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7065" r="5591" b="4885"/>
          <a:stretch/>
        </p:blipFill>
        <p:spPr bwMode="auto">
          <a:xfrm>
            <a:off x="7473556" y="3281742"/>
            <a:ext cx="647012" cy="1828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93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Certainty, Risk, and Uncertainty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Outcomes may be categorized as having</a:t>
            </a:r>
          </a:p>
          <a:p>
            <a:pPr lvl="1"/>
            <a:r>
              <a:rPr lang="en-US" dirty="0" smtClean="0"/>
              <a:t>Certainty.  Given a set of players’ actions, an outcome is guaranteed.</a:t>
            </a:r>
          </a:p>
          <a:p>
            <a:pPr lvl="1"/>
            <a:r>
              <a:rPr lang="en-US" dirty="0" smtClean="0"/>
              <a:t>Risk.  Given a set of players’ action, one or more outcomes may be possible, each with a probability.</a:t>
            </a:r>
          </a:p>
          <a:p>
            <a:pPr lvl="1"/>
            <a:r>
              <a:rPr lang="en-US" dirty="0" smtClean="0"/>
              <a:t>Uncertainty.  Given an action, the outcome probabilities are unknown or meaningless.</a:t>
            </a:r>
          </a:p>
          <a:p>
            <a:endParaRPr lang="en-US" dirty="0" smtClean="0"/>
          </a:p>
          <a:p>
            <a:r>
              <a:rPr lang="en-US" dirty="0" smtClean="0"/>
              <a:t>What are some examples of each?</a:t>
            </a:r>
          </a:p>
          <a:p>
            <a:endParaRPr lang="en-US" dirty="0" smtClean="0"/>
          </a:p>
          <a:p>
            <a:r>
              <a:rPr lang="en-US" dirty="0" smtClean="0"/>
              <a:t>Where does game theory fit?</a:t>
            </a:r>
          </a:p>
        </p:txBody>
      </p:sp>
    </p:spTree>
    <p:extLst>
      <p:ext uri="{BB962C8B-B14F-4D97-AF65-F5344CB8AC3E}">
        <p14:creationId xmlns:p14="http://schemas.microsoft.com/office/powerpoint/2010/main" val="245577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Lotteries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891" y="1550619"/>
                <a:ext cx="8224939" cy="282584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A lottery is a probability distribution over outcomes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399289" lvl="1" indent="0">
                  <a:buNone/>
                </a:pPr>
                <a:r>
                  <a:rPr lang="en-US" dirty="0" smtClean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 smtClean="0"/>
                  <a:t> as the set of all lotteries.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can be represented via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dirty="0" smtClean="0"/>
                  <a:t> dimensional simplex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891" y="1550619"/>
                <a:ext cx="8224939" cy="2825848"/>
              </a:xfrm>
              <a:blipFill>
                <a:blip r:embed="rId2"/>
                <a:stretch>
                  <a:fillRect l="-1038" t="-4095" b="-15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 bwMode="auto">
          <a:xfrm>
            <a:off x="3638325" y="4741071"/>
            <a:ext cx="2078980" cy="1792224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846231" y="6379406"/>
                <a:ext cx="179209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1,0,0</m:t>
                          </m:r>
                        </m:e>
                      </m:d>
                    </m:oMath>
                  </m:oMathPara>
                </a14:m>
                <a:endParaRPr lang="en-US" sz="1400" dirty="0">
                  <a:latin typeface="+mn-lt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231" y="6379406"/>
                <a:ext cx="1792094" cy="307777"/>
              </a:xfrm>
              <a:prstGeom prst="rect">
                <a:avLst/>
              </a:prstGeom>
              <a:blipFill>
                <a:blip r:embed="rId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717305" y="6379406"/>
                <a:ext cx="179209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0,0,1</m:t>
                          </m:r>
                        </m:e>
                      </m:d>
                    </m:oMath>
                  </m:oMathPara>
                </a14:m>
                <a:endParaRPr lang="en-US" sz="1400" dirty="0">
                  <a:latin typeface="+mn-lt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305" y="6379406"/>
                <a:ext cx="1792094" cy="307777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738923" y="4473509"/>
                <a:ext cx="179209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0,1,0</m:t>
                          </m:r>
                        </m:e>
                      </m:d>
                    </m:oMath>
                  </m:oMathPara>
                </a14:m>
                <a:endParaRPr lang="en-US" sz="1400" dirty="0">
                  <a:latin typeface="+mn-lt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923" y="4473509"/>
                <a:ext cx="1792094" cy="307777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221320" y="5566093"/>
                <a:ext cx="1027782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0,0.5,0.5</m:t>
                          </m:r>
                        </m:e>
                      </m:d>
                    </m:oMath>
                  </m:oMathPara>
                </a14:m>
                <a:endParaRPr lang="en-US" sz="1400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320" y="5566093"/>
                <a:ext cx="1027782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 bwMode="auto">
          <a:xfrm>
            <a:off x="5198301" y="5666185"/>
            <a:ext cx="46038" cy="4603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684828" y="5883704"/>
            <a:ext cx="46038" cy="46038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071903" y="5903661"/>
                <a:ext cx="131792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1/3,1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1400" dirty="0">
                  <a:latin typeface="+mn-lt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1903" y="5903661"/>
                <a:ext cx="1317925" cy="307777"/>
              </a:xfrm>
              <a:prstGeom prst="rect">
                <a:avLst/>
              </a:prstGeom>
              <a:blipFill>
                <a:blip r:embed="rId7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1553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Compound Lotteries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compound lottery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 smtClean="0"/>
                  <a:t> yields lottery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with probability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and lottery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with probability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0.12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0.18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0.7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186" t="-1333" b="-18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 bwMode="auto">
          <a:xfrm>
            <a:off x="2996003" y="3175422"/>
            <a:ext cx="3141183" cy="2707915"/>
          </a:xfrm>
          <a:prstGeom prst="triangle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210701" y="5643493"/>
                <a:ext cx="179754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1,0,0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701" y="5643493"/>
                <a:ext cx="1797543" cy="307777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137186" y="5650822"/>
                <a:ext cx="179754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0,0,1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186" y="5650822"/>
                <a:ext cx="1797543" cy="307777"/>
              </a:xfrm>
              <a:prstGeom prst="rect">
                <a:avLst/>
              </a:prstGeom>
              <a:blipFill rotWithShape="0"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562022" y="2913685"/>
                <a:ext cx="179754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0,1,0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022" y="2913685"/>
                <a:ext cx="1797543" cy="307777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060670" y="4098209"/>
                <a:ext cx="42518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670" y="4098209"/>
                <a:ext cx="425181" cy="307777"/>
              </a:xfrm>
              <a:prstGeom prst="rect">
                <a:avLst/>
              </a:prstGeom>
              <a:blipFill rotWithShape="0">
                <a:blip r:embed="rId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/>
          <p:cNvSpPr/>
          <p:nvPr/>
        </p:nvSpPr>
        <p:spPr bwMode="auto">
          <a:xfrm>
            <a:off x="4235521" y="4405986"/>
            <a:ext cx="75481" cy="75481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5163631" y="5281379"/>
            <a:ext cx="75481" cy="75481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5133707" y="5226625"/>
                <a:ext cx="42934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1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707" y="5226625"/>
                <a:ext cx="429348" cy="307777"/>
              </a:xfrm>
              <a:prstGeom prst="rect">
                <a:avLst/>
              </a:prstGeom>
              <a:blipFill rotWithShape="0">
                <a:blip r:embed="rId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>
            <a:stCxn id="10" idx="5"/>
            <a:endCxn id="11" idx="1"/>
          </p:cNvCxnSpPr>
          <p:nvPr/>
        </p:nvCxnSpPr>
        <p:spPr bwMode="auto">
          <a:xfrm>
            <a:off x="4299948" y="4470413"/>
            <a:ext cx="874737" cy="8220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9" name="Right Brace 8"/>
          <p:cNvSpPr/>
          <p:nvPr/>
        </p:nvSpPr>
        <p:spPr bwMode="auto">
          <a:xfrm rot="5400000">
            <a:off x="3179854" y="1812642"/>
            <a:ext cx="221667" cy="2018520"/>
          </a:xfrm>
          <a:prstGeom prst="rightBrace">
            <a:avLst>
              <a:gd name="adj1" fmla="val 8333"/>
              <a:gd name="adj2" fmla="val 47735"/>
            </a:avLst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ight Brace 14"/>
          <p:cNvSpPr/>
          <p:nvPr/>
        </p:nvSpPr>
        <p:spPr bwMode="auto">
          <a:xfrm rot="5400000">
            <a:off x="6352987" y="1812643"/>
            <a:ext cx="221667" cy="2018520"/>
          </a:xfrm>
          <a:prstGeom prst="rightBrace">
            <a:avLst>
              <a:gd name="adj1" fmla="val 8333"/>
              <a:gd name="adj2" fmla="val 47735"/>
            </a:avLst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068554" y="2842467"/>
                <a:ext cx="4934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18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554" y="2842467"/>
                <a:ext cx="493468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6279262" y="2842467"/>
                <a:ext cx="4987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18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262" y="2842467"/>
                <a:ext cx="498791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52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Standard PowerPoint Brief - 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000066"/>
      </a:folHlink>
    </a:clrScheme>
    <a:fontScheme name="AFIT-AU PowerPoint Brief -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FIT-AU PowerPoint Brief -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FIT-AU PowerPoint Brief - 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FIT-AU PowerPoint Brief -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9667</TotalTime>
  <Words>655</Words>
  <Application>Microsoft Office PowerPoint</Application>
  <PresentationFormat>On-screen Show (4:3)</PresentationFormat>
  <Paragraphs>217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Cambria Math</vt:lpstr>
      <vt:lpstr>Symbol</vt:lpstr>
      <vt:lpstr>Standard PowerPoint Brief - Template</vt:lpstr>
      <vt:lpstr>OPER 618 Lesson 01 Expected Utility Theory  and Related Axioms</vt:lpstr>
      <vt:lpstr>Administration</vt:lpstr>
      <vt:lpstr>Lesson Readings &amp; Preparation</vt:lpstr>
      <vt:lpstr>Rational Choice Theory</vt:lpstr>
      <vt:lpstr>Preference Relations</vt:lpstr>
      <vt:lpstr>Quantifying Utility</vt:lpstr>
      <vt:lpstr>Certainty, Risk, and Uncertainty</vt:lpstr>
      <vt:lpstr>Simple Lotteries</vt:lpstr>
      <vt:lpstr>Compound Lotteries</vt:lpstr>
      <vt:lpstr>Axioms of Utility Theory (1 of 2)</vt:lpstr>
      <vt:lpstr>Axioms of Utility Theory (2 of 2)</vt:lpstr>
      <vt:lpstr>Von Neumann &amp; Morgenstern Theorem on Lottery Values</vt:lpstr>
      <vt:lpstr>John von Neumann 1903-1957</vt:lpstr>
      <vt:lpstr>Oskar Morgenstern 1902-1977</vt:lpstr>
      <vt:lpstr>On the Quantification of Utility</vt:lpstr>
      <vt:lpstr>Quantifying Utility via  Decision-maker interview</vt:lpstr>
      <vt:lpstr>Quantifying Utility (Revisited)</vt:lpstr>
      <vt:lpstr>Measurement Theory (Stevens, 1975)</vt:lpstr>
      <vt:lpstr>Discussion Questions</vt:lpstr>
      <vt:lpstr>Questions &amp; Discussion</vt:lpstr>
    </vt:vector>
  </TitlesOfParts>
  <Company>IETD USMA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MA381 Nonlinear Programming</dc:title>
  <dc:creator>CTSB</dc:creator>
  <cp:lastModifiedBy>Lunday, Brian J Civ USAF AETC AFIT/ENS</cp:lastModifiedBy>
  <cp:revision>558</cp:revision>
  <dcterms:created xsi:type="dcterms:W3CDTF">2004-05-05T12:20:29Z</dcterms:created>
  <dcterms:modified xsi:type="dcterms:W3CDTF">2023-06-27T13:36:24Z</dcterms:modified>
</cp:coreProperties>
</file>