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93" r:id="rId3"/>
    <p:sldId id="368" r:id="rId4"/>
    <p:sldId id="375" r:id="rId5"/>
    <p:sldId id="376" r:id="rId6"/>
    <p:sldId id="378" r:id="rId7"/>
    <p:sldId id="379" r:id="rId8"/>
    <p:sldId id="377" r:id="rId9"/>
    <p:sldId id="380" r:id="rId10"/>
    <p:sldId id="381" r:id="rId11"/>
    <p:sldId id="382" r:id="rId12"/>
    <p:sldId id="366" r:id="rId13"/>
    <p:sldId id="372" r:id="rId14"/>
    <p:sldId id="373" r:id="rId15"/>
    <p:sldId id="3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601C"/>
    <a:srgbClr val="FF0000"/>
    <a:srgbClr val="32B5FF"/>
    <a:srgbClr val="FFFFFF"/>
    <a:srgbClr val="FFC000"/>
    <a:srgbClr val="EBF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120D2-09A7-49D7-8E2A-B59DCDB132A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E7FC5-9760-45EC-B7B0-5CD23021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C8BB-5110-4EA6-A3B8-EB6E47EE9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1035-4AE0-434E-948C-B9504D38A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407B0-989C-4EE6-97EC-209AE390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B61B-9B10-468C-BCCA-6683F0FD9860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43420-186D-4C50-82D7-AE1324F5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1138A-FC97-4EAD-B353-EB7042F7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B76D-B542-4D22-99C5-5394D42C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CFB52-7AF6-4F4C-B8E3-099F6B5B6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7DC30-4B5A-4F31-8091-10283D4A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222D-6278-43FC-8C37-AE787F3D7BAC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8D35-4E9F-4D11-B0D6-F30D8EFF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44DC0-36BA-42B4-9AAF-1158E839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9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3FBF4-DAC6-4D3A-AB6F-28A5332DC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F1A0D-F0CF-4908-8749-5317B58E3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26E3E-2FA7-4730-8F3A-7E09205B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CE38-2ED1-4365-8A12-9000E964A14B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D1FBC-F961-41BE-9CE6-0F7AE4E5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6BA0C-CF9B-4FF0-934D-C0E6518A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9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841D-5F6B-48FB-A189-500D9C66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57C7-EC6C-4299-B5E9-820DC9592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480DA-A663-4242-BA64-BED9EB06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129B-84D4-4895-A57F-C9A168B1AF20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59E46-0CDA-4C48-9B32-1645CFD8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0A73B-4CE1-4B2A-BE9A-DD425E0D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2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3ED9-1308-40E4-9F6D-72455E51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CD2A0-0955-454D-AD78-3F96E4A37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1D545-79C5-4700-A463-D729C8EE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82FF-B5C5-40CD-8BED-3FF940BA379B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B4EFC-06F9-4541-8060-F2DFAEB7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F101F-7683-4935-8DF3-31B62527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C1AC-BE8D-4039-AA6A-7B8D7C31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2585B-6EA1-4780-A2C2-EEEF0E15D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71706-CA6F-4204-9E2E-23A09EBD6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8AB16-A15E-4B64-ACA2-A40D12BA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992F-3070-4ACF-8FEA-6114F067733D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48B8F-B6D7-412A-98C6-B073CA29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16152-5867-4C57-87EA-14BC26E3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7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75D4-CC0A-4ACC-8E74-74DCF93E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327B-4B45-4B83-856A-4F099E08D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16239-1AFD-4E0B-AC7D-B8835C780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BCF42-368A-4197-BF19-4920610CE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4023B-9D58-44B9-9FA7-3623A2F77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4F912-CA91-46CB-B3D4-650CE4E4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4CB5-6EAF-4571-8C8C-5647911465B9}" type="datetime1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8CAB1-07B0-4100-BF70-BC3E8DC2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AD066-8A71-4981-9368-C6C400C5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0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3F68-17D1-45BA-9A68-CF0FD1E9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C1749-9690-4B21-AEB4-1B4E1DDC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0D06-DC00-4196-A084-D588F3E3213D}" type="datetime1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7E616-1D5E-4955-B99A-B46038F9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01031-D9CF-4691-9F76-EA411007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0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DD26D-D15E-4122-87A9-9C0E55A0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8072-430D-49EB-B577-F4176E402032}" type="datetime1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821C7-354C-48BE-BD4A-2169EF16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97826-1937-4025-BEC4-82648251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2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20A8-09A5-41B9-A3AA-676AC103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2F85C-8612-4578-BD6F-5918CE1D0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6A51F-C21B-4DB7-96B2-EB942909A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E7D21-E650-4C8C-99FA-A9849A77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9EFE-0BA0-44FC-9200-656E4F28BB55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668B3-952E-481D-BC88-AF3FFDD9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51E69-B1A5-459C-A15C-4091C2CA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A93E-FBE3-42A5-BCB3-C0CCD121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262CB-16C3-4CBE-8A65-8654B6967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DE0D8-1C72-434A-904B-75283BD3A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BD910-76DB-4ABD-AE28-3C4EA419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094C-DE41-49DE-8E91-2E965C77C6B5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ABC8E-D982-4F53-8B3A-48AC0811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FD5B2-1F31-43FA-A1D4-326F09B3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9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EBC5C-5300-4B84-8142-B197694E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D4B60-77B2-4645-9BCB-85EF1C1BD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41A4F-2313-46D7-A62B-AF6047D72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0729B-6048-4F5B-B83D-21F64647516E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6A133-E0B9-405F-9A28-C4CF10B79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6EA66-9FA2-4DAA-BEC7-AF6FDE9E4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5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layground.tensorflow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8FC0-3625-4E87-A050-4CD2993CC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CSCE 823 In Class Day 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45B88-95EC-4900-8ECA-A1725B9E2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5400" dirty="0"/>
              <a:t>Artificial Neural Networks</a:t>
            </a:r>
          </a:p>
          <a:p>
            <a:r>
              <a:rPr lang="en-US" sz="5400" dirty="0"/>
              <a:t>(aka Multilayer </a:t>
            </a:r>
            <a:r>
              <a:rPr lang="en-US" sz="5400" dirty="0" err="1"/>
              <a:t>Perceptrons</a:t>
            </a:r>
            <a:r>
              <a:rPr lang="en-US" sz="5400" dirty="0"/>
              <a:t>)</a:t>
            </a:r>
          </a:p>
          <a:p>
            <a:r>
              <a:rPr lang="en-US" dirty="0"/>
              <a:t>Live Synchronous session</a:t>
            </a:r>
          </a:p>
        </p:txBody>
      </p:sp>
    </p:spTree>
    <p:extLst>
      <p:ext uri="{BB962C8B-B14F-4D97-AF65-F5344CB8AC3E}">
        <p14:creationId xmlns:p14="http://schemas.microsoft.com/office/powerpoint/2010/main" val="1070059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5E02-9760-4238-9920-E555D54D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67223-7446-41F1-B5D0-1BE9EF85F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858"/>
            <a:ext cx="6419127" cy="49650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Forward prop makes a prediction</a:t>
            </a:r>
          </a:p>
          <a:p>
            <a:r>
              <a:rPr lang="en-US" dirty="0"/>
              <a:t>The amount of error in the prediction should be accounted for by adjusting model parameters (weights and biases)</a:t>
            </a:r>
          </a:p>
          <a:p>
            <a:r>
              <a:rPr lang="en-US" dirty="0"/>
              <a:t>The amount of error a node is responsible for is related to the amount of activation it had on that input</a:t>
            </a:r>
          </a:p>
          <a:p>
            <a:r>
              <a:rPr lang="en-US" dirty="0"/>
              <a:t>The amount of change to a node parameter will be affected by the gradient of the activation with respect to the parameter AT the value of the activation induced by the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1D35E-C60C-4475-B476-0C2C6898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92B35-B364-4597-BA89-857857E85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99"/>
          <a:stretch/>
        </p:blipFill>
        <p:spPr>
          <a:xfrm>
            <a:off x="7141581" y="1647544"/>
            <a:ext cx="4629873" cy="38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96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C3DC-4565-42F5-B652-FA34D958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43B4B-F7F4-4DDC-B8FF-E206C4703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949"/>
            <a:ext cx="10515600" cy="432501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Normalize inputs (data mean should be close to zero)</a:t>
            </a:r>
          </a:p>
          <a:p>
            <a:r>
              <a:rPr lang="en-US" dirty="0"/>
              <a:t>Build a network large enough to shatter (memorize) the training set when no regularization is used</a:t>
            </a:r>
          </a:p>
          <a:p>
            <a:pPr lvl="1"/>
            <a:r>
              <a:rPr lang="en-US" dirty="0"/>
              <a:t>Then use regularization to reduce likelihood of overfitting</a:t>
            </a:r>
          </a:p>
          <a:p>
            <a:pPr lvl="1"/>
            <a:r>
              <a:rPr lang="en-US" dirty="0"/>
              <a:t>Increased regularization might require higher learning rate</a:t>
            </a:r>
          </a:p>
          <a:p>
            <a:r>
              <a:rPr lang="en-US" dirty="0"/>
              <a:t>Use as big a minibatch as can fit on your hardware (more stable training)</a:t>
            </a:r>
          </a:p>
          <a:p>
            <a:r>
              <a:rPr lang="en-US" dirty="0"/>
              <a:t>Monitor Training and Val Performance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ValSet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C00000"/>
                </a:solidFill>
              </a:rPr>
              <a:t>If you monitor training and validation performance, what would you expect to see these two measures do as the network continues to train?</a:t>
            </a:r>
          </a:p>
          <a:p>
            <a:r>
              <a:rPr lang="en-US" b="1" dirty="0">
                <a:solidFill>
                  <a:srgbClr val="C00000"/>
                </a:solidFill>
              </a:rPr>
              <a:t>Given the above, when should you stop training?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27FDE-F74C-47E6-AD48-AE02DC14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76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7215-090B-417D-8831-502FAE14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F0AB-622D-4B9F-8700-8337F6B7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29B46-9471-4CCA-970E-1D532D54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62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E2DD-180E-4F9E-9CE7-8EF2398A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Activity- ANN for XOR </a:t>
            </a:r>
            <a:br>
              <a:rPr lang="en-US" dirty="0"/>
            </a:br>
            <a:r>
              <a:rPr lang="en-US" dirty="0"/>
              <a:t>w/human-decided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A22F3-9F36-49AE-B17B-B84900FE0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Breakout/Small Group for 15 minutes:</a:t>
            </a:r>
          </a:p>
          <a:p>
            <a:pPr lvl="1"/>
            <a:r>
              <a:rPr lang="en-US" sz="2800" dirty="0"/>
              <a:t>Obtain the zip file with code </a:t>
            </a:r>
            <a:r>
              <a:rPr lang="en-US" sz="2800"/>
              <a:t>and instructions</a:t>
            </a:r>
          </a:p>
          <a:p>
            <a:pPr lvl="1"/>
            <a:r>
              <a:rPr lang="en-US" sz="2800" dirty="0"/>
              <a:t>Complete the code required to make forward propagation</a:t>
            </a:r>
          </a:p>
          <a:p>
            <a:pPr lvl="2"/>
            <a:r>
              <a:rPr lang="en-US" sz="2400" dirty="0"/>
              <a:t>Compute the net from the layer inputs, weights and biases</a:t>
            </a:r>
          </a:p>
          <a:p>
            <a:pPr lvl="2"/>
            <a:r>
              <a:rPr lang="en-US" sz="2400" dirty="0"/>
              <a:t>Compute the result of the activation on the net</a:t>
            </a:r>
          </a:p>
          <a:p>
            <a:pPr lvl="1"/>
            <a:r>
              <a:rPr lang="en-US" sz="2800" dirty="0"/>
              <a:t>Select a set of weights and biases for the network</a:t>
            </a:r>
          </a:p>
          <a:p>
            <a:pPr lvl="2"/>
            <a:r>
              <a:rPr lang="en-US" sz="2400" dirty="0"/>
              <a:t>Use the excel spreadsheet if it helps</a:t>
            </a:r>
          </a:p>
          <a:p>
            <a:pPr lvl="1"/>
            <a:r>
              <a:rPr lang="en-US" sz="2800" dirty="0"/>
              <a:t>Evaluate your choices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F1A71-5E74-455B-9E31-6D61AECA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52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6894-4FCF-44C8-B6F0-E3EFFE40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Post-class coding activity (HW)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BF6DB-F52B-4C0E-8911-B6E4082C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an ANN regression model for the saddle dataset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C6FCA-E8EB-4183-A8DB-A4D849EB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364978-0446-4063-88E9-42AA754565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04"/>
          <a:stretch/>
        </p:blipFill>
        <p:spPr>
          <a:xfrm>
            <a:off x="1012302" y="2432050"/>
            <a:ext cx="4207880" cy="3924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841C7D-494E-4DF9-AA2E-D31222263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284" y="2366169"/>
            <a:ext cx="3686175" cy="2600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77886E-4B20-46C2-BFFB-20DA6A4EF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851" y="3873500"/>
            <a:ext cx="39147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15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86ED-7FAC-486C-B0FE-C87741A9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1D44F-8A16-4795-BFF8-3B4431FF8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2D220-A59A-420B-B819-09A44B77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3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5564-A034-4DA1-9B18-E4A6667C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DC9C-4DF7-4B30-BB25-0626A3221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points for ANNs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Learning Activity: ANNs</a:t>
            </a:r>
          </a:p>
          <a:p>
            <a:r>
              <a:rPr lang="en-US" dirty="0"/>
              <a:t>HW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6C064-C5D2-4DFF-87D9-48E84A9C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8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23C9-B466-432D-94C7-72A4A9DB3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ANNs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AA742-7CF3-4C67-A205-146977DFB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nonlinear functions</a:t>
            </a:r>
          </a:p>
          <a:p>
            <a:r>
              <a:rPr lang="en-US" dirty="0"/>
              <a:t>Forward propagation</a:t>
            </a:r>
          </a:p>
          <a:p>
            <a:r>
              <a:rPr lang="en-US" dirty="0"/>
              <a:t>Backprop intuition</a:t>
            </a:r>
          </a:p>
          <a:p>
            <a:r>
              <a:rPr lang="en-US" dirty="0"/>
              <a:t>Training and Best Practices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BEE2F-699A-40DF-B59F-E70C0018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8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67D9-E79F-43E0-BF1B-F52DB201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Perceptrons</a:t>
            </a:r>
            <a:r>
              <a:rPr lang="en-US" dirty="0"/>
              <a:t> v. ANNs with nonlinear function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9D7E4-8B61-4373-BFA9-54D6F9FE3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Perceptrons</a:t>
            </a:r>
            <a:r>
              <a:rPr lang="en-US" dirty="0"/>
              <a:t> can only model linear functions (e.g. cannot model XOR)</a:t>
            </a:r>
          </a:p>
          <a:p>
            <a:r>
              <a:rPr lang="en-US" dirty="0"/>
              <a:t>With enough capacity, ANNs can model arbitrary functions</a:t>
            </a:r>
          </a:p>
          <a:p>
            <a:r>
              <a:rPr lang="en-US" dirty="0"/>
              <a:t>Individual Activity: </a:t>
            </a:r>
            <a:r>
              <a:rPr lang="en-US" dirty="0">
                <a:hlinkClick r:id="rId2"/>
              </a:rPr>
              <a:t>https://playground.tensorflow.org/</a:t>
            </a:r>
            <a:endParaRPr lang="en-US" dirty="0"/>
          </a:p>
          <a:p>
            <a:r>
              <a:rPr lang="en-US" dirty="0"/>
              <a:t>Step 1: Perceptron</a:t>
            </a:r>
          </a:p>
          <a:p>
            <a:r>
              <a:rPr lang="en-US" dirty="0"/>
              <a:t>Step 2: Minimal capacity ANN</a:t>
            </a:r>
          </a:p>
          <a:p>
            <a:r>
              <a:rPr lang="en-US" dirty="0"/>
              <a:t>Step 3: Higher-capacity ANN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70C76-ED14-4E70-974B-ECD93F2C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6DB62C-1D06-4CB7-8E65-17B0B855A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413" y="3429000"/>
            <a:ext cx="3366224" cy="219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4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6BCD1-94CC-47C5-8DEA-061B1ECE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Modeling of XOR: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44CAF-2447-4D4F-99CE-A26CA8741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1.1:  Build 1 perceptron node for classification</a:t>
            </a:r>
          </a:p>
          <a:p>
            <a:pPr lvl="1"/>
            <a:r>
              <a:rPr lang="en-US" dirty="0"/>
              <a:t>“1 hidden layer”; Sigmoid Activation</a:t>
            </a:r>
          </a:p>
          <a:p>
            <a:pPr lvl="1"/>
            <a:r>
              <a:rPr lang="en-US" dirty="0"/>
              <a:t>Leave other settings default</a:t>
            </a:r>
          </a:p>
          <a:p>
            <a:r>
              <a:rPr lang="en-US" dirty="0"/>
              <a:t>Step 1.2:  train for 1k epochs</a:t>
            </a:r>
          </a:p>
          <a:p>
            <a:pPr lvl="1"/>
            <a:r>
              <a:rPr lang="en-US" dirty="0"/>
              <a:t>Does it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BDF9E-9080-48F4-8BD5-1F70719D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39852-1C49-46CE-BBB6-B8200D688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737" y="2753423"/>
            <a:ext cx="6067492" cy="39680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604074-963E-4745-A3D5-501545EB6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133" y="64956"/>
            <a:ext cx="1384863" cy="131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4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6BCD1-94CC-47C5-8DEA-061B1ECE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XOR: with minimal 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44CAF-2447-4D4F-99CE-A26CA8741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2.1:  Build Smallest ANN for XOR classification</a:t>
            </a:r>
          </a:p>
          <a:p>
            <a:pPr lvl="1"/>
            <a:r>
              <a:rPr lang="en-US" dirty="0"/>
              <a:t>“2 hidden layer”; Sigmoid Activation</a:t>
            </a:r>
          </a:p>
          <a:p>
            <a:pPr lvl="1"/>
            <a:r>
              <a:rPr lang="en-US" dirty="0"/>
              <a:t>Leave other settings default</a:t>
            </a:r>
          </a:p>
          <a:p>
            <a:r>
              <a:rPr lang="en-US" dirty="0"/>
              <a:t>Step 2.2:  train for 1k epochs</a:t>
            </a:r>
          </a:p>
          <a:p>
            <a:pPr lvl="1"/>
            <a:r>
              <a:rPr lang="en-US" dirty="0"/>
              <a:t>Does it work?</a:t>
            </a:r>
          </a:p>
          <a:p>
            <a:pPr lvl="1"/>
            <a:r>
              <a:rPr lang="en-US" dirty="0"/>
              <a:t>What do we observe?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BDF9E-9080-48F4-8BD5-1F70719D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49E105-D21A-44E5-B376-FFD142188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328" y="3559085"/>
            <a:ext cx="5641472" cy="270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7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6BCD1-94CC-47C5-8DEA-061B1ECE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XOR: with minimal 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44CAF-2447-4D4F-99CE-A26CA8741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Minimal capacity networks are difficult to train and highly dependent on initial conditions of the weights and biases</a:t>
            </a:r>
          </a:p>
          <a:p>
            <a:r>
              <a:rPr lang="en-US" dirty="0"/>
              <a:t>Step 2.3: It is possible: Try initializing with</a:t>
            </a:r>
          </a:p>
          <a:p>
            <a:pPr lvl="1"/>
            <a:r>
              <a:rPr lang="en-US" dirty="0"/>
              <a:t>1 for the input multipliers</a:t>
            </a:r>
          </a:p>
          <a:p>
            <a:pPr lvl="1"/>
            <a:r>
              <a:rPr lang="en-US" dirty="0"/>
              <a:t>+0.6 for the top node bias</a:t>
            </a:r>
          </a:p>
          <a:p>
            <a:pPr lvl="1"/>
            <a:r>
              <a:rPr lang="en-US" dirty="0"/>
              <a:t>-1.4 for the bottom node bias</a:t>
            </a:r>
          </a:p>
          <a:p>
            <a:pPr lvl="1"/>
            <a:r>
              <a:rPr lang="en-US" dirty="0"/>
              <a:t>-1 for the top 2</a:t>
            </a:r>
            <a:r>
              <a:rPr lang="en-US" baseline="30000" dirty="0"/>
              <a:t>nd</a:t>
            </a:r>
            <a:r>
              <a:rPr lang="en-US" dirty="0"/>
              <a:t> hidden </a:t>
            </a:r>
            <a:r>
              <a:rPr lang="en-US" dirty="0" err="1"/>
              <a:t>mult</a:t>
            </a:r>
            <a:endParaRPr lang="en-US" dirty="0"/>
          </a:p>
          <a:p>
            <a:pPr lvl="1"/>
            <a:r>
              <a:rPr lang="en-US" dirty="0"/>
              <a:t>+1 for the bottom 2</a:t>
            </a:r>
            <a:r>
              <a:rPr lang="en-US" baseline="30000" dirty="0"/>
              <a:t>nd</a:t>
            </a:r>
            <a:r>
              <a:rPr lang="en-US" dirty="0"/>
              <a:t> hidden </a:t>
            </a:r>
            <a:r>
              <a:rPr lang="en-US" dirty="0" err="1"/>
              <a:t>mult</a:t>
            </a:r>
            <a:endParaRPr lang="en-US" dirty="0"/>
          </a:p>
          <a:p>
            <a:pPr lvl="1"/>
            <a:r>
              <a:rPr lang="en-US" dirty="0"/>
              <a:t>-0.4 for the output bias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BDF9E-9080-48F4-8BD5-1F70719D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49E105-D21A-44E5-B376-FFD142188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764" y="3648779"/>
            <a:ext cx="5641472" cy="270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9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6BCD1-94CC-47C5-8DEA-061B1ECE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with higher than minimal capacity 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44CAF-2447-4D4F-99CE-A26CA8741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3.1:  Build Larger ANN for XOR classification</a:t>
            </a:r>
          </a:p>
          <a:p>
            <a:pPr lvl="1"/>
            <a:r>
              <a:rPr lang="en-US" dirty="0"/>
              <a:t>“2 hidden layer w 2+ nodes in 1</a:t>
            </a:r>
            <a:r>
              <a:rPr lang="en-US" baseline="30000" dirty="0"/>
              <a:t>st</a:t>
            </a:r>
            <a:r>
              <a:rPr lang="en-US" dirty="0"/>
              <a:t> hidden layer” (incrementally add nodes)</a:t>
            </a:r>
          </a:p>
          <a:p>
            <a:pPr lvl="1"/>
            <a:r>
              <a:rPr lang="en-US" dirty="0"/>
              <a:t>Sigmoid Activation</a:t>
            </a:r>
          </a:p>
          <a:p>
            <a:pPr lvl="1"/>
            <a:r>
              <a:rPr lang="en-US" dirty="0"/>
              <a:t>Leave other settings default</a:t>
            </a:r>
          </a:p>
          <a:p>
            <a:r>
              <a:rPr lang="en-US" dirty="0"/>
              <a:t>Step 3.2:  train for 1k epochs</a:t>
            </a:r>
          </a:p>
          <a:p>
            <a:pPr lvl="1"/>
            <a:r>
              <a:rPr lang="en-US" dirty="0"/>
              <a:t>Does it work?</a:t>
            </a:r>
          </a:p>
          <a:p>
            <a:pPr lvl="2"/>
            <a:r>
              <a:rPr lang="en-US" dirty="0"/>
              <a:t>If not, consider adding another hidden layer</a:t>
            </a:r>
          </a:p>
          <a:p>
            <a:pPr lvl="1"/>
            <a:r>
              <a:rPr lang="en-US" dirty="0"/>
              <a:t>What do we observe about the ability</a:t>
            </a:r>
            <a:br>
              <a:rPr lang="en-US" dirty="0"/>
            </a:br>
            <a:r>
              <a:rPr lang="en-US" dirty="0"/>
              <a:t>to train the network as we add nodes/layers?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BDF9E-9080-48F4-8BD5-1F70719D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15A825-3844-46B6-8D50-003655D48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705" y="3518704"/>
            <a:ext cx="4253986" cy="223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37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682D-B257-43CC-B57E-E9C810CB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6522-7F54-4299-BF9B-604FF8B11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68656" cy="4351338"/>
          </a:xfrm>
        </p:spPr>
        <p:txBody>
          <a:bodyPr/>
          <a:lstStyle/>
          <a:p>
            <a:r>
              <a:rPr lang="en-US" dirty="0"/>
              <a:t>Forward propagation: In the ANN an input is fed to the network and an output is computed</a:t>
            </a:r>
          </a:p>
          <a:p>
            <a:pPr lvl="1"/>
            <a:r>
              <a:rPr lang="en-US" dirty="0"/>
              <a:t>Each layer’s output becomes input to next layer</a:t>
            </a:r>
          </a:p>
          <a:p>
            <a:r>
              <a:rPr lang="en-US" dirty="0"/>
              <a:t>Cost = sum of loss and regularization penalty:</a:t>
            </a:r>
          </a:p>
          <a:p>
            <a:pPr lvl="1"/>
            <a:r>
              <a:rPr lang="en-US" dirty="0"/>
              <a:t>Loss function accounts for prediction error </a:t>
            </a:r>
          </a:p>
          <a:p>
            <a:pPr lvl="1"/>
            <a:r>
              <a:rPr lang="en-US" dirty="0"/>
              <a:t>Regularization function penalizes parameters (reduce model variance)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0300D-A213-4559-A661-7231B770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DF16F-1BE8-41E8-BDD3-2A00C295B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741" y="2379251"/>
            <a:ext cx="4997756" cy="324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2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18486</TotalTime>
  <Words>679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CSCE 823 In Class Day 04</vt:lpstr>
      <vt:lpstr>Agenda</vt:lpstr>
      <vt:lpstr>Key points for ANNs</vt:lpstr>
      <vt:lpstr>Perceptrons v. ANNs with nonlinear function modeling</vt:lpstr>
      <vt:lpstr>Function Modeling of XOR: Perceptron</vt:lpstr>
      <vt:lpstr>XOR: with minimal ANN</vt:lpstr>
      <vt:lpstr>XOR: with minimal ANN</vt:lpstr>
      <vt:lpstr>XOR with higher than minimal capacity ANN</vt:lpstr>
      <vt:lpstr>Forward propagation</vt:lpstr>
      <vt:lpstr>Backprop Intuition</vt:lpstr>
      <vt:lpstr>Training and Best Practices</vt:lpstr>
      <vt:lpstr>Break</vt:lpstr>
      <vt:lpstr>Learning Activity- ANN for XOR  w/human-decided parameters</vt:lpstr>
      <vt:lpstr>Post-class coding activity (HW) intro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623 In Class Day 3</dc:title>
  <dc:creator>Borghetti, Brett J Civ USAF AETC AFIT/ENG</dc:creator>
  <cp:lastModifiedBy>BORGHETTI, BRETT J CIV USAF AETC AFIT/ENG</cp:lastModifiedBy>
  <cp:revision>168</cp:revision>
  <dcterms:created xsi:type="dcterms:W3CDTF">2021-03-30T19:14:48Z</dcterms:created>
  <dcterms:modified xsi:type="dcterms:W3CDTF">2023-06-28T17:56:41Z</dcterms:modified>
</cp:coreProperties>
</file>