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handoutMasterIdLst>
    <p:handoutMasterId r:id="rId23"/>
  </p:handoutMasterIdLst>
  <p:sldIdLst>
    <p:sldId id="462" r:id="rId2"/>
    <p:sldId id="442" r:id="rId3"/>
    <p:sldId id="448" r:id="rId4"/>
    <p:sldId id="464" r:id="rId5"/>
    <p:sldId id="475" r:id="rId6"/>
    <p:sldId id="476" r:id="rId7"/>
    <p:sldId id="449" r:id="rId8"/>
    <p:sldId id="472" r:id="rId9"/>
    <p:sldId id="452" r:id="rId10"/>
    <p:sldId id="453" r:id="rId11"/>
    <p:sldId id="454" r:id="rId12"/>
    <p:sldId id="478" r:id="rId13"/>
    <p:sldId id="474" r:id="rId14"/>
    <p:sldId id="457" r:id="rId15"/>
    <p:sldId id="473" r:id="rId16"/>
    <p:sldId id="458" r:id="rId17"/>
    <p:sldId id="470" r:id="rId18"/>
    <p:sldId id="471" r:id="rId19"/>
    <p:sldId id="479" r:id="rId20"/>
    <p:sldId id="468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66FF"/>
    <a:srgbClr val="00CC00"/>
    <a:srgbClr val="FF7C80"/>
    <a:srgbClr val="FF99CC"/>
    <a:srgbClr val="B2B2B2"/>
    <a:srgbClr val="CC9900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75951" autoAdjust="0"/>
  </p:normalViewPr>
  <p:slideViewPr>
    <p:cSldViewPr snapToGrid="0">
      <p:cViewPr varScale="1">
        <p:scale>
          <a:sx n="82" d="100"/>
          <a:sy n="82" d="100"/>
        </p:scale>
        <p:origin x="23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14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1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difference</a:t>
            </a:r>
            <a:r>
              <a:rPr lang="en-US" baseline="0" dirty="0" smtClean="0"/>
              <a:t> between 510 &amp; 610?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Breadth vs. Depth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Modeling and a basic solution method vs. a true understanding of solution methodologies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Why not just 510?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It’s an MS in Operations Research, and it’s core to the discipline.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Were in an MS in IE or SE, typically taking either one would be sufficient exposure to optimization.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4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8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22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Proportionality – linear contribution of </a:t>
            </a:r>
            <a:r>
              <a:rPr lang="en-US" dirty="0" err="1" smtClean="0"/>
              <a:t>x_j</a:t>
            </a:r>
            <a:r>
              <a:rPr lang="en-US" dirty="0" smtClean="0"/>
              <a:t> to </a:t>
            </a:r>
            <a:r>
              <a:rPr lang="en-US" dirty="0" err="1" smtClean="0"/>
              <a:t>obj</a:t>
            </a:r>
            <a:r>
              <a:rPr lang="en-US" dirty="0" smtClean="0"/>
              <a:t>, </a:t>
            </a:r>
            <a:r>
              <a:rPr lang="en-US" dirty="0" err="1" smtClean="0"/>
              <a:t>consts</a:t>
            </a:r>
            <a:r>
              <a:rPr lang="en-US" dirty="0" smtClean="0"/>
              <a:t>.,</a:t>
            </a:r>
            <a:r>
              <a:rPr lang="en-US" baseline="0" dirty="0" smtClean="0"/>
              <a:t> etc.   What’s an example in life when it doesn’t hold? (OPER 612)</a:t>
            </a:r>
          </a:p>
          <a:p>
            <a:r>
              <a:rPr lang="en-US" baseline="0" dirty="0" smtClean="0"/>
              <a:t>Additivity – no subadditivity or </a:t>
            </a:r>
            <a:r>
              <a:rPr lang="en-US" baseline="0" dirty="0" err="1" smtClean="0"/>
              <a:t>supperadditivity</a:t>
            </a:r>
            <a:r>
              <a:rPr lang="en-US" baseline="0" dirty="0" smtClean="0"/>
              <a:t>.  Counterexample?  (Could be OPER 610… or OPER 612)</a:t>
            </a:r>
          </a:p>
          <a:p>
            <a:r>
              <a:rPr lang="en-US" baseline="0" dirty="0" smtClean="0"/>
              <a:t>Divisibility – decimal-valued DVs.  Counterexample?  (OPER 613)</a:t>
            </a:r>
          </a:p>
          <a:p>
            <a:r>
              <a:rPr lang="en-US" baseline="0" dirty="0" smtClean="0"/>
              <a:t>Deterministic – counterexample?  How to handle it? (OPER 615)</a:t>
            </a:r>
          </a:p>
          <a:p>
            <a:r>
              <a:rPr lang="en-US" baseline="0" dirty="0" smtClean="0"/>
              <a:t>* </a:t>
            </a:r>
            <a:r>
              <a:rPr lang="en-US" baseline="0" dirty="0" err="1" smtClean="0"/>
              <a:t>Dantzig</a:t>
            </a:r>
            <a:r>
              <a:rPr lang="en-US" baseline="0" dirty="0" smtClean="0"/>
              <a:t> anecdote from </a:t>
            </a:r>
            <a:r>
              <a:rPr lang="en-US" baseline="0" dirty="0" err="1" smtClean="0"/>
              <a:t>pg</a:t>
            </a:r>
            <a:r>
              <a:rPr lang="en-US" baseline="0" dirty="0" smtClean="0"/>
              <a:t> 4!!!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28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Transformations…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4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DD63FF-397F-4046-AF0D-8445F1F4369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3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91" y="1613647"/>
            <a:ext cx="8589818" cy="490817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Tm="13000">
    <p:pull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//upload.wikimedia.org/wikipedia/commons/3/33/Bell_X-1_color.jpg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File:Bell X-1 color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669" y="1099297"/>
            <a:ext cx="7678271" cy="575870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Manipulations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Inequalities &amp; equations</a:t>
            </a:r>
          </a:p>
          <a:p>
            <a:r>
              <a:rPr lang="en-US" dirty="0" smtClean="0"/>
              <a:t>Non-negativity of variables</a:t>
            </a:r>
          </a:p>
          <a:p>
            <a:r>
              <a:rPr lang="en-US" dirty="0" smtClean="0"/>
              <a:t>Minimization &amp; maximization problems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Funadamental</a:t>
            </a:r>
            <a:r>
              <a:rPr lang="en-US" dirty="0" smtClean="0"/>
              <a:t> LP Formats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6805997"/>
                  </p:ext>
                </p:extLst>
              </p:nvPr>
            </p:nvGraphicFramePr>
            <p:xfrm>
              <a:off x="1413791" y="1782481"/>
              <a:ext cx="6096000" cy="2284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Minimization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Maximization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Standard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𝑨𝒙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𝑨𝒙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Canonical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𝑨𝒙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𝑎𝑥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𝑨𝒙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≥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46805997"/>
                  </p:ext>
                </p:extLst>
              </p:nvPr>
            </p:nvGraphicFramePr>
            <p:xfrm>
              <a:off x="1413791" y="1782481"/>
              <a:ext cx="6096000" cy="2284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Minimization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Maximization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944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Standard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01" t="-44231" r="-101201" b="-1006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44231" r="-898" b="-1006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9443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Canonical</a:t>
                          </a:r>
                          <a:endParaRPr lang="en-US" sz="2000" b="1" dirty="0"/>
                        </a:p>
                      </a:txBody>
                      <a:tcPr anchor="ctr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01" t="-145161" r="-101201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145161" r="-898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486344" y="4478215"/>
            <a:ext cx="1001163" cy="14067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Software for LP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2655531" y="1458411"/>
            <a:ext cx="8303975" cy="4736319"/>
            <a:chOff x="423335" y="1458411"/>
            <a:chExt cx="8303975" cy="47363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23335" y="1458411"/>
              <a:ext cx="3572109" cy="177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Problem Formulation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Objectives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Restrictions, Limitations, and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Constraints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Within DoD planning, it’s “limitations = constraints </a:t>
              </a:r>
              <a:r>
                <a:rPr lang="en-US" sz="1200" smtClean="0"/>
                <a:t>+ restrictions”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155201" y="1458411"/>
              <a:ext cx="3572109" cy="17709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Model Creation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Formulate the math program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Granularity vs. tractability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Assumptions and more assumptions!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/>
                <a:t>Algebraic formulation</a:t>
              </a:r>
            </a:p>
            <a:p>
              <a:pPr marL="463550" lvl="1" indent="-231775" eaLnBrk="0" hangingPunct="0">
                <a:spcBef>
                  <a:spcPct val="0"/>
                </a:spcBef>
              </a:pPr>
              <a:r>
                <a:rPr lang="en-US" sz="1200" dirty="0" smtClean="0"/>
                <a:t>Sets, parameters, decision variables</a:t>
              </a:r>
            </a:p>
            <a:p>
              <a:pPr marL="463550" lvl="1" indent="-231775" eaLnBrk="0" hangingPunct="0">
                <a:spcBef>
                  <a:spcPct val="0"/>
                </a:spcBef>
              </a:pPr>
              <a:r>
                <a:rPr lang="en-US" sz="1200" dirty="0" smtClean="0"/>
                <a:t>Objective function(s), constraints, decision variable bounds</a:t>
              </a:r>
            </a:p>
            <a:p>
              <a:pPr marL="6350" indent="-231775" eaLnBrk="0" hangingPunct="0">
                <a:spcBef>
                  <a:spcPct val="0"/>
                </a:spcBef>
              </a:pPr>
              <a:r>
                <a:rPr lang="en-US" sz="1200" dirty="0"/>
                <a:t>Verification, Validation, &amp; Refinement (VV&amp;R</a:t>
              </a:r>
              <a:r>
                <a:rPr lang="en-US" sz="1200" dirty="0" smtClean="0"/>
                <a:t>)</a:t>
              </a:r>
            </a:p>
            <a:p>
              <a:pPr marL="463550" lvl="1" indent="-231775" eaLnBrk="0" hangingPunct="0">
                <a:spcBef>
                  <a:spcPct val="0"/>
                </a:spcBef>
              </a:pPr>
              <a:endParaRPr lang="en-US" sz="1200" dirty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55201" y="5150733"/>
              <a:ext cx="3572109" cy="1043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Solve the MP Instance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/>
                <a:t>Problem vs. math program vs. instance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What does a “solution” entail?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Algorithm vs. heuristic vs. metaheuristic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23335" y="5150733"/>
              <a:ext cx="3572109" cy="1043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Implement the Solution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Prescriptive analytics vs. “Recommendive” analytics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If the problem isn’t static, will the solution be?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3995444" y="2343874"/>
              <a:ext cx="1159757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10" idx="1"/>
              <a:endCxn id="13" idx="3"/>
            </p:cNvCxnSpPr>
            <p:nvPr/>
          </p:nvCxnSpPr>
          <p:spPr bwMode="auto">
            <a:xfrm flipH="1">
              <a:off x="3995444" y="5672732"/>
              <a:ext cx="1159757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9" idx="2"/>
              <a:endCxn id="10" idx="0"/>
            </p:cNvCxnSpPr>
            <p:nvPr/>
          </p:nvCxnSpPr>
          <p:spPr bwMode="auto">
            <a:xfrm>
              <a:off x="6941256" y="3229337"/>
              <a:ext cx="0" cy="192139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Elbow Connector 23"/>
            <p:cNvCxnSpPr>
              <a:stCxn id="10" idx="1"/>
            </p:cNvCxnSpPr>
            <p:nvPr/>
          </p:nvCxnSpPr>
          <p:spPr bwMode="auto">
            <a:xfrm rot="10800000">
              <a:off x="4572009" y="2406290"/>
              <a:ext cx="583193" cy="3266442"/>
            </a:xfrm>
            <a:prstGeom prst="bentConnector2">
              <a:avLst/>
            </a:prstGeom>
            <a:solidFill>
              <a:schemeClr val="accent1"/>
            </a:solidFill>
            <a:ln w="76200" cap="flat" cmpd="sng" algn="ctr">
              <a:solidFill>
                <a:srgbClr val="0099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2785945" y="3661786"/>
              <a:ext cx="3572109" cy="1056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Testing, Analysis, Restructuring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Iterative implementation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Granularity vs. tractability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Robustness to parametric variations</a:t>
              </a:r>
              <a:endParaRPr lang="en-US" sz="1200" dirty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660019" y="1192194"/>
            <a:ext cx="34145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en-US" sz="1200" u="sng" dirty="0" smtClean="0">
                <a:solidFill>
                  <a:srgbClr val="0000FF"/>
                </a:solidFill>
              </a:rPr>
              <a:t>Algebraic Modeling Languages (AMLs)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GAMS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>
                <a:solidFill>
                  <a:srgbClr val="0000FF"/>
                </a:solidFill>
              </a:rPr>
              <a:t>LINGO IDE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IBM’s Optimization Programming Language (OPL)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AMPL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MPS</a:t>
            </a:r>
          </a:p>
          <a:p>
            <a:pPr marL="171450" indent="-171450" eaLnBrk="0" hangingPunct="0">
              <a:spcBef>
                <a:spcPct val="0"/>
              </a:spcBef>
            </a:pPr>
            <a:endParaRPr lang="en-US" sz="1200" dirty="0">
              <a:solidFill>
                <a:srgbClr val="0000FF"/>
              </a:solidFill>
            </a:endParaRPr>
          </a:p>
          <a:p>
            <a:pPr algn="ctr" eaLnBrk="0" hangingPunct="0">
              <a:spcBef>
                <a:spcPct val="0"/>
              </a:spcBef>
              <a:buNone/>
            </a:pPr>
            <a:r>
              <a:rPr lang="en-US" sz="1200" u="sng" dirty="0" smtClean="0">
                <a:solidFill>
                  <a:srgbClr val="0000FF"/>
                </a:solidFill>
              </a:rPr>
              <a:t>Generalized Programming Languages (GPLs</a:t>
            </a:r>
            <a:r>
              <a:rPr lang="en-US" sz="1200" u="sng" dirty="0">
                <a:solidFill>
                  <a:srgbClr val="0000FF"/>
                </a:solidFill>
              </a:rPr>
              <a:t>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C++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Java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.NET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Python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MATLAB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60019" y="4722086"/>
            <a:ext cx="17246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en-US" sz="1200" u="sng" dirty="0" smtClean="0">
                <a:solidFill>
                  <a:srgbClr val="0000FF"/>
                </a:solidFill>
              </a:rPr>
              <a:t>Commercial Solvers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BDMLP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CLP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CPLEX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FICO-Xpress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err="1" smtClean="0">
                <a:solidFill>
                  <a:srgbClr val="0000FF"/>
                </a:solidFill>
              </a:rPr>
              <a:t>Gurobi</a:t>
            </a:r>
            <a:endParaRPr lang="en-US" sz="1200" dirty="0" smtClean="0">
              <a:solidFill>
                <a:srgbClr val="0000FF"/>
              </a:solidFill>
            </a:endParaRP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MOSEK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200" dirty="0" smtClean="0">
                <a:solidFill>
                  <a:srgbClr val="0000FF"/>
                </a:solidFill>
              </a:rPr>
              <a:t>And many more…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6" name="Double Bracket 5"/>
          <p:cNvSpPr/>
          <p:nvPr/>
        </p:nvSpPr>
        <p:spPr bwMode="auto">
          <a:xfrm>
            <a:off x="7274232" y="3429000"/>
            <a:ext cx="1811894" cy="1618574"/>
          </a:xfrm>
          <a:prstGeom prst="bracketPair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en-US" sz="1050" u="sng" dirty="0">
                <a:solidFill>
                  <a:srgbClr val="C00000"/>
                </a:solidFill>
              </a:rPr>
              <a:t>Model &amp; solve packages</a:t>
            </a:r>
          </a:p>
          <a:p>
            <a:pPr algn="ctr" eaLnBrk="0" hangingPunct="0">
              <a:spcBef>
                <a:spcPct val="0"/>
              </a:spcBef>
              <a:buNone/>
            </a:pPr>
            <a:r>
              <a:rPr lang="en-US" sz="1050" dirty="0" smtClean="0">
                <a:solidFill>
                  <a:srgbClr val="C00000"/>
                </a:solidFill>
              </a:rPr>
              <a:t>(typically more limiting)</a:t>
            </a:r>
            <a:endParaRPr lang="en-US" sz="1050" dirty="0">
              <a:solidFill>
                <a:srgbClr val="C00000"/>
              </a:solidFill>
            </a:endParaRP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50" dirty="0">
                <a:solidFill>
                  <a:srgbClr val="C00000"/>
                </a:solidFill>
              </a:rPr>
              <a:t>Excel (Solver)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50" dirty="0">
                <a:solidFill>
                  <a:srgbClr val="C00000"/>
                </a:solidFill>
              </a:rPr>
              <a:t>Julia (</a:t>
            </a:r>
            <a:r>
              <a:rPr lang="en-US" sz="1050" dirty="0" err="1">
                <a:solidFill>
                  <a:srgbClr val="C00000"/>
                </a:solidFill>
              </a:rPr>
              <a:t>JuliaOpt</a:t>
            </a:r>
            <a:r>
              <a:rPr lang="en-US" sz="1050" dirty="0">
                <a:solidFill>
                  <a:srgbClr val="C00000"/>
                </a:solidFill>
              </a:rPr>
              <a:t>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50" dirty="0">
                <a:solidFill>
                  <a:srgbClr val="C00000"/>
                </a:solidFill>
              </a:rPr>
              <a:t>Mathematica (Minimize)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50" dirty="0">
                <a:solidFill>
                  <a:srgbClr val="C00000"/>
                </a:solidFill>
              </a:rPr>
              <a:t>MATLAB (</a:t>
            </a:r>
            <a:r>
              <a:rPr lang="en-US" sz="1050" dirty="0" err="1">
                <a:solidFill>
                  <a:srgbClr val="C00000"/>
                </a:solidFill>
              </a:rPr>
              <a:t>linprog</a:t>
            </a:r>
            <a:r>
              <a:rPr lang="en-US" sz="1050" dirty="0">
                <a:solidFill>
                  <a:srgbClr val="C00000"/>
                </a:solidFill>
              </a:rPr>
              <a:t>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50" dirty="0">
                <a:solidFill>
                  <a:srgbClr val="C00000"/>
                </a:solidFill>
              </a:rPr>
              <a:t>Python </a:t>
            </a:r>
            <a:r>
              <a:rPr lang="en-US" sz="1050" dirty="0" smtClean="0">
                <a:solidFill>
                  <a:srgbClr val="C00000"/>
                </a:solidFill>
              </a:rPr>
              <a:t>(</a:t>
            </a:r>
            <a:r>
              <a:rPr lang="en-US" sz="1050" dirty="0" err="1" smtClean="0">
                <a:solidFill>
                  <a:srgbClr val="C00000"/>
                </a:solidFill>
              </a:rPr>
              <a:t>Pyomo</a:t>
            </a:r>
            <a:r>
              <a:rPr lang="en-US" sz="1050" dirty="0" smtClean="0">
                <a:solidFill>
                  <a:srgbClr val="C00000"/>
                </a:solidFill>
              </a:rPr>
              <a:t>, </a:t>
            </a:r>
            <a:r>
              <a:rPr lang="en-US" sz="1050" dirty="0">
                <a:solidFill>
                  <a:srgbClr val="C00000"/>
                </a:solidFill>
              </a:rPr>
              <a:t>others)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50" dirty="0">
                <a:solidFill>
                  <a:srgbClr val="C00000"/>
                </a:solidFill>
              </a:rPr>
              <a:t>R (</a:t>
            </a:r>
            <a:r>
              <a:rPr lang="en-US" sz="1050" dirty="0" err="1">
                <a:solidFill>
                  <a:srgbClr val="C00000"/>
                </a:solidFill>
              </a:rPr>
              <a:t>lpSolve</a:t>
            </a:r>
            <a:r>
              <a:rPr lang="en-US" sz="1050" dirty="0">
                <a:solidFill>
                  <a:srgbClr val="C00000"/>
                </a:solidFill>
              </a:rPr>
              <a:t>)</a:t>
            </a:r>
          </a:p>
          <a:p>
            <a:pPr marL="171450" indent="-171450" eaLnBrk="0" hangingPunct="0">
              <a:spcBef>
                <a:spcPct val="0"/>
              </a:spcBef>
            </a:pPr>
            <a:r>
              <a:rPr lang="en-US" sz="1050" dirty="0">
                <a:solidFill>
                  <a:srgbClr val="C00000"/>
                </a:solidFill>
              </a:rPr>
              <a:t>SAS (LPSOLVE)</a:t>
            </a:r>
          </a:p>
        </p:txBody>
      </p:sp>
    </p:spTree>
    <p:extLst>
      <p:ext uri="{BB962C8B-B14F-4D97-AF65-F5344CB8AC3E}">
        <p14:creationId xmlns:p14="http://schemas.microsoft.com/office/powerpoint/2010/main" val="4467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Formulations from</a:t>
            </a:r>
            <a:br>
              <a:rPr lang="en-US" dirty="0" smtClean="0"/>
            </a:br>
            <a:r>
              <a:rPr lang="en-US" dirty="0" smtClean="0"/>
              <a:t>Today’s Readings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Feed Mix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Production Scheduling: An Optimal Control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Cutting Stock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Transportation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Capital Budgeting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Tanker Scheduling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err="1" smtClean="0"/>
              <a:t>Multiperiod</a:t>
            </a:r>
            <a:r>
              <a:rPr lang="en-US" strike="sngStrike" dirty="0" smtClean="0"/>
              <a:t> Coal Blending and Distribution Problem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4585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1.1</a:t>
            </a:r>
            <a:br>
              <a:rPr lang="en-US" dirty="0" smtClean="0"/>
            </a:br>
            <a:r>
              <a:rPr lang="en-US" sz="2400" dirty="0" smtClean="0">
                <a:solidFill>
                  <a:srgbClr val="000066"/>
                </a:solidFill>
              </a:rPr>
              <a:t> (1 of 5)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Fred has $5000 to invest over the next five years.  </a:t>
            </a:r>
          </a:p>
          <a:p>
            <a:r>
              <a:rPr lang="en-US" dirty="0" smtClean="0"/>
              <a:t>At the beginning of each year he can invest money in one- or two-year time deposits.  </a:t>
            </a:r>
          </a:p>
          <a:p>
            <a:r>
              <a:rPr lang="en-US" dirty="0" smtClean="0"/>
              <a:t>The bank pays 4% interest on one-year time deposits and 9% (total) on two-year time deposits.  </a:t>
            </a:r>
          </a:p>
          <a:p>
            <a:r>
              <a:rPr lang="en-US" dirty="0" smtClean="0"/>
              <a:t>In addition, West World Limited will offer three-year certificates starting at the beginning of the second year. These certificates will return 15% (total).  </a:t>
            </a:r>
          </a:p>
          <a:p>
            <a:r>
              <a:rPr lang="en-US" dirty="0" smtClean="0"/>
              <a:t>If Fred reinvests his money that is available every year, formulate a linear program to show him how to maximize his total cash on hand at the end of the fifth year.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1.1</a:t>
            </a:r>
            <a:br>
              <a:rPr lang="en-US" dirty="0" smtClean="0"/>
            </a:br>
            <a:r>
              <a:rPr lang="en-US" sz="2400" dirty="0" smtClean="0">
                <a:solidFill>
                  <a:srgbClr val="000066"/>
                </a:solidFill>
              </a:rPr>
              <a:t> (2 of 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850870" y="1081940"/>
                <a:ext cx="7253858" cy="1859352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sz="2000" u="sng" dirty="0" smtClean="0">
                    <a:solidFill>
                      <a:srgbClr val="000000"/>
                    </a:solidFill>
                  </a:rPr>
                  <a:t>Sets</a:t>
                </a:r>
                <a:endParaRPr lang="en-US" sz="2000" u="sng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tabLst>
                    <a:tab pos="574675" algn="l"/>
                  </a:tabLs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</a:rPr>
                  <a:t>:	the time periods (years), indexed by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{1,2,3,4,5,6}</m:t>
                    </m:r>
                  </m:oMath>
                </a14:m>
                <a:endParaRPr lang="en-US" sz="160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tabLst>
                    <a:tab pos="574675" algn="l"/>
                  </a:tabLst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 smtClean="0">
                    <a:solidFill>
                      <a:srgbClr val="000000"/>
                    </a:solidFill>
                  </a:rPr>
                  <a:t>:</a:t>
                </a:r>
                <a:r>
                  <a:rPr lang="en-US" sz="1600" dirty="0">
                    <a:solidFill>
                      <a:srgbClr val="000000"/>
                    </a:solidFill>
                  </a:rPr>
                  <a:t>	the </a:t>
                </a:r>
                <a:r>
                  <a:rPr lang="en-US" sz="1600" dirty="0" smtClean="0">
                    <a:solidFill>
                      <a:srgbClr val="000000"/>
                    </a:solidFill>
                  </a:rPr>
                  <a:t>durations (years) for an investment, indexed by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∈{1,2,3}</m:t>
                    </m:r>
                  </m:oMath>
                </a14:m>
                <a:endParaRPr lang="en-US" sz="1600" dirty="0">
                  <a:solidFill>
                    <a:srgbClr val="000000"/>
                  </a:solidFill>
                </a:endParaRPr>
              </a:p>
              <a:p>
                <a:pPr>
                  <a:buNone/>
                </a:pPr>
                <a:r>
                  <a:rPr lang="en-US" sz="2000" u="sng" dirty="0" smtClean="0"/>
                  <a:t>Decision variables</a:t>
                </a:r>
              </a:p>
              <a:p>
                <a:pPr marL="0" indent="0">
                  <a:buNone/>
                  <a:tabLst>
                    <a:tab pos="5746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𝑡𝑙</m:t>
                        </m:r>
                      </m:sub>
                    </m:sSub>
                  </m:oMath>
                </a14:m>
                <a:r>
                  <a:rPr lang="en-US" sz="1600" dirty="0" smtClean="0"/>
                  <a:t>:	amount ($) to invest </a:t>
                </a:r>
                <a:r>
                  <a:rPr lang="en-US" sz="1600" u="sng" dirty="0" smtClean="0"/>
                  <a:t>at the beginning of</a:t>
                </a:r>
                <a:r>
                  <a:rPr lang="en-US" sz="1600" dirty="0" smtClean="0"/>
                  <a:t> year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 smtClean="0"/>
                  <a:t> in 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600" dirty="0" smtClean="0"/>
                  <a:t>-year investment</a:t>
                </a:r>
              </a:p>
              <a:p>
                <a:pPr marL="0" indent="0">
                  <a:buNone/>
                  <a:tabLst>
                    <a:tab pos="5746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/>
                  <a:t>:	amount ($) available for investment at the beginning of year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850870" y="1081940"/>
                <a:ext cx="7253858" cy="1859352"/>
              </a:xfrm>
              <a:blipFill rotWithShape="0">
                <a:blip r:embed="rId2"/>
                <a:stretch>
                  <a:fillRect l="-924" t="-1311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 bwMode="auto">
          <a:xfrm>
            <a:off x="187501" y="2683237"/>
            <a:ext cx="483874" cy="48387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864786" y="3411409"/>
            <a:ext cx="483874" cy="48387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451724" y="4139581"/>
            <a:ext cx="483874" cy="48387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5038662" y="4867753"/>
            <a:ext cx="483874" cy="48387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4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6625600" y="5595925"/>
            <a:ext cx="483874" cy="48387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8212536" y="6324096"/>
            <a:ext cx="483874" cy="48387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6</a:t>
            </a:r>
          </a:p>
        </p:txBody>
      </p:sp>
      <p:cxnSp>
        <p:nvCxnSpPr>
          <p:cNvPr id="13" name="Straight Arrow Connector 12"/>
          <p:cNvCxnSpPr>
            <a:stCxn id="4" idx="5"/>
            <a:endCxn id="6" idx="1"/>
          </p:cNvCxnSpPr>
          <p:nvPr/>
        </p:nvCxnSpPr>
        <p:spPr bwMode="auto">
          <a:xfrm>
            <a:off x="600513" y="3096249"/>
            <a:ext cx="1335135" cy="386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7" idx="5"/>
            <a:endCxn id="8" idx="1"/>
          </p:cNvCxnSpPr>
          <p:nvPr/>
        </p:nvCxnSpPr>
        <p:spPr bwMode="auto">
          <a:xfrm>
            <a:off x="3864736" y="4552593"/>
            <a:ext cx="1244788" cy="386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>
            <a:stCxn id="8" idx="5"/>
            <a:endCxn id="9" idx="1"/>
          </p:cNvCxnSpPr>
          <p:nvPr/>
        </p:nvCxnSpPr>
        <p:spPr bwMode="auto">
          <a:xfrm>
            <a:off x="5451674" y="5280765"/>
            <a:ext cx="1244788" cy="386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9" idx="5"/>
            <a:endCxn id="10" idx="1"/>
          </p:cNvCxnSpPr>
          <p:nvPr/>
        </p:nvCxnSpPr>
        <p:spPr bwMode="auto">
          <a:xfrm>
            <a:off x="7038612" y="6008937"/>
            <a:ext cx="1244786" cy="386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6" idx="5"/>
            <a:endCxn id="7" idx="1"/>
          </p:cNvCxnSpPr>
          <p:nvPr/>
        </p:nvCxnSpPr>
        <p:spPr bwMode="auto">
          <a:xfrm>
            <a:off x="2277798" y="3824421"/>
            <a:ext cx="1244788" cy="3860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073973" y="2961845"/>
                <a:ext cx="611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73" y="2961845"/>
                <a:ext cx="61164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682294" y="3654942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294" y="3654942"/>
                <a:ext cx="61760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4220256" y="4388878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56" y="4388878"/>
                <a:ext cx="617605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764933" y="5037409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33" y="5037409"/>
                <a:ext cx="617605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393801" y="5766458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801" y="5766458"/>
                <a:ext cx="617605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urved Connector 34"/>
          <p:cNvCxnSpPr>
            <a:stCxn id="4" idx="4"/>
            <a:endCxn id="7" idx="2"/>
          </p:cNvCxnSpPr>
          <p:nvPr/>
        </p:nvCxnSpPr>
        <p:spPr bwMode="auto">
          <a:xfrm rot="16200000" flipH="1">
            <a:off x="1333378" y="2263171"/>
            <a:ext cx="1214407" cy="3022286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Curved Connector 35"/>
          <p:cNvCxnSpPr>
            <a:stCxn id="6" idx="4"/>
            <a:endCxn id="8" idx="2"/>
          </p:cNvCxnSpPr>
          <p:nvPr/>
        </p:nvCxnSpPr>
        <p:spPr bwMode="auto">
          <a:xfrm rot="16200000" flipH="1">
            <a:off x="2965489" y="3036516"/>
            <a:ext cx="1214407" cy="293193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Curved Connector 38"/>
          <p:cNvCxnSpPr>
            <a:stCxn id="7" idx="4"/>
            <a:endCxn id="9" idx="2"/>
          </p:cNvCxnSpPr>
          <p:nvPr/>
        </p:nvCxnSpPr>
        <p:spPr bwMode="auto">
          <a:xfrm rot="16200000" flipH="1">
            <a:off x="4552427" y="3764688"/>
            <a:ext cx="1214407" cy="293193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Curved Connector 41"/>
          <p:cNvCxnSpPr>
            <a:stCxn id="8" idx="4"/>
            <a:endCxn id="10" idx="2"/>
          </p:cNvCxnSpPr>
          <p:nvPr/>
        </p:nvCxnSpPr>
        <p:spPr bwMode="auto">
          <a:xfrm rot="16200000" flipH="1">
            <a:off x="6139364" y="4492861"/>
            <a:ext cx="1214406" cy="293193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Curved Connector 47"/>
          <p:cNvCxnSpPr>
            <a:stCxn id="6" idx="6"/>
            <a:endCxn id="9" idx="0"/>
          </p:cNvCxnSpPr>
          <p:nvPr/>
        </p:nvCxnSpPr>
        <p:spPr bwMode="auto">
          <a:xfrm>
            <a:off x="2348660" y="3653346"/>
            <a:ext cx="4518877" cy="1942579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Curved Connector 51"/>
          <p:cNvCxnSpPr>
            <a:stCxn id="7" idx="6"/>
            <a:endCxn id="10" idx="0"/>
          </p:cNvCxnSpPr>
          <p:nvPr/>
        </p:nvCxnSpPr>
        <p:spPr bwMode="auto">
          <a:xfrm>
            <a:off x="3935598" y="4381518"/>
            <a:ext cx="4518875" cy="1942578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525088" y="3854997"/>
                <a:ext cx="6116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8" y="3854997"/>
                <a:ext cx="61164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808071" y="4762469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71" y="4762469"/>
                <a:ext cx="61760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418802" y="5528100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802" y="5528100"/>
                <a:ext cx="617605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005017" y="6285289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7" y="6285289"/>
                <a:ext cx="617605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5193734" y="3845684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734" y="3845684"/>
                <a:ext cx="61760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7365033" y="4772822"/>
                <a:ext cx="6176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033" y="4772822"/>
                <a:ext cx="617605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280757" y="2289578"/>
                <a:ext cx="5053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7" y="2289578"/>
                <a:ext cx="505395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/>
            </p:nvSpPr>
            <p:spPr>
              <a:xfrm>
                <a:off x="2115782" y="3060350"/>
                <a:ext cx="5113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782" y="3060350"/>
                <a:ext cx="511358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3666176" y="3788522"/>
                <a:ext cx="5113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76" y="3788522"/>
                <a:ext cx="511358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5284012" y="4527326"/>
                <a:ext cx="5113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12" y="4527326"/>
                <a:ext cx="511358" cy="400110"/>
              </a:xfrm>
              <a:prstGeom prst="rect">
                <a:avLst/>
              </a:prstGeom>
              <a:blipFill rotWithShape="0"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6848339" y="5214814"/>
                <a:ext cx="5113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339" y="5214814"/>
                <a:ext cx="511358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/>
              <p:cNvSpPr/>
              <p:nvPr/>
            </p:nvSpPr>
            <p:spPr>
              <a:xfrm>
                <a:off x="8467387" y="5962663"/>
                <a:ext cx="5113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387" y="5962663"/>
                <a:ext cx="511358" cy="400110"/>
              </a:xfrm>
              <a:prstGeom prst="rect">
                <a:avLst/>
              </a:prstGeom>
              <a:blipFill rotWithShape="0"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/>
          <p:cNvSpPr/>
          <p:nvPr/>
        </p:nvSpPr>
        <p:spPr>
          <a:xfrm>
            <a:off x="3926543" y="1210236"/>
            <a:ext cx="4921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u="sng" dirty="0" smtClean="0">
                <a:solidFill>
                  <a:srgbClr val="FF0000"/>
                </a:solidFill>
              </a:rPr>
              <a:t>Note</a:t>
            </a:r>
            <a:r>
              <a:rPr lang="en-US" sz="1000" dirty="0" smtClean="0">
                <a:solidFill>
                  <a:srgbClr val="FF0000"/>
                </a:solidFill>
              </a:rPr>
              <a:t>:  This may differ from the model we construct in class, but it is also valid.</a:t>
            </a:r>
          </a:p>
        </p:txBody>
      </p:sp>
    </p:spTree>
    <p:extLst>
      <p:ext uri="{BB962C8B-B14F-4D97-AF65-F5344CB8AC3E}">
        <p14:creationId xmlns:p14="http://schemas.microsoft.com/office/powerpoint/2010/main" val="327490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55" grpId="0"/>
      <p:bldP spid="56" grpId="0"/>
      <p:bldP spid="57" grpId="0"/>
      <p:bldP spid="58" grpId="0"/>
      <p:bldP spid="60" grpId="0"/>
      <p:bldP spid="61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1.1</a:t>
            </a:r>
            <a:br>
              <a:rPr lang="en-US" dirty="0" smtClean="0"/>
            </a:br>
            <a:r>
              <a:rPr lang="en-US" sz="2400" dirty="0" smtClean="0">
                <a:solidFill>
                  <a:srgbClr val="000066"/>
                </a:solidFill>
              </a:rPr>
              <a:t> (3 of 5) – w/o the diagram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00297" y="1169896"/>
                <a:ext cx="8743406" cy="4908176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u="sng" dirty="0" smtClean="0">
                    <a:solidFill>
                      <a:srgbClr val="000000"/>
                    </a:solidFill>
                  </a:rPr>
                  <a:t>Sets</a:t>
                </a:r>
                <a:endParaRPr lang="en-US" u="sng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tabLst>
                    <a:tab pos="57467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:	the time periods (years), indexed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{1,2,3,4,5,6}</m:t>
                    </m:r>
                  </m:oMath>
                </a14:m>
                <a:endParaRPr lang="en-US" sz="2000" dirty="0" smtClean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  <a:tabLst>
                    <a:tab pos="574675" algn="l"/>
                  </a:tabLs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:</a:t>
                </a:r>
                <a:r>
                  <a:rPr lang="en-US" sz="2000" dirty="0">
                    <a:solidFill>
                      <a:srgbClr val="000000"/>
                    </a:solidFill>
                  </a:rPr>
                  <a:t>	the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durations (years) for an investment, indexed by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∈{1,2,3}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0">
                  <a:buNone/>
                </a:pPr>
                <a:r>
                  <a:rPr lang="en-US" sz="2000" dirty="0">
                    <a:solidFill>
                      <a:srgbClr val="000000"/>
                    </a:solidFill>
                  </a:rPr>
                  <a:t>	</a:t>
                </a:r>
              </a:p>
              <a:p>
                <a:pPr>
                  <a:buNone/>
                </a:pPr>
                <a:r>
                  <a:rPr lang="en-US" u="sng" dirty="0" smtClean="0"/>
                  <a:t>Decision variables</a:t>
                </a:r>
              </a:p>
              <a:p>
                <a:pPr marL="0" indent="0">
                  <a:buNone/>
                  <a:tabLst>
                    <a:tab pos="5746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𝑡𝑙</m:t>
                        </m:r>
                      </m:sub>
                    </m:sSub>
                  </m:oMath>
                </a14:m>
                <a:r>
                  <a:rPr lang="en-US" sz="2000" dirty="0" smtClean="0"/>
                  <a:t>:	amount ($) to invest </a:t>
                </a:r>
                <a:r>
                  <a:rPr lang="en-US" sz="2000" u="sng" dirty="0" smtClean="0"/>
                  <a:t>at the beginning of</a:t>
                </a:r>
                <a:r>
                  <a:rPr lang="en-US" sz="2000" dirty="0" smtClean="0"/>
                  <a:t> year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in 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 smtClean="0"/>
                  <a:t>-year investment</a:t>
                </a:r>
              </a:p>
              <a:p>
                <a:pPr marL="0" indent="0">
                  <a:buNone/>
                  <a:tabLst>
                    <a:tab pos="5746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:	amount ($) </a:t>
                </a:r>
                <a:r>
                  <a:rPr lang="en-US" sz="2000" dirty="0" smtClean="0"/>
                  <a:t>available for investment at the beginning of year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  <a:tabLst>
                    <a:tab pos="574675" algn="l"/>
                  </a:tabLst>
                </a:pPr>
                <a:endParaRPr lang="en-US" sz="2000" dirty="0"/>
              </a:p>
              <a:p>
                <a:pPr marL="0" indent="0">
                  <a:buNone/>
                  <a:tabLst>
                    <a:tab pos="574675" algn="l"/>
                  </a:tabLst>
                </a:pPr>
                <a:r>
                  <a:rPr lang="en-US" sz="2000" dirty="0" smtClean="0">
                    <a:solidFill>
                      <a:srgbClr val="0000FF"/>
                    </a:solidFill>
                  </a:rPr>
                  <a:t>Or…</a:t>
                </a:r>
              </a:p>
              <a:p>
                <a:pPr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51</m:t>
                        </m:r>
                      </m:sub>
                    </m:sSub>
                  </m:oMath>
                </a14:m>
                <a:r>
                  <a:rPr lang="en-US" sz="2000" dirty="0"/>
                  <a:t>:	amount ($) to invest 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1,2,3,4,5</m:t>
                        </m:r>
                      </m:e>
                    </m:d>
                  </m:oMath>
                </a14:m>
                <a:r>
                  <a:rPr lang="en-US" sz="2000" dirty="0"/>
                  <a:t> for 1 year</a:t>
                </a:r>
              </a:p>
              <a:p>
                <a:pPr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</m:oMath>
                </a14:m>
                <a:r>
                  <a:rPr lang="en-US" sz="2000" dirty="0"/>
                  <a:t>: 	amount ($) to invest 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sz="2000" dirty="0"/>
                  <a:t> for 2 years</a:t>
                </a:r>
              </a:p>
              <a:p>
                <a:pPr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2000" dirty="0"/>
                  <a:t>: 		amount ($) to invest 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sz="2000" dirty="0"/>
                  <a:t> for 3 years</a:t>
                </a:r>
              </a:p>
              <a:p>
                <a:pPr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dirty="0"/>
                  <a:t>:	amount ($) on-hand 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1,2,3,4,5,6</m:t>
                        </m:r>
                      </m:e>
                    </m:d>
                  </m:oMath>
                </a14:m>
                <a:r>
                  <a:rPr lang="en-US" sz="2000" dirty="0"/>
                  <a:t> years</a:t>
                </a:r>
              </a:p>
              <a:p>
                <a:pPr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00297" y="1169896"/>
                <a:ext cx="8743406" cy="4908176"/>
              </a:xfrm>
              <a:blipFill rotWithShape="0">
                <a:blip r:embed="rId2"/>
                <a:stretch>
                  <a:fillRect l="-1185" t="-994" b="-3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926543" y="1210236"/>
            <a:ext cx="4921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u="sng" dirty="0" smtClean="0">
                <a:solidFill>
                  <a:srgbClr val="FF0000"/>
                </a:solidFill>
              </a:rPr>
              <a:t>Note</a:t>
            </a:r>
            <a:r>
              <a:rPr lang="en-US" sz="1000" dirty="0" smtClean="0">
                <a:solidFill>
                  <a:srgbClr val="FF0000"/>
                </a:solidFill>
              </a:rPr>
              <a:t>:  This may differ from the model we construct in class, but it is also valid.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1.1</a:t>
            </a:r>
            <a:br>
              <a:rPr lang="en-US" dirty="0" smtClean="0"/>
            </a:br>
            <a:r>
              <a:rPr lang="en-US" sz="2400" dirty="0" smtClean="0">
                <a:solidFill>
                  <a:srgbClr val="000066"/>
                </a:solidFill>
              </a:rPr>
              <a:t> (4 of 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7091" y="1169896"/>
                <a:ext cx="8589818" cy="4908176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u="sng" dirty="0" smtClean="0"/>
                  <a:t>Explicit Formulation</a:t>
                </a:r>
              </a:p>
              <a:p>
                <a:pPr marL="463550" indent="-46355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=5000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+0.04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+0.04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+1.09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+0.04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+1.09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+0.04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+1.09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+1.15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+0.04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+1.09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+1.15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,≥0</m:t>
                            </m:r>
                          </m:e>
                        </m:mr>
                      </m:m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7091" y="1169896"/>
                <a:ext cx="8589818" cy="4908176"/>
              </a:xfrm>
              <a:blipFill rotWithShape="0">
                <a:blip r:embed="rId3"/>
                <a:stretch>
                  <a:fillRect l="-1135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823394" y="1545283"/>
            <a:ext cx="3007890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ts val="8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</a:rPr>
              <a:t>Maximizes the cash on-hand in year 6</a:t>
            </a:r>
          </a:p>
          <a:p>
            <a:pPr algn="r">
              <a:spcBef>
                <a:spcPts val="800"/>
              </a:spcBef>
              <a:buNone/>
            </a:pPr>
            <a:r>
              <a:rPr lang="en-US" sz="1200" dirty="0">
                <a:solidFill>
                  <a:srgbClr val="0000FF"/>
                </a:solidFill>
              </a:rPr>
              <a:t>Calculates the cash on-hand in year 1</a:t>
            </a:r>
          </a:p>
          <a:p>
            <a:pPr algn="r">
              <a:spcBef>
                <a:spcPts val="800"/>
              </a:spcBef>
              <a:buNone/>
            </a:pPr>
            <a:r>
              <a:rPr lang="en-US" sz="1200" dirty="0">
                <a:solidFill>
                  <a:srgbClr val="0000FF"/>
                </a:solidFill>
              </a:rPr>
              <a:t>Limits the investments in year 1</a:t>
            </a:r>
          </a:p>
          <a:p>
            <a:pPr algn="r">
              <a:spcBef>
                <a:spcPts val="800"/>
              </a:spcBef>
              <a:buNone/>
            </a:pPr>
            <a:r>
              <a:rPr lang="en-US" sz="1200" dirty="0">
                <a:solidFill>
                  <a:srgbClr val="0000FF"/>
                </a:solidFill>
              </a:rPr>
              <a:t>Calculates cash on-hand in year 2</a:t>
            </a:r>
          </a:p>
          <a:p>
            <a:pPr algn="r">
              <a:spcBef>
                <a:spcPts val="800"/>
              </a:spcBef>
              <a:buNone/>
            </a:pPr>
            <a:r>
              <a:rPr lang="en-US" sz="1200" dirty="0">
                <a:solidFill>
                  <a:srgbClr val="0000FF"/>
                </a:solidFill>
              </a:rPr>
              <a:t>Limits the investments in year </a:t>
            </a:r>
            <a:r>
              <a:rPr lang="en-US" sz="1200" dirty="0" smtClean="0">
                <a:solidFill>
                  <a:srgbClr val="0000FF"/>
                </a:solidFill>
              </a:rPr>
              <a:t>2</a:t>
            </a:r>
          </a:p>
          <a:p>
            <a:pPr algn="r">
              <a:spcBef>
                <a:spcPts val="8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</a:rPr>
              <a:t>Et cetera…</a:t>
            </a:r>
          </a:p>
          <a:p>
            <a:pPr algn="r">
              <a:spcBef>
                <a:spcPts val="800"/>
              </a:spcBef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 algn="r">
              <a:spcBef>
                <a:spcPts val="800"/>
              </a:spcBef>
              <a:buNone/>
            </a:pPr>
            <a:endParaRPr lang="en-US" sz="1200" dirty="0" smtClean="0">
              <a:solidFill>
                <a:srgbClr val="0000FF"/>
              </a:solidFill>
            </a:endParaRPr>
          </a:p>
          <a:p>
            <a:pPr algn="r">
              <a:spcBef>
                <a:spcPts val="800"/>
              </a:spcBef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algn="r">
              <a:spcBef>
                <a:spcPts val="800"/>
              </a:spcBef>
              <a:buNone/>
            </a:pPr>
            <a:endParaRPr lang="en-US" sz="1200" dirty="0" smtClean="0">
              <a:solidFill>
                <a:srgbClr val="0000FF"/>
              </a:solidFill>
            </a:endParaRPr>
          </a:p>
          <a:p>
            <a:pPr algn="r">
              <a:spcBef>
                <a:spcPts val="800"/>
              </a:spcBef>
              <a:buNone/>
            </a:pPr>
            <a:endParaRPr lang="en-US" sz="1200" dirty="0" smtClean="0">
              <a:solidFill>
                <a:srgbClr val="0000FF"/>
              </a:solidFill>
            </a:endParaRPr>
          </a:p>
          <a:p>
            <a:pPr algn="r">
              <a:spcBef>
                <a:spcPts val="800"/>
              </a:spcBef>
              <a:buNone/>
            </a:pPr>
            <a:endParaRPr lang="en-US" sz="1200" dirty="0">
              <a:solidFill>
                <a:srgbClr val="0000FF"/>
              </a:solidFill>
            </a:endParaRPr>
          </a:p>
          <a:p>
            <a:pPr algn="r">
              <a:spcBef>
                <a:spcPts val="800"/>
              </a:spcBef>
              <a:buNone/>
            </a:pPr>
            <a:r>
              <a:rPr lang="en-US" sz="1200" dirty="0" smtClean="0">
                <a:solidFill>
                  <a:srgbClr val="0000FF"/>
                </a:solidFill>
              </a:rPr>
              <a:t>Enforces non-negativity of DVs</a:t>
            </a:r>
            <a:endParaRPr lang="en-US" sz="1200" dirty="0">
              <a:solidFill>
                <a:srgbClr val="0000FF"/>
              </a:solidFill>
            </a:endParaRPr>
          </a:p>
          <a:p>
            <a:pPr algn="r">
              <a:spcBef>
                <a:spcPts val="800"/>
              </a:spcBef>
              <a:buNone/>
            </a:pPr>
            <a:endParaRPr lang="en-US" sz="1200" dirty="0" smtClean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26543" y="1210236"/>
            <a:ext cx="49216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u="sng" dirty="0" smtClean="0">
                <a:solidFill>
                  <a:srgbClr val="FF0000"/>
                </a:solidFill>
              </a:rPr>
              <a:t>Note</a:t>
            </a:r>
            <a:r>
              <a:rPr lang="en-US" sz="1000" dirty="0" smtClean="0">
                <a:solidFill>
                  <a:srgbClr val="FF0000"/>
                </a:solidFill>
              </a:rPr>
              <a:t>:  This may differ from the model we construct in class, but it is also valid.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9657" y="5793506"/>
            <a:ext cx="8671627" cy="10354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</a:rPr>
              <a:t>What assumptions did we make?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</a:rPr>
              <a:t>Why are there inequalities in selected constraints?  How would the model differ if they were equalities?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</a:rPr>
              <a:t>How </a:t>
            </a:r>
            <a:r>
              <a:rPr lang="en-US" sz="1400" dirty="0">
                <a:solidFill>
                  <a:srgbClr val="0000FF"/>
                </a:solidFill>
              </a:rPr>
              <a:t>can we transform this to standard format? Canonical format</a:t>
            </a:r>
            <a:r>
              <a:rPr lang="en-US" sz="1400" dirty="0" smtClean="0">
                <a:solidFill>
                  <a:srgbClr val="0000FF"/>
                </a:solidFill>
              </a:rPr>
              <a:t>?  Should we?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</a:rPr>
              <a:t>Can </a:t>
            </a:r>
            <a:r>
              <a:rPr lang="en-US" sz="1400" dirty="0">
                <a:solidFill>
                  <a:srgbClr val="0000FF"/>
                </a:solidFill>
              </a:rPr>
              <a:t>we reduce the number of decision </a:t>
            </a:r>
            <a:r>
              <a:rPr lang="en-US" sz="1400" dirty="0" smtClean="0">
                <a:solidFill>
                  <a:srgbClr val="0000FF"/>
                </a:solidFill>
              </a:rPr>
              <a:t>variables?  Should </a:t>
            </a:r>
            <a:r>
              <a:rPr lang="en-US" sz="1400" dirty="0">
                <a:solidFill>
                  <a:srgbClr val="0000FF"/>
                </a:solidFill>
              </a:rPr>
              <a:t>we</a:t>
            </a:r>
            <a:r>
              <a:rPr lang="en-US" sz="1400" dirty="0" smtClean="0">
                <a:solidFill>
                  <a:srgbClr val="0000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85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Problem 1.1</a:t>
            </a:r>
            <a:br>
              <a:rPr lang="en-US" dirty="0" smtClean="0"/>
            </a:br>
            <a:r>
              <a:rPr lang="en-US" sz="2400" dirty="0" smtClean="0">
                <a:solidFill>
                  <a:srgbClr val="000066"/>
                </a:solidFill>
              </a:rPr>
              <a:t> (5 of 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277091" y="1222149"/>
                <a:ext cx="8589818" cy="4908176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u="sng" dirty="0" smtClean="0"/>
                  <a:t>Additional Notation</a:t>
                </a:r>
              </a:p>
              <a:p>
                <a:pPr marL="0" lvl="0" indent="0">
                  <a:buNone/>
                  <a:tabLst>
                    <a:tab pos="574675" algn="l"/>
                    <a:tab pos="1376363" algn="l"/>
                  </a:tabLst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</a:rPr>
                  <a:t>:</a:t>
                </a: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</a:rPr>
                  <a:t> the subset of durations an investment can be made in year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 smtClean="0">
                  <a:solidFill>
                    <a:srgbClr val="000000"/>
                  </a:solidFill>
                </a:endParaRPr>
              </a:p>
              <a:p>
                <a:pPr marL="0" lvl="0" indent="0">
                  <a:buNone/>
                  <a:tabLst>
                    <a:tab pos="574675" algn="l"/>
                    <a:tab pos="1376363" algn="l"/>
                  </a:tabLst>
                </a:pPr>
                <a:endParaRPr lang="en-US" sz="1000" u="sng" dirty="0" smtClean="0"/>
              </a:p>
              <a:p>
                <a:pPr marL="0" lvl="0" indent="0">
                  <a:buNone/>
                  <a:tabLst>
                    <a:tab pos="574675" algn="l"/>
                    <a:tab pos="1376363" algn="l"/>
                  </a:tabLst>
                </a:pPr>
                <a:r>
                  <a:rPr lang="en-US" u="sng" dirty="0" smtClean="0"/>
                  <a:t>Compact Formulation</a:t>
                </a:r>
              </a:p>
              <a:p>
                <a:pPr marL="0" lvl="0" indent="0">
                  <a:buNone/>
                  <a:tabLst>
                    <a:tab pos="574675" algn="l"/>
                    <a:tab pos="137636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+1.04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+1.04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+1.09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+1.04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−1)1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,+1.09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−2)2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+1.15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−3)3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1,2,3},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277091" y="1222149"/>
                <a:ext cx="8589818" cy="4908176"/>
              </a:xfrm>
              <a:blipFill rotWithShape="0">
                <a:blip r:embed="rId2"/>
                <a:stretch>
                  <a:fillRect l="-1135" t="-868" b="-3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Lesson </a:t>
            </a:r>
            <a:r>
              <a:rPr lang="en-US" b="0" dirty="0" smtClean="0">
                <a:solidFill>
                  <a:schemeClr val="tx1"/>
                </a:solidFill>
              </a:rPr>
              <a:t>01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Administration, Introduction to LP, Modeling, and Key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Sections 1.3-1.5</a:t>
            </a:r>
          </a:p>
          <a:p>
            <a:endParaRPr lang="en-US" sz="3200" dirty="0" smtClean="0"/>
          </a:p>
          <a:p>
            <a:r>
              <a:rPr lang="en-US" sz="3200" dirty="0" smtClean="0"/>
              <a:t>Homework #1: Problem 1.2 (Phase 1)</a:t>
            </a:r>
          </a:p>
          <a:p>
            <a:pPr lvl="1"/>
            <a:r>
              <a:rPr lang="en-US" sz="2800" dirty="0" smtClean="0"/>
              <a:t>First, write an explicit formulation</a:t>
            </a:r>
          </a:p>
          <a:p>
            <a:pPr lvl="2"/>
            <a:r>
              <a:rPr lang="en-US" sz="2400" dirty="0" smtClean="0"/>
              <a:t>Define sets, parameters, DVs, assumptions!</a:t>
            </a:r>
          </a:p>
          <a:p>
            <a:pPr lvl="1"/>
            <a:r>
              <a:rPr lang="en-US" sz="2800" dirty="0" smtClean="0"/>
              <a:t>Second, use set-based notation and indexing of DVs and constraints to present a compact formulation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375729"/>
          </a:xfrm>
        </p:spPr>
        <p:txBody>
          <a:bodyPr>
            <a:normAutofit/>
          </a:bodyPr>
          <a:lstStyle/>
          <a:p>
            <a:r>
              <a:rPr lang="en-US" dirty="0" smtClean="0"/>
              <a:t>Syllabus</a:t>
            </a:r>
          </a:p>
          <a:p>
            <a:pPr lvl="1"/>
            <a:r>
              <a:rPr lang="en-US" dirty="0" smtClean="0"/>
              <a:t>Homework policy</a:t>
            </a:r>
          </a:p>
          <a:p>
            <a:pPr lvl="1"/>
            <a:r>
              <a:rPr lang="en-US" dirty="0" smtClean="0"/>
              <a:t>Exams</a:t>
            </a:r>
          </a:p>
          <a:p>
            <a:pPr lvl="1"/>
            <a:r>
              <a:rPr lang="en-US" dirty="0" smtClean="0"/>
              <a:t>Authorized references for the course</a:t>
            </a:r>
          </a:p>
          <a:p>
            <a:pPr lvl="2"/>
            <a:r>
              <a:rPr lang="en-US" dirty="0" smtClean="0"/>
              <a:t>Textbook</a:t>
            </a:r>
          </a:p>
          <a:p>
            <a:pPr lvl="2"/>
            <a:r>
              <a:rPr lang="en-US" dirty="0" smtClean="0"/>
              <a:t>Notes &amp; lesson-specific presentations</a:t>
            </a:r>
          </a:p>
          <a:p>
            <a:pPr lvl="2"/>
            <a:r>
              <a:rPr lang="en-US" dirty="0" smtClean="0"/>
              <a:t>Classmates (with limitations)</a:t>
            </a:r>
          </a:p>
          <a:p>
            <a:pPr lvl="2"/>
            <a:r>
              <a:rPr lang="en-US" strike="sngStrike" dirty="0" smtClean="0"/>
              <a:t>Old homework</a:t>
            </a:r>
          </a:p>
          <a:p>
            <a:pPr lvl="2"/>
            <a:r>
              <a:rPr lang="en-US" strike="sngStrike" dirty="0" smtClean="0"/>
              <a:t>Old exams</a:t>
            </a:r>
          </a:p>
          <a:p>
            <a:r>
              <a:rPr lang="en-US" dirty="0" smtClean="0"/>
              <a:t>Use of Canvas LMS</a:t>
            </a:r>
          </a:p>
          <a:p>
            <a:r>
              <a:rPr lang="en-US" dirty="0" smtClean="0"/>
              <a:t>Office Hours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Why is OPER 610 a core course?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3113590" y="2562258"/>
            <a:ext cx="1733482" cy="173348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468131" y="3691811"/>
            <a:ext cx="1733482" cy="173348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772497" y="3691811"/>
            <a:ext cx="1733482" cy="173348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1084" y="2251273"/>
            <a:ext cx="1457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OPTIMIZATION</a:t>
            </a:r>
            <a:endParaRPr lang="en-US" sz="16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8731" y="5432610"/>
            <a:ext cx="127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SIMULATION</a:t>
            </a:r>
            <a:endParaRPr lang="en-US" sz="16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1355" y="5419163"/>
            <a:ext cx="1304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PROBABILITY</a:t>
            </a:r>
          </a:p>
          <a:p>
            <a:pPr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&amp; STATISTICS</a:t>
            </a:r>
            <a:endParaRPr lang="en-US" sz="16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1766" y="2985244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510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610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89254" y="4165545"/>
            <a:ext cx="1096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STAT 587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640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679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685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2178" y="4511065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561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195" y="2224816"/>
            <a:ext cx="196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PREREQUISITE MATH</a:t>
            </a:r>
            <a:endParaRPr lang="en-US" sz="16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9931" y="2543144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alibri" pitchFamily="34" charset="0"/>
              </a:rPr>
              <a:t>MATH 521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143" y="6064622"/>
            <a:ext cx="1782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OTHER O.R. FIELDS</a:t>
            </a:r>
            <a:endParaRPr lang="en-US" sz="16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8533" y="638021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631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8344" y="2743199"/>
            <a:ext cx="1667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 smtClean="0">
                <a:solidFill>
                  <a:srgbClr val="0000FF"/>
                </a:solidFill>
                <a:latin typeface="Calibri" pitchFamily="34" charset="0"/>
              </a:rPr>
              <a:t>FOR 15A/FA49 ASSIGNMENT UTILITY</a:t>
            </a:r>
            <a:endParaRPr lang="en-US" sz="1600" dirty="0">
              <a:solidFill>
                <a:srgbClr val="0000FF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6941" y="3617256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544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>
                <a:latin typeface="Calibri" pitchFamily="34" charset="0"/>
              </a:rPr>
              <a:t>OPER 695</a:t>
            </a:r>
            <a:endParaRPr lang="en-US" sz="1800" dirty="0">
              <a:latin typeface="Calibri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6087433" y="1721224"/>
            <a:ext cx="0" cy="489472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129554" y="1290917"/>
            <a:ext cx="4125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latin typeface="Calibri" pitchFamily="34" charset="0"/>
              </a:rPr>
              <a:t>Operations Research Discipline</a:t>
            </a:r>
          </a:p>
          <a:p>
            <a:pPr algn="ctr">
              <a:spcBef>
                <a:spcPts val="0"/>
              </a:spcBef>
              <a:buNone/>
            </a:pPr>
            <a:r>
              <a:rPr lang="en-US" b="1" dirty="0" smtClean="0">
                <a:latin typeface="Calibri" pitchFamily="34" charset="0"/>
              </a:rPr>
              <a:t>(Core courses)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0794" y="1290917"/>
            <a:ext cx="2566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spcBef>
                <a:spcPts val="0"/>
              </a:spcBef>
              <a:buNone/>
              <a:defRPr b="1">
                <a:solidFill>
                  <a:srgbClr val="0000FF"/>
                </a:solidFill>
                <a:latin typeface="Calibri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Analyst </a:t>
            </a:r>
            <a:r>
              <a:rPr lang="en-US" dirty="0" smtClean="0">
                <a:solidFill>
                  <a:schemeClr val="tx1"/>
                </a:solidFill>
              </a:rPr>
              <a:t>Skills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(Required courses)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067" y="3656281"/>
            <a:ext cx="23475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  <a:latin typeface="Calibri" pitchFamily="34" charset="0"/>
              </a:rPr>
              <a:t>It’s core to the OR discipline.</a:t>
            </a:r>
          </a:p>
          <a:p>
            <a:pPr marL="173038" indent="-173038">
              <a:spcBef>
                <a:spcPts val="0"/>
              </a:spcBef>
              <a:buFont typeface="+mj-lt"/>
              <a:buAutoNum type="arabicPeriod"/>
            </a:pPr>
            <a:r>
              <a:rPr lang="en-US" sz="1400" dirty="0" smtClean="0">
                <a:solidFill>
                  <a:srgbClr val="0000FF"/>
                </a:solidFill>
                <a:latin typeface="Calibri" pitchFamily="34" charset="0"/>
              </a:rPr>
              <a:t>Its solution methods underpin optimization techniques for IPs, convex NLPs, nonconvex NLPs, etc.</a:t>
            </a:r>
          </a:p>
          <a:p>
            <a:pPr marL="173038" indent="-173038"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solidFill>
                  <a:srgbClr val="0000FF"/>
                </a:solidFill>
                <a:latin typeface="Calibri" pitchFamily="34" charset="0"/>
              </a:rPr>
              <a:t>It supports </a:t>
            </a:r>
            <a:r>
              <a:rPr lang="en-US" sz="1400" dirty="0" smtClean="0">
                <a:solidFill>
                  <a:srgbClr val="0000FF"/>
                </a:solidFill>
                <a:latin typeface="Calibri" pitchFamily="34" charset="0"/>
              </a:rPr>
              <a:t>many ENS theses.</a:t>
            </a:r>
            <a:endParaRPr lang="en-US" sz="1400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 610 Outcomes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388891" y="1102659"/>
            <a:ext cx="8224939" cy="5755341"/>
          </a:xfrm>
        </p:spPr>
        <p:txBody>
          <a:bodyPr>
            <a:normAutofit fontScale="70000" lnSpcReduction="20000"/>
          </a:bodyPr>
          <a:lstStyle/>
          <a:p>
            <a:pPr marL="514350" lvl="0" indent="-514350">
              <a:buNone/>
            </a:pPr>
            <a:r>
              <a:rPr lang="en-US" dirty="0" smtClean="0"/>
              <a:t>Students will be able to:</a:t>
            </a:r>
          </a:p>
          <a:p>
            <a:pPr marL="514350" lvl="0" indent="-514350">
              <a:buNone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Model </a:t>
            </a:r>
            <a:r>
              <a:rPr lang="en-US" b="1" dirty="0">
                <a:solidFill>
                  <a:srgbClr val="0000FF"/>
                </a:solidFill>
              </a:rPr>
              <a:t>problems using linear programming with </a:t>
            </a:r>
            <a:r>
              <a:rPr lang="en-US" b="1" dirty="0" smtClean="0">
                <a:solidFill>
                  <a:srgbClr val="0000FF"/>
                </a:solidFill>
              </a:rPr>
              <a:t>algebraic (i.e., set-based and indexed) notation</a:t>
            </a:r>
            <a:r>
              <a:rPr lang="en-US" dirty="0" smtClean="0"/>
              <a:t> </a:t>
            </a:r>
            <a:r>
              <a:rPr lang="en-US" dirty="0"/>
              <a:t>for a variety of applications in industry and the military.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Understand </a:t>
            </a:r>
            <a:r>
              <a:rPr lang="en-US" dirty="0"/>
              <a:t>and explain both the conceptual geometry and </a:t>
            </a:r>
            <a:r>
              <a:rPr lang="en-US" dirty="0" smtClean="0"/>
              <a:t>the </a:t>
            </a:r>
            <a:r>
              <a:rPr lang="en-US" dirty="0"/>
              <a:t>procedural linear algebra of an exterior point algorithm, how they relate to each other, and how they relate to the </a:t>
            </a:r>
            <a:r>
              <a:rPr lang="en-US" dirty="0" err="1"/>
              <a:t>Karush</a:t>
            </a:r>
            <a:r>
              <a:rPr lang="en-US" dirty="0"/>
              <a:t>-Kuhn-Tucker optimality conditions.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Develop </a:t>
            </a:r>
            <a:r>
              <a:rPr lang="en-US" dirty="0"/>
              <a:t>dual formulations to linear programs and explain the relevance of duality to both (a) sensitivity analysis and (b) selected mathematical programming solution methods.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Attain </a:t>
            </a:r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conceptual understanding </a:t>
            </a:r>
            <a:r>
              <a:rPr lang="en-US" dirty="0"/>
              <a:t>of both exterior and interior point </a:t>
            </a:r>
            <a:r>
              <a:rPr lang="en-US" b="1" dirty="0">
                <a:solidFill>
                  <a:srgbClr val="0000FF"/>
                </a:solidFill>
              </a:rPr>
              <a:t>algorithmic design </a:t>
            </a:r>
            <a:r>
              <a:rPr lang="en-US" dirty="0"/>
              <a:t>that will enable future studies in optimization-related studies.</a:t>
            </a:r>
          </a:p>
          <a:p>
            <a:pPr marL="514350" lvl="0" indent="-514350">
              <a:buFont typeface="+mj-lt"/>
              <a:buAutoNum type="arabicPeriod"/>
            </a:pPr>
            <a:endParaRPr lang="en-US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00FF"/>
                </a:solidFill>
              </a:rPr>
              <a:t>Develop </a:t>
            </a:r>
            <a:r>
              <a:rPr lang="en-US" b="1" dirty="0">
                <a:solidFill>
                  <a:srgbClr val="0000FF"/>
                </a:solidFill>
              </a:rPr>
              <a:t>functional literacy with algebraic modeling languages </a:t>
            </a:r>
            <a:r>
              <a:rPr lang="en-US" dirty="0"/>
              <a:t>(AMLs) to invoke commercial optimization software for math programming.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and Analysis of LPs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23335" y="1458411"/>
            <a:ext cx="8303975" cy="4736319"/>
            <a:chOff x="423335" y="1458411"/>
            <a:chExt cx="8303975" cy="4736319"/>
          </a:xfrm>
        </p:grpSpPr>
        <p:sp>
          <p:nvSpPr>
            <p:cNvPr id="8" name="Rectangle 7"/>
            <p:cNvSpPr/>
            <p:nvPr/>
          </p:nvSpPr>
          <p:spPr bwMode="auto">
            <a:xfrm>
              <a:off x="423335" y="1458411"/>
              <a:ext cx="3572109" cy="1782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Problem Formulation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Objectives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Restrictions, Limitations, and </a:t>
              </a: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Constraints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Within DoD planning, it’s “limitations = constraints + restrictions”</a:t>
              </a:r>
              <a:endPara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155201" y="1458411"/>
              <a:ext cx="3572109" cy="1782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Model Creation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Formulate the math program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Granularity vs. tractability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Assumptions and more assumptions!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/>
                <a:t>Algebraic formulation</a:t>
              </a:r>
            </a:p>
            <a:p>
              <a:pPr marL="463550" lvl="1" indent="-231775" eaLnBrk="0" hangingPunct="0">
                <a:spcBef>
                  <a:spcPct val="0"/>
                </a:spcBef>
              </a:pPr>
              <a:r>
                <a:rPr lang="en-US" sz="1200" dirty="0" smtClean="0"/>
                <a:t>Sets, parameters, decision variables</a:t>
              </a:r>
            </a:p>
            <a:p>
              <a:pPr marL="463550" lvl="1" indent="-231775" eaLnBrk="0" hangingPunct="0">
                <a:spcBef>
                  <a:spcPct val="0"/>
                </a:spcBef>
              </a:pPr>
              <a:r>
                <a:rPr lang="en-US" sz="1200" dirty="0" smtClean="0"/>
                <a:t>Objective function(s), constraints, decision variable bounds</a:t>
              </a:r>
            </a:p>
            <a:p>
              <a:pPr marL="6350" indent="-231775" eaLnBrk="0" hangingPunct="0">
                <a:spcBef>
                  <a:spcPct val="0"/>
                </a:spcBef>
              </a:pPr>
              <a:r>
                <a:rPr lang="en-US" sz="1200" dirty="0" smtClean="0"/>
                <a:t>Verification, Validation, &amp; Refinement (VV&amp;R)</a:t>
              </a:r>
            </a:p>
            <a:p>
              <a:pPr marL="463550" lvl="1" indent="-231775" eaLnBrk="0" hangingPunct="0">
                <a:spcBef>
                  <a:spcPct val="0"/>
                </a:spcBef>
              </a:pPr>
              <a:endParaRPr lang="en-US" sz="1200" dirty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55201" y="5150733"/>
              <a:ext cx="3572109" cy="1043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Solve the MP Instance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/>
                <a:t>Problem vs. math program vs. instance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What does a “solution” entail?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Algorithm vs. heuristic vs. metaheuristic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23335" y="5150733"/>
              <a:ext cx="3572109" cy="1043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Implement the Solution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Prescriptive analytics vs. “Recommendive” analytics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If the problem isn’t static, will the solution be?</a:t>
              </a:r>
              <a:endParaRPr lang="en-US" sz="1200" dirty="0"/>
            </a:p>
          </p:txBody>
        </p: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>
              <a:off x="3995444" y="2349661"/>
              <a:ext cx="1159757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10" idx="1"/>
              <a:endCxn id="13" idx="3"/>
            </p:cNvCxnSpPr>
            <p:nvPr/>
          </p:nvCxnSpPr>
          <p:spPr bwMode="auto">
            <a:xfrm flipH="1">
              <a:off x="3995444" y="5672732"/>
              <a:ext cx="1159757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/>
            <p:cNvCxnSpPr>
              <a:stCxn id="9" idx="2"/>
              <a:endCxn id="10" idx="0"/>
            </p:cNvCxnSpPr>
            <p:nvPr/>
          </p:nvCxnSpPr>
          <p:spPr bwMode="auto">
            <a:xfrm>
              <a:off x="6941256" y="3240911"/>
              <a:ext cx="0" cy="1909822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Elbow Connector 23"/>
            <p:cNvCxnSpPr>
              <a:stCxn id="10" idx="1"/>
            </p:cNvCxnSpPr>
            <p:nvPr/>
          </p:nvCxnSpPr>
          <p:spPr bwMode="auto">
            <a:xfrm rot="10800000">
              <a:off x="4572009" y="2406290"/>
              <a:ext cx="583193" cy="3266442"/>
            </a:xfrm>
            <a:prstGeom prst="bentConnector2">
              <a:avLst/>
            </a:prstGeom>
            <a:solidFill>
              <a:schemeClr val="accent1"/>
            </a:solidFill>
            <a:ln w="76200" cap="flat" cmpd="sng" algn="ctr">
              <a:solidFill>
                <a:srgbClr val="009900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Rectangle 29"/>
            <p:cNvSpPr/>
            <p:nvPr/>
          </p:nvSpPr>
          <p:spPr bwMode="auto">
            <a:xfrm>
              <a:off x="2785945" y="3667573"/>
              <a:ext cx="3572109" cy="1056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Testing, Analysis, Restructuring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Iterative implementation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Granularity vs. tractability</a:t>
              </a:r>
            </a:p>
            <a:p>
              <a:pPr marL="231775" indent="-231775" eaLnBrk="0" hangingPunct="0">
                <a:spcBef>
                  <a:spcPct val="0"/>
                </a:spcBef>
              </a:pPr>
              <a:r>
                <a:rPr lang="en-US" sz="1200" dirty="0" smtClean="0"/>
                <a:t>Robustness to parametric variations</a:t>
              </a:r>
              <a:endParaRPr lang="en-US" sz="1200" dirty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  <a:p>
              <a:pPr marL="231775" indent="-231775" eaLnBrk="0" hangingPunct="0">
                <a:spcBef>
                  <a:spcPct val="0"/>
                </a:spcBef>
              </a:pPr>
              <a:endParaRPr lang="en-US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347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Objective function</a:t>
            </a:r>
          </a:p>
          <a:p>
            <a:pPr lvl="1"/>
            <a:r>
              <a:rPr lang="en-US" dirty="0" smtClean="0"/>
              <a:t>Cost coefficients</a:t>
            </a:r>
          </a:p>
          <a:p>
            <a:pPr lvl="1"/>
            <a:r>
              <a:rPr lang="en-US" dirty="0" smtClean="0"/>
              <a:t>Decision variables</a:t>
            </a:r>
          </a:p>
          <a:p>
            <a:r>
              <a:rPr lang="en-US" dirty="0" smtClean="0"/>
              <a:t>Constraints</a:t>
            </a:r>
          </a:p>
          <a:p>
            <a:pPr lvl="1"/>
            <a:r>
              <a:rPr lang="en-US" dirty="0" smtClean="0"/>
              <a:t>Constraint matrix</a:t>
            </a:r>
          </a:p>
          <a:p>
            <a:pPr lvl="1"/>
            <a:r>
              <a:rPr lang="en-US" dirty="0" smtClean="0"/>
              <a:t>Technological coefficients</a:t>
            </a:r>
          </a:p>
          <a:p>
            <a:pPr lvl="1"/>
            <a:r>
              <a:rPr lang="en-US" dirty="0" smtClean="0"/>
              <a:t>Right-hand-side vector</a:t>
            </a:r>
          </a:p>
          <a:p>
            <a:pPr lvl="1"/>
            <a:r>
              <a:rPr lang="en-US" dirty="0" smtClean="0"/>
              <a:t>Non-negativity constraints</a:t>
            </a:r>
          </a:p>
          <a:p>
            <a:r>
              <a:rPr lang="en-US" dirty="0" smtClean="0"/>
              <a:t>Feasible region &amp; feasible point(s)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Representations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which of these representations are you most comfortable?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0998" y="2507258"/>
                <a:ext cx="1583126" cy="8612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8" y="2507258"/>
                <a:ext cx="1583126" cy="8612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0998" y="4334051"/>
                <a:ext cx="3676070" cy="216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98" y="4334051"/>
                <a:ext cx="3676070" cy="21644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5399" y="2507258"/>
                <a:ext cx="3234090" cy="16040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99" y="2507258"/>
                <a:ext cx="3234090" cy="16040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1794" y="4334050"/>
                <a:ext cx="3757695" cy="216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  <m:e/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nary>
                              <m:naryPr>
                                <m:chr m:val="∑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94" y="4334050"/>
                <a:ext cx="3757695" cy="21644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 bwMode="auto">
          <a:xfrm>
            <a:off x="660998" y="4219462"/>
            <a:ext cx="816351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4608717" y="2390665"/>
            <a:ext cx="0" cy="42635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883169" y="3470825"/>
            <a:ext cx="3503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How and why is this one different from the textbook?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Proportionality</a:t>
            </a:r>
          </a:p>
          <a:p>
            <a:r>
              <a:rPr lang="en-US" dirty="0" err="1" smtClean="0"/>
              <a:t>Additivity</a:t>
            </a:r>
            <a:endParaRPr lang="en-US" dirty="0" smtClean="0"/>
          </a:p>
          <a:p>
            <a:r>
              <a:rPr lang="en-US" dirty="0" smtClean="0"/>
              <a:t>Divisibility</a:t>
            </a:r>
          </a:p>
          <a:p>
            <a:r>
              <a:rPr lang="en-US" dirty="0" smtClean="0"/>
              <a:t>Deterministic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8813</TotalTime>
  <Words>1225</Words>
  <Application>Microsoft Office PowerPoint</Application>
  <PresentationFormat>On-screen Show (4:3)</PresentationFormat>
  <Paragraphs>290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Standard PowerPoint Brief - Template</vt:lpstr>
      <vt:lpstr>PowerPoint Presentation</vt:lpstr>
      <vt:lpstr>OPER 610 Lesson 01  Administration, Introduction to LP, Modeling, and Key Definitions</vt:lpstr>
      <vt:lpstr>Administration</vt:lpstr>
      <vt:lpstr>Why is OPER 610 a core course?</vt:lpstr>
      <vt:lpstr>OPER 610 Outcomes</vt:lpstr>
      <vt:lpstr>Modeling and Analysis of LPs</vt:lpstr>
      <vt:lpstr>Key Terms</vt:lpstr>
      <vt:lpstr>Alternative Representations</vt:lpstr>
      <vt:lpstr>Assumptions</vt:lpstr>
      <vt:lpstr>Problem Manipulations</vt:lpstr>
      <vt:lpstr>Funadamental LP Formats</vt:lpstr>
      <vt:lpstr>Common Software for LP</vt:lpstr>
      <vt:lpstr>Formulations from Today’s Readings</vt:lpstr>
      <vt:lpstr>Example Problem 1.1  (1 of 5)</vt:lpstr>
      <vt:lpstr>Example Problem 1.1  (2 of 5)</vt:lpstr>
      <vt:lpstr>Example Problem 1.1  (3 of 5) – w/o the diagram</vt:lpstr>
      <vt:lpstr>Example Problem 1.1  (4 of 5)</vt:lpstr>
      <vt:lpstr>Example Problem 1.1  (5 of 5)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498</cp:revision>
  <dcterms:created xsi:type="dcterms:W3CDTF">2004-05-05T12:20:29Z</dcterms:created>
  <dcterms:modified xsi:type="dcterms:W3CDTF">2023-01-03T15:31:40Z</dcterms:modified>
</cp:coreProperties>
</file>