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93" r:id="rId3"/>
    <p:sldId id="307" r:id="rId4"/>
    <p:sldId id="308" r:id="rId5"/>
    <p:sldId id="309" r:id="rId6"/>
    <p:sldId id="310" r:id="rId7"/>
    <p:sldId id="311" r:id="rId8"/>
    <p:sldId id="312" r:id="rId9"/>
    <p:sldId id="300" r:id="rId10"/>
    <p:sldId id="301" r:id="rId11"/>
    <p:sldId id="303" r:id="rId12"/>
    <p:sldId id="302" r:id="rId13"/>
    <p:sldId id="306" r:id="rId14"/>
    <p:sldId id="295" r:id="rId15"/>
    <p:sldId id="304" r:id="rId16"/>
    <p:sldId id="296" r:id="rId17"/>
    <p:sldId id="289" r:id="rId18"/>
    <p:sldId id="263" r:id="rId19"/>
    <p:sldId id="266" r:id="rId20"/>
    <p:sldId id="291" r:id="rId21"/>
    <p:sldId id="264" r:id="rId22"/>
    <p:sldId id="265" r:id="rId23"/>
    <p:sldId id="272" r:id="rId24"/>
    <p:sldId id="273" r:id="rId25"/>
    <p:sldId id="290" r:id="rId26"/>
    <p:sldId id="297" r:id="rId27"/>
    <p:sldId id="3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1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20D2-09A7-49D7-8E2A-B59DCDB132A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7FC5-9760-45EC-B7B0-5CD23021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37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0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6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0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39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10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28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2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61B-9B10-468C-BCCA-6683F0FD9860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222D-6278-43FC-8C37-AE787F3D7BAC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E38-2ED1-4365-8A12-9000E964A14B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129B-84D4-4895-A57F-C9A168B1AF20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2FF-B5C5-40CD-8BED-3FF940BA379B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92F-3070-4ACF-8FEA-6114F067733D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CB5-6EAF-4571-8C8C-5647911465B9}" type="datetime1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06-DC00-4196-A084-D588F3E3213D}" type="datetime1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8072-430D-49EB-B577-F4176E402032}" type="datetime1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9EFE-0BA0-44FC-9200-656E4F28BB55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94C-DE41-49DE-8E91-2E965C77C6B5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729B-6048-4F5B-B83D-21F64647516E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etsearch.research.google.com/" TargetMode="External"/><Relationship Id="rId2" Type="http://schemas.openxmlformats.org/officeDocument/2006/relationships/hyperlink" Target="https://www.kaggle.com/datase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library.cmu.edu/machine-learning/datasets" TargetMode="External"/><Relationship Id="rId4" Type="http://schemas.openxmlformats.org/officeDocument/2006/relationships/hyperlink" Target="https://archive.ics.uci.edu/ml/datasets.php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3.wmf"/><Relationship Id="rId9" Type="http://schemas.openxmlformats.org/officeDocument/2006/relationships/image" Target="../media/image16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9.w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The_Scream.jp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n.wikipedia.org/wiki/Matthews_correlation_coefficient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cdn.pixabay.com/photo/2019/02/19/19/45/thumbs-up-4007573_960_720.png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The_Scream.jpg" TargetMode="External"/><Relationship Id="rId5" Type="http://schemas.openxmlformats.org/officeDocument/2006/relationships/hyperlink" Target="https://pixabay.com/illustrations/thumbs-up-smiley-face-emoji-happy-4007573/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623 In Class Day 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59C7-6A82-4EEC-A4F1-15842D70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ML Project Discussion: Where are you now?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Risk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6B53-23A4-43FE-B56F-E1121C95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you have a research question (or area)?  What is it?</a:t>
            </a:r>
          </a:p>
          <a:p>
            <a:r>
              <a:rPr lang="en-US" dirty="0"/>
              <a:t>Do you have a clearly defined ML Research Question?</a:t>
            </a:r>
          </a:p>
          <a:p>
            <a:pPr lvl="1"/>
            <a:r>
              <a:rPr lang="en-US" dirty="0"/>
              <a:t>Given X, predict y</a:t>
            </a:r>
          </a:p>
          <a:p>
            <a:pPr lvl="1"/>
            <a:r>
              <a:rPr lang="en-US" dirty="0"/>
              <a:t>Given X and y, what are the important attributes of X for predicting y?</a:t>
            </a:r>
          </a:p>
          <a:p>
            <a:r>
              <a:rPr lang="en-US" dirty="0"/>
              <a:t>Have you started thinking about your </a:t>
            </a:r>
            <a:r>
              <a:rPr lang="en-US" b="1" dirty="0"/>
              <a:t>data</a:t>
            </a:r>
            <a:r>
              <a:rPr lang="en-US" dirty="0"/>
              <a:t>?  Which situation applies?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Collect</a:t>
            </a:r>
            <a:r>
              <a:rPr lang="en-US" dirty="0"/>
              <a:t>: Need to Collect data in the real world </a:t>
            </a:r>
          </a:p>
          <a:p>
            <a:pPr lvl="2"/>
            <a:r>
              <a:rPr lang="en-US" dirty="0"/>
              <a:t>Have you designed the experiment? Set up the sensors?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Simulate</a:t>
            </a:r>
            <a:r>
              <a:rPr lang="en-US" dirty="0"/>
              <a:t>: Need to run a model or sim to generate data</a:t>
            </a:r>
          </a:p>
          <a:p>
            <a:pPr lvl="2"/>
            <a:r>
              <a:rPr lang="en-US" dirty="0"/>
              <a:t>Have you determined the experimental conditions yet?</a:t>
            </a:r>
          </a:p>
          <a:p>
            <a:pPr lvl="1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Acquire</a:t>
            </a:r>
            <a:r>
              <a:rPr lang="en-US" dirty="0"/>
              <a:t>: get data from another organization or from online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Already have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0536A-BBA0-470C-BB1C-6FC486E3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65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2846-946C-4AD8-9E9E-B8A0B360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Project Readiness – Worksheet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E09E-8086-4918-A07B-42B49D842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teams class notebook worksheet for </a:t>
            </a:r>
            <a:r>
              <a:rPr lang="en-US" b="1" dirty="0"/>
              <a:t>project notes</a:t>
            </a:r>
          </a:p>
          <a:p>
            <a:r>
              <a:rPr lang="en-US" dirty="0"/>
              <a:t>Spend 5 minutes individually answering the questions on the worksheet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96B26-8BE2-437F-94F0-C33B5754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7D61-4C9C-4D18-A23C-445DC9C4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E83C7-ACFE-4011-AA43-A8FB6E652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know you wont have data available from your research area, you may want to look online:</a:t>
            </a:r>
          </a:p>
          <a:p>
            <a:pPr lvl="1"/>
            <a:r>
              <a:rPr lang="en-US" dirty="0"/>
              <a:t>Kaggle (</a:t>
            </a:r>
            <a:r>
              <a:rPr lang="en-US" dirty="0">
                <a:hlinkClick r:id="rId2"/>
              </a:rPr>
              <a:t>https://www.kaggle.com/datasets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Google Datasets Search (</a:t>
            </a:r>
            <a:r>
              <a:rPr lang="en-US" dirty="0">
                <a:hlinkClick r:id="rId3"/>
              </a:rPr>
              <a:t>https://datasetsearch.research.google.com/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UCI repository (</a:t>
            </a:r>
            <a:r>
              <a:rPr lang="en-US" dirty="0">
                <a:hlinkClick r:id="rId4"/>
              </a:rPr>
              <a:t>https://archive.ics.uci.edu/ml/datasets.php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Other aggregations: </a:t>
            </a:r>
          </a:p>
          <a:p>
            <a:pPr lvl="2"/>
            <a:r>
              <a:rPr lang="en-US" dirty="0">
                <a:hlinkClick r:id="rId5"/>
              </a:rPr>
              <a:t>https://guides.library.cmu.edu/machine-learning/datasets</a:t>
            </a:r>
            <a:endParaRPr lang="en-US" dirty="0"/>
          </a:p>
          <a:p>
            <a:pPr lvl="2"/>
            <a:r>
              <a:rPr lang="en-US" dirty="0"/>
              <a:t>search “online datasets” or “ML datasets”</a:t>
            </a:r>
          </a:p>
          <a:p>
            <a:r>
              <a:rPr lang="en-US" dirty="0"/>
              <a:t>Don’t shortcut this step… consider this analogous to a “literature search” activity… dig into the data </a:t>
            </a:r>
            <a:r>
              <a:rPr lang="en-US" b="1" i="1" dirty="0"/>
              <a:t>before</a:t>
            </a:r>
            <a:r>
              <a:rPr lang="en-US" dirty="0"/>
              <a:t> you develop your proposal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B891E-FA93-47F2-821B-7566E6F2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1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A040-B5DA-4966-A7B1-88B33812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Deliverables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4A8C4-E385-463A-A189-738D159F8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Friday, 21 April:  Project Proposal</a:t>
            </a:r>
          </a:p>
          <a:p>
            <a:pPr lvl="1"/>
            <a:r>
              <a:rPr lang="en-US" dirty="0"/>
              <a:t>Background of problem &amp; research + initial lit review</a:t>
            </a:r>
          </a:p>
          <a:p>
            <a:pPr lvl="1"/>
            <a:r>
              <a:rPr lang="en-US" dirty="0"/>
              <a:t>DST for the project</a:t>
            </a:r>
          </a:p>
          <a:p>
            <a:pPr lvl="1"/>
            <a:r>
              <a:rPr lang="en-US" dirty="0"/>
              <a:t>Data Details</a:t>
            </a:r>
          </a:p>
          <a:p>
            <a:pPr lvl="1"/>
            <a:r>
              <a:rPr lang="en-US" dirty="0"/>
              <a:t>ML problem/task details</a:t>
            </a:r>
          </a:p>
          <a:p>
            <a:pPr lvl="1"/>
            <a:r>
              <a:rPr lang="en-US" dirty="0"/>
              <a:t>Relationship to research</a:t>
            </a:r>
          </a:p>
          <a:p>
            <a:pPr lvl="1"/>
            <a:r>
              <a:rPr lang="en-US" dirty="0"/>
              <a:t>Expected results / planned error analysis techniques </a:t>
            </a:r>
          </a:p>
          <a:p>
            <a:r>
              <a:rPr lang="en-US" dirty="0"/>
              <a:t>Tuesday, 16 May:  Project First Draft</a:t>
            </a:r>
          </a:p>
          <a:p>
            <a:r>
              <a:rPr lang="en-US" dirty="0"/>
              <a:t>Thursday, 1 Jun:  Project Video</a:t>
            </a:r>
          </a:p>
          <a:p>
            <a:r>
              <a:rPr lang="en-US" dirty="0"/>
              <a:t>Monday, 5 Jun:  Project Final Draft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9E6EC-1D80-4B95-80D3-FEADD003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6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B418-BD1D-4811-A543-A9D27B95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A4C37-DD75-4638-BF2D-BC63058C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2CEF5-D887-E7E0-BB72-4C5AC1767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3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7EC4-EF76-4180-9286-B10362D1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for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9C20-3948-4942-986C-B24BB016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model</a:t>
            </a:r>
          </a:p>
          <a:p>
            <a:r>
              <a:rPr lang="en-US" dirty="0"/>
              <a:t>Measures of Fit</a:t>
            </a:r>
          </a:p>
          <a:p>
            <a:r>
              <a:rPr lang="en-US" dirty="0"/>
              <a:t>Feature relevance</a:t>
            </a:r>
          </a:p>
          <a:p>
            <a:r>
              <a:rPr lang="en-US" dirty="0"/>
              <a:t>How to account for Interaction Effects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46881-366D-4E2D-9AE0-196746AF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5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0225-FACD-4EDD-B44C-08A5CF3B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concepts: Linear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D86F-A3CC-4BAF-882F-AF5437FE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139" y="4851400"/>
            <a:ext cx="8166225" cy="132556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Questions: 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slightly change the coefficients, what happens to this (hyper) plane?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slightly change the hyperplane, what happens to MSE?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77399-D6BD-4358-AD6A-C17A4D0F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C3955E-E732-409C-8B32-0B2E23E01DAC}"/>
                  </a:ext>
                </a:extLst>
              </p:cNvPr>
              <p:cNvSpPr txBox="1"/>
              <p:nvPr/>
            </p:nvSpPr>
            <p:spPr>
              <a:xfrm>
                <a:off x="593167" y="1635388"/>
                <a:ext cx="6474208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BC3955E-E732-409C-8B32-0B2E23E01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67" y="1635388"/>
                <a:ext cx="6474208" cy="4641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B3A05C-8374-49F2-8CCB-38C31D4383FD}"/>
                  </a:ext>
                </a:extLst>
              </p:cNvPr>
              <p:cNvSpPr txBox="1"/>
              <p:nvPr/>
            </p:nvSpPr>
            <p:spPr>
              <a:xfrm>
                <a:off x="445273" y="2455995"/>
                <a:ext cx="6994803" cy="22579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𝑀𝑆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𝑝𝑖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B3A05C-8374-49F2-8CCB-38C31D438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3" y="2455995"/>
                <a:ext cx="6994803" cy="2257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16753FB-74B9-4372-9178-72B11A674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5156" y="1733692"/>
            <a:ext cx="3112651" cy="346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5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Measures of Fit: R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501"/>
            <a:ext cx="10515600" cy="4737462"/>
          </a:xfrm>
        </p:spPr>
        <p:txBody>
          <a:bodyPr/>
          <a:lstStyle/>
          <a:p>
            <a:r>
              <a:rPr lang="en-US" dirty="0"/>
              <a:t>Some of the variation in Y can be explained by variation in the X’s and some cannot.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is a proportion of the variance and is scale invariant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tells you the fraction of variance that can be explained by X.</a:t>
            </a:r>
          </a:p>
          <a:p>
            <a:endParaRPr 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227264" y="3260725"/>
          <a:ext cx="772477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65560" imgH="838080" progId="Equation.DSMT4">
                  <p:embed/>
                </p:oleObj>
              </mc:Choice>
              <mc:Fallback>
                <p:oleObj name="Equation" r:id="rId3" imgW="4165560" imgH="838080" progId="Equation.DSMT4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4" y="3260725"/>
                        <a:ext cx="7724775" cy="155733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149790" y="4976634"/>
            <a:ext cx="9126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R</a:t>
            </a:r>
            <a:r>
              <a:rPr lang="en-US" sz="2400" baseline="30000" dirty="0">
                <a:latin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</a:rPr>
              <a:t> is usually between 0 and 1. Zero means no variance of the response (Y) has been explained by the model. One means all the variance in the response Y has been explained (perfect fit to the data).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92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</a:t>
            </a:r>
            <a:br>
              <a:rPr lang="en-US" dirty="0"/>
            </a:br>
            <a:r>
              <a:rPr lang="en-US" dirty="0"/>
              <a:t>Feature (Predictor)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2">
              <a:buSzPct val="85000"/>
            </a:pPr>
            <a:r>
              <a:rPr lang="en-US" sz="2400" dirty="0">
                <a:sym typeface="Symbol" pitchFamily="18" charset="2"/>
              </a:rPr>
              <a:t>Can we be sure that at least one of our X variables is a </a:t>
            </a:r>
            <a:r>
              <a:rPr lang="en-US" sz="2400" b="1" i="1" dirty="0">
                <a:sym typeface="Symbol" pitchFamily="18" charset="2"/>
              </a:rPr>
              <a:t>useful</a:t>
            </a:r>
            <a:r>
              <a:rPr lang="en-US" sz="2400" dirty="0">
                <a:sym typeface="Symbol" pitchFamily="18" charset="2"/>
              </a:rPr>
              <a:t> predictor? [i.e. not the case that </a:t>
            </a:r>
            <a:r>
              <a:rPr kumimoji="1"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kumimoji="1"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kumimoji="1"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 </a:t>
            </a:r>
            <a:r>
              <a:rPr kumimoji="1"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kumimoji="1" lang="el-GR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kumimoji="1"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kumimoji="1" lang="en-US" sz="2400" dirty="0"/>
              <a:t>]</a:t>
            </a:r>
          </a:p>
          <a:p>
            <a:pPr marL="182880" lvl="2">
              <a:buSzPct val="85000"/>
            </a:pPr>
            <a:r>
              <a:rPr lang="en-US" sz="2400" dirty="0"/>
              <a:t>Do all the predictors help to explain Y, or are only a subset useful?</a:t>
            </a:r>
          </a:p>
          <a:p>
            <a:pPr marL="457200" lvl="3">
              <a:buSzPct val="85000"/>
            </a:pPr>
            <a:r>
              <a:rPr lang="en-US" sz="2200" dirty="0"/>
              <a:t>In other words, is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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sz="2200" dirty="0"/>
              <a:t>=0 or not? We can use a hypothesis test to answer this question. </a:t>
            </a:r>
          </a:p>
          <a:p>
            <a:pPr marL="457200" lvl="3">
              <a:buSzPct val="85000"/>
            </a:pPr>
            <a:r>
              <a:rPr lang="en-US" sz="2200" dirty="0"/>
              <a:t>Feature Selection: If we can’t be sure that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</a:t>
            </a:r>
            <a:r>
              <a:rPr 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sz="2200" dirty="0">
                <a:cs typeface="Times New Roman" pitchFamily="18" charset="0"/>
              </a:rPr>
              <a:t>≠</a:t>
            </a:r>
            <a:r>
              <a:rPr lang="en-US" sz="2200" dirty="0"/>
              <a:t>0 then there is no point in using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200" dirty="0"/>
              <a:t> as one of our predictors.</a:t>
            </a:r>
          </a:p>
          <a:p>
            <a:pPr marL="182880" lvl="1"/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33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the linear regression model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64758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Test for: 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38400" y="2003425"/>
            <a:ext cx="7696200" cy="2046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/>
              <a:t> H</a:t>
            </a:r>
            <a:r>
              <a:rPr lang="en-US" sz="2200" baseline="-25000" dirty="0"/>
              <a:t>0</a:t>
            </a:r>
            <a:r>
              <a:rPr lang="en-US" sz="2200" dirty="0"/>
              <a:t>:  </a:t>
            </a:r>
            <a:r>
              <a:rPr lang="en-US" sz="2200" i="1" dirty="0"/>
              <a:t>all</a:t>
            </a:r>
            <a:r>
              <a:rPr lang="en-US" sz="2200" dirty="0"/>
              <a:t> slopes = 0      	</a:t>
            </a:r>
            <a:r>
              <a:rPr kumimoji="1" lang="en-US" sz="2400" dirty="0">
                <a:latin typeface="Times New Roman" pitchFamily="18" charset="0"/>
              </a:rPr>
              <a:t>(</a:t>
            </a:r>
            <a:r>
              <a:rPr kumimoji="1" lang="en-US" sz="2400" i="1" dirty="0">
                <a:latin typeface="Symbol" pitchFamily="18" charset="2"/>
              </a:rPr>
              <a:t>b</a:t>
            </a:r>
            <a:r>
              <a:rPr kumimoji="1" lang="en-US" sz="2400" baseline="-25000" dirty="0">
                <a:latin typeface="Times New Roman" pitchFamily="18" charset="0"/>
              </a:rPr>
              <a:t>1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i="1" dirty="0">
                <a:latin typeface="Symbol" pitchFamily="18" charset="2"/>
              </a:rPr>
              <a:t>b</a:t>
            </a:r>
            <a:r>
              <a:rPr kumimoji="1" lang="en-US" sz="2400" baseline="-25000" dirty="0">
                <a:latin typeface="Times New Roman" pitchFamily="18" charset="0"/>
              </a:rPr>
              <a:t>2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dirty="0">
                <a:latin typeface="Times New Roman" pitchFamily="18" charset="0"/>
                <a:sym typeface="Symbol" pitchFamily="18" charset="2"/>
              </a:rPr>
              <a:t>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i="1" dirty="0" err="1">
                <a:latin typeface="Symbol" pitchFamily="18" charset="2"/>
              </a:rPr>
              <a:t>b</a:t>
            </a:r>
            <a:r>
              <a:rPr kumimoji="1" lang="en-US" sz="2400" i="1" baseline="-25000" dirty="0" err="1">
                <a:latin typeface="Times New Roman" pitchFamily="18" charset="0"/>
              </a:rPr>
              <a:t>p</a:t>
            </a:r>
            <a:r>
              <a:rPr kumimoji="1" lang="en-US" sz="2400" dirty="0">
                <a:latin typeface="Times New Roman" pitchFamily="18" charset="0"/>
              </a:rPr>
              <a:t>=0),</a:t>
            </a:r>
            <a:r>
              <a:rPr kumimoji="1" lang="en-US" sz="2800" dirty="0">
                <a:latin typeface="Times New Roman" pitchFamily="18" charset="0"/>
              </a:rPr>
              <a:t> </a:t>
            </a: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200" dirty="0"/>
              <a:t>H</a:t>
            </a:r>
            <a:r>
              <a:rPr lang="en-US" sz="2200" baseline="-25000" dirty="0"/>
              <a:t>a</a:t>
            </a:r>
            <a:r>
              <a:rPr lang="en-US" sz="2200" dirty="0"/>
              <a:t>:  at least one slope </a:t>
            </a:r>
            <a:r>
              <a:rPr lang="en-US" sz="2200" dirty="0">
                <a:sym typeface="Symbol" pitchFamily="18" charset="2"/>
              </a:rPr>
              <a:t> </a:t>
            </a:r>
            <a:r>
              <a:rPr lang="en-US" sz="2200" dirty="0"/>
              <a:t>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/>
              <a:t> </a:t>
            </a:r>
            <a:r>
              <a:rPr lang="en-US" sz="2200" i="1" dirty="0"/>
              <a:t>p</a:t>
            </a:r>
            <a:r>
              <a:rPr lang="en-US" sz="2200" dirty="0"/>
              <a:t> predictors (features) and </a:t>
            </a:r>
            <a:r>
              <a:rPr lang="en-US" sz="2200" i="1" dirty="0"/>
              <a:t>n</a:t>
            </a:r>
            <a:r>
              <a:rPr lang="en-US" sz="2200" dirty="0"/>
              <a:t> observations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/>
              <a:t> Compute the F statistic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2008189" y="4025901"/>
          <a:ext cx="2905125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120" imgH="888840" progId="Equation.DSMT4">
                  <p:embed/>
                </p:oleObj>
              </mc:Choice>
              <mc:Fallback>
                <p:oleObj name="Equation" r:id="rId3" imgW="1257120" imgH="888840" progId="Equation.DSMT4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9" y="4025901"/>
                        <a:ext cx="2905125" cy="1647825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25143" y="4096318"/>
            <a:ext cx="451142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F is close to 1 there is no relationship</a:t>
            </a:r>
            <a:br>
              <a:rPr lang="en-US" dirty="0"/>
            </a:br>
            <a:r>
              <a:rPr lang="en-US" dirty="0"/>
              <a:t>between the response and the predictors</a:t>
            </a:r>
          </a:p>
          <a:p>
            <a:r>
              <a:rPr lang="en-US" dirty="0"/>
              <a:t>When F &gt; 1, we can consider rejecting H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dirty="0"/>
              <a:t>The amount above 1 required depends on </a:t>
            </a:r>
            <a:r>
              <a:rPr lang="en-US" i="1" dirty="0"/>
              <a:t>n</a:t>
            </a:r>
            <a:r>
              <a:rPr lang="en-US" dirty="0"/>
              <a:t>.  </a:t>
            </a:r>
            <a:br>
              <a:rPr lang="en-US" dirty="0"/>
            </a:br>
            <a:r>
              <a:rPr lang="en-US" dirty="0"/>
              <a:t>The larger </a:t>
            </a:r>
            <a:r>
              <a:rPr lang="en-US" i="1" dirty="0"/>
              <a:t>n</a:t>
            </a:r>
            <a:r>
              <a:rPr lang="en-US" dirty="0"/>
              <a:t> is, the less F has to be to reject H</a:t>
            </a:r>
            <a:r>
              <a:rPr lang="en-US" baseline="-25000" dirty="0"/>
              <a:t>0</a:t>
            </a:r>
          </a:p>
          <a:p>
            <a:r>
              <a:rPr lang="en-US" dirty="0"/>
              <a:t>Note: </a:t>
            </a:r>
            <a:r>
              <a:rPr lang="en-US" i="1" dirty="0"/>
              <a:t>p</a:t>
            </a:r>
            <a:r>
              <a:rPr lang="en-US" dirty="0"/>
              <a:t>&lt;</a:t>
            </a:r>
            <a:r>
              <a:rPr lang="en-US" i="1" dirty="0"/>
              <a:t>n</a:t>
            </a:r>
            <a:r>
              <a:rPr lang="en-US" dirty="0"/>
              <a:t> for this to be useful</a:t>
            </a:r>
          </a:p>
        </p:txBody>
      </p:sp>
    </p:spTree>
    <p:extLst>
      <p:ext uri="{BB962C8B-B14F-4D97-AF65-F5344CB8AC3E}">
        <p14:creationId xmlns:p14="http://schemas.microsoft.com/office/powerpoint/2010/main" val="220908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Day 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(worksheet) Model Fit, Bias and variance</a:t>
            </a:r>
          </a:p>
          <a:p>
            <a:r>
              <a:rPr lang="en-US" dirty="0"/>
              <a:t>Review key concepts for supervised ML</a:t>
            </a:r>
          </a:p>
          <a:p>
            <a:r>
              <a:rPr lang="en-US" dirty="0"/>
              <a:t>Activity: Class Project Risk Reduction: ML question &amp; Data</a:t>
            </a:r>
          </a:p>
          <a:p>
            <a:r>
              <a:rPr lang="en-US" dirty="0"/>
              <a:t>Review key concepts for linear regression</a:t>
            </a:r>
          </a:p>
          <a:p>
            <a:r>
              <a:rPr lang="en-US" dirty="0"/>
              <a:t>In class activity (Gradient Descent Worksheet)</a:t>
            </a:r>
          </a:p>
          <a:p>
            <a:r>
              <a:rPr lang="en-US" dirty="0"/>
              <a:t>Discuss post class coding gradient-descent activity (pre-Day-6)</a:t>
            </a:r>
          </a:p>
          <a:p>
            <a:r>
              <a:rPr lang="en-US" dirty="0"/>
              <a:t>Questions &amp; Dismissal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C064-C5D2-4DFF-87D9-48E84A9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the linear regression model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647581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Test for: </a:t>
            </a:r>
          </a:p>
          <a:p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438400" y="2003425"/>
            <a:ext cx="7696200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sz="2200" dirty="0"/>
              <a:t> H</a:t>
            </a:r>
            <a:r>
              <a:rPr lang="en-US" sz="2200" baseline="-25000" dirty="0"/>
              <a:t>0</a:t>
            </a:r>
            <a:r>
              <a:rPr lang="en-US" sz="2200" dirty="0"/>
              <a:t>:  all slopes = 0      	</a:t>
            </a:r>
            <a:r>
              <a:rPr kumimoji="1" lang="en-US" sz="2400" dirty="0">
                <a:latin typeface="Times New Roman" pitchFamily="18" charset="0"/>
              </a:rPr>
              <a:t>(</a:t>
            </a:r>
            <a:r>
              <a:rPr kumimoji="1" lang="en-US" sz="2400" i="1" dirty="0">
                <a:latin typeface="Symbol" pitchFamily="18" charset="2"/>
              </a:rPr>
              <a:t>b</a:t>
            </a:r>
            <a:r>
              <a:rPr kumimoji="1" lang="en-US" sz="2400" baseline="-25000" dirty="0">
                <a:latin typeface="Times New Roman" pitchFamily="18" charset="0"/>
              </a:rPr>
              <a:t>1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i="1" dirty="0">
                <a:latin typeface="Symbol" pitchFamily="18" charset="2"/>
              </a:rPr>
              <a:t>b</a:t>
            </a:r>
            <a:r>
              <a:rPr kumimoji="1" lang="en-US" sz="2400" baseline="-25000" dirty="0">
                <a:latin typeface="Times New Roman" pitchFamily="18" charset="0"/>
              </a:rPr>
              <a:t>2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dirty="0">
                <a:latin typeface="Times New Roman" pitchFamily="18" charset="0"/>
                <a:sym typeface="Symbol" pitchFamily="18" charset="2"/>
              </a:rPr>
              <a:t></a:t>
            </a:r>
            <a:r>
              <a:rPr kumimoji="1" lang="en-US" sz="2400" dirty="0">
                <a:latin typeface="Times New Roman" pitchFamily="18" charset="0"/>
              </a:rPr>
              <a:t>=</a:t>
            </a:r>
            <a:r>
              <a:rPr kumimoji="1" lang="en-US" sz="2400" i="1" dirty="0" err="1">
                <a:latin typeface="Symbol" pitchFamily="18" charset="2"/>
              </a:rPr>
              <a:t>b</a:t>
            </a:r>
            <a:r>
              <a:rPr kumimoji="1" lang="en-US" sz="2400" i="1" baseline="-25000" dirty="0" err="1">
                <a:latin typeface="Times New Roman" pitchFamily="18" charset="0"/>
              </a:rPr>
              <a:t>p</a:t>
            </a:r>
            <a:r>
              <a:rPr kumimoji="1" lang="en-US" sz="2400" dirty="0">
                <a:latin typeface="Times New Roman" pitchFamily="18" charset="0"/>
              </a:rPr>
              <a:t>=0),</a:t>
            </a:r>
            <a:r>
              <a:rPr kumimoji="1" lang="en-US" sz="2800" dirty="0">
                <a:latin typeface="Times New Roman" pitchFamily="18" charset="0"/>
              </a:rPr>
              <a:t> </a:t>
            </a:r>
            <a:endParaRPr lang="en-US" sz="20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dirty="0"/>
              <a:t> </a:t>
            </a:r>
            <a:r>
              <a:rPr lang="en-US" sz="2200" dirty="0"/>
              <a:t>H</a:t>
            </a:r>
            <a:r>
              <a:rPr lang="en-US" sz="2200" baseline="-25000" dirty="0"/>
              <a:t>a</a:t>
            </a:r>
            <a:r>
              <a:rPr lang="en-US" sz="2200" dirty="0"/>
              <a:t>:  at least one slope </a:t>
            </a:r>
            <a:r>
              <a:rPr lang="en-US" sz="2200" dirty="0">
                <a:sym typeface="Symbol" pitchFamily="18" charset="2"/>
              </a:rPr>
              <a:t> </a:t>
            </a:r>
            <a:r>
              <a:rPr lang="en-US" sz="2200" dirty="0"/>
              <a:t>0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44337" y="3280664"/>
            <a:ext cx="7924800" cy="151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 dirty="0">
                <a:latin typeface="Times New Roman" pitchFamily="18" charset="0"/>
              </a:rPr>
              <a:t>Answer comes from the F test in the </a:t>
            </a:r>
            <a:r>
              <a:rPr kumimoji="1" lang="en-US" sz="2400" b="1" u="sng" dirty="0" err="1">
                <a:latin typeface="Times New Roman" pitchFamily="18" charset="0"/>
              </a:rPr>
              <a:t>AN</a:t>
            </a:r>
            <a:r>
              <a:rPr kumimoji="1" lang="en-US" sz="2400" dirty="0" err="1">
                <a:latin typeface="Times New Roman" pitchFamily="18" charset="0"/>
              </a:rPr>
              <a:t>alysis</a:t>
            </a:r>
            <a:r>
              <a:rPr kumimoji="1" lang="en-US" sz="2400" dirty="0">
                <a:latin typeface="Times New Roman" pitchFamily="18" charset="0"/>
              </a:rPr>
              <a:t> </a:t>
            </a:r>
            <a:r>
              <a:rPr kumimoji="1" lang="en-US" sz="2400" b="1" u="sng" dirty="0">
                <a:latin typeface="Times New Roman" pitchFamily="18" charset="0"/>
              </a:rPr>
              <a:t>O</a:t>
            </a:r>
            <a:r>
              <a:rPr kumimoji="1" lang="en-US" sz="2400" dirty="0">
                <a:latin typeface="Times New Roman" pitchFamily="18" charset="0"/>
              </a:rPr>
              <a:t>f </a:t>
            </a:r>
            <a:r>
              <a:rPr kumimoji="1" lang="en-US" sz="2400" b="1" u="sng" dirty="0" err="1">
                <a:latin typeface="Times New Roman" pitchFamily="18" charset="0"/>
              </a:rPr>
              <a:t>VA</a:t>
            </a:r>
            <a:r>
              <a:rPr kumimoji="1" lang="en-US" sz="2400" dirty="0" err="1">
                <a:latin typeface="Times New Roman" pitchFamily="18" charset="0"/>
              </a:rPr>
              <a:t>riance</a:t>
            </a:r>
            <a:r>
              <a:rPr kumimoji="1" lang="en-US" sz="2400" dirty="0">
                <a:latin typeface="Times New Roman" pitchFamily="18" charset="0"/>
              </a:rPr>
              <a:t> (ANOVA) table.</a:t>
            </a:r>
          </a:p>
          <a:p>
            <a:r>
              <a:rPr kumimoji="1" lang="en-US" sz="2400" dirty="0">
                <a:latin typeface="Times New Roman" pitchFamily="18" charset="0"/>
              </a:rPr>
              <a:t>The ANOVA table has many pieces of information. What we care about is the F-Ratio and the corresponding </a:t>
            </a:r>
            <a:r>
              <a:rPr kumimoji="1" lang="en-US" sz="2400" i="1" dirty="0">
                <a:latin typeface="Times New Roman" pitchFamily="18" charset="0"/>
              </a:rPr>
              <a:t>p</a:t>
            </a:r>
            <a:r>
              <a:rPr kumimoji="1" lang="en-US" sz="2400" dirty="0">
                <a:latin typeface="Times New Roman" pitchFamily="18" charset="0"/>
              </a:rPr>
              <a:t>-value.</a:t>
            </a:r>
          </a:p>
          <a:p>
            <a:endParaRPr kumimoji="1" lang="en-US" sz="2400" dirty="0">
              <a:latin typeface="Times New Roman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071125"/>
            <a:ext cx="7924800" cy="1008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8660808" y="1767863"/>
          <a:ext cx="1511892" cy="111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812520" progId="Equation.3">
                  <p:embed/>
                </p:oleObj>
              </mc:Choice>
              <mc:Fallback>
                <p:oleObj name="Equation" r:id="rId4" imgW="1104840" imgH="812520" progId="Equation.3">
                  <p:embed/>
                  <p:pic>
                    <p:nvPicPr>
                      <p:cNvPr id="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0808" y="1767863"/>
                        <a:ext cx="1511892" cy="111223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4365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a passing F-test, </a:t>
            </a:r>
            <a:br>
              <a:rPr lang="en-US" dirty="0"/>
            </a:br>
            <a:r>
              <a:rPr lang="en-US" dirty="0"/>
              <a:t>Is </a:t>
            </a:r>
            <a:r>
              <a:rPr lang="en-US" i="1" dirty="0" err="1">
                <a:latin typeface="Symbol" pitchFamily="18" charset="2"/>
              </a:rPr>
              <a:t>b</a:t>
            </a:r>
            <a:r>
              <a:rPr lang="en-US" i="1" baseline="-25000" dirty="0" err="1"/>
              <a:t>j</a:t>
            </a:r>
            <a:r>
              <a:rPr lang="en-US" i="1" baseline="-25000" dirty="0"/>
              <a:t> </a:t>
            </a:r>
            <a:r>
              <a:rPr lang="en-US" dirty="0"/>
              <a:t>≠ 0? is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an important variable?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302" y="1760293"/>
            <a:ext cx="10515600" cy="4351338"/>
          </a:xfrm>
        </p:spPr>
        <p:txBody>
          <a:bodyPr/>
          <a:lstStyle/>
          <a:p>
            <a:r>
              <a:rPr lang="en-US" dirty="0"/>
              <a:t>We use a hypothesis test to answer this question</a:t>
            </a:r>
          </a:p>
          <a:p>
            <a:r>
              <a:rPr lang="en-US" dirty="0"/>
              <a:t> H</a:t>
            </a:r>
            <a:r>
              <a:rPr lang="en-US" baseline="-25000" dirty="0"/>
              <a:t>0</a:t>
            </a:r>
            <a:r>
              <a:rPr lang="en-US" dirty="0"/>
              <a:t>:  </a:t>
            </a:r>
            <a:r>
              <a:rPr lang="en-US" i="1" dirty="0" err="1">
                <a:latin typeface="Symbol" pitchFamily="18" charset="2"/>
              </a:rPr>
              <a:t>b</a:t>
            </a:r>
            <a:r>
              <a:rPr lang="en-US" i="1" baseline="-25000" dirty="0" err="1"/>
              <a:t>j</a:t>
            </a:r>
            <a:r>
              <a:rPr lang="en-US" dirty="0"/>
              <a:t>=0     </a:t>
            </a:r>
            <a:r>
              <a:rPr lang="en-US" dirty="0" err="1"/>
              <a:t>vs</a:t>
            </a:r>
            <a:r>
              <a:rPr lang="en-US" dirty="0"/>
              <a:t>    H</a:t>
            </a:r>
            <a:r>
              <a:rPr lang="en-US" baseline="-25000" dirty="0"/>
              <a:t>a</a:t>
            </a:r>
            <a:r>
              <a:rPr lang="en-US" dirty="0"/>
              <a:t>:  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i="1" baseline="-25000" dirty="0"/>
              <a:t>j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0</a:t>
            </a:r>
          </a:p>
          <a:p>
            <a:r>
              <a:rPr lang="en-US" dirty="0"/>
              <a:t>Calculate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i="1" dirty="0"/>
              <a:t>t</a:t>
            </a:r>
            <a:r>
              <a:rPr lang="en-US" dirty="0"/>
              <a:t> is large (equivalently </a:t>
            </a:r>
            <a:r>
              <a:rPr lang="en-US" i="1" dirty="0"/>
              <a:t>p</a:t>
            </a:r>
            <a:r>
              <a:rPr lang="en-US" dirty="0"/>
              <a:t>-value is small) we can be sure that </a:t>
            </a:r>
            <a:r>
              <a:rPr lang="en-US" i="1" dirty="0">
                <a:latin typeface="Symbol" pitchFamily="18" charset="2"/>
              </a:rPr>
              <a:t>b</a:t>
            </a:r>
            <a:r>
              <a:rPr lang="en-US" i="1" baseline="-25000" dirty="0"/>
              <a:t>j</a:t>
            </a:r>
            <a:r>
              <a:rPr lang="en-US" dirty="0">
                <a:sym typeface="Symbol" pitchFamily="18" charset="2"/>
              </a:rPr>
              <a:t></a:t>
            </a:r>
            <a:r>
              <a:rPr lang="en-US" dirty="0"/>
              <a:t>0 and that there is a relationship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625BE8-D8E7-4B8C-8016-F6A69FF33D73}"/>
              </a:ext>
            </a:extLst>
          </p:cNvPr>
          <p:cNvGrpSpPr/>
          <p:nvPr/>
        </p:nvGrpSpPr>
        <p:grpSpPr>
          <a:xfrm>
            <a:off x="4081133" y="2818382"/>
            <a:ext cx="6747131" cy="798514"/>
            <a:chOff x="4081133" y="2818382"/>
            <a:chExt cx="6747131" cy="798514"/>
          </a:xfrm>
        </p:grpSpPr>
        <p:graphicFrame>
          <p:nvGraphicFramePr>
            <p:cNvPr id="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1834518"/>
                </p:ext>
              </p:extLst>
            </p:nvPr>
          </p:nvGraphicFramePr>
          <p:xfrm>
            <a:off x="4081133" y="2818383"/>
            <a:ext cx="1447800" cy="798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876300" imgH="482600" progId="Equation.3">
                    <p:embed/>
                  </p:oleObj>
                </mc:Choice>
                <mc:Fallback>
                  <p:oleObj name="Equation" r:id="rId3" imgW="876300" imgH="482600" progId="Equation.3">
                    <p:embed/>
                    <p:pic>
                      <p:nvPicPr>
                        <p:cNvPr id="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1133" y="2818383"/>
                          <a:ext cx="1447800" cy="798513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 w="254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6561064" y="2818382"/>
              <a:ext cx="4267200" cy="76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2200" dirty="0"/>
                <a:t>Number of standard deviations      	away from zero.</a:t>
              </a:r>
              <a:endParaRPr kumimoji="1" lang="en-US" sz="2200" dirty="0">
                <a:latin typeface="Times New Roman" pitchFamily="18" charset="0"/>
              </a:endParaRPr>
            </a:p>
          </p:txBody>
        </p:sp>
        <p:sp>
          <p:nvSpPr>
            <p:cNvPr id="6" name="Line 12"/>
            <p:cNvSpPr>
              <a:spLocks noChangeShapeType="1"/>
            </p:cNvSpPr>
            <p:nvPr/>
          </p:nvSpPr>
          <p:spPr bwMode="auto">
            <a:xfrm flipH="1">
              <a:off x="6027664" y="3275582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8E3D29-6E6A-4C2E-A09D-5F4AA349CA6C}"/>
              </a:ext>
            </a:extLst>
          </p:cNvPr>
          <p:cNvGrpSpPr/>
          <p:nvPr/>
        </p:nvGrpSpPr>
        <p:grpSpPr>
          <a:xfrm>
            <a:off x="3948727" y="4379555"/>
            <a:ext cx="6290743" cy="2090592"/>
            <a:chOff x="2674863" y="4379002"/>
            <a:chExt cx="6781800" cy="2253784"/>
          </a:xfrm>
        </p:grpSpPr>
        <p:pic>
          <p:nvPicPr>
            <p:cNvPr id="7" name="Picture 1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2194" y="4379002"/>
              <a:ext cx="5867400" cy="9112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8313663" y="5946987"/>
              <a:ext cx="1143000" cy="517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kumimoji="1" lang="en-US" sz="2400" dirty="0">
                  <a:latin typeface="Times New Roman" pitchFamily="18" charset="0"/>
                </a:rPr>
                <a:t>P-value</a:t>
              </a: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 flipV="1">
              <a:off x="5494263" y="526118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6484863" y="526118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 flipV="1">
              <a:off x="8466063" y="5261186"/>
              <a:ext cx="457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auto">
            <a:xfrm>
              <a:off x="5951463" y="5385958"/>
              <a:ext cx="1798250" cy="1069028"/>
            </a:xfrm>
            <a:custGeom>
              <a:avLst/>
              <a:gdLst>
                <a:gd name="T0" fmla="*/ 0 w 1440"/>
                <a:gd name="T1" fmla="*/ 1219200 h 800"/>
                <a:gd name="T2" fmla="*/ 1905000 w 1440"/>
                <a:gd name="T3" fmla="*/ 1066800 h 800"/>
                <a:gd name="T4" fmla="*/ 2286000 w 1440"/>
                <a:gd name="T5" fmla="*/ 0 h 800"/>
                <a:gd name="T6" fmla="*/ 0 60000 65536"/>
                <a:gd name="T7" fmla="*/ 0 60000 65536"/>
                <a:gd name="T8" fmla="*/ 0 60000 65536"/>
                <a:gd name="T9" fmla="*/ 0 w 1440"/>
                <a:gd name="T10" fmla="*/ 0 h 800"/>
                <a:gd name="T11" fmla="*/ 1440 w 1440"/>
                <a:gd name="T12" fmla="*/ 800 h 8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800">
                  <a:moveTo>
                    <a:pt x="0" y="768"/>
                  </a:moveTo>
                  <a:cubicBezTo>
                    <a:pt x="480" y="784"/>
                    <a:pt x="960" y="800"/>
                    <a:pt x="1200" y="672"/>
                  </a:cubicBezTo>
                  <a:cubicBezTo>
                    <a:pt x="1440" y="544"/>
                    <a:pt x="1440" y="272"/>
                    <a:pt x="144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4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3930131"/>
                </p:ext>
              </p:extLst>
            </p:nvPr>
          </p:nvGraphicFramePr>
          <p:xfrm>
            <a:off x="5351388" y="5739025"/>
            <a:ext cx="306388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77646" imgH="241091" progId="Equation.3">
                    <p:embed/>
                  </p:oleObj>
                </mc:Choice>
                <mc:Fallback>
                  <p:oleObj name="Equation" r:id="rId6" imgW="177646" imgH="241091" progId="Equation.3">
                    <p:embed/>
                    <p:pic>
                      <p:nvPicPr>
                        <p:cNvPr id="14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1388" y="5739025"/>
                          <a:ext cx="306388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7086663"/>
                </p:ext>
              </p:extLst>
            </p:nvPr>
          </p:nvGraphicFramePr>
          <p:xfrm>
            <a:off x="6005439" y="5729500"/>
            <a:ext cx="936625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69696" imgH="241195" progId="Equation.3">
                    <p:embed/>
                  </p:oleObj>
                </mc:Choice>
                <mc:Fallback>
                  <p:oleObj name="Equation" r:id="rId8" imgW="469696" imgH="241195" progId="Equation.3">
                    <p:embed/>
                    <p:pic>
                      <p:nvPicPr>
                        <p:cNvPr id="15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5439" y="5729500"/>
                          <a:ext cx="936625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979663" y="6099386"/>
              <a:ext cx="3025776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kumimoji="1" lang="en-US" sz="2400" dirty="0">
                  <a:latin typeface="Times New Roman" pitchFamily="18" charset="0"/>
                </a:rPr>
                <a:t>is 17.67 SE’s from 0</a:t>
              </a:r>
            </a:p>
          </p:txBody>
        </p:sp>
        <p:graphicFrame>
          <p:nvGraphicFramePr>
            <p:cNvPr id="16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9943498"/>
                </p:ext>
              </p:extLst>
            </p:nvPr>
          </p:nvGraphicFramePr>
          <p:xfrm>
            <a:off x="2674863" y="6099386"/>
            <a:ext cx="306388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7646" imgH="241091" progId="Equation.3">
                    <p:embed/>
                  </p:oleObj>
                </mc:Choice>
                <mc:Fallback>
                  <p:oleObj name="Equation" r:id="rId10" imgW="177646" imgH="241091" progId="Equation.3">
                    <p:embed/>
                    <p:pic>
                      <p:nvPicPr>
                        <p:cNvPr id="16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4863" y="6099386"/>
                          <a:ext cx="306388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68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Testing Individual Variables </a:t>
            </a:r>
            <a:br>
              <a:rPr lang="en-US" dirty="0"/>
            </a:br>
            <a:r>
              <a:rPr lang="en-US" dirty="0"/>
              <a:t>&amp; Conditional Relationships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9925" y="4084639"/>
            <a:ext cx="5540739" cy="913087"/>
          </a:xfrm>
          <a:solidFill>
            <a:srgbClr val="FFFFFF"/>
          </a:solidFill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88414" y="1447800"/>
            <a:ext cx="7893787" cy="114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3200" baseline="-25000" dirty="0">
                <a:latin typeface="Times New Roman" pitchFamily="18" charset="0"/>
              </a:rPr>
              <a:t>Example: Is there a (statistically detectable) linear relationship between Newspapers and Sales given all the other variables have been accounted for?  What about if Newspaper is the only available media?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01000" y="3657600"/>
            <a:ext cx="22098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big p-value: NO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5000" y="5181600"/>
            <a:ext cx="83058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2400" dirty="0">
                <a:latin typeface="Times New Roman" pitchFamily="18" charset="0"/>
              </a:rPr>
              <a:t>Interpretation: Newspaper doesn’t add much given that TV and Radio are used.   Decision:  If we can use TV &amp; Radio, we should, but if they are not available, Newspaper still affects sales.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848600" y="4419600"/>
            <a:ext cx="2819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Small p-value in simple regression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2667000"/>
            <a:ext cx="5638800" cy="128428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" name="Line 9"/>
          <p:cNvSpPr>
            <a:spLocks noChangeShapeType="1"/>
          </p:cNvSpPr>
          <p:nvPr/>
        </p:nvSpPr>
        <p:spPr bwMode="auto">
          <a:xfrm flipH="1" flipV="1">
            <a:off x="7543800" y="38100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7480663" y="490510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181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effect on Y of increasing X</a:t>
            </a:r>
            <a:r>
              <a:rPr lang="en-US" baseline="-25000" dirty="0"/>
              <a:t>1</a:t>
            </a:r>
            <a:r>
              <a:rPr lang="en-US" dirty="0"/>
              <a:t> depends on another data feature (e.g. X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The effect on Salary (Y) when increasing Position (X</a:t>
            </a:r>
            <a:r>
              <a:rPr lang="en-US" baseline="-25000" dirty="0"/>
              <a:t>1</a:t>
            </a:r>
            <a:r>
              <a:rPr lang="en-US" dirty="0"/>
              <a:t>) also depends on gender (X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Maybe as they get promoted, Male salaries go up faster (or slower) than Females.</a:t>
            </a:r>
          </a:p>
          <a:p>
            <a:pPr marL="617220" lvl="1" indent="-342900"/>
            <a:endParaRPr lang="en-US" dirty="0"/>
          </a:p>
          <a:p>
            <a:r>
              <a:rPr lang="en-US" dirty="0"/>
              <a:t>Advertising example:</a:t>
            </a:r>
          </a:p>
          <a:p>
            <a:pPr lvl="1"/>
            <a:r>
              <a:rPr lang="en-US" dirty="0"/>
              <a:t>TV and radio advertising both increase sales.</a:t>
            </a:r>
          </a:p>
          <a:p>
            <a:pPr lvl="1"/>
            <a:r>
              <a:rPr lang="en-US" dirty="0"/>
              <a:t>Perhaps due to synergy, spending money on both of them may increase sales more than spending the same amount on one alone?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21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effects in advertising (synergy)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860" y="2396500"/>
            <a:ext cx="5894340" cy="2020415"/>
          </a:xfrm>
        </p:spPr>
        <p:txBody>
          <a:bodyPr>
            <a:normAutofit fontScale="62500" lnSpcReduction="20000"/>
          </a:bodyPr>
          <a:lstStyle/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Spending $1 extra on TV increases average sales by 0.0191 + 0.0011×Radio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Spending $1 extra on Radio increases average sales by 0.0289 + 0.0011×TV</a:t>
            </a:r>
          </a:p>
          <a:p>
            <a:endParaRPr 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586" y="4724400"/>
            <a:ext cx="53022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95590" y="1582615"/>
            <a:ext cx="6894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04200" y="261162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Interaction Term</a:t>
            </a:r>
            <a:br>
              <a:rPr lang="en-US" dirty="0"/>
            </a:br>
            <a:r>
              <a:rPr lang="en-US" dirty="0"/>
              <a:t>TV &amp; Radio together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8083289" y="1951947"/>
            <a:ext cx="0" cy="6496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887589" y="1524001"/>
          <a:ext cx="6082356" cy="42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71880" imgH="200880" progId="Equation.3">
                  <p:embed/>
                </p:oleObj>
              </mc:Choice>
              <mc:Fallback>
                <p:oleObj name="Equation" r:id="rId4" imgW="3071880" imgH="20088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589" y="1524001"/>
                        <a:ext cx="6082356" cy="42794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190415" y="2372036"/>
          <a:ext cx="3583079" cy="27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61640" imgH="200880" progId="Equation.3">
                  <p:embed/>
                </p:oleObj>
              </mc:Choice>
              <mc:Fallback>
                <p:oleObj name="Equation" r:id="rId6" imgW="2861640" imgH="200880" progId="Equation.3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415" y="2372036"/>
                        <a:ext cx="3583079" cy="27152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197100" y="3346451"/>
          <a:ext cx="3592369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06120" imgH="200880" progId="Equation.3">
                  <p:embed/>
                </p:oleObj>
              </mc:Choice>
              <mc:Fallback>
                <p:oleObj name="Equation" r:id="rId8" imgW="2706120" imgH="200880" progId="Equation.3">
                  <p:embed/>
                  <p:pic>
                    <p:nvPicPr>
                      <p:cNvPr id="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3346451"/>
                        <a:ext cx="3592369" cy="27146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254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6697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Worksheet</a:t>
            </a:r>
            <a:br>
              <a:rPr lang="en-US" dirty="0"/>
            </a:br>
            <a:r>
              <a:rPr lang="en-US" dirty="0"/>
              <a:t>(group work, 10 min)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Write pseudocode for a batch gradient descent in 1-variable linear regression (to find parameters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0</a:t>
                </a:r>
                <a:r>
                  <a:rPr lang="en-US" dirty="0">
                    <a:sym typeface="Symbol" panose="05050102010706020507" pitchFamily="18" charset="2"/>
                  </a:rPr>
                  <a:t> &amp;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baseline="-25000" dirty="0">
                    <a:sym typeface="Symbol" panose="05050102010706020507" pitchFamily="18" charset="2"/>
                  </a:rPr>
                  <a:t>1</a:t>
                </a:r>
                <a:r>
                  <a:rPr lang="en-US" dirty="0"/>
                  <a:t> also known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Your observations are stored in matrix X.  For each observation, assume you are given x</a:t>
                </a:r>
                <a:r>
                  <a:rPr lang="en-US" baseline="-25000" dirty="0"/>
                  <a:t>1</a:t>
                </a:r>
                <a:r>
                  <a:rPr lang="en-US" dirty="0"/>
                  <a:t> and the corresponding y. </a:t>
                </a:r>
              </a:p>
              <a:p>
                <a:pPr lvl="1"/>
                <a:r>
                  <a:rPr lang="en-US" dirty="0"/>
                  <a:t>Hint:  If you want to do gradient descent, you could compute a gradient at a value of </a:t>
                </a:r>
                <a:r>
                  <a:rPr lang="en-US" i="1" dirty="0">
                    <a:sym typeface="Symbol" panose="05050102010706020507" pitchFamily="18" charset="2"/>
                  </a:rPr>
                  <a:t></a:t>
                </a:r>
                <a:r>
                  <a:rPr lang="en-US" i="1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baseline="-25000" dirty="0">
                    <a:sym typeface="Symbol" panose="05050102010706020507" pitchFamily="18" charset="2"/>
                  </a:rPr>
                  <a:t> </a:t>
                </a:r>
                <a:r>
                  <a:rPr lang="en-US" dirty="0"/>
                  <a:t> by computing the partial derivatives of MSE for the batch with respect to the parameter being changed (See HOML p 142 for help) </a:t>
                </a:r>
                <a:endParaRPr 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sym typeface="Symbol" panose="05050102010706020507" pitchFamily="18" charset="2"/>
                  </a:rPr>
                  <a:t>Think:  how would you use these local gradients to search for a best set of beta values incrementally?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86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6FCC-9B7F-4F81-9D90-E19A0B10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Worksheet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6382B-D67A-47AC-B706-85334747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your team solve it?   </a:t>
            </a:r>
          </a:p>
          <a:p>
            <a:r>
              <a:rPr lang="en-US" dirty="0"/>
              <a:t>Given the gradient, how did you ensure you were taking a step in the right direction?</a:t>
            </a:r>
          </a:p>
          <a:p>
            <a:r>
              <a:rPr lang="en-US" dirty="0"/>
              <a:t>What are the things to be careful about?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CCEC8-BDAA-4256-95B8-A0DD7A3A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17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1A72-B110-4351-8C00-60E56285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5A77-49FE-45BD-87B6-4B7AF3A9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3B02B-41FC-4EC7-8D9A-72D1B834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51B4-1439-4CF1-87FE-E5321031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Activity: Evaluating Models, Model Flexibility, Bias and Variance (Worksheet)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2BFF-C6A6-46DC-A37E-1F55A9D33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 will provide directions on completing the worksheet:</a:t>
            </a:r>
          </a:p>
          <a:p>
            <a:r>
              <a:rPr lang="en-US" dirty="0"/>
              <a:t>Work on Questions 1-4 individually for 5 min</a:t>
            </a:r>
          </a:p>
          <a:p>
            <a:r>
              <a:rPr lang="en-US" dirty="0"/>
              <a:t>Instructor will create breakout groups</a:t>
            </a:r>
          </a:p>
          <a:p>
            <a:pPr lvl="1"/>
            <a:r>
              <a:rPr lang="en-US" dirty="0"/>
              <a:t>Review questions 1-4 with peers</a:t>
            </a:r>
          </a:p>
          <a:p>
            <a:pPr lvl="1"/>
            <a:r>
              <a:rPr lang="en-US" dirty="0"/>
              <a:t>Work on Q5-8 as a team</a:t>
            </a:r>
          </a:p>
          <a:p>
            <a:r>
              <a:rPr lang="en-US" dirty="0"/>
              <a:t>Return from breakout group – be prepared to answer instructor questions from Q1-8</a:t>
            </a:r>
          </a:p>
        </p:txBody>
      </p:sp>
    </p:spTree>
    <p:extLst>
      <p:ext uri="{BB962C8B-B14F-4D97-AF65-F5344CB8AC3E}">
        <p14:creationId xmlns:p14="http://schemas.microsoft.com/office/powerpoint/2010/main" val="293900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9D7E-3AB3-4A32-9C42-543E104B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for Supervised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6AFC-586C-46C7-858E-2CFF2917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Quality of Fit</a:t>
            </a:r>
          </a:p>
          <a:p>
            <a:r>
              <a:rPr lang="en-US" dirty="0"/>
              <a:t>Model Flexibility</a:t>
            </a:r>
          </a:p>
          <a:p>
            <a:r>
              <a:rPr lang="en-US" dirty="0"/>
              <a:t>Bias-Variance Tradeoff</a:t>
            </a:r>
          </a:p>
        </p:txBody>
      </p:sp>
    </p:spTree>
    <p:extLst>
      <p:ext uri="{BB962C8B-B14F-4D97-AF65-F5344CB8AC3E}">
        <p14:creationId xmlns:p14="http://schemas.microsoft.com/office/powerpoint/2010/main" val="349157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4DAD-8828-4C20-8D01-F82082B9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ML Quality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75D20-36A1-4830-96F4-3121C1C9E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5704"/>
                <a:ext cx="10515600" cy="474532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 model which makes predictions of labels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) from observations X and knowledge of the correct labels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), determine goodness of fit as a single numerical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75D20-36A1-4830-96F4-3121C1C9E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5704"/>
                <a:ext cx="10515600" cy="4745327"/>
              </a:xfrm>
              <a:blipFill>
                <a:blip r:embed="rId2"/>
                <a:stretch>
                  <a:fillRect l="-812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54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4DAD-8828-4C20-8D01-F82082B9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of fit (supervised ML)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75D20-36A1-4830-96F4-3121C1C9E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5704"/>
                <a:ext cx="10515600" cy="474532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 model which makes predictions of labels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) from observations X and knowledge of the correct labels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), determine goodness of fit as a single numerical value</a:t>
                </a:r>
              </a:p>
              <a:p>
                <a:r>
                  <a:rPr lang="en-US" sz="2400" dirty="0"/>
                  <a:t>Regression</a:t>
                </a:r>
              </a:p>
              <a:p>
                <a:pPr lvl="1"/>
                <a:r>
                  <a:rPr lang="en-US" sz="2000" dirty="0"/>
                  <a:t>Residual sum of squared errors (RSS)</a:t>
                </a:r>
              </a:p>
              <a:p>
                <a:pPr lvl="1"/>
                <a:r>
                  <a:rPr lang="en-US" sz="2000" dirty="0"/>
                  <a:t>Mean squared error (MSE)</a:t>
                </a:r>
              </a:p>
              <a:p>
                <a:pPr lvl="1"/>
                <a:r>
                  <a:rPr lang="en-US" sz="2000" dirty="0"/>
                  <a:t>Root mean squared error (RMSE)</a:t>
                </a:r>
              </a:p>
              <a:p>
                <a:r>
                  <a:rPr lang="en-US" sz="2400" dirty="0"/>
                  <a:t>Classification</a:t>
                </a:r>
              </a:p>
              <a:p>
                <a:pPr lvl="1"/>
                <a:r>
                  <a:rPr lang="en-US" sz="2000" dirty="0"/>
                  <a:t>Accuracy</a:t>
                </a:r>
              </a:p>
              <a:p>
                <a:pPr lvl="1"/>
                <a:r>
                  <a:rPr lang="en-US" sz="2000" dirty="0"/>
                  <a:t>Balanced (class weighted) Accuracy</a:t>
                </a:r>
              </a:p>
              <a:p>
                <a:pPr lvl="1"/>
                <a:r>
                  <a:rPr lang="en-US" sz="2000" dirty="0"/>
                  <a:t>Precision</a:t>
                </a:r>
              </a:p>
              <a:p>
                <a:pPr lvl="1"/>
                <a:r>
                  <a:rPr lang="en-US" sz="2000" dirty="0"/>
                  <a:t>Recall</a:t>
                </a:r>
              </a:p>
              <a:p>
                <a:pPr lvl="1"/>
                <a:r>
                  <a:rPr lang="en-US" sz="2000" dirty="0"/>
                  <a:t>Matthew’s Correlation Coefficient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75D20-36A1-4830-96F4-3121C1C9E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5704"/>
                <a:ext cx="10515600" cy="4745327"/>
              </a:xfrm>
              <a:blipFill>
                <a:blip r:embed="rId2"/>
                <a:stretch>
                  <a:fillRect l="-812" t="-1799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1DC869C-F2EC-49ED-A8CA-CD43DBFC73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762"/>
          <a:stretch/>
        </p:blipFill>
        <p:spPr>
          <a:xfrm>
            <a:off x="956183" y="5894963"/>
            <a:ext cx="5434736" cy="686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132A0-0047-4397-ADBB-877A23467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09523">
            <a:off x="8228930" y="1959291"/>
            <a:ext cx="3698528" cy="4563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CE24E8-2DBE-4544-8507-A47D92CD73C3}"/>
              </a:ext>
            </a:extLst>
          </p:cNvPr>
          <p:cNvSpPr txBox="1"/>
          <p:nvPr/>
        </p:nvSpPr>
        <p:spPr>
          <a:xfrm>
            <a:off x="838200" y="6397061"/>
            <a:ext cx="701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 </a:t>
            </a:r>
            <a:r>
              <a:rPr lang="en-US" dirty="0">
                <a:hlinkClick r:id="rId5"/>
              </a:rPr>
              <a:t>https://en.wikipedia.org/wiki/Matthews_correlation_coefficient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757617-043C-46E6-BC5B-1FD128CDC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00003">
            <a:off x="4580022" y="3012988"/>
            <a:ext cx="4331042" cy="2954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10425B-C79F-4125-BACE-3843A5E7174F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99" t="43302" r="28437" b="17099"/>
          <a:stretch/>
        </p:blipFill>
        <p:spPr>
          <a:xfrm>
            <a:off x="3970899" y="1366604"/>
            <a:ext cx="3430858" cy="45015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9CCE5F-275F-400F-BBF3-787FCD1711F8}"/>
              </a:ext>
            </a:extLst>
          </p:cNvPr>
          <p:cNvSpPr txBox="1"/>
          <p:nvPr/>
        </p:nvSpPr>
        <p:spPr>
          <a:xfrm>
            <a:off x="9849692" y="6550223"/>
            <a:ext cx="2342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hlinkClick r:id="rId8"/>
              </a:rPr>
              <a:t>Creative Commons License </a:t>
            </a:r>
            <a:br>
              <a:rPr lang="en-US" sz="700" dirty="0"/>
            </a:br>
            <a:r>
              <a:rPr lang="en-US" sz="700" dirty="0">
                <a:hlinkClick r:id="rId8"/>
              </a:rPr>
              <a:t>https://commons.wikimedia.org/wiki/File:The_Scream.jpg</a:t>
            </a:r>
            <a:r>
              <a:rPr lang="en-US" sz="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280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4DAD-8828-4C20-8D01-F82082B9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ML Quality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75D20-36A1-4830-96F4-3121C1C9E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5704"/>
                <a:ext cx="10515600" cy="474532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Given a model which makes predictions of labels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400" dirty="0"/>
                  <a:t>) from observations X and knowledge of the correct labels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), determine goodness of fit as a single numerical value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Your choice of goodness of fit will depend on the nature of the problem you are trying to solve…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C75D20-36A1-4830-96F4-3121C1C9E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5704"/>
                <a:ext cx="10515600" cy="4745327"/>
              </a:xfrm>
              <a:blipFill>
                <a:blip r:embed="rId2"/>
                <a:stretch>
                  <a:fillRect l="-812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A809C5D-EDC5-442F-9637-C9FC66D94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5" t="41256" r="26146" b="23351"/>
          <a:stretch/>
        </p:blipFill>
        <p:spPr>
          <a:xfrm>
            <a:off x="4631267" y="3729761"/>
            <a:ext cx="2353734" cy="2469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1FA2E1-89FC-42A0-AFEF-3A0F703C9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274733" y="4123267"/>
            <a:ext cx="1363133" cy="13949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2A249D-C96A-47EE-B58A-B89134C2D676}"/>
              </a:ext>
            </a:extLst>
          </p:cNvPr>
          <p:cNvSpPr txBox="1"/>
          <p:nvPr/>
        </p:nvSpPr>
        <p:spPr>
          <a:xfrm>
            <a:off x="8828579" y="6433608"/>
            <a:ext cx="33842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hlinkClick r:id="rId6"/>
              </a:rPr>
              <a:t>Creative Commons License</a:t>
            </a:r>
            <a:br>
              <a:rPr lang="en-US" sz="700" dirty="0">
                <a:hlinkClick r:id="rId6"/>
              </a:rPr>
            </a:br>
            <a:r>
              <a:rPr lang="en-US" sz="700" dirty="0">
                <a:hlinkClick r:id="rId6"/>
              </a:rPr>
              <a:t>https://commons.wikimedia.org/wiki/File:The_Scream.jpg</a:t>
            </a:r>
            <a:br>
              <a:rPr lang="en-US" sz="700" dirty="0"/>
            </a:br>
            <a:r>
              <a:rPr lang="en-US" sz="700" dirty="0">
                <a:hlinkClick r:id="rId7"/>
              </a:rPr>
              <a:t>https://cdn.pixabay.com/photo/2019/02/19/19/45/thumbs-up-4007573_960_720.png</a:t>
            </a:r>
            <a:r>
              <a:rPr lang="en-US" sz="7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6378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4A42-D30F-454B-AB56-AA048035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Flexibility &amp; Bias-Variance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BD26D0E5-1A36-4208-9DB4-FDBFBD972BF4}"/>
                  </a:ext>
                </a:extLst>
              </p:cNvPr>
              <p:cNvSpPr txBox="1"/>
              <p:nvPr/>
            </p:nvSpPr>
            <p:spPr bwMode="auto">
              <a:xfrm>
                <a:off x="6084296" y="3389181"/>
                <a:ext cx="3429000" cy="572707"/>
              </a:xfrm>
              <a:prstGeom prst="rect">
                <a:avLst/>
              </a:prstGeom>
              <a:noFill/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BD26D0E5-1A36-4208-9DB4-FDBFBD972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84296" y="3389181"/>
                <a:ext cx="3429000" cy="5727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ine 7">
            <a:extLst>
              <a:ext uri="{FF2B5EF4-FFF2-40B4-BE49-F238E27FC236}">
                <a16:creationId xmlns:a16="http://schemas.microsoft.com/office/drawing/2014/main" id="{64B58807-D76F-40CE-A1CA-E388D48833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9351" y="337897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6FE2326B-C8F6-42ED-A2B8-9B1AAAC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9351" y="3304832"/>
            <a:ext cx="0" cy="3707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D17AB973-46FF-480A-AD3F-01208A73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33"/>
          <a:stretch>
            <a:fillRect/>
          </a:stretch>
        </p:blipFill>
        <p:spPr bwMode="auto">
          <a:xfrm>
            <a:off x="667870" y="1599600"/>
            <a:ext cx="5257800" cy="4893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BDD79E2-7402-4841-BF7A-D9AADC3A5DFC}"/>
              </a:ext>
            </a:extLst>
          </p:cNvPr>
          <p:cNvCxnSpPr/>
          <p:nvPr/>
        </p:nvCxnSpPr>
        <p:spPr>
          <a:xfrm flipV="1">
            <a:off x="1327637" y="1958975"/>
            <a:ext cx="4239445" cy="3635001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867017C5-8346-4033-8F85-AEC6DCC4CA42}"/>
                  </a:ext>
                </a:extLst>
              </p:cNvPr>
              <p:cNvSpPr txBox="1"/>
              <p:nvPr/>
            </p:nvSpPr>
            <p:spPr bwMode="auto">
              <a:xfrm>
                <a:off x="6074833" y="1981387"/>
                <a:ext cx="3429000" cy="572707"/>
              </a:xfrm>
              <a:prstGeom prst="rect">
                <a:avLst/>
              </a:prstGeom>
              <a:noFill/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867017C5-8346-4033-8F85-AEC6DCC4C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4833" y="1981387"/>
                <a:ext cx="3429000" cy="5727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4">
                <a:extLst>
                  <a:ext uri="{FF2B5EF4-FFF2-40B4-BE49-F238E27FC236}">
                    <a16:creationId xmlns:a16="http://schemas.microsoft.com/office/drawing/2014/main" id="{4D8E7CC2-BC26-40CA-94A6-B89A36F38A31}"/>
                  </a:ext>
                </a:extLst>
              </p:cNvPr>
              <p:cNvSpPr txBox="1"/>
              <p:nvPr/>
            </p:nvSpPr>
            <p:spPr bwMode="auto">
              <a:xfrm>
                <a:off x="6096000" y="4783949"/>
                <a:ext cx="3429000" cy="572707"/>
              </a:xfrm>
              <a:prstGeom prst="rect">
                <a:avLst/>
              </a:prstGeom>
              <a:noFill/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Object 4">
                <a:extLst>
                  <a:ext uri="{FF2B5EF4-FFF2-40B4-BE49-F238E27FC236}">
                    <a16:creationId xmlns:a16="http://schemas.microsoft.com/office/drawing/2014/main" id="{4D8E7CC2-BC26-40CA-94A6-B89A36F38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0" y="4783949"/>
                <a:ext cx="3429000" cy="5727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72595E-82E8-401C-8A52-B233EF4E9962}"/>
              </a:ext>
            </a:extLst>
          </p:cNvPr>
          <p:cNvSpPr/>
          <p:nvPr/>
        </p:nvSpPr>
        <p:spPr>
          <a:xfrm>
            <a:off x="1488141" y="1768007"/>
            <a:ext cx="3980330" cy="3843899"/>
          </a:xfrm>
          <a:custGeom>
            <a:avLst/>
            <a:gdLst>
              <a:gd name="connsiteX0" fmla="*/ 0 w 4034118"/>
              <a:gd name="connsiteY0" fmla="*/ 3843899 h 3843899"/>
              <a:gd name="connsiteX1" fmla="*/ 71718 w 4034118"/>
              <a:gd name="connsiteY1" fmla="*/ 3162581 h 3843899"/>
              <a:gd name="connsiteX2" fmla="*/ 206188 w 4034118"/>
              <a:gd name="connsiteY2" fmla="*/ 2929499 h 3843899"/>
              <a:gd name="connsiteX3" fmla="*/ 475130 w 4034118"/>
              <a:gd name="connsiteY3" fmla="*/ 2768134 h 3843899"/>
              <a:gd name="connsiteX4" fmla="*/ 502024 w 4034118"/>
              <a:gd name="connsiteY4" fmla="*/ 2373687 h 3843899"/>
              <a:gd name="connsiteX5" fmla="*/ 681318 w 4034118"/>
              <a:gd name="connsiteY5" fmla="*/ 2113711 h 3843899"/>
              <a:gd name="connsiteX6" fmla="*/ 995083 w 4034118"/>
              <a:gd name="connsiteY6" fmla="*/ 2077852 h 3843899"/>
              <a:gd name="connsiteX7" fmla="*/ 1201271 w 4034118"/>
              <a:gd name="connsiteY7" fmla="*/ 1979240 h 3843899"/>
              <a:gd name="connsiteX8" fmla="*/ 1380565 w 4034118"/>
              <a:gd name="connsiteY8" fmla="*/ 1817875 h 3843899"/>
              <a:gd name="connsiteX9" fmla="*/ 1721224 w 4034118"/>
              <a:gd name="connsiteY9" fmla="*/ 1943381 h 3843899"/>
              <a:gd name="connsiteX10" fmla="*/ 2133600 w 4034118"/>
              <a:gd name="connsiteY10" fmla="*/ 2131640 h 3843899"/>
              <a:gd name="connsiteX11" fmla="*/ 2393577 w 4034118"/>
              <a:gd name="connsiteY11" fmla="*/ 2113711 h 3843899"/>
              <a:gd name="connsiteX12" fmla="*/ 2662518 w 4034118"/>
              <a:gd name="connsiteY12" fmla="*/ 2266111 h 3843899"/>
              <a:gd name="connsiteX13" fmla="*/ 2886635 w 4034118"/>
              <a:gd name="connsiteY13" fmla="*/ 1997169 h 3843899"/>
              <a:gd name="connsiteX14" fmla="*/ 3056965 w 4034118"/>
              <a:gd name="connsiteY14" fmla="*/ 1692369 h 3843899"/>
              <a:gd name="connsiteX15" fmla="*/ 3406588 w 4034118"/>
              <a:gd name="connsiteY15" fmla="*/ 1593758 h 3843899"/>
              <a:gd name="connsiteX16" fmla="*/ 3523130 w 4034118"/>
              <a:gd name="connsiteY16" fmla="*/ 1082769 h 3843899"/>
              <a:gd name="connsiteX17" fmla="*/ 3702424 w 4034118"/>
              <a:gd name="connsiteY17" fmla="*/ 867617 h 3843899"/>
              <a:gd name="connsiteX18" fmla="*/ 3774141 w 4034118"/>
              <a:gd name="connsiteY18" fmla="*/ 455240 h 3843899"/>
              <a:gd name="connsiteX19" fmla="*/ 3899647 w 4034118"/>
              <a:gd name="connsiteY19" fmla="*/ 231122 h 3843899"/>
              <a:gd name="connsiteX20" fmla="*/ 3980330 w 4034118"/>
              <a:gd name="connsiteY20" fmla="*/ 7005 h 3843899"/>
              <a:gd name="connsiteX21" fmla="*/ 3899647 w 4034118"/>
              <a:gd name="connsiteY21" fmla="*/ 509028 h 3843899"/>
              <a:gd name="connsiteX22" fmla="*/ 4034118 w 4034118"/>
              <a:gd name="connsiteY22" fmla="*/ 688322 h 3843899"/>
              <a:gd name="connsiteX0" fmla="*/ 0 w 4034118"/>
              <a:gd name="connsiteY0" fmla="*/ 3843899 h 3843899"/>
              <a:gd name="connsiteX1" fmla="*/ 71718 w 4034118"/>
              <a:gd name="connsiteY1" fmla="*/ 3162581 h 3843899"/>
              <a:gd name="connsiteX2" fmla="*/ 206188 w 4034118"/>
              <a:gd name="connsiteY2" fmla="*/ 2929499 h 3843899"/>
              <a:gd name="connsiteX3" fmla="*/ 475130 w 4034118"/>
              <a:gd name="connsiteY3" fmla="*/ 2768134 h 3843899"/>
              <a:gd name="connsiteX4" fmla="*/ 559174 w 4034118"/>
              <a:gd name="connsiteY4" fmla="*/ 2386387 h 3843899"/>
              <a:gd name="connsiteX5" fmla="*/ 681318 w 4034118"/>
              <a:gd name="connsiteY5" fmla="*/ 2113711 h 3843899"/>
              <a:gd name="connsiteX6" fmla="*/ 995083 w 4034118"/>
              <a:gd name="connsiteY6" fmla="*/ 2077852 h 3843899"/>
              <a:gd name="connsiteX7" fmla="*/ 1201271 w 4034118"/>
              <a:gd name="connsiteY7" fmla="*/ 1979240 h 3843899"/>
              <a:gd name="connsiteX8" fmla="*/ 1380565 w 4034118"/>
              <a:gd name="connsiteY8" fmla="*/ 1817875 h 3843899"/>
              <a:gd name="connsiteX9" fmla="*/ 1721224 w 4034118"/>
              <a:gd name="connsiteY9" fmla="*/ 1943381 h 3843899"/>
              <a:gd name="connsiteX10" fmla="*/ 2133600 w 4034118"/>
              <a:gd name="connsiteY10" fmla="*/ 2131640 h 3843899"/>
              <a:gd name="connsiteX11" fmla="*/ 2393577 w 4034118"/>
              <a:gd name="connsiteY11" fmla="*/ 2113711 h 3843899"/>
              <a:gd name="connsiteX12" fmla="*/ 2662518 w 4034118"/>
              <a:gd name="connsiteY12" fmla="*/ 2266111 h 3843899"/>
              <a:gd name="connsiteX13" fmla="*/ 2886635 w 4034118"/>
              <a:gd name="connsiteY13" fmla="*/ 1997169 h 3843899"/>
              <a:gd name="connsiteX14" fmla="*/ 3056965 w 4034118"/>
              <a:gd name="connsiteY14" fmla="*/ 1692369 h 3843899"/>
              <a:gd name="connsiteX15" fmla="*/ 3406588 w 4034118"/>
              <a:gd name="connsiteY15" fmla="*/ 1593758 h 3843899"/>
              <a:gd name="connsiteX16" fmla="*/ 3523130 w 4034118"/>
              <a:gd name="connsiteY16" fmla="*/ 1082769 h 3843899"/>
              <a:gd name="connsiteX17" fmla="*/ 3702424 w 4034118"/>
              <a:gd name="connsiteY17" fmla="*/ 867617 h 3843899"/>
              <a:gd name="connsiteX18" fmla="*/ 3774141 w 4034118"/>
              <a:gd name="connsiteY18" fmla="*/ 455240 h 3843899"/>
              <a:gd name="connsiteX19" fmla="*/ 3899647 w 4034118"/>
              <a:gd name="connsiteY19" fmla="*/ 231122 h 3843899"/>
              <a:gd name="connsiteX20" fmla="*/ 3980330 w 4034118"/>
              <a:gd name="connsiteY20" fmla="*/ 7005 h 3843899"/>
              <a:gd name="connsiteX21" fmla="*/ 3899647 w 4034118"/>
              <a:gd name="connsiteY21" fmla="*/ 509028 h 3843899"/>
              <a:gd name="connsiteX22" fmla="*/ 4034118 w 4034118"/>
              <a:gd name="connsiteY22" fmla="*/ 688322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75130 w 3980330"/>
              <a:gd name="connsiteY3" fmla="*/ 2768134 h 3843899"/>
              <a:gd name="connsiteX4" fmla="*/ 559174 w 3980330"/>
              <a:gd name="connsiteY4" fmla="*/ 2386387 h 3843899"/>
              <a:gd name="connsiteX5" fmla="*/ 681318 w 3980330"/>
              <a:gd name="connsiteY5" fmla="*/ 2113711 h 3843899"/>
              <a:gd name="connsiteX6" fmla="*/ 995083 w 3980330"/>
              <a:gd name="connsiteY6" fmla="*/ 2077852 h 3843899"/>
              <a:gd name="connsiteX7" fmla="*/ 1201271 w 3980330"/>
              <a:gd name="connsiteY7" fmla="*/ 1979240 h 3843899"/>
              <a:gd name="connsiteX8" fmla="*/ 1380565 w 3980330"/>
              <a:gd name="connsiteY8" fmla="*/ 1817875 h 3843899"/>
              <a:gd name="connsiteX9" fmla="*/ 1721224 w 3980330"/>
              <a:gd name="connsiteY9" fmla="*/ 1943381 h 3843899"/>
              <a:gd name="connsiteX10" fmla="*/ 2133600 w 3980330"/>
              <a:gd name="connsiteY10" fmla="*/ 2131640 h 3843899"/>
              <a:gd name="connsiteX11" fmla="*/ 2393577 w 3980330"/>
              <a:gd name="connsiteY11" fmla="*/ 2113711 h 3843899"/>
              <a:gd name="connsiteX12" fmla="*/ 2662518 w 3980330"/>
              <a:gd name="connsiteY12" fmla="*/ 2266111 h 3843899"/>
              <a:gd name="connsiteX13" fmla="*/ 2886635 w 3980330"/>
              <a:gd name="connsiteY13" fmla="*/ 1997169 h 3843899"/>
              <a:gd name="connsiteX14" fmla="*/ 3056965 w 3980330"/>
              <a:gd name="connsiteY14" fmla="*/ 1692369 h 3843899"/>
              <a:gd name="connsiteX15" fmla="*/ 3406588 w 3980330"/>
              <a:gd name="connsiteY15" fmla="*/ 1593758 h 3843899"/>
              <a:gd name="connsiteX16" fmla="*/ 3523130 w 3980330"/>
              <a:gd name="connsiteY16" fmla="*/ 1082769 h 3843899"/>
              <a:gd name="connsiteX17" fmla="*/ 3702424 w 3980330"/>
              <a:gd name="connsiteY17" fmla="*/ 867617 h 3843899"/>
              <a:gd name="connsiteX18" fmla="*/ 3774141 w 3980330"/>
              <a:gd name="connsiteY18" fmla="*/ 455240 h 3843899"/>
              <a:gd name="connsiteX19" fmla="*/ 3899647 w 3980330"/>
              <a:gd name="connsiteY19" fmla="*/ 231122 h 3843899"/>
              <a:gd name="connsiteX20" fmla="*/ 3980330 w 3980330"/>
              <a:gd name="connsiteY20" fmla="*/ 7005 h 3843899"/>
              <a:gd name="connsiteX21" fmla="*/ 3899647 w 3980330"/>
              <a:gd name="connsiteY21" fmla="*/ 509028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75130 w 3980330"/>
              <a:gd name="connsiteY3" fmla="*/ 2768134 h 3843899"/>
              <a:gd name="connsiteX4" fmla="*/ 559174 w 3980330"/>
              <a:gd name="connsiteY4" fmla="*/ 2386387 h 3843899"/>
              <a:gd name="connsiteX5" fmla="*/ 681318 w 3980330"/>
              <a:gd name="connsiteY5" fmla="*/ 2113711 h 3843899"/>
              <a:gd name="connsiteX6" fmla="*/ 995083 w 3980330"/>
              <a:gd name="connsiteY6" fmla="*/ 2077852 h 3843899"/>
              <a:gd name="connsiteX7" fmla="*/ 1201271 w 3980330"/>
              <a:gd name="connsiteY7" fmla="*/ 1979240 h 3843899"/>
              <a:gd name="connsiteX8" fmla="*/ 1380565 w 3980330"/>
              <a:gd name="connsiteY8" fmla="*/ 1817875 h 3843899"/>
              <a:gd name="connsiteX9" fmla="*/ 1721224 w 3980330"/>
              <a:gd name="connsiteY9" fmla="*/ 1943381 h 3843899"/>
              <a:gd name="connsiteX10" fmla="*/ 2133600 w 3980330"/>
              <a:gd name="connsiteY10" fmla="*/ 2131640 h 3843899"/>
              <a:gd name="connsiteX11" fmla="*/ 2393577 w 3980330"/>
              <a:gd name="connsiteY11" fmla="*/ 2113711 h 3843899"/>
              <a:gd name="connsiteX12" fmla="*/ 2662518 w 3980330"/>
              <a:gd name="connsiteY12" fmla="*/ 2266111 h 3843899"/>
              <a:gd name="connsiteX13" fmla="*/ 2886635 w 3980330"/>
              <a:gd name="connsiteY13" fmla="*/ 1997169 h 3843899"/>
              <a:gd name="connsiteX14" fmla="*/ 3056965 w 3980330"/>
              <a:gd name="connsiteY14" fmla="*/ 1692369 h 3843899"/>
              <a:gd name="connsiteX15" fmla="*/ 3406588 w 3980330"/>
              <a:gd name="connsiteY15" fmla="*/ 1593758 h 3843899"/>
              <a:gd name="connsiteX16" fmla="*/ 3523130 w 3980330"/>
              <a:gd name="connsiteY16" fmla="*/ 1082769 h 3843899"/>
              <a:gd name="connsiteX17" fmla="*/ 3702424 w 3980330"/>
              <a:gd name="connsiteY17" fmla="*/ 867617 h 3843899"/>
              <a:gd name="connsiteX18" fmla="*/ 3774141 w 3980330"/>
              <a:gd name="connsiteY18" fmla="*/ 455240 h 3843899"/>
              <a:gd name="connsiteX19" fmla="*/ 3899647 w 3980330"/>
              <a:gd name="connsiteY19" fmla="*/ 231122 h 3843899"/>
              <a:gd name="connsiteX20" fmla="*/ 3980330 w 3980330"/>
              <a:gd name="connsiteY20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59174 w 3980330"/>
              <a:gd name="connsiteY4" fmla="*/ 2386387 h 3843899"/>
              <a:gd name="connsiteX5" fmla="*/ 681318 w 3980330"/>
              <a:gd name="connsiteY5" fmla="*/ 2113711 h 3843899"/>
              <a:gd name="connsiteX6" fmla="*/ 995083 w 3980330"/>
              <a:gd name="connsiteY6" fmla="*/ 2077852 h 3843899"/>
              <a:gd name="connsiteX7" fmla="*/ 1201271 w 3980330"/>
              <a:gd name="connsiteY7" fmla="*/ 1979240 h 3843899"/>
              <a:gd name="connsiteX8" fmla="*/ 1380565 w 3980330"/>
              <a:gd name="connsiteY8" fmla="*/ 1817875 h 3843899"/>
              <a:gd name="connsiteX9" fmla="*/ 1721224 w 3980330"/>
              <a:gd name="connsiteY9" fmla="*/ 1943381 h 3843899"/>
              <a:gd name="connsiteX10" fmla="*/ 2133600 w 3980330"/>
              <a:gd name="connsiteY10" fmla="*/ 2131640 h 3843899"/>
              <a:gd name="connsiteX11" fmla="*/ 2393577 w 3980330"/>
              <a:gd name="connsiteY11" fmla="*/ 2113711 h 3843899"/>
              <a:gd name="connsiteX12" fmla="*/ 2662518 w 3980330"/>
              <a:gd name="connsiteY12" fmla="*/ 2266111 h 3843899"/>
              <a:gd name="connsiteX13" fmla="*/ 2886635 w 3980330"/>
              <a:gd name="connsiteY13" fmla="*/ 1997169 h 3843899"/>
              <a:gd name="connsiteX14" fmla="*/ 3056965 w 3980330"/>
              <a:gd name="connsiteY14" fmla="*/ 1692369 h 3843899"/>
              <a:gd name="connsiteX15" fmla="*/ 3406588 w 3980330"/>
              <a:gd name="connsiteY15" fmla="*/ 1593758 h 3843899"/>
              <a:gd name="connsiteX16" fmla="*/ 3523130 w 3980330"/>
              <a:gd name="connsiteY16" fmla="*/ 1082769 h 3843899"/>
              <a:gd name="connsiteX17" fmla="*/ 3702424 w 3980330"/>
              <a:gd name="connsiteY17" fmla="*/ 867617 h 3843899"/>
              <a:gd name="connsiteX18" fmla="*/ 3774141 w 3980330"/>
              <a:gd name="connsiteY18" fmla="*/ 455240 h 3843899"/>
              <a:gd name="connsiteX19" fmla="*/ 3899647 w 3980330"/>
              <a:gd name="connsiteY19" fmla="*/ 231122 h 3843899"/>
              <a:gd name="connsiteX20" fmla="*/ 3980330 w 3980330"/>
              <a:gd name="connsiteY20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995083 w 3980330"/>
              <a:gd name="connsiteY6" fmla="*/ 2077852 h 3843899"/>
              <a:gd name="connsiteX7" fmla="*/ 1201271 w 3980330"/>
              <a:gd name="connsiteY7" fmla="*/ 1979240 h 3843899"/>
              <a:gd name="connsiteX8" fmla="*/ 1380565 w 3980330"/>
              <a:gd name="connsiteY8" fmla="*/ 1817875 h 3843899"/>
              <a:gd name="connsiteX9" fmla="*/ 1721224 w 3980330"/>
              <a:gd name="connsiteY9" fmla="*/ 1943381 h 3843899"/>
              <a:gd name="connsiteX10" fmla="*/ 2133600 w 3980330"/>
              <a:gd name="connsiteY10" fmla="*/ 2131640 h 3843899"/>
              <a:gd name="connsiteX11" fmla="*/ 2393577 w 3980330"/>
              <a:gd name="connsiteY11" fmla="*/ 2113711 h 3843899"/>
              <a:gd name="connsiteX12" fmla="*/ 2662518 w 3980330"/>
              <a:gd name="connsiteY12" fmla="*/ 2266111 h 3843899"/>
              <a:gd name="connsiteX13" fmla="*/ 2886635 w 3980330"/>
              <a:gd name="connsiteY13" fmla="*/ 1997169 h 3843899"/>
              <a:gd name="connsiteX14" fmla="*/ 3056965 w 3980330"/>
              <a:gd name="connsiteY14" fmla="*/ 1692369 h 3843899"/>
              <a:gd name="connsiteX15" fmla="*/ 3406588 w 3980330"/>
              <a:gd name="connsiteY15" fmla="*/ 1593758 h 3843899"/>
              <a:gd name="connsiteX16" fmla="*/ 3523130 w 3980330"/>
              <a:gd name="connsiteY16" fmla="*/ 1082769 h 3843899"/>
              <a:gd name="connsiteX17" fmla="*/ 3702424 w 3980330"/>
              <a:gd name="connsiteY17" fmla="*/ 867617 h 3843899"/>
              <a:gd name="connsiteX18" fmla="*/ 3774141 w 3980330"/>
              <a:gd name="connsiteY18" fmla="*/ 455240 h 3843899"/>
              <a:gd name="connsiteX19" fmla="*/ 3899647 w 3980330"/>
              <a:gd name="connsiteY19" fmla="*/ 231122 h 3843899"/>
              <a:gd name="connsiteX20" fmla="*/ 3980330 w 3980330"/>
              <a:gd name="connsiteY20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963333 w 3980330"/>
              <a:gd name="connsiteY6" fmla="*/ 1957202 h 3843899"/>
              <a:gd name="connsiteX7" fmla="*/ 1201271 w 3980330"/>
              <a:gd name="connsiteY7" fmla="*/ 1979240 h 3843899"/>
              <a:gd name="connsiteX8" fmla="*/ 1380565 w 3980330"/>
              <a:gd name="connsiteY8" fmla="*/ 1817875 h 3843899"/>
              <a:gd name="connsiteX9" fmla="*/ 1721224 w 3980330"/>
              <a:gd name="connsiteY9" fmla="*/ 1943381 h 3843899"/>
              <a:gd name="connsiteX10" fmla="*/ 2133600 w 3980330"/>
              <a:gd name="connsiteY10" fmla="*/ 2131640 h 3843899"/>
              <a:gd name="connsiteX11" fmla="*/ 2393577 w 3980330"/>
              <a:gd name="connsiteY11" fmla="*/ 2113711 h 3843899"/>
              <a:gd name="connsiteX12" fmla="*/ 2662518 w 3980330"/>
              <a:gd name="connsiteY12" fmla="*/ 2266111 h 3843899"/>
              <a:gd name="connsiteX13" fmla="*/ 2886635 w 3980330"/>
              <a:gd name="connsiteY13" fmla="*/ 1997169 h 3843899"/>
              <a:gd name="connsiteX14" fmla="*/ 3056965 w 3980330"/>
              <a:gd name="connsiteY14" fmla="*/ 1692369 h 3843899"/>
              <a:gd name="connsiteX15" fmla="*/ 3406588 w 3980330"/>
              <a:gd name="connsiteY15" fmla="*/ 1593758 h 3843899"/>
              <a:gd name="connsiteX16" fmla="*/ 3523130 w 3980330"/>
              <a:gd name="connsiteY16" fmla="*/ 1082769 h 3843899"/>
              <a:gd name="connsiteX17" fmla="*/ 3702424 w 3980330"/>
              <a:gd name="connsiteY17" fmla="*/ 867617 h 3843899"/>
              <a:gd name="connsiteX18" fmla="*/ 3774141 w 3980330"/>
              <a:gd name="connsiteY18" fmla="*/ 455240 h 3843899"/>
              <a:gd name="connsiteX19" fmla="*/ 3899647 w 3980330"/>
              <a:gd name="connsiteY19" fmla="*/ 231122 h 3843899"/>
              <a:gd name="connsiteX20" fmla="*/ 3980330 w 3980330"/>
              <a:gd name="connsiteY20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963333 w 3980330"/>
              <a:gd name="connsiteY6" fmla="*/ 1957202 h 3843899"/>
              <a:gd name="connsiteX7" fmla="*/ 1156821 w 3980330"/>
              <a:gd name="connsiteY7" fmla="*/ 2169740 h 3843899"/>
              <a:gd name="connsiteX8" fmla="*/ 1380565 w 3980330"/>
              <a:gd name="connsiteY8" fmla="*/ 1817875 h 3843899"/>
              <a:gd name="connsiteX9" fmla="*/ 1721224 w 3980330"/>
              <a:gd name="connsiteY9" fmla="*/ 1943381 h 3843899"/>
              <a:gd name="connsiteX10" fmla="*/ 2133600 w 3980330"/>
              <a:gd name="connsiteY10" fmla="*/ 2131640 h 3843899"/>
              <a:gd name="connsiteX11" fmla="*/ 2393577 w 3980330"/>
              <a:gd name="connsiteY11" fmla="*/ 2113711 h 3843899"/>
              <a:gd name="connsiteX12" fmla="*/ 2662518 w 3980330"/>
              <a:gd name="connsiteY12" fmla="*/ 2266111 h 3843899"/>
              <a:gd name="connsiteX13" fmla="*/ 2886635 w 3980330"/>
              <a:gd name="connsiteY13" fmla="*/ 1997169 h 3843899"/>
              <a:gd name="connsiteX14" fmla="*/ 3056965 w 3980330"/>
              <a:gd name="connsiteY14" fmla="*/ 1692369 h 3843899"/>
              <a:gd name="connsiteX15" fmla="*/ 3406588 w 3980330"/>
              <a:gd name="connsiteY15" fmla="*/ 1593758 h 3843899"/>
              <a:gd name="connsiteX16" fmla="*/ 3523130 w 3980330"/>
              <a:gd name="connsiteY16" fmla="*/ 1082769 h 3843899"/>
              <a:gd name="connsiteX17" fmla="*/ 3702424 w 3980330"/>
              <a:gd name="connsiteY17" fmla="*/ 867617 h 3843899"/>
              <a:gd name="connsiteX18" fmla="*/ 3774141 w 3980330"/>
              <a:gd name="connsiteY18" fmla="*/ 455240 h 3843899"/>
              <a:gd name="connsiteX19" fmla="*/ 3899647 w 3980330"/>
              <a:gd name="connsiteY19" fmla="*/ 231122 h 3843899"/>
              <a:gd name="connsiteX20" fmla="*/ 3980330 w 3980330"/>
              <a:gd name="connsiteY20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156821 w 3980330"/>
              <a:gd name="connsiteY7" fmla="*/ 2169740 h 3843899"/>
              <a:gd name="connsiteX8" fmla="*/ 1380565 w 3980330"/>
              <a:gd name="connsiteY8" fmla="*/ 1817875 h 3843899"/>
              <a:gd name="connsiteX9" fmla="*/ 1721224 w 3980330"/>
              <a:gd name="connsiteY9" fmla="*/ 1943381 h 3843899"/>
              <a:gd name="connsiteX10" fmla="*/ 2133600 w 3980330"/>
              <a:gd name="connsiteY10" fmla="*/ 2131640 h 3843899"/>
              <a:gd name="connsiteX11" fmla="*/ 2393577 w 3980330"/>
              <a:gd name="connsiteY11" fmla="*/ 2113711 h 3843899"/>
              <a:gd name="connsiteX12" fmla="*/ 2662518 w 3980330"/>
              <a:gd name="connsiteY12" fmla="*/ 2266111 h 3843899"/>
              <a:gd name="connsiteX13" fmla="*/ 2886635 w 3980330"/>
              <a:gd name="connsiteY13" fmla="*/ 1997169 h 3843899"/>
              <a:gd name="connsiteX14" fmla="*/ 3056965 w 3980330"/>
              <a:gd name="connsiteY14" fmla="*/ 1692369 h 3843899"/>
              <a:gd name="connsiteX15" fmla="*/ 3406588 w 3980330"/>
              <a:gd name="connsiteY15" fmla="*/ 1593758 h 3843899"/>
              <a:gd name="connsiteX16" fmla="*/ 3523130 w 3980330"/>
              <a:gd name="connsiteY16" fmla="*/ 1082769 h 3843899"/>
              <a:gd name="connsiteX17" fmla="*/ 3702424 w 3980330"/>
              <a:gd name="connsiteY17" fmla="*/ 867617 h 3843899"/>
              <a:gd name="connsiteX18" fmla="*/ 3774141 w 3980330"/>
              <a:gd name="connsiteY18" fmla="*/ 455240 h 3843899"/>
              <a:gd name="connsiteX19" fmla="*/ 3899647 w 3980330"/>
              <a:gd name="connsiteY19" fmla="*/ 231122 h 3843899"/>
              <a:gd name="connsiteX20" fmla="*/ 3980330 w 3980330"/>
              <a:gd name="connsiteY20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380565 w 3980330"/>
              <a:gd name="connsiteY8" fmla="*/ 1817875 h 3843899"/>
              <a:gd name="connsiteX9" fmla="*/ 1721224 w 3980330"/>
              <a:gd name="connsiteY9" fmla="*/ 1943381 h 3843899"/>
              <a:gd name="connsiteX10" fmla="*/ 2133600 w 3980330"/>
              <a:gd name="connsiteY10" fmla="*/ 2131640 h 3843899"/>
              <a:gd name="connsiteX11" fmla="*/ 2393577 w 3980330"/>
              <a:gd name="connsiteY11" fmla="*/ 2113711 h 3843899"/>
              <a:gd name="connsiteX12" fmla="*/ 2662518 w 3980330"/>
              <a:gd name="connsiteY12" fmla="*/ 2266111 h 3843899"/>
              <a:gd name="connsiteX13" fmla="*/ 2886635 w 3980330"/>
              <a:gd name="connsiteY13" fmla="*/ 1997169 h 3843899"/>
              <a:gd name="connsiteX14" fmla="*/ 3056965 w 3980330"/>
              <a:gd name="connsiteY14" fmla="*/ 1692369 h 3843899"/>
              <a:gd name="connsiteX15" fmla="*/ 3406588 w 3980330"/>
              <a:gd name="connsiteY15" fmla="*/ 1593758 h 3843899"/>
              <a:gd name="connsiteX16" fmla="*/ 3523130 w 3980330"/>
              <a:gd name="connsiteY16" fmla="*/ 1082769 h 3843899"/>
              <a:gd name="connsiteX17" fmla="*/ 3702424 w 3980330"/>
              <a:gd name="connsiteY17" fmla="*/ 867617 h 3843899"/>
              <a:gd name="connsiteX18" fmla="*/ 3774141 w 3980330"/>
              <a:gd name="connsiteY18" fmla="*/ 455240 h 3843899"/>
              <a:gd name="connsiteX19" fmla="*/ 3899647 w 3980330"/>
              <a:gd name="connsiteY19" fmla="*/ 231122 h 3843899"/>
              <a:gd name="connsiteX20" fmla="*/ 3980330 w 3980330"/>
              <a:gd name="connsiteY20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721224 w 3980330"/>
              <a:gd name="connsiteY9" fmla="*/ 1943381 h 3843899"/>
              <a:gd name="connsiteX10" fmla="*/ 2133600 w 3980330"/>
              <a:gd name="connsiteY10" fmla="*/ 2131640 h 3843899"/>
              <a:gd name="connsiteX11" fmla="*/ 2393577 w 3980330"/>
              <a:gd name="connsiteY11" fmla="*/ 2113711 h 3843899"/>
              <a:gd name="connsiteX12" fmla="*/ 2662518 w 3980330"/>
              <a:gd name="connsiteY12" fmla="*/ 2266111 h 3843899"/>
              <a:gd name="connsiteX13" fmla="*/ 2886635 w 3980330"/>
              <a:gd name="connsiteY13" fmla="*/ 1997169 h 3843899"/>
              <a:gd name="connsiteX14" fmla="*/ 3056965 w 3980330"/>
              <a:gd name="connsiteY14" fmla="*/ 1692369 h 3843899"/>
              <a:gd name="connsiteX15" fmla="*/ 3406588 w 3980330"/>
              <a:gd name="connsiteY15" fmla="*/ 1593758 h 3843899"/>
              <a:gd name="connsiteX16" fmla="*/ 3523130 w 3980330"/>
              <a:gd name="connsiteY16" fmla="*/ 1082769 h 3843899"/>
              <a:gd name="connsiteX17" fmla="*/ 3702424 w 3980330"/>
              <a:gd name="connsiteY17" fmla="*/ 867617 h 3843899"/>
              <a:gd name="connsiteX18" fmla="*/ 3774141 w 3980330"/>
              <a:gd name="connsiteY18" fmla="*/ 455240 h 3843899"/>
              <a:gd name="connsiteX19" fmla="*/ 3899647 w 3980330"/>
              <a:gd name="connsiteY19" fmla="*/ 231122 h 3843899"/>
              <a:gd name="connsiteX20" fmla="*/ 3980330 w 3980330"/>
              <a:gd name="connsiteY20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511674 w 3980330"/>
              <a:gd name="connsiteY9" fmla="*/ 2013231 h 3843899"/>
              <a:gd name="connsiteX10" fmla="*/ 2133600 w 3980330"/>
              <a:gd name="connsiteY10" fmla="*/ 2131640 h 3843899"/>
              <a:gd name="connsiteX11" fmla="*/ 2393577 w 3980330"/>
              <a:gd name="connsiteY11" fmla="*/ 2113711 h 3843899"/>
              <a:gd name="connsiteX12" fmla="*/ 2662518 w 3980330"/>
              <a:gd name="connsiteY12" fmla="*/ 2266111 h 3843899"/>
              <a:gd name="connsiteX13" fmla="*/ 2886635 w 3980330"/>
              <a:gd name="connsiteY13" fmla="*/ 1997169 h 3843899"/>
              <a:gd name="connsiteX14" fmla="*/ 3056965 w 3980330"/>
              <a:gd name="connsiteY14" fmla="*/ 1692369 h 3843899"/>
              <a:gd name="connsiteX15" fmla="*/ 3406588 w 3980330"/>
              <a:gd name="connsiteY15" fmla="*/ 1593758 h 3843899"/>
              <a:gd name="connsiteX16" fmla="*/ 3523130 w 3980330"/>
              <a:gd name="connsiteY16" fmla="*/ 1082769 h 3843899"/>
              <a:gd name="connsiteX17" fmla="*/ 3702424 w 3980330"/>
              <a:gd name="connsiteY17" fmla="*/ 867617 h 3843899"/>
              <a:gd name="connsiteX18" fmla="*/ 3774141 w 3980330"/>
              <a:gd name="connsiteY18" fmla="*/ 455240 h 3843899"/>
              <a:gd name="connsiteX19" fmla="*/ 3899647 w 3980330"/>
              <a:gd name="connsiteY19" fmla="*/ 231122 h 3843899"/>
              <a:gd name="connsiteX20" fmla="*/ 3980330 w 3980330"/>
              <a:gd name="connsiteY20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511674 w 3980330"/>
              <a:gd name="connsiteY9" fmla="*/ 2013231 h 3843899"/>
              <a:gd name="connsiteX10" fmla="*/ 1597959 w 3980330"/>
              <a:gd name="connsiteY10" fmla="*/ 2035643 h 3843899"/>
              <a:gd name="connsiteX11" fmla="*/ 2133600 w 3980330"/>
              <a:gd name="connsiteY11" fmla="*/ 2131640 h 3843899"/>
              <a:gd name="connsiteX12" fmla="*/ 2393577 w 3980330"/>
              <a:gd name="connsiteY12" fmla="*/ 2113711 h 3843899"/>
              <a:gd name="connsiteX13" fmla="*/ 2662518 w 3980330"/>
              <a:gd name="connsiteY13" fmla="*/ 2266111 h 3843899"/>
              <a:gd name="connsiteX14" fmla="*/ 2886635 w 3980330"/>
              <a:gd name="connsiteY14" fmla="*/ 1997169 h 3843899"/>
              <a:gd name="connsiteX15" fmla="*/ 3056965 w 3980330"/>
              <a:gd name="connsiteY15" fmla="*/ 1692369 h 3843899"/>
              <a:gd name="connsiteX16" fmla="*/ 3406588 w 3980330"/>
              <a:gd name="connsiteY16" fmla="*/ 1593758 h 3843899"/>
              <a:gd name="connsiteX17" fmla="*/ 3523130 w 3980330"/>
              <a:gd name="connsiteY17" fmla="*/ 1082769 h 3843899"/>
              <a:gd name="connsiteX18" fmla="*/ 3702424 w 3980330"/>
              <a:gd name="connsiteY18" fmla="*/ 867617 h 3843899"/>
              <a:gd name="connsiteX19" fmla="*/ 3774141 w 3980330"/>
              <a:gd name="connsiteY19" fmla="*/ 455240 h 3843899"/>
              <a:gd name="connsiteX20" fmla="*/ 3899647 w 3980330"/>
              <a:gd name="connsiteY20" fmla="*/ 231122 h 3843899"/>
              <a:gd name="connsiteX21" fmla="*/ 3980330 w 3980330"/>
              <a:gd name="connsiteY21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10074 w 3980330"/>
              <a:gd name="connsiteY9" fmla="*/ 1937031 h 3843899"/>
              <a:gd name="connsiteX10" fmla="*/ 1597959 w 3980330"/>
              <a:gd name="connsiteY10" fmla="*/ 2035643 h 3843899"/>
              <a:gd name="connsiteX11" fmla="*/ 2133600 w 3980330"/>
              <a:gd name="connsiteY11" fmla="*/ 2131640 h 3843899"/>
              <a:gd name="connsiteX12" fmla="*/ 2393577 w 3980330"/>
              <a:gd name="connsiteY12" fmla="*/ 2113711 h 3843899"/>
              <a:gd name="connsiteX13" fmla="*/ 2662518 w 3980330"/>
              <a:gd name="connsiteY13" fmla="*/ 2266111 h 3843899"/>
              <a:gd name="connsiteX14" fmla="*/ 2886635 w 3980330"/>
              <a:gd name="connsiteY14" fmla="*/ 1997169 h 3843899"/>
              <a:gd name="connsiteX15" fmla="*/ 3056965 w 3980330"/>
              <a:gd name="connsiteY15" fmla="*/ 1692369 h 3843899"/>
              <a:gd name="connsiteX16" fmla="*/ 3406588 w 3980330"/>
              <a:gd name="connsiteY16" fmla="*/ 1593758 h 3843899"/>
              <a:gd name="connsiteX17" fmla="*/ 3523130 w 3980330"/>
              <a:gd name="connsiteY17" fmla="*/ 1082769 h 3843899"/>
              <a:gd name="connsiteX18" fmla="*/ 3702424 w 3980330"/>
              <a:gd name="connsiteY18" fmla="*/ 867617 h 3843899"/>
              <a:gd name="connsiteX19" fmla="*/ 3774141 w 3980330"/>
              <a:gd name="connsiteY19" fmla="*/ 455240 h 3843899"/>
              <a:gd name="connsiteX20" fmla="*/ 3899647 w 3980330"/>
              <a:gd name="connsiteY20" fmla="*/ 231122 h 3843899"/>
              <a:gd name="connsiteX21" fmla="*/ 3980330 w 3980330"/>
              <a:gd name="connsiteY21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10074 w 3980330"/>
              <a:gd name="connsiteY9" fmla="*/ 1937031 h 3843899"/>
              <a:gd name="connsiteX10" fmla="*/ 1597959 w 3980330"/>
              <a:gd name="connsiteY10" fmla="*/ 1635593 h 3843899"/>
              <a:gd name="connsiteX11" fmla="*/ 2133600 w 3980330"/>
              <a:gd name="connsiteY11" fmla="*/ 2131640 h 3843899"/>
              <a:gd name="connsiteX12" fmla="*/ 2393577 w 3980330"/>
              <a:gd name="connsiteY12" fmla="*/ 2113711 h 3843899"/>
              <a:gd name="connsiteX13" fmla="*/ 2662518 w 3980330"/>
              <a:gd name="connsiteY13" fmla="*/ 2266111 h 3843899"/>
              <a:gd name="connsiteX14" fmla="*/ 2886635 w 3980330"/>
              <a:gd name="connsiteY14" fmla="*/ 1997169 h 3843899"/>
              <a:gd name="connsiteX15" fmla="*/ 3056965 w 3980330"/>
              <a:gd name="connsiteY15" fmla="*/ 1692369 h 3843899"/>
              <a:gd name="connsiteX16" fmla="*/ 3406588 w 3980330"/>
              <a:gd name="connsiteY16" fmla="*/ 1593758 h 3843899"/>
              <a:gd name="connsiteX17" fmla="*/ 3523130 w 3980330"/>
              <a:gd name="connsiteY17" fmla="*/ 1082769 h 3843899"/>
              <a:gd name="connsiteX18" fmla="*/ 3702424 w 3980330"/>
              <a:gd name="connsiteY18" fmla="*/ 867617 h 3843899"/>
              <a:gd name="connsiteX19" fmla="*/ 3774141 w 3980330"/>
              <a:gd name="connsiteY19" fmla="*/ 455240 h 3843899"/>
              <a:gd name="connsiteX20" fmla="*/ 3899647 w 3980330"/>
              <a:gd name="connsiteY20" fmla="*/ 231122 h 3843899"/>
              <a:gd name="connsiteX21" fmla="*/ 3980330 w 3980330"/>
              <a:gd name="connsiteY21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597959 w 3980330"/>
              <a:gd name="connsiteY10" fmla="*/ 1635593 h 3843899"/>
              <a:gd name="connsiteX11" fmla="*/ 2133600 w 3980330"/>
              <a:gd name="connsiteY11" fmla="*/ 2131640 h 3843899"/>
              <a:gd name="connsiteX12" fmla="*/ 2393577 w 3980330"/>
              <a:gd name="connsiteY12" fmla="*/ 2113711 h 3843899"/>
              <a:gd name="connsiteX13" fmla="*/ 2662518 w 3980330"/>
              <a:gd name="connsiteY13" fmla="*/ 2266111 h 3843899"/>
              <a:gd name="connsiteX14" fmla="*/ 2886635 w 3980330"/>
              <a:gd name="connsiteY14" fmla="*/ 1997169 h 3843899"/>
              <a:gd name="connsiteX15" fmla="*/ 3056965 w 3980330"/>
              <a:gd name="connsiteY15" fmla="*/ 1692369 h 3843899"/>
              <a:gd name="connsiteX16" fmla="*/ 3406588 w 3980330"/>
              <a:gd name="connsiteY16" fmla="*/ 1593758 h 3843899"/>
              <a:gd name="connsiteX17" fmla="*/ 3523130 w 3980330"/>
              <a:gd name="connsiteY17" fmla="*/ 1082769 h 3843899"/>
              <a:gd name="connsiteX18" fmla="*/ 3702424 w 3980330"/>
              <a:gd name="connsiteY18" fmla="*/ 867617 h 3843899"/>
              <a:gd name="connsiteX19" fmla="*/ 3774141 w 3980330"/>
              <a:gd name="connsiteY19" fmla="*/ 455240 h 3843899"/>
              <a:gd name="connsiteX20" fmla="*/ 3899647 w 3980330"/>
              <a:gd name="connsiteY20" fmla="*/ 231122 h 3843899"/>
              <a:gd name="connsiteX21" fmla="*/ 3980330 w 3980330"/>
              <a:gd name="connsiteY21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597959 w 3980330"/>
              <a:gd name="connsiteY10" fmla="*/ 1635593 h 3843899"/>
              <a:gd name="connsiteX11" fmla="*/ 2152650 w 3980330"/>
              <a:gd name="connsiteY11" fmla="*/ 2036390 h 3843899"/>
              <a:gd name="connsiteX12" fmla="*/ 2393577 w 3980330"/>
              <a:gd name="connsiteY12" fmla="*/ 2113711 h 3843899"/>
              <a:gd name="connsiteX13" fmla="*/ 2662518 w 3980330"/>
              <a:gd name="connsiteY13" fmla="*/ 2266111 h 3843899"/>
              <a:gd name="connsiteX14" fmla="*/ 2886635 w 3980330"/>
              <a:gd name="connsiteY14" fmla="*/ 1997169 h 3843899"/>
              <a:gd name="connsiteX15" fmla="*/ 3056965 w 3980330"/>
              <a:gd name="connsiteY15" fmla="*/ 1692369 h 3843899"/>
              <a:gd name="connsiteX16" fmla="*/ 3406588 w 3980330"/>
              <a:gd name="connsiteY16" fmla="*/ 1593758 h 3843899"/>
              <a:gd name="connsiteX17" fmla="*/ 3523130 w 3980330"/>
              <a:gd name="connsiteY17" fmla="*/ 1082769 h 3843899"/>
              <a:gd name="connsiteX18" fmla="*/ 3702424 w 3980330"/>
              <a:gd name="connsiteY18" fmla="*/ 867617 h 3843899"/>
              <a:gd name="connsiteX19" fmla="*/ 3774141 w 3980330"/>
              <a:gd name="connsiteY19" fmla="*/ 455240 h 3843899"/>
              <a:gd name="connsiteX20" fmla="*/ 3899647 w 3980330"/>
              <a:gd name="connsiteY20" fmla="*/ 231122 h 3843899"/>
              <a:gd name="connsiteX21" fmla="*/ 3980330 w 3980330"/>
              <a:gd name="connsiteY21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655109 w 3980330"/>
              <a:gd name="connsiteY10" fmla="*/ 1533993 h 3843899"/>
              <a:gd name="connsiteX11" fmla="*/ 2152650 w 3980330"/>
              <a:gd name="connsiteY11" fmla="*/ 2036390 h 3843899"/>
              <a:gd name="connsiteX12" fmla="*/ 2393577 w 3980330"/>
              <a:gd name="connsiteY12" fmla="*/ 2113711 h 3843899"/>
              <a:gd name="connsiteX13" fmla="*/ 2662518 w 3980330"/>
              <a:gd name="connsiteY13" fmla="*/ 2266111 h 3843899"/>
              <a:gd name="connsiteX14" fmla="*/ 2886635 w 3980330"/>
              <a:gd name="connsiteY14" fmla="*/ 1997169 h 3843899"/>
              <a:gd name="connsiteX15" fmla="*/ 3056965 w 3980330"/>
              <a:gd name="connsiteY15" fmla="*/ 1692369 h 3843899"/>
              <a:gd name="connsiteX16" fmla="*/ 3406588 w 3980330"/>
              <a:gd name="connsiteY16" fmla="*/ 1593758 h 3843899"/>
              <a:gd name="connsiteX17" fmla="*/ 3523130 w 3980330"/>
              <a:gd name="connsiteY17" fmla="*/ 1082769 h 3843899"/>
              <a:gd name="connsiteX18" fmla="*/ 3702424 w 3980330"/>
              <a:gd name="connsiteY18" fmla="*/ 867617 h 3843899"/>
              <a:gd name="connsiteX19" fmla="*/ 3774141 w 3980330"/>
              <a:gd name="connsiteY19" fmla="*/ 455240 h 3843899"/>
              <a:gd name="connsiteX20" fmla="*/ 3899647 w 3980330"/>
              <a:gd name="connsiteY20" fmla="*/ 231122 h 3843899"/>
              <a:gd name="connsiteX21" fmla="*/ 3980330 w 3980330"/>
              <a:gd name="connsiteY21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655109 w 3980330"/>
              <a:gd name="connsiteY10" fmla="*/ 1533993 h 3843899"/>
              <a:gd name="connsiteX11" fmla="*/ 1847850 w 3980330"/>
              <a:gd name="connsiteY11" fmla="*/ 2036390 h 3843899"/>
              <a:gd name="connsiteX12" fmla="*/ 2393577 w 3980330"/>
              <a:gd name="connsiteY12" fmla="*/ 2113711 h 3843899"/>
              <a:gd name="connsiteX13" fmla="*/ 2662518 w 3980330"/>
              <a:gd name="connsiteY13" fmla="*/ 2266111 h 3843899"/>
              <a:gd name="connsiteX14" fmla="*/ 2886635 w 3980330"/>
              <a:gd name="connsiteY14" fmla="*/ 1997169 h 3843899"/>
              <a:gd name="connsiteX15" fmla="*/ 3056965 w 3980330"/>
              <a:gd name="connsiteY15" fmla="*/ 1692369 h 3843899"/>
              <a:gd name="connsiteX16" fmla="*/ 3406588 w 3980330"/>
              <a:gd name="connsiteY16" fmla="*/ 1593758 h 3843899"/>
              <a:gd name="connsiteX17" fmla="*/ 3523130 w 3980330"/>
              <a:gd name="connsiteY17" fmla="*/ 1082769 h 3843899"/>
              <a:gd name="connsiteX18" fmla="*/ 3702424 w 3980330"/>
              <a:gd name="connsiteY18" fmla="*/ 867617 h 3843899"/>
              <a:gd name="connsiteX19" fmla="*/ 3774141 w 3980330"/>
              <a:gd name="connsiteY19" fmla="*/ 455240 h 3843899"/>
              <a:gd name="connsiteX20" fmla="*/ 3899647 w 3980330"/>
              <a:gd name="connsiteY20" fmla="*/ 231122 h 3843899"/>
              <a:gd name="connsiteX21" fmla="*/ 3980330 w 3980330"/>
              <a:gd name="connsiteY21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655109 w 3980330"/>
              <a:gd name="connsiteY10" fmla="*/ 1533993 h 3843899"/>
              <a:gd name="connsiteX11" fmla="*/ 1847850 w 3980330"/>
              <a:gd name="connsiteY11" fmla="*/ 2036390 h 3843899"/>
              <a:gd name="connsiteX12" fmla="*/ 2080559 w 3980330"/>
              <a:gd name="connsiteY12" fmla="*/ 2105493 h 3843899"/>
              <a:gd name="connsiteX13" fmla="*/ 2393577 w 3980330"/>
              <a:gd name="connsiteY13" fmla="*/ 2113711 h 3843899"/>
              <a:gd name="connsiteX14" fmla="*/ 2662518 w 3980330"/>
              <a:gd name="connsiteY14" fmla="*/ 2266111 h 3843899"/>
              <a:gd name="connsiteX15" fmla="*/ 2886635 w 3980330"/>
              <a:gd name="connsiteY15" fmla="*/ 1997169 h 3843899"/>
              <a:gd name="connsiteX16" fmla="*/ 3056965 w 3980330"/>
              <a:gd name="connsiteY16" fmla="*/ 1692369 h 3843899"/>
              <a:gd name="connsiteX17" fmla="*/ 3406588 w 3980330"/>
              <a:gd name="connsiteY17" fmla="*/ 1593758 h 3843899"/>
              <a:gd name="connsiteX18" fmla="*/ 3523130 w 3980330"/>
              <a:gd name="connsiteY18" fmla="*/ 1082769 h 3843899"/>
              <a:gd name="connsiteX19" fmla="*/ 3702424 w 3980330"/>
              <a:gd name="connsiteY19" fmla="*/ 867617 h 3843899"/>
              <a:gd name="connsiteX20" fmla="*/ 3774141 w 3980330"/>
              <a:gd name="connsiteY20" fmla="*/ 455240 h 3843899"/>
              <a:gd name="connsiteX21" fmla="*/ 3899647 w 3980330"/>
              <a:gd name="connsiteY21" fmla="*/ 231122 h 3843899"/>
              <a:gd name="connsiteX22" fmla="*/ 3980330 w 3980330"/>
              <a:gd name="connsiteY22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655109 w 3980330"/>
              <a:gd name="connsiteY10" fmla="*/ 1533993 h 3843899"/>
              <a:gd name="connsiteX11" fmla="*/ 1847850 w 3980330"/>
              <a:gd name="connsiteY11" fmla="*/ 2036390 h 3843899"/>
              <a:gd name="connsiteX12" fmla="*/ 2017059 w 3980330"/>
              <a:gd name="connsiteY12" fmla="*/ 2289643 h 3843899"/>
              <a:gd name="connsiteX13" fmla="*/ 2393577 w 3980330"/>
              <a:gd name="connsiteY13" fmla="*/ 2113711 h 3843899"/>
              <a:gd name="connsiteX14" fmla="*/ 2662518 w 3980330"/>
              <a:gd name="connsiteY14" fmla="*/ 2266111 h 3843899"/>
              <a:gd name="connsiteX15" fmla="*/ 2886635 w 3980330"/>
              <a:gd name="connsiteY15" fmla="*/ 1997169 h 3843899"/>
              <a:gd name="connsiteX16" fmla="*/ 3056965 w 3980330"/>
              <a:gd name="connsiteY16" fmla="*/ 1692369 h 3843899"/>
              <a:gd name="connsiteX17" fmla="*/ 3406588 w 3980330"/>
              <a:gd name="connsiteY17" fmla="*/ 1593758 h 3843899"/>
              <a:gd name="connsiteX18" fmla="*/ 3523130 w 3980330"/>
              <a:gd name="connsiteY18" fmla="*/ 1082769 h 3843899"/>
              <a:gd name="connsiteX19" fmla="*/ 3702424 w 3980330"/>
              <a:gd name="connsiteY19" fmla="*/ 867617 h 3843899"/>
              <a:gd name="connsiteX20" fmla="*/ 3774141 w 3980330"/>
              <a:gd name="connsiteY20" fmla="*/ 455240 h 3843899"/>
              <a:gd name="connsiteX21" fmla="*/ 3899647 w 3980330"/>
              <a:gd name="connsiteY21" fmla="*/ 231122 h 3843899"/>
              <a:gd name="connsiteX22" fmla="*/ 3980330 w 3980330"/>
              <a:gd name="connsiteY22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655109 w 3980330"/>
              <a:gd name="connsiteY10" fmla="*/ 1533993 h 3843899"/>
              <a:gd name="connsiteX11" fmla="*/ 1847850 w 3980330"/>
              <a:gd name="connsiteY11" fmla="*/ 2036390 h 3843899"/>
              <a:gd name="connsiteX12" fmla="*/ 2017059 w 3980330"/>
              <a:gd name="connsiteY12" fmla="*/ 2289643 h 3843899"/>
              <a:gd name="connsiteX13" fmla="*/ 2201209 w 3980330"/>
              <a:gd name="connsiteY13" fmla="*/ 2194393 h 3843899"/>
              <a:gd name="connsiteX14" fmla="*/ 2393577 w 3980330"/>
              <a:gd name="connsiteY14" fmla="*/ 2113711 h 3843899"/>
              <a:gd name="connsiteX15" fmla="*/ 2662518 w 3980330"/>
              <a:gd name="connsiteY15" fmla="*/ 2266111 h 3843899"/>
              <a:gd name="connsiteX16" fmla="*/ 2886635 w 3980330"/>
              <a:gd name="connsiteY16" fmla="*/ 1997169 h 3843899"/>
              <a:gd name="connsiteX17" fmla="*/ 3056965 w 3980330"/>
              <a:gd name="connsiteY17" fmla="*/ 1692369 h 3843899"/>
              <a:gd name="connsiteX18" fmla="*/ 3406588 w 3980330"/>
              <a:gd name="connsiteY18" fmla="*/ 1593758 h 3843899"/>
              <a:gd name="connsiteX19" fmla="*/ 3523130 w 3980330"/>
              <a:gd name="connsiteY19" fmla="*/ 1082769 h 3843899"/>
              <a:gd name="connsiteX20" fmla="*/ 3702424 w 3980330"/>
              <a:gd name="connsiteY20" fmla="*/ 867617 h 3843899"/>
              <a:gd name="connsiteX21" fmla="*/ 3774141 w 3980330"/>
              <a:gd name="connsiteY21" fmla="*/ 455240 h 3843899"/>
              <a:gd name="connsiteX22" fmla="*/ 3899647 w 3980330"/>
              <a:gd name="connsiteY22" fmla="*/ 231122 h 3843899"/>
              <a:gd name="connsiteX23" fmla="*/ 3980330 w 3980330"/>
              <a:gd name="connsiteY23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655109 w 3980330"/>
              <a:gd name="connsiteY10" fmla="*/ 1533993 h 3843899"/>
              <a:gd name="connsiteX11" fmla="*/ 1847850 w 3980330"/>
              <a:gd name="connsiteY11" fmla="*/ 2036390 h 3843899"/>
              <a:gd name="connsiteX12" fmla="*/ 2017059 w 3980330"/>
              <a:gd name="connsiteY12" fmla="*/ 2289643 h 3843899"/>
              <a:gd name="connsiteX13" fmla="*/ 2137709 w 3980330"/>
              <a:gd name="connsiteY13" fmla="*/ 1991193 h 3843899"/>
              <a:gd name="connsiteX14" fmla="*/ 2393577 w 3980330"/>
              <a:gd name="connsiteY14" fmla="*/ 2113711 h 3843899"/>
              <a:gd name="connsiteX15" fmla="*/ 2662518 w 3980330"/>
              <a:gd name="connsiteY15" fmla="*/ 2266111 h 3843899"/>
              <a:gd name="connsiteX16" fmla="*/ 2886635 w 3980330"/>
              <a:gd name="connsiteY16" fmla="*/ 1997169 h 3843899"/>
              <a:gd name="connsiteX17" fmla="*/ 3056965 w 3980330"/>
              <a:gd name="connsiteY17" fmla="*/ 1692369 h 3843899"/>
              <a:gd name="connsiteX18" fmla="*/ 3406588 w 3980330"/>
              <a:gd name="connsiteY18" fmla="*/ 1593758 h 3843899"/>
              <a:gd name="connsiteX19" fmla="*/ 3523130 w 3980330"/>
              <a:gd name="connsiteY19" fmla="*/ 1082769 h 3843899"/>
              <a:gd name="connsiteX20" fmla="*/ 3702424 w 3980330"/>
              <a:gd name="connsiteY20" fmla="*/ 867617 h 3843899"/>
              <a:gd name="connsiteX21" fmla="*/ 3774141 w 3980330"/>
              <a:gd name="connsiteY21" fmla="*/ 455240 h 3843899"/>
              <a:gd name="connsiteX22" fmla="*/ 3899647 w 3980330"/>
              <a:gd name="connsiteY22" fmla="*/ 231122 h 3843899"/>
              <a:gd name="connsiteX23" fmla="*/ 3980330 w 3980330"/>
              <a:gd name="connsiteY23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655109 w 3980330"/>
              <a:gd name="connsiteY10" fmla="*/ 1533993 h 3843899"/>
              <a:gd name="connsiteX11" fmla="*/ 1847850 w 3980330"/>
              <a:gd name="connsiteY11" fmla="*/ 2036390 h 3843899"/>
              <a:gd name="connsiteX12" fmla="*/ 2017059 w 3980330"/>
              <a:gd name="connsiteY12" fmla="*/ 2289643 h 3843899"/>
              <a:gd name="connsiteX13" fmla="*/ 2137709 w 3980330"/>
              <a:gd name="connsiteY13" fmla="*/ 1991193 h 3843899"/>
              <a:gd name="connsiteX14" fmla="*/ 2317377 w 3980330"/>
              <a:gd name="connsiteY14" fmla="*/ 2139111 h 3843899"/>
              <a:gd name="connsiteX15" fmla="*/ 2662518 w 3980330"/>
              <a:gd name="connsiteY15" fmla="*/ 2266111 h 3843899"/>
              <a:gd name="connsiteX16" fmla="*/ 2886635 w 3980330"/>
              <a:gd name="connsiteY16" fmla="*/ 1997169 h 3843899"/>
              <a:gd name="connsiteX17" fmla="*/ 3056965 w 3980330"/>
              <a:gd name="connsiteY17" fmla="*/ 1692369 h 3843899"/>
              <a:gd name="connsiteX18" fmla="*/ 3406588 w 3980330"/>
              <a:gd name="connsiteY18" fmla="*/ 1593758 h 3843899"/>
              <a:gd name="connsiteX19" fmla="*/ 3523130 w 3980330"/>
              <a:gd name="connsiteY19" fmla="*/ 1082769 h 3843899"/>
              <a:gd name="connsiteX20" fmla="*/ 3702424 w 3980330"/>
              <a:gd name="connsiteY20" fmla="*/ 867617 h 3843899"/>
              <a:gd name="connsiteX21" fmla="*/ 3774141 w 3980330"/>
              <a:gd name="connsiteY21" fmla="*/ 455240 h 3843899"/>
              <a:gd name="connsiteX22" fmla="*/ 3899647 w 3980330"/>
              <a:gd name="connsiteY22" fmla="*/ 231122 h 3843899"/>
              <a:gd name="connsiteX23" fmla="*/ 3980330 w 3980330"/>
              <a:gd name="connsiteY23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655109 w 3980330"/>
              <a:gd name="connsiteY10" fmla="*/ 1533993 h 3843899"/>
              <a:gd name="connsiteX11" fmla="*/ 1847850 w 3980330"/>
              <a:gd name="connsiteY11" fmla="*/ 2036390 h 3843899"/>
              <a:gd name="connsiteX12" fmla="*/ 2017059 w 3980330"/>
              <a:gd name="connsiteY12" fmla="*/ 2289643 h 3843899"/>
              <a:gd name="connsiteX13" fmla="*/ 2137709 w 3980330"/>
              <a:gd name="connsiteY13" fmla="*/ 1991193 h 3843899"/>
              <a:gd name="connsiteX14" fmla="*/ 2317377 w 3980330"/>
              <a:gd name="connsiteY14" fmla="*/ 2139111 h 3843899"/>
              <a:gd name="connsiteX15" fmla="*/ 2493309 w 3980330"/>
              <a:gd name="connsiteY15" fmla="*/ 2232493 h 3843899"/>
              <a:gd name="connsiteX16" fmla="*/ 2662518 w 3980330"/>
              <a:gd name="connsiteY16" fmla="*/ 2266111 h 3843899"/>
              <a:gd name="connsiteX17" fmla="*/ 2886635 w 3980330"/>
              <a:gd name="connsiteY17" fmla="*/ 1997169 h 3843899"/>
              <a:gd name="connsiteX18" fmla="*/ 3056965 w 3980330"/>
              <a:gd name="connsiteY18" fmla="*/ 1692369 h 3843899"/>
              <a:gd name="connsiteX19" fmla="*/ 3406588 w 3980330"/>
              <a:gd name="connsiteY19" fmla="*/ 1593758 h 3843899"/>
              <a:gd name="connsiteX20" fmla="*/ 3523130 w 3980330"/>
              <a:gd name="connsiteY20" fmla="*/ 1082769 h 3843899"/>
              <a:gd name="connsiteX21" fmla="*/ 3702424 w 3980330"/>
              <a:gd name="connsiteY21" fmla="*/ 867617 h 3843899"/>
              <a:gd name="connsiteX22" fmla="*/ 3774141 w 3980330"/>
              <a:gd name="connsiteY22" fmla="*/ 455240 h 3843899"/>
              <a:gd name="connsiteX23" fmla="*/ 3899647 w 3980330"/>
              <a:gd name="connsiteY23" fmla="*/ 231122 h 3843899"/>
              <a:gd name="connsiteX24" fmla="*/ 3980330 w 3980330"/>
              <a:gd name="connsiteY24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655109 w 3980330"/>
              <a:gd name="connsiteY10" fmla="*/ 1533993 h 3843899"/>
              <a:gd name="connsiteX11" fmla="*/ 1847850 w 3980330"/>
              <a:gd name="connsiteY11" fmla="*/ 2036390 h 3843899"/>
              <a:gd name="connsiteX12" fmla="*/ 2017059 w 3980330"/>
              <a:gd name="connsiteY12" fmla="*/ 2289643 h 3843899"/>
              <a:gd name="connsiteX13" fmla="*/ 2137709 w 3980330"/>
              <a:gd name="connsiteY13" fmla="*/ 1991193 h 3843899"/>
              <a:gd name="connsiteX14" fmla="*/ 2317377 w 3980330"/>
              <a:gd name="connsiteY14" fmla="*/ 2139111 h 3843899"/>
              <a:gd name="connsiteX15" fmla="*/ 2531409 w 3980330"/>
              <a:gd name="connsiteY15" fmla="*/ 1984843 h 3843899"/>
              <a:gd name="connsiteX16" fmla="*/ 2662518 w 3980330"/>
              <a:gd name="connsiteY16" fmla="*/ 2266111 h 3843899"/>
              <a:gd name="connsiteX17" fmla="*/ 2886635 w 3980330"/>
              <a:gd name="connsiteY17" fmla="*/ 1997169 h 3843899"/>
              <a:gd name="connsiteX18" fmla="*/ 3056965 w 3980330"/>
              <a:gd name="connsiteY18" fmla="*/ 1692369 h 3843899"/>
              <a:gd name="connsiteX19" fmla="*/ 3406588 w 3980330"/>
              <a:gd name="connsiteY19" fmla="*/ 1593758 h 3843899"/>
              <a:gd name="connsiteX20" fmla="*/ 3523130 w 3980330"/>
              <a:gd name="connsiteY20" fmla="*/ 1082769 h 3843899"/>
              <a:gd name="connsiteX21" fmla="*/ 3702424 w 3980330"/>
              <a:gd name="connsiteY21" fmla="*/ 867617 h 3843899"/>
              <a:gd name="connsiteX22" fmla="*/ 3774141 w 3980330"/>
              <a:gd name="connsiteY22" fmla="*/ 455240 h 3843899"/>
              <a:gd name="connsiteX23" fmla="*/ 3899647 w 3980330"/>
              <a:gd name="connsiteY23" fmla="*/ 231122 h 3843899"/>
              <a:gd name="connsiteX24" fmla="*/ 3980330 w 3980330"/>
              <a:gd name="connsiteY24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655109 w 3980330"/>
              <a:gd name="connsiteY10" fmla="*/ 1533993 h 3843899"/>
              <a:gd name="connsiteX11" fmla="*/ 1847850 w 3980330"/>
              <a:gd name="connsiteY11" fmla="*/ 2036390 h 3843899"/>
              <a:gd name="connsiteX12" fmla="*/ 2017059 w 3980330"/>
              <a:gd name="connsiteY12" fmla="*/ 2289643 h 3843899"/>
              <a:gd name="connsiteX13" fmla="*/ 2137709 w 3980330"/>
              <a:gd name="connsiteY13" fmla="*/ 1991193 h 3843899"/>
              <a:gd name="connsiteX14" fmla="*/ 2317377 w 3980330"/>
              <a:gd name="connsiteY14" fmla="*/ 2139111 h 3843899"/>
              <a:gd name="connsiteX15" fmla="*/ 2531409 w 3980330"/>
              <a:gd name="connsiteY15" fmla="*/ 1984843 h 3843899"/>
              <a:gd name="connsiteX16" fmla="*/ 2713318 w 3980330"/>
              <a:gd name="connsiteY16" fmla="*/ 2361361 h 3843899"/>
              <a:gd name="connsiteX17" fmla="*/ 2886635 w 3980330"/>
              <a:gd name="connsiteY17" fmla="*/ 1997169 h 3843899"/>
              <a:gd name="connsiteX18" fmla="*/ 3056965 w 3980330"/>
              <a:gd name="connsiteY18" fmla="*/ 1692369 h 3843899"/>
              <a:gd name="connsiteX19" fmla="*/ 3406588 w 3980330"/>
              <a:gd name="connsiteY19" fmla="*/ 1593758 h 3843899"/>
              <a:gd name="connsiteX20" fmla="*/ 3523130 w 3980330"/>
              <a:gd name="connsiteY20" fmla="*/ 1082769 h 3843899"/>
              <a:gd name="connsiteX21" fmla="*/ 3702424 w 3980330"/>
              <a:gd name="connsiteY21" fmla="*/ 867617 h 3843899"/>
              <a:gd name="connsiteX22" fmla="*/ 3774141 w 3980330"/>
              <a:gd name="connsiteY22" fmla="*/ 455240 h 3843899"/>
              <a:gd name="connsiteX23" fmla="*/ 3899647 w 3980330"/>
              <a:gd name="connsiteY23" fmla="*/ 231122 h 3843899"/>
              <a:gd name="connsiteX24" fmla="*/ 3980330 w 3980330"/>
              <a:gd name="connsiteY24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655109 w 3980330"/>
              <a:gd name="connsiteY10" fmla="*/ 1533993 h 3843899"/>
              <a:gd name="connsiteX11" fmla="*/ 1847850 w 3980330"/>
              <a:gd name="connsiteY11" fmla="*/ 2036390 h 3843899"/>
              <a:gd name="connsiteX12" fmla="*/ 2017059 w 3980330"/>
              <a:gd name="connsiteY12" fmla="*/ 2289643 h 3843899"/>
              <a:gd name="connsiteX13" fmla="*/ 2137709 w 3980330"/>
              <a:gd name="connsiteY13" fmla="*/ 1991193 h 3843899"/>
              <a:gd name="connsiteX14" fmla="*/ 2317377 w 3980330"/>
              <a:gd name="connsiteY14" fmla="*/ 2139111 h 3843899"/>
              <a:gd name="connsiteX15" fmla="*/ 2531409 w 3980330"/>
              <a:gd name="connsiteY15" fmla="*/ 1984843 h 3843899"/>
              <a:gd name="connsiteX16" fmla="*/ 2713318 w 3980330"/>
              <a:gd name="connsiteY16" fmla="*/ 2361361 h 3843899"/>
              <a:gd name="connsiteX17" fmla="*/ 2918385 w 3980330"/>
              <a:gd name="connsiteY17" fmla="*/ 1806669 h 3843899"/>
              <a:gd name="connsiteX18" fmla="*/ 3056965 w 3980330"/>
              <a:gd name="connsiteY18" fmla="*/ 1692369 h 3843899"/>
              <a:gd name="connsiteX19" fmla="*/ 3406588 w 3980330"/>
              <a:gd name="connsiteY19" fmla="*/ 1593758 h 3843899"/>
              <a:gd name="connsiteX20" fmla="*/ 3523130 w 3980330"/>
              <a:gd name="connsiteY20" fmla="*/ 1082769 h 3843899"/>
              <a:gd name="connsiteX21" fmla="*/ 3702424 w 3980330"/>
              <a:gd name="connsiteY21" fmla="*/ 867617 h 3843899"/>
              <a:gd name="connsiteX22" fmla="*/ 3774141 w 3980330"/>
              <a:gd name="connsiteY22" fmla="*/ 455240 h 3843899"/>
              <a:gd name="connsiteX23" fmla="*/ 3899647 w 3980330"/>
              <a:gd name="connsiteY23" fmla="*/ 231122 h 3843899"/>
              <a:gd name="connsiteX24" fmla="*/ 3980330 w 3980330"/>
              <a:gd name="connsiteY24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655109 w 3980330"/>
              <a:gd name="connsiteY10" fmla="*/ 1533993 h 3843899"/>
              <a:gd name="connsiteX11" fmla="*/ 1847850 w 3980330"/>
              <a:gd name="connsiteY11" fmla="*/ 2036390 h 3843899"/>
              <a:gd name="connsiteX12" fmla="*/ 2017059 w 3980330"/>
              <a:gd name="connsiteY12" fmla="*/ 2289643 h 3843899"/>
              <a:gd name="connsiteX13" fmla="*/ 2137709 w 3980330"/>
              <a:gd name="connsiteY13" fmla="*/ 1991193 h 3843899"/>
              <a:gd name="connsiteX14" fmla="*/ 2317377 w 3980330"/>
              <a:gd name="connsiteY14" fmla="*/ 2139111 h 3843899"/>
              <a:gd name="connsiteX15" fmla="*/ 2531409 w 3980330"/>
              <a:gd name="connsiteY15" fmla="*/ 1984843 h 3843899"/>
              <a:gd name="connsiteX16" fmla="*/ 2713318 w 3980330"/>
              <a:gd name="connsiteY16" fmla="*/ 2361361 h 3843899"/>
              <a:gd name="connsiteX17" fmla="*/ 2918385 w 3980330"/>
              <a:gd name="connsiteY17" fmla="*/ 1806669 h 3843899"/>
              <a:gd name="connsiteX18" fmla="*/ 3082365 w 3980330"/>
              <a:gd name="connsiteY18" fmla="*/ 1857469 h 3843899"/>
              <a:gd name="connsiteX19" fmla="*/ 3406588 w 3980330"/>
              <a:gd name="connsiteY19" fmla="*/ 1593758 h 3843899"/>
              <a:gd name="connsiteX20" fmla="*/ 3523130 w 3980330"/>
              <a:gd name="connsiteY20" fmla="*/ 1082769 h 3843899"/>
              <a:gd name="connsiteX21" fmla="*/ 3702424 w 3980330"/>
              <a:gd name="connsiteY21" fmla="*/ 867617 h 3843899"/>
              <a:gd name="connsiteX22" fmla="*/ 3774141 w 3980330"/>
              <a:gd name="connsiteY22" fmla="*/ 455240 h 3843899"/>
              <a:gd name="connsiteX23" fmla="*/ 3899647 w 3980330"/>
              <a:gd name="connsiteY23" fmla="*/ 231122 h 3843899"/>
              <a:gd name="connsiteX24" fmla="*/ 3980330 w 3980330"/>
              <a:gd name="connsiteY24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655109 w 3980330"/>
              <a:gd name="connsiteY10" fmla="*/ 1533993 h 3843899"/>
              <a:gd name="connsiteX11" fmla="*/ 1847850 w 3980330"/>
              <a:gd name="connsiteY11" fmla="*/ 2036390 h 3843899"/>
              <a:gd name="connsiteX12" fmla="*/ 2017059 w 3980330"/>
              <a:gd name="connsiteY12" fmla="*/ 2289643 h 3843899"/>
              <a:gd name="connsiteX13" fmla="*/ 2137709 w 3980330"/>
              <a:gd name="connsiteY13" fmla="*/ 1991193 h 3843899"/>
              <a:gd name="connsiteX14" fmla="*/ 2317377 w 3980330"/>
              <a:gd name="connsiteY14" fmla="*/ 2139111 h 3843899"/>
              <a:gd name="connsiteX15" fmla="*/ 2531409 w 3980330"/>
              <a:gd name="connsiteY15" fmla="*/ 1984843 h 3843899"/>
              <a:gd name="connsiteX16" fmla="*/ 2713318 w 3980330"/>
              <a:gd name="connsiteY16" fmla="*/ 2361361 h 3843899"/>
              <a:gd name="connsiteX17" fmla="*/ 2918385 w 3980330"/>
              <a:gd name="connsiteY17" fmla="*/ 1806669 h 3843899"/>
              <a:gd name="connsiteX18" fmla="*/ 3050615 w 3980330"/>
              <a:gd name="connsiteY18" fmla="*/ 1781269 h 3843899"/>
              <a:gd name="connsiteX19" fmla="*/ 3406588 w 3980330"/>
              <a:gd name="connsiteY19" fmla="*/ 1593758 h 3843899"/>
              <a:gd name="connsiteX20" fmla="*/ 3523130 w 3980330"/>
              <a:gd name="connsiteY20" fmla="*/ 1082769 h 3843899"/>
              <a:gd name="connsiteX21" fmla="*/ 3702424 w 3980330"/>
              <a:gd name="connsiteY21" fmla="*/ 867617 h 3843899"/>
              <a:gd name="connsiteX22" fmla="*/ 3774141 w 3980330"/>
              <a:gd name="connsiteY22" fmla="*/ 455240 h 3843899"/>
              <a:gd name="connsiteX23" fmla="*/ 3899647 w 3980330"/>
              <a:gd name="connsiteY23" fmla="*/ 231122 h 3843899"/>
              <a:gd name="connsiteX24" fmla="*/ 3980330 w 3980330"/>
              <a:gd name="connsiteY24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655109 w 3980330"/>
              <a:gd name="connsiteY10" fmla="*/ 1533993 h 3843899"/>
              <a:gd name="connsiteX11" fmla="*/ 1847850 w 3980330"/>
              <a:gd name="connsiteY11" fmla="*/ 2036390 h 3843899"/>
              <a:gd name="connsiteX12" fmla="*/ 2017059 w 3980330"/>
              <a:gd name="connsiteY12" fmla="*/ 2289643 h 3843899"/>
              <a:gd name="connsiteX13" fmla="*/ 2137709 w 3980330"/>
              <a:gd name="connsiteY13" fmla="*/ 1991193 h 3843899"/>
              <a:gd name="connsiteX14" fmla="*/ 2317377 w 3980330"/>
              <a:gd name="connsiteY14" fmla="*/ 2139111 h 3843899"/>
              <a:gd name="connsiteX15" fmla="*/ 2531409 w 3980330"/>
              <a:gd name="connsiteY15" fmla="*/ 1984843 h 3843899"/>
              <a:gd name="connsiteX16" fmla="*/ 2713318 w 3980330"/>
              <a:gd name="connsiteY16" fmla="*/ 2361361 h 3843899"/>
              <a:gd name="connsiteX17" fmla="*/ 2918385 w 3980330"/>
              <a:gd name="connsiteY17" fmla="*/ 1806669 h 3843899"/>
              <a:gd name="connsiteX18" fmla="*/ 3050615 w 3980330"/>
              <a:gd name="connsiteY18" fmla="*/ 1781269 h 3843899"/>
              <a:gd name="connsiteX19" fmla="*/ 3223559 w 3980330"/>
              <a:gd name="connsiteY19" fmla="*/ 1730843 h 3843899"/>
              <a:gd name="connsiteX20" fmla="*/ 3406588 w 3980330"/>
              <a:gd name="connsiteY20" fmla="*/ 1593758 h 3843899"/>
              <a:gd name="connsiteX21" fmla="*/ 3523130 w 3980330"/>
              <a:gd name="connsiteY21" fmla="*/ 1082769 h 3843899"/>
              <a:gd name="connsiteX22" fmla="*/ 3702424 w 3980330"/>
              <a:gd name="connsiteY22" fmla="*/ 867617 h 3843899"/>
              <a:gd name="connsiteX23" fmla="*/ 3774141 w 3980330"/>
              <a:gd name="connsiteY23" fmla="*/ 455240 h 3843899"/>
              <a:gd name="connsiteX24" fmla="*/ 3899647 w 3980330"/>
              <a:gd name="connsiteY24" fmla="*/ 231122 h 3843899"/>
              <a:gd name="connsiteX25" fmla="*/ 3980330 w 3980330"/>
              <a:gd name="connsiteY25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1798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655109 w 3980330"/>
              <a:gd name="connsiteY10" fmla="*/ 1533993 h 3843899"/>
              <a:gd name="connsiteX11" fmla="*/ 1847850 w 3980330"/>
              <a:gd name="connsiteY11" fmla="*/ 2036390 h 3843899"/>
              <a:gd name="connsiteX12" fmla="*/ 2017059 w 3980330"/>
              <a:gd name="connsiteY12" fmla="*/ 2289643 h 3843899"/>
              <a:gd name="connsiteX13" fmla="*/ 2137709 w 3980330"/>
              <a:gd name="connsiteY13" fmla="*/ 1991193 h 3843899"/>
              <a:gd name="connsiteX14" fmla="*/ 2317377 w 3980330"/>
              <a:gd name="connsiteY14" fmla="*/ 2139111 h 3843899"/>
              <a:gd name="connsiteX15" fmla="*/ 2531409 w 3980330"/>
              <a:gd name="connsiteY15" fmla="*/ 1984843 h 3843899"/>
              <a:gd name="connsiteX16" fmla="*/ 2713318 w 3980330"/>
              <a:gd name="connsiteY16" fmla="*/ 2361361 h 3843899"/>
              <a:gd name="connsiteX17" fmla="*/ 2918385 w 3980330"/>
              <a:gd name="connsiteY17" fmla="*/ 1806669 h 3843899"/>
              <a:gd name="connsiteX18" fmla="*/ 3050615 w 3980330"/>
              <a:gd name="connsiteY18" fmla="*/ 1781269 h 3843899"/>
              <a:gd name="connsiteX19" fmla="*/ 3172759 w 3980330"/>
              <a:gd name="connsiteY19" fmla="*/ 1597493 h 3843899"/>
              <a:gd name="connsiteX20" fmla="*/ 3406588 w 3980330"/>
              <a:gd name="connsiteY20" fmla="*/ 1593758 h 3843899"/>
              <a:gd name="connsiteX21" fmla="*/ 3523130 w 3980330"/>
              <a:gd name="connsiteY21" fmla="*/ 1082769 h 3843899"/>
              <a:gd name="connsiteX22" fmla="*/ 3702424 w 3980330"/>
              <a:gd name="connsiteY22" fmla="*/ 867617 h 3843899"/>
              <a:gd name="connsiteX23" fmla="*/ 3774141 w 3980330"/>
              <a:gd name="connsiteY23" fmla="*/ 455240 h 3843899"/>
              <a:gd name="connsiteX24" fmla="*/ 3899647 w 3980330"/>
              <a:gd name="connsiteY24" fmla="*/ 231122 h 3843899"/>
              <a:gd name="connsiteX25" fmla="*/ 3980330 w 3980330"/>
              <a:gd name="connsiteY25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49730 w 3980330"/>
              <a:gd name="connsiteY3" fmla="*/ 2768134 h 3843899"/>
              <a:gd name="connsiteX4" fmla="*/ 502024 w 3980330"/>
              <a:gd name="connsiteY4" fmla="*/ 24816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655109 w 3980330"/>
              <a:gd name="connsiteY10" fmla="*/ 1533993 h 3843899"/>
              <a:gd name="connsiteX11" fmla="*/ 1847850 w 3980330"/>
              <a:gd name="connsiteY11" fmla="*/ 2036390 h 3843899"/>
              <a:gd name="connsiteX12" fmla="*/ 2017059 w 3980330"/>
              <a:gd name="connsiteY12" fmla="*/ 2289643 h 3843899"/>
              <a:gd name="connsiteX13" fmla="*/ 2137709 w 3980330"/>
              <a:gd name="connsiteY13" fmla="*/ 1991193 h 3843899"/>
              <a:gd name="connsiteX14" fmla="*/ 2317377 w 3980330"/>
              <a:gd name="connsiteY14" fmla="*/ 2139111 h 3843899"/>
              <a:gd name="connsiteX15" fmla="*/ 2531409 w 3980330"/>
              <a:gd name="connsiteY15" fmla="*/ 1984843 h 3843899"/>
              <a:gd name="connsiteX16" fmla="*/ 2713318 w 3980330"/>
              <a:gd name="connsiteY16" fmla="*/ 2361361 h 3843899"/>
              <a:gd name="connsiteX17" fmla="*/ 2918385 w 3980330"/>
              <a:gd name="connsiteY17" fmla="*/ 1806669 h 3843899"/>
              <a:gd name="connsiteX18" fmla="*/ 3050615 w 3980330"/>
              <a:gd name="connsiteY18" fmla="*/ 1781269 h 3843899"/>
              <a:gd name="connsiteX19" fmla="*/ 3172759 w 3980330"/>
              <a:gd name="connsiteY19" fmla="*/ 1597493 h 3843899"/>
              <a:gd name="connsiteX20" fmla="*/ 3406588 w 3980330"/>
              <a:gd name="connsiteY20" fmla="*/ 1593758 h 3843899"/>
              <a:gd name="connsiteX21" fmla="*/ 3523130 w 3980330"/>
              <a:gd name="connsiteY21" fmla="*/ 1082769 h 3843899"/>
              <a:gd name="connsiteX22" fmla="*/ 3702424 w 3980330"/>
              <a:gd name="connsiteY22" fmla="*/ 867617 h 3843899"/>
              <a:gd name="connsiteX23" fmla="*/ 3774141 w 3980330"/>
              <a:gd name="connsiteY23" fmla="*/ 455240 h 3843899"/>
              <a:gd name="connsiteX24" fmla="*/ 3899647 w 3980330"/>
              <a:gd name="connsiteY24" fmla="*/ 231122 h 3843899"/>
              <a:gd name="connsiteX25" fmla="*/ 3980330 w 3980330"/>
              <a:gd name="connsiteY25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49730 w 3980330"/>
              <a:gd name="connsiteY3" fmla="*/ 2768134 h 3843899"/>
              <a:gd name="connsiteX4" fmla="*/ 571874 w 3980330"/>
              <a:gd name="connsiteY4" fmla="*/ 230383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655109 w 3980330"/>
              <a:gd name="connsiteY10" fmla="*/ 1533993 h 3843899"/>
              <a:gd name="connsiteX11" fmla="*/ 1847850 w 3980330"/>
              <a:gd name="connsiteY11" fmla="*/ 2036390 h 3843899"/>
              <a:gd name="connsiteX12" fmla="*/ 2017059 w 3980330"/>
              <a:gd name="connsiteY12" fmla="*/ 2289643 h 3843899"/>
              <a:gd name="connsiteX13" fmla="*/ 2137709 w 3980330"/>
              <a:gd name="connsiteY13" fmla="*/ 1991193 h 3843899"/>
              <a:gd name="connsiteX14" fmla="*/ 2317377 w 3980330"/>
              <a:gd name="connsiteY14" fmla="*/ 2139111 h 3843899"/>
              <a:gd name="connsiteX15" fmla="*/ 2531409 w 3980330"/>
              <a:gd name="connsiteY15" fmla="*/ 1984843 h 3843899"/>
              <a:gd name="connsiteX16" fmla="*/ 2713318 w 3980330"/>
              <a:gd name="connsiteY16" fmla="*/ 2361361 h 3843899"/>
              <a:gd name="connsiteX17" fmla="*/ 2918385 w 3980330"/>
              <a:gd name="connsiteY17" fmla="*/ 1806669 h 3843899"/>
              <a:gd name="connsiteX18" fmla="*/ 3050615 w 3980330"/>
              <a:gd name="connsiteY18" fmla="*/ 1781269 h 3843899"/>
              <a:gd name="connsiteX19" fmla="*/ 3172759 w 3980330"/>
              <a:gd name="connsiteY19" fmla="*/ 1597493 h 3843899"/>
              <a:gd name="connsiteX20" fmla="*/ 3406588 w 3980330"/>
              <a:gd name="connsiteY20" fmla="*/ 1593758 h 3843899"/>
              <a:gd name="connsiteX21" fmla="*/ 3523130 w 3980330"/>
              <a:gd name="connsiteY21" fmla="*/ 1082769 h 3843899"/>
              <a:gd name="connsiteX22" fmla="*/ 3702424 w 3980330"/>
              <a:gd name="connsiteY22" fmla="*/ 867617 h 3843899"/>
              <a:gd name="connsiteX23" fmla="*/ 3774141 w 3980330"/>
              <a:gd name="connsiteY23" fmla="*/ 455240 h 3843899"/>
              <a:gd name="connsiteX24" fmla="*/ 3899647 w 3980330"/>
              <a:gd name="connsiteY24" fmla="*/ 231122 h 3843899"/>
              <a:gd name="connsiteX25" fmla="*/ 3980330 w 3980330"/>
              <a:gd name="connsiteY25" fmla="*/ 7005 h 3843899"/>
              <a:gd name="connsiteX0" fmla="*/ 0 w 3980330"/>
              <a:gd name="connsiteY0" fmla="*/ 3843899 h 3843899"/>
              <a:gd name="connsiteX1" fmla="*/ 71718 w 3980330"/>
              <a:gd name="connsiteY1" fmla="*/ 3162581 h 3843899"/>
              <a:gd name="connsiteX2" fmla="*/ 206188 w 3980330"/>
              <a:gd name="connsiteY2" fmla="*/ 2929499 h 3843899"/>
              <a:gd name="connsiteX3" fmla="*/ 449730 w 3980330"/>
              <a:gd name="connsiteY3" fmla="*/ 2768134 h 3843899"/>
              <a:gd name="connsiteX4" fmla="*/ 571874 w 3980330"/>
              <a:gd name="connsiteY4" fmla="*/ 2411787 h 3843899"/>
              <a:gd name="connsiteX5" fmla="*/ 681318 w 3980330"/>
              <a:gd name="connsiteY5" fmla="*/ 2113711 h 3843899"/>
              <a:gd name="connsiteX6" fmla="*/ 880783 w 3980330"/>
              <a:gd name="connsiteY6" fmla="*/ 1963552 h 3843899"/>
              <a:gd name="connsiteX7" fmla="*/ 1086971 w 3980330"/>
              <a:gd name="connsiteY7" fmla="*/ 2341190 h 3843899"/>
              <a:gd name="connsiteX8" fmla="*/ 1221815 w 3980330"/>
              <a:gd name="connsiteY8" fmla="*/ 1830575 h 3843899"/>
              <a:gd name="connsiteX9" fmla="*/ 1454524 w 3980330"/>
              <a:gd name="connsiteY9" fmla="*/ 2038631 h 3843899"/>
              <a:gd name="connsiteX10" fmla="*/ 1655109 w 3980330"/>
              <a:gd name="connsiteY10" fmla="*/ 1533993 h 3843899"/>
              <a:gd name="connsiteX11" fmla="*/ 1847850 w 3980330"/>
              <a:gd name="connsiteY11" fmla="*/ 2036390 h 3843899"/>
              <a:gd name="connsiteX12" fmla="*/ 2017059 w 3980330"/>
              <a:gd name="connsiteY12" fmla="*/ 2289643 h 3843899"/>
              <a:gd name="connsiteX13" fmla="*/ 2137709 w 3980330"/>
              <a:gd name="connsiteY13" fmla="*/ 1991193 h 3843899"/>
              <a:gd name="connsiteX14" fmla="*/ 2317377 w 3980330"/>
              <a:gd name="connsiteY14" fmla="*/ 2139111 h 3843899"/>
              <a:gd name="connsiteX15" fmla="*/ 2531409 w 3980330"/>
              <a:gd name="connsiteY15" fmla="*/ 1984843 h 3843899"/>
              <a:gd name="connsiteX16" fmla="*/ 2713318 w 3980330"/>
              <a:gd name="connsiteY16" fmla="*/ 2361361 h 3843899"/>
              <a:gd name="connsiteX17" fmla="*/ 2918385 w 3980330"/>
              <a:gd name="connsiteY17" fmla="*/ 1806669 h 3843899"/>
              <a:gd name="connsiteX18" fmla="*/ 3050615 w 3980330"/>
              <a:gd name="connsiteY18" fmla="*/ 1781269 h 3843899"/>
              <a:gd name="connsiteX19" fmla="*/ 3172759 w 3980330"/>
              <a:gd name="connsiteY19" fmla="*/ 1597493 h 3843899"/>
              <a:gd name="connsiteX20" fmla="*/ 3406588 w 3980330"/>
              <a:gd name="connsiteY20" fmla="*/ 1593758 h 3843899"/>
              <a:gd name="connsiteX21" fmla="*/ 3523130 w 3980330"/>
              <a:gd name="connsiteY21" fmla="*/ 1082769 h 3843899"/>
              <a:gd name="connsiteX22" fmla="*/ 3702424 w 3980330"/>
              <a:gd name="connsiteY22" fmla="*/ 867617 h 3843899"/>
              <a:gd name="connsiteX23" fmla="*/ 3774141 w 3980330"/>
              <a:gd name="connsiteY23" fmla="*/ 455240 h 3843899"/>
              <a:gd name="connsiteX24" fmla="*/ 3899647 w 3980330"/>
              <a:gd name="connsiteY24" fmla="*/ 231122 h 3843899"/>
              <a:gd name="connsiteX25" fmla="*/ 3980330 w 3980330"/>
              <a:gd name="connsiteY25" fmla="*/ 7005 h 384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80330" h="3843899">
                <a:moveTo>
                  <a:pt x="0" y="3843899"/>
                </a:moveTo>
                <a:cubicBezTo>
                  <a:pt x="18676" y="3579440"/>
                  <a:pt x="37353" y="3314981"/>
                  <a:pt x="71718" y="3162581"/>
                </a:cubicBezTo>
                <a:cubicBezTo>
                  <a:pt x="106083" y="3010181"/>
                  <a:pt x="143186" y="2995240"/>
                  <a:pt x="206188" y="2929499"/>
                </a:cubicBezTo>
                <a:cubicBezTo>
                  <a:pt x="269190" y="2863758"/>
                  <a:pt x="388782" y="2854419"/>
                  <a:pt x="449730" y="2768134"/>
                </a:cubicBezTo>
                <a:cubicBezTo>
                  <a:pt x="510678" y="2681849"/>
                  <a:pt x="533276" y="2520857"/>
                  <a:pt x="571874" y="2411787"/>
                </a:cubicBezTo>
                <a:cubicBezTo>
                  <a:pt x="610472" y="2302717"/>
                  <a:pt x="629833" y="2188417"/>
                  <a:pt x="681318" y="2113711"/>
                </a:cubicBezTo>
                <a:cubicBezTo>
                  <a:pt x="732803" y="2039005"/>
                  <a:pt x="813174" y="1925639"/>
                  <a:pt x="880783" y="1963552"/>
                </a:cubicBezTo>
                <a:cubicBezTo>
                  <a:pt x="948392" y="2001465"/>
                  <a:pt x="1030132" y="2363353"/>
                  <a:pt x="1086971" y="2341190"/>
                </a:cubicBezTo>
                <a:cubicBezTo>
                  <a:pt x="1143810" y="2319027"/>
                  <a:pt x="1160556" y="1881001"/>
                  <a:pt x="1221815" y="1830575"/>
                </a:cubicBezTo>
                <a:cubicBezTo>
                  <a:pt x="1283074" y="1780149"/>
                  <a:pt x="1382308" y="2088061"/>
                  <a:pt x="1454524" y="2038631"/>
                </a:cubicBezTo>
                <a:cubicBezTo>
                  <a:pt x="1526740" y="1989201"/>
                  <a:pt x="1551455" y="1514258"/>
                  <a:pt x="1655109" y="1533993"/>
                </a:cubicBezTo>
                <a:cubicBezTo>
                  <a:pt x="1758763" y="1553728"/>
                  <a:pt x="1787525" y="1910448"/>
                  <a:pt x="1847850" y="2036390"/>
                </a:cubicBezTo>
                <a:cubicBezTo>
                  <a:pt x="1908175" y="2162332"/>
                  <a:pt x="1958166" y="2263309"/>
                  <a:pt x="2017059" y="2289643"/>
                </a:cubicBezTo>
                <a:cubicBezTo>
                  <a:pt x="2075952" y="2315977"/>
                  <a:pt x="2074956" y="2020515"/>
                  <a:pt x="2137709" y="1991193"/>
                </a:cubicBezTo>
                <a:cubicBezTo>
                  <a:pt x="2200462" y="1961871"/>
                  <a:pt x="2251760" y="2140169"/>
                  <a:pt x="2317377" y="2139111"/>
                </a:cubicBezTo>
                <a:cubicBezTo>
                  <a:pt x="2382994" y="2138053"/>
                  <a:pt x="2473886" y="1963676"/>
                  <a:pt x="2531409" y="1984843"/>
                </a:cubicBezTo>
                <a:cubicBezTo>
                  <a:pt x="2588932" y="2006010"/>
                  <a:pt x="2648822" y="2391057"/>
                  <a:pt x="2713318" y="2361361"/>
                </a:cubicBezTo>
                <a:cubicBezTo>
                  <a:pt x="2777814" y="2331665"/>
                  <a:pt x="2862169" y="1903351"/>
                  <a:pt x="2918385" y="1806669"/>
                </a:cubicBezTo>
                <a:cubicBezTo>
                  <a:pt x="2974601" y="1709987"/>
                  <a:pt x="3008219" y="1816132"/>
                  <a:pt x="3050615" y="1781269"/>
                </a:cubicBezTo>
                <a:cubicBezTo>
                  <a:pt x="3093011" y="1746406"/>
                  <a:pt x="3113430" y="1628745"/>
                  <a:pt x="3172759" y="1597493"/>
                </a:cubicBezTo>
                <a:cubicBezTo>
                  <a:pt x="3232088" y="1566241"/>
                  <a:pt x="3348193" y="1679545"/>
                  <a:pt x="3406588" y="1593758"/>
                </a:cubicBezTo>
                <a:cubicBezTo>
                  <a:pt x="3464983" y="1507971"/>
                  <a:pt x="3473824" y="1203792"/>
                  <a:pt x="3523130" y="1082769"/>
                </a:cubicBezTo>
                <a:cubicBezTo>
                  <a:pt x="3572436" y="961746"/>
                  <a:pt x="3660589" y="972205"/>
                  <a:pt x="3702424" y="867617"/>
                </a:cubicBezTo>
                <a:cubicBezTo>
                  <a:pt x="3744259" y="763029"/>
                  <a:pt x="3741271" y="561322"/>
                  <a:pt x="3774141" y="455240"/>
                </a:cubicBezTo>
                <a:cubicBezTo>
                  <a:pt x="3807011" y="349158"/>
                  <a:pt x="3865282" y="305828"/>
                  <a:pt x="3899647" y="231122"/>
                </a:cubicBezTo>
                <a:cubicBezTo>
                  <a:pt x="3934012" y="156416"/>
                  <a:pt x="3980330" y="-39313"/>
                  <a:pt x="3980330" y="7005"/>
                </a:cubicBezTo>
              </a:path>
            </a:pathLst>
          </a:cu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9D17A9-E7F9-43E7-AB80-A4BBF5F64128}"/>
              </a:ext>
            </a:extLst>
          </p:cNvPr>
          <p:cNvSpPr txBox="1"/>
          <p:nvPr/>
        </p:nvSpPr>
        <p:spPr>
          <a:xfrm>
            <a:off x="8661951" y="2060346"/>
            <a:ext cx="2476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Linear terms</a:t>
            </a:r>
            <a:br>
              <a:rPr lang="en-US" sz="2400" dirty="0">
                <a:solidFill>
                  <a:schemeClr val="accent2"/>
                </a:solidFill>
              </a:rPr>
            </a:br>
            <a:r>
              <a:rPr lang="en-US" sz="2400" dirty="0">
                <a:solidFill>
                  <a:schemeClr val="accent2"/>
                </a:solidFill>
              </a:rPr>
              <a:t>(first order model)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2BCD37-2761-4128-A5E1-094BD9386536}"/>
              </a:ext>
            </a:extLst>
          </p:cNvPr>
          <p:cNvSpPr txBox="1"/>
          <p:nvPr/>
        </p:nvSpPr>
        <p:spPr>
          <a:xfrm>
            <a:off x="8661951" y="3304832"/>
            <a:ext cx="237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Low order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polynomial terms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e.g. (y=x+x</a:t>
            </a:r>
            <a:r>
              <a:rPr lang="en-US" sz="2400" baseline="30000" dirty="0">
                <a:solidFill>
                  <a:srgbClr val="FF0000"/>
                </a:solidFill>
              </a:rPr>
              <a:t>2</a:t>
            </a:r>
            <a:r>
              <a:rPr lang="en-US" sz="2400" dirty="0">
                <a:solidFill>
                  <a:srgbClr val="FF0000"/>
                </a:solidFill>
              </a:rPr>
              <a:t>+x</a:t>
            </a:r>
            <a:r>
              <a:rPr lang="en-US" sz="2400" baseline="30000" dirty="0">
                <a:solidFill>
                  <a:srgbClr val="FF0000"/>
                </a:solidFill>
              </a:rPr>
              <a:t>3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BF26CD-3D4B-434E-B9EB-E3F54FBEA498}"/>
              </a:ext>
            </a:extLst>
          </p:cNvPr>
          <p:cNvSpPr txBox="1"/>
          <p:nvPr/>
        </p:nvSpPr>
        <p:spPr>
          <a:xfrm>
            <a:off x="8778492" y="4762979"/>
            <a:ext cx="2574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High order </a:t>
            </a:r>
          </a:p>
          <a:p>
            <a:r>
              <a:rPr lang="en-US" sz="2400" dirty="0">
                <a:solidFill>
                  <a:srgbClr val="7030A0"/>
                </a:solidFill>
              </a:rPr>
              <a:t>polynomial terms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e.g. (y=x+x</a:t>
            </a:r>
            <a:r>
              <a:rPr lang="en-US" sz="2400" baseline="30000" dirty="0">
                <a:solidFill>
                  <a:srgbClr val="7030A0"/>
                </a:solidFill>
              </a:rPr>
              <a:t>2</a:t>
            </a:r>
            <a:r>
              <a:rPr lang="en-US" sz="2400" dirty="0">
                <a:solidFill>
                  <a:srgbClr val="7030A0"/>
                </a:solidFill>
              </a:rPr>
              <a:t>+…+x</a:t>
            </a:r>
            <a:r>
              <a:rPr lang="en-US" sz="2400" baseline="30000" dirty="0">
                <a:solidFill>
                  <a:srgbClr val="7030A0"/>
                </a:solidFill>
              </a:rPr>
              <a:t>30</a:t>
            </a:r>
            <a:r>
              <a:rPr lang="en-US" sz="2400" dirty="0">
                <a:solidFill>
                  <a:srgbClr val="7030A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154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659C7-6A82-4EEC-A4F1-15842D70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Project Discussion -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56B53-23A4-43FE-B56F-E1121C950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CSCE 623 Project should be related to your research (for max efficiency)</a:t>
            </a:r>
          </a:p>
          <a:p>
            <a:r>
              <a:rPr lang="en-US" dirty="0"/>
              <a:t>Can use techniques from ISLR but should not use neural networks or deep learning: consider the project as baseline development if you intend to try more complex ML later</a:t>
            </a:r>
          </a:p>
          <a:p>
            <a:r>
              <a:rPr lang="en-US" dirty="0"/>
              <a:t>May need to do “feature engineering” if starting with complex inputs (like images or signals): e.g., Histogram of Gradients for images; FFT for signals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0536A-BBA0-470C-BB1C-6FC486E3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28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10276</TotalTime>
  <Words>1832</Words>
  <Application>Microsoft Office PowerPoint</Application>
  <PresentationFormat>Widescreen</PresentationFormat>
  <Paragraphs>203</Paragraphs>
  <Slides>27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Office Theme</vt:lpstr>
      <vt:lpstr>Equation</vt:lpstr>
      <vt:lpstr>CSCE 623 In Class Day 05</vt:lpstr>
      <vt:lpstr>Agenda for Day 05</vt:lpstr>
      <vt:lpstr>Activity: Evaluating Models, Model Flexibility, Bias and Variance (Worksheet)</vt:lpstr>
      <vt:lpstr>Key concepts for Supervised ML</vt:lpstr>
      <vt:lpstr>Supervised ML Quality of fit</vt:lpstr>
      <vt:lpstr>Quality of fit (supervised ML)</vt:lpstr>
      <vt:lpstr>Supervised ML Quality of fit</vt:lpstr>
      <vt:lpstr>Model Flexibility &amp; Bias-Variance Tradeoff</vt:lpstr>
      <vt:lpstr>ML Project Discussion - Principles</vt:lpstr>
      <vt:lpstr>ML Project Discussion: Where are you now? Risk Mitigation</vt:lpstr>
      <vt:lpstr>ML Project Readiness – Worksheet activity</vt:lpstr>
      <vt:lpstr>Online Datasets</vt:lpstr>
      <vt:lpstr>Project Deliverables Schedule</vt:lpstr>
      <vt:lpstr>Break</vt:lpstr>
      <vt:lpstr>Key Concepts for Linear Regression</vt:lpstr>
      <vt:lpstr>Key concepts: Linear Regression Model</vt:lpstr>
      <vt:lpstr>Linear Regression Measures of Fit: R2</vt:lpstr>
      <vt:lpstr>Linear Regression  Feature (Predictor) Relevance</vt:lpstr>
      <vt:lpstr>Evaluating the linear regression model (1/2)</vt:lpstr>
      <vt:lpstr>Evaluating the linear regression model (2/2)</vt:lpstr>
      <vt:lpstr>Given a passing F-test,  Is bj ≠ 0? is Xj an important variable?</vt:lpstr>
      <vt:lpstr>Testing Individual Variables  &amp; Conditional Relationships</vt:lpstr>
      <vt:lpstr>Interaction Effects</vt:lpstr>
      <vt:lpstr>Interaction effects in advertising (synergy)</vt:lpstr>
      <vt:lpstr>Gradient Descent Worksheet (group work, 10 min)</vt:lpstr>
      <vt:lpstr>Gradient Descent Worksheet discussion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50</cp:revision>
  <dcterms:created xsi:type="dcterms:W3CDTF">2021-03-30T19:14:48Z</dcterms:created>
  <dcterms:modified xsi:type="dcterms:W3CDTF">2023-04-09T17:38:59Z</dcterms:modified>
</cp:coreProperties>
</file>