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93" r:id="rId4"/>
    <p:sldId id="271" r:id="rId5"/>
    <p:sldId id="276" r:id="rId6"/>
    <p:sldId id="285" r:id="rId7"/>
    <p:sldId id="399" r:id="rId8"/>
    <p:sldId id="286" r:id="rId9"/>
    <p:sldId id="279" r:id="rId10"/>
    <p:sldId id="280" r:id="rId11"/>
    <p:sldId id="398" r:id="rId12"/>
    <p:sldId id="284" r:id="rId13"/>
    <p:sldId id="400" r:id="rId14"/>
    <p:sldId id="401" r:id="rId15"/>
    <p:sldId id="366" r:id="rId16"/>
    <p:sldId id="396" r:id="rId17"/>
    <p:sldId id="374" r:id="rId18"/>
    <p:sldId id="267" r:id="rId19"/>
    <p:sldId id="277" r:id="rId20"/>
    <p:sldId id="278" r:id="rId21"/>
    <p:sldId id="397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01C"/>
    <a:srgbClr val="FF0000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9D8C-EE6B-4C5B-9FCA-7B6D5C8CE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7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6FEAA-5521-4485-9BBF-F58075A03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628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02B23-F823-46AE-B38B-0D2FE1634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65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A2B6-EFC2-4939-9E2C-ABB3C87BD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0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A0C10-1FC0-445A-9735-D82433BC2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90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1255A-4A91-4ED5-8A0B-640B8DEB7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701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4C4FC-6A1C-40C2-93E1-C637DAC20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36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981F4-C579-4C46-865E-751FC41387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0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AD44A-1F45-46EC-990D-2F9185A5BC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05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20DB-7BDA-4BCC-BBE7-83875D182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1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10FC6-396A-4ED6-9847-7F44BE47BF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663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C0E93-0452-49A3-B121-0D7290706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593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DD3D-AB56-4836-9BCD-97A47B486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179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1A780-7C98-4983-92DF-6F8F74498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26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4A567-4EE3-426D-9AF1-D82E506E4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717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2D730-0FAA-47BD-8736-0443113CB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06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EB0F2-08CC-4AA8-A5B5-48D1BF2485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823 In Class Day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ANN Training: Regularization</a:t>
            </a:r>
          </a:p>
          <a:p>
            <a:r>
              <a:rPr lang="en-US" dirty="0"/>
              <a:t>Live 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During training, </a:t>
            </a:r>
            <a:r>
              <a:rPr lang="en-US" sz="2800" i="1" dirty="0"/>
              <a:t>for each training batch </a:t>
            </a:r>
            <a:r>
              <a:rPr lang="en-US" sz="2800" dirty="0"/>
              <a:t>in turn, select a random set of nodes/inputs to drop</a:t>
            </a:r>
          </a:p>
          <a:p>
            <a:pPr lvl="1"/>
            <a:r>
              <a:rPr lang="en-US" sz="2400" dirty="0"/>
              <a:t>Select via probability parameter</a:t>
            </a:r>
          </a:p>
          <a:p>
            <a:pPr lvl="1"/>
            <a:r>
              <a:rPr lang="en-US" sz="2400" dirty="0"/>
              <a:t>Output of each dropped node/input </a:t>
            </a:r>
            <a:r>
              <a:rPr lang="en-US" sz="2400" dirty="0">
                <a:sym typeface="Symbol" panose="05050102010706020507" pitchFamily="18" charset="2"/>
              </a:rPr>
              <a:t></a:t>
            </a:r>
            <a:r>
              <a:rPr lang="en-US" sz="2400" dirty="0"/>
              <a:t> zero</a:t>
            </a:r>
          </a:p>
          <a:p>
            <a:pPr lvl="1"/>
            <a:r>
              <a:rPr lang="en-US" sz="2400" dirty="0"/>
              <a:t>Multiply remaining nodes’ outputs by a </a:t>
            </a:r>
            <a:br>
              <a:rPr lang="en-US" sz="2400" dirty="0"/>
            </a:br>
            <a:r>
              <a:rPr lang="en-US" sz="2400" dirty="0"/>
              <a:t>per-layer scaling factor to ‘make up’ for the lost value from dropped nodes</a:t>
            </a:r>
          </a:p>
          <a:p>
            <a:r>
              <a:rPr lang="en-US" sz="2800" dirty="0"/>
              <a:t>Keep updating weights via </a:t>
            </a:r>
            <a:r>
              <a:rPr lang="en-US" sz="2800" dirty="0" err="1"/>
              <a:t>backprop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 simulates shared weight learning across models</a:t>
            </a:r>
            <a:endParaRPr lang="en-US" sz="28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125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Tips for Dropout </a:t>
            </a:r>
            <a:br>
              <a:rPr lang="en-US" dirty="0"/>
            </a:br>
            <a:r>
              <a:rPr lang="en-US" sz="3200" dirty="0"/>
              <a:t>(in fully-connected layers)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0" y="1540467"/>
            <a:ext cx="8229600" cy="4525963"/>
          </a:xfrm>
        </p:spPr>
        <p:txBody>
          <a:bodyPr/>
          <a:lstStyle/>
          <a:p>
            <a:r>
              <a:rPr lang="en-US" sz="1800" dirty="0"/>
              <a:t>Use dropout value of 20%-50% of neurons (20% is a good starting point)</a:t>
            </a:r>
          </a:p>
          <a:p>
            <a:pPr lvl="1"/>
            <a:r>
              <a:rPr lang="en-US" sz="1400" dirty="0"/>
              <a:t>too low </a:t>
            </a:r>
            <a:r>
              <a:rPr lang="en-US" sz="1400" dirty="0">
                <a:sym typeface="Symbol" panose="05050102010706020507" pitchFamily="18" charset="2"/>
              </a:rPr>
              <a:t> </a:t>
            </a:r>
            <a:r>
              <a:rPr lang="en-US" sz="1400" dirty="0"/>
              <a:t>minimal effect ; too high </a:t>
            </a:r>
            <a:r>
              <a:rPr lang="en-US" sz="1400" dirty="0">
                <a:sym typeface="Symbol" panose="05050102010706020507" pitchFamily="18" charset="2"/>
              </a:rPr>
              <a:t> </a:t>
            </a:r>
            <a:r>
              <a:rPr lang="en-US" sz="1400" dirty="0"/>
              <a:t>under-learning </a:t>
            </a:r>
          </a:p>
          <a:p>
            <a:r>
              <a:rPr lang="en-US" sz="1800" dirty="0"/>
              <a:t>Use a larger network to simulate more possible subnets/independent representations &amp; compensate for smaller effective capacity.</a:t>
            </a:r>
          </a:p>
          <a:p>
            <a:r>
              <a:rPr lang="en-US" sz="1800" dirty="0"/>
              <a:t>Use dropout on both input (~0.2) and hidden units (~0.5). </a:t>
            </a:r>
          </a:p>
          <a:p>
            <a:r>
              <a:rPr lang="en-US" sz="1800" dirty="0"/>
              <a:t>Use a large learning rate with decay and a large </a:t>
            </a:r>
            <a:r>
              <a:rPr lang="en-US" sz="1800" i="1" dirty="0"/>
              <a:t>momentum</a:t>
            </a:r>
            <a:r>
              <a:rPr lang="en-US" sz="1800" dirty="0"/>
              <a:t>. </a:t>
            </a:r>
          </a:p>
          <a:p>
            <a:pPr lvl="1"/>
            <a:r>
              <a:rPr lang="en-US" sz="1400" dirty="0"/>
              <a:t>Increase your learning rate by a factor of 10 to 100 </a:t>
            </a:r>
          </a:p>
          <a:p>
            <a:pPr lvl="1"/>
            <a:r>
              <a:rPr lang="en-US" sz="1400" dirty="0"/>
              <a:t>Use a high momentum value of 0.9 or 0.99</a:t>
            </a:r>
          </a:p>
          <a:p>
            <a:r>
              <a:rPr lang="en-US" sz="1800" dirty="0"/>
              <a:t>Constrain the size of network weights. A large learning rate can result in very large network weights. Imposing a constraint on the size of network weights such as max-norm regularization with a size of 4 or 5 has been shown to improve results.</a:t>
            </a:r>
          </a:p>
          <a:p>
            <a:pPr marL="457200" lvl="1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(Dense(60,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=60,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kernel_initializer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='normal',</a:t>
            </a:r>
          </a:p>
          <a:p>
            <a:pPr marL="457200" lvl="1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activation='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kernel_constraint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maxnorm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1" y="6189260"/>
            <a:ext cx="7132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From:  http://machinelearningmastery.com/dropout-regularization-deep-learning-models-keras/ </a:t>
            </a:r>
          </a:p>
        </p:txBody>
      </p:sp>
    </p:spTree>
    <p:extLst>
      <p:ext uri="{BB962C8B-B14F-4D97-AF65-F5344CB8AC3E}">
        <p14:creationId xmlns:p14="http://schemas.microsoft.com/office/powerpoint/2010/main" val="266935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7CD5-D28E-414F-A145-76D22F9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Lecture Topic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1D20-E6E1-43BE-AE72-4BDFF625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due 17 July</a:t>
            </a:r>
          </a:p>
          <a:p>
            <a:r>
              <a:rPr lang="en-US" dirty="0"/>
              <a:t>What questions do you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D3FE-B019-4E8D-8FB2-D626D755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15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7CD5-D28E-414F-A145-76D22F9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1D20-E6E1-43BE-AE72-4BDFF6253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due 24 July</a:t>
            </a:r>
          </a:p>
          <a:p>
            <a:r>
              <a:rPr lang="en-US" dirty="0"/>
              <a:t>What questions do you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9D3FE-B019-4E8D-8FB2-D626D755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54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AF34-7F7D-47A2-894C-679280AE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36C3-101F-40B3-8845-78D6B13B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02A57-F5B3-4F06-95E2-513DB9D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9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6ED-7FAC-486C-B0FE-C87741A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44F-8A16-4795-BFF8-3B4431FF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D220-A59A-420B-B819-09A44B77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regularization broadly 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 </a:t>
            </a:r>
            <a:r>
              <a:rPr lang="en-US" sz="2800" dirty="0"/>
              <a:t>“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is 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modification we make to a learning algorithm that is intended to reduce its generalization error but not its training error.</a:t>
            </a:r>
            <a:r>
              <a:rPr lang="en-US" sz="2800" dirty="0"/>
              <a:t>”</a:t>
            </a:r>
            <a:r>
              <a:rPr lang="en-US" dirty="0"/>
              <a:t> </a:t>
            </a:r>
            <a:r>
              <a:rPr lang="en-US" sz="1800" dirty="0"/>
              <a:t>(Sec 5.2.2 - </a:t>
            </a:r>
            <a:r>
              <a:rPr lang="en-US" sz="1800" dirty="0" err="1"/>
              <a:t>Goodfellow</a:t>
            </a:r>
            <a:r>
              <a:rPr lang="en-US" sz="1800" dirty="0"/>
              <a:t> 2016, </a:t>
            </a:r>
            <a:r>
              <a:rPr lang="en-US" sz="1800" b="1" dirty="0">
                <a:solidFill>
                  <a:srgbClr val="00B0F0"/>
                </a:solidFill>
              </a:rPr>
              <a:t>emphasis added</a:t>
            </a:r>
            <a:r>
              <a:rPr lang="en-US" sz="1800" dirty="0"/>
              <a:t>)</a:t>
            </a:r>
          </a:p>
          <a:p>
            <a:r>
              <a:rPr lang="en-US" sz="2800" dirty="0"/>
              <a:t>Regularization been used to describe any modification to the </a:t>
            </a:r>
            <a:r>
              <a:rPr lang="en-US" sz="2800" i="1" dirty="0"/>
              <a:t>entire learning process </a:t>
            </a:r>
            <a:r>
              <a:rPr lang="en-US" sz="2800" dirty="0"/>
              <a:t>to help generalization, including changes to the </a:t>
            </a:r>
            <a:r>
              <a:rPr lang="en-US" sz="2800" b="1" dirty="0"/>
              <a:t>algorithm</a:t>
            </a:r>
            <a:r>
              <a:rPr lang="en-US" sz="2800" dirty="0"/>
              <a:t> AND the </a:t>
            </a:r>
            <a:r>
              <a:rPr lang="en-US" sz="2800" b="1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518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/ Ensemble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training </a:t>
            </a:r>
            <a:r>
              <a:rPr lang="en-US" dirty="0">
                <a:sym typeface="Symbol" panose="05050102010706020507" pitchFamily="18" charset="2"/>
              </a:rPr>
              <a:t>yields Different models</a:t>
            </a:r>
            <a:endParaRPr lang="en-US" dirty="0"/>
          </a:p>
          <a:p>
            <a:r>
              <a:rPr lang="en-US" dirty="0"/>
              <a:t>Key idea – a set of different models is unlikely to make all the same errors on the test set</a:t>
            </a:r>
          </a:p>
          <a:p>
            <a:pPr lvl="1"/>
            <a:r>
              <a:rPr lang="en-US" dirty="0"/>
              <a:t>Worst case if all models same – no improvement</a:t>
            </a:r>
          </a:p>
          <a:p>
            <a:pPr lvl="1"/>
            <a:r>
              <a:rPr lang="en-US" dirty="0"/>
              <a:t>Best case if all models different - expected squared error of ensemble decreases linearly with the ensemble 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98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/ Ensemble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Ensemble of different kinds of models</a:t>
            </a:r>
          </a:p>
          <a:p>
            <a:pPr lvl="1"/>
            <a:r>
              <a:rPr lang="en-US" sz="2400" dirty="0"/>
              <a:t>Different training algorithms</a:t>
            </a:r>
          </a:p>
          <a:p>
            <a:pPr lvl="1"/>
            <a:r>
              <a:rPr lang="en-US" sz="2400" dirty="0"/>
              <a:t>Different objective functions</a:t>
            </a:r>
          </a:p>
          <a:p>
            <a:r>
              <a:rPr lang="en-US" sz="2800" dirty="0"/>
              <a:t>Bagging: Train on different data subsets </a:t>
            </a:r>
          </a:p>
          <a:p>
            <a:r>
              <a:rPr lang="en-US" sz="2800" dirty="0"/>
              <a:t>Boosting: incrementally train to correct error</a:t>
            </a:r>
          </a:p>
          <a:p>
            <a:pPr lvl="1"/>
            <a:r>
              <a:rPr lang="en-US" sz="2400" dirty="0"/>
              <a:t>Incrementally add more ANNs to ensemble</a:t>
            </a:r>
          </a:p>
          <a:p>
            <a:pPr lvl="1"/>
            <a:r>
              <a:rPr lang="en-US" sz="2400" dirty="0"/>
              <a:t>Add more nodes to an ANN</a:t>
            </a:r>
          </a:p>
          <a:p>
            <a:r>
              <a:rPr lang="en-US" sz="2800" dirty="0"/>
              <a:t>Problem… training many different ANNs with different subsets of data is expensive…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9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Regularization Review (Part 2)</a:t>
            </a:r>
          </a:p>
          <a:p>
            <a:r>
              <a:rPr lang="en-US" dirty="0"/>
              <a:t>Student Lecture Topic Proposal / Q&amp;A</a:t>
            </a:r>
          </a:p>
          <a:p>
            <a:r>
              <a:rPr lang="en-US" dirty="0"/>
              <a:t>Project Discussion / Q&amp;A</a:t>
            </a:r>
          </a:p>
          <a:p>
            <a:r>
              <a:rPr lang="en-US" dirty="0"/>
              <a:t>Break (if needed)</a:t>
            </a:r>
          </a:p>
          <a:p>
            <a:r>
              <a:rPr lang="en-US" dirty="0"/>
              <a:t>General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Ensembles to Dropout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different (partially connected) networks trained using the same data should have different convergence properties</a:t>
            </a:r>
          </a:p>
          <a:p>
            <a:pPr lvl="1"/>
            <a:r>
              <a:rPr lang="en-US" dirty="0"/>
              <a:t>Different gradients and local minima</a:t>
            </a:r>
          </a:p>
          <a:p>
            <a:pPr lvl="1"/>
            <a:r>
              <a:rPr lang="en-US" dirty="0"/>
              <a:t>Less chance of all models overfitting</a:t>
            </a:r>
          </a:p>
          <a:p>
            <a:r>
              <a:rPr lang="en-US" dirty="0"/>
              <a:t>We can simulate the concept on a single network by manipulating the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031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828800" y="2910043"/>
            <a:ext cx="8229600" cy="33886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Training Loop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33600" y="5005274"/>
            <a:ext cx="7696200" cy="121165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 err="1"/>
              <a:t>Backprop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3698209"/>
            <a:ext cx="7543800" cy="108820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dirty="0"/>
              <a:t>DROPOUT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8050" y="2147590"/>
            <a:ext cx="6381750" cy="2084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DROPOUT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implementation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239600"/>
            <a:ext cx="7696200" cy="4906963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epochs =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 [0,0,1],[0,1,1],[1,0,1],[1,1,1] ])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([[0,1,1,0]]).T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alpha,hidden_dim,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dropout_percent,do_dropout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(0.5,4,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0.2,True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synapse_0 = 2*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((3,hidden_dim)) - 1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synapse_1 = 2*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((hidden_dim,1)) - 1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range(epochs):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layer_1 = (1/(1+np.exp(-(np.dot(X,synapse_0)))))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do_dropout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layer_1_ones =  [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(X),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hidden_dim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layer_1_DropMask = </a:t>
            </a:r>
            <a:r>
              <a:rPr lang="en-US" sz="12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np.random.binomial</a:t>
            </a: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(layer_1_ones,1-dropout_percent)[0]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layer_1_multMask = layer_1_DropMask * (1.0/(1-dropout_percent))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layer_1 *= layer_1_multMask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layer_2 = 1/(1+np.exp(-(np.dot(layer_1,synapse_1))))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layer_2_delta = (layer_2 - y)*(layer_2*(1-layer_2))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layer_1_delta = layer_2_delta.dot(synapse_1.T) * (layer_1 * (1-layer_1))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synapse_1 -= (alpha * layer_1.T.dot(layer_2_delta))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synapse_0 -= (alpha * X.T.dot(layer_1_delta))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6871175" y="3479566"/>
            <a:ext cx="2412050" cy="1728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 Activation Hidden</a:t>
            </a:r>
          </a:p>
        </p:txBody>
      </p:sp>
      <p:sp>
        <p:nvSpPr>
          <p:cNvPr id="9" name="Rectangle 8"/>
          <p:cNvSpPr/>
          <p:nvPr/>
        </p:nvSpPr>
        <p:spPr>
          <a:xfrm>
            <a:off x="7772400" y="5051095"/>
            <a:ext cx="1981200" cy="150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 Deltas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66375" y="2443455"/>
            <a:ext cx="2412050" cy="240609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Initialize Weights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13249" y="4818306"/>
            <a:ext cx="2412050" cy="1728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Compute Activation out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53350" y="5462932"/>
            <a:ext cx="1981200" cy="15001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Update weights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0902" y="6298684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Inspired by:  http://iamtrask.github.io/2015/07/28/dropout/</a:t>
            </a:r>
          </a:p>
        </p:txBody>
      </p:sp>
    </p:spTree>
    <p:extLst>
      <p:ext uri="{BB962C8B-B14F-4D97-AF65-F5344CB8AC3E}">
        <p14:creationId xmlns:p14="http://schemas.microsoft.com/office/powerpoint/2010/main" val="1929027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implementation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828801"/>
            <a:ext cx="7010400" cy="4297363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layer_1_ones =  [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hidden_dim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layer_1_DropMask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np.random.binomial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(layer_1_ones,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 1-dropout_percent)[0]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layer_1_multMask = layer_1_DropMask * (1.0/(1-dropout_percent))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layer_1 *= layer_1_multMask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7696200" y="1486486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[array([[ 1.,  1.,  1.,  1.],</a:t>
            </a:r>
          </a:p>
          <a:p>
            <a:r>
              <a:rPr lang="en-US" sz="1400" dirty="0"/>
              <a:t>           [ 1.,  1.,  1.,  1.],</a:t>
            </a:r>
          </a:p>
          <a:p>
            <a:r>
              <a:rPr lang="en-US" sz="1400" dirty="0"/>
              <a:t>           [ 1.,  1.,  1.,  1.],</a:t>
            </a:r>
          </a:p>
          <a:p>
            <a:r>
              <a:rPr lang="en-US" sz="1400" dirty="0"/>
              <a:t>           [ 1.,  1.,  1.,  1.]])]</a:t>
            </a:r>
          </a:p>
        </p:txBody>
      </p:sp>
      <p:sp>
        <p:nvSpPr>
          <p:cNvPr id="8" name="Rectangle 7"/>
          <p:cNvSpPr/>
          <p:nvPr/>
        </p:nvSpPr>
        <p:spPr>
          <a:xfrm>
            <a:off x="8915400" y="2777153"/>
            <a:ext cx="1219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[[0 1 1 1]</a:t>
            </a:r>
          </a:p>
          <a:p>
            <a:r>
              <a:rPr lang="en-US" dirty="0"/>
              <a:t> [1 1 0 1]</a:t>
            </a:r>
          </a:p>
          <a:p>
            <a:r>
              <a:rPr lang="en-US" dirty="0"/>
              <a:t> [1 1 1 1]</a:t>
            </a:r>
          </a:p>
          <a:p>
            <a:r>
              <a:rPr lang="en-US" dirty="0"/>
              <a:t> [1 0 1 1]]</a:t>
            </a:r>
          </a:p>
        </p:txBody>
      </p:sp>
      <p:sp>
        <p:nvSpPr>
          <p:cNvPr id="9" name="Rectangle 8"/>
          <p:cNvSpPr/>
          <p:nvPr/>
        </p:nvSpPr>
        <p:spPr>
          <a:xfrm>
            <a:off x="8534400" y="4267201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[[ 0.    1.25  1.25  1.25]</a:t>
            </a:r>
          </a:p>
          <a:p>
            <a:r>
              <a:rPr lang="en-US" sz="1400" dirty="0"/>
              <a:t> [ 1.25  1.25  0.    1.25]</a:t>
            </a:r>
          </a:p>
          <a:p>
            <a:r>
              <a:rPr lang="en-US" sz="1400" dirty="0"/>
              <a:t> [ 1.25  1.25  1.25  1.25]</a:t>
            </a:r>
          </a:p>
          <a:p>
            <a:r>
              <a:rPr lang="en-US" sz="1400" dirty="0"/>
              <a:t> [ 1.25  0.    1.25  1.25]]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6" y="5253354"/>
            <a:ext cx="3609975" cy="132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8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0299" y="4580965"/>
            <a:ext cx="10659041" cy="797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Weight Decay (Penalize parameters) (7.1-7.3)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 augmentation (7.4)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Adding noise to weights or targets (7.5)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Semi-Supervised Learning (7.6)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Multi-Task Learning (7.7)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Early Stopping (7.8)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Parameter Tying and Parameter Sharing (7.9)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Sparse Representations (7.10)</a:t>
            </a:r>
          </a:p>
          <a:p>
            <a:r>
              <a:rPr lang="en-US" dirty="0"/>
              <a:t>Adversarial Training (7.13)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Bagging (7.11) &amp; </a:t>
            </a:r>
            <a:r>
              <a:rPr lang="en-US" b="1" dirty="0"/>
              <a:t>Dropout (7.12)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Tangent Distance/Prop and Manifold Tangent Classifier (7.14)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3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Training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4761" y="1295401"/>
                <a:ext cx="8229600" cy="4525963"/>
              </a:xfrm>
            </p:spPr>
            <p:txBody>
              <a:bodyPr/>
              <a:lstStyle/>
              <a:p>
                <a:r>
                  <a:rPr lang="en-US" sz="2800" dirty="0"/>
                  <a:t>Networks are often resilient against (</a:t>
                </a:r>
                <a:r>
                  <a:rPr lang="en-US" sz="2800" dirty="0" err="1"/>
                  <a:t>i.i.d</a:t>
                </a:r>
                <a:r>
                  <a:rPr lang="en-US" sz="2800" dirty="0"/>
                  <a:t>.) Gaussian random noise on inputs</a:t>
                </a:r>
              </a:p>
              <a:p>
                <a:pPr lvl="1"/>
                <a:r>
                  <a:rPr lang="en-US" sz="2400" dirty="0"/>
                  <a:t>Tends to keep the input ‘near’ the original observation in feature space</a:t>
                </a:r>
              </a:p>
              <a:p>
                <a:r>
                  <a:rPr lang="en-US" sz="2800" dirty="0"/>
                  <a:t>Adding </a:t>
                </a:r>
                <a:r>
                  <a:rPr lang="en-US" sz="2800" i="1" dirty="0"/>
                  <a:t>adversarial</a:t>
                </a:r>
                <a:r>
                  <a:rPr lang="en-US" sz="2800" dirty="0"/>
                  <a:t> “noise” to observations can easily cause the observation to be misclassified</a:t>
                </a:r>
              </a:p>
              <a:p>
                <a:pPr lvl="1"/>
                <a:r>
                  <a:rPr lang="en-US" sz="2400" dirty="0"/>
                  <a:t>Adversarial noise: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4761" y="1295401"/>
                <a:ext cx="8229600" cy="4525963"/>
              </a:xfrm>
              <a:blipFill>
                <a:blip r:embed="rId2"/>
                <a:stretch>
                  <a:fillRect l="-1333" t="-1482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439945"/>
            <a:ext cx="4267200" cy="2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Training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 robust optimization </a:t>
                </a:r>
                <a:r>
                  <a:rPr lang="en-US" sz="1200" dirty="0"/>
                  <a:t>(https://www.researchgate.net/publication/284219659_Understanding_Adversarial_Training_Increasing_Local_Stability_of_Neural_Nets_through_Robust_Optimization)</a:t>
                </a:r>
                <a:endParaRPr lang="en-US" dirty="0"/>
              </a:p>
              <a:p>
                <a:pPr lvl="1"/>
                <a:r>
                  <a:rPr lang="en-US" dirty="0"/>
                  <a:t>Select an observation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with target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Create a synthetic observation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constrained perturbation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that will induce the greatest loss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Train the network to learn this observation should (still) have label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CB16C-3CD7-4188-9463-D4058F813E3A}"/>
                  </a:ext>
                </a:extLst>
              </p:cNvPr>
              <p:cNvSpPr txBox="1"/>
              <p:nvPr/>
            </p:nvSpPr>
            <p:spPr>
              <a:xfrm>
                <a:off x="4548295" y="3978307"/>
                <a:ext cx="7034105" cy="461665"/>
              </a:xfrm>
              <a:prstGeom prst="rect">
                <a:avLst/>
              </a:prstGeom>
              <a:noFill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What are we actually doing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when we do this?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CB16C-3CD7-4188-9463-D4058F813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295" y="3978307"/>
                <a:ext cx="70341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59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Training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Example:  robust optimization </a:t>
                </a:r>
                <a:r>
                  <a:rPr lang="en-US" sz="1200" dirty="0"/>
                  <a:t>(https://www.researchgate.net/publication/284219659_Understanding_Adversarial_Training_Increasing_Local_Stability_of_Neural_Nets_through_Robust_Optimization)</a:t>
                </a:r>
                <a:endParaRPr lang="en-US" dirty="0"/>
              </a:p>
              <a:p>
                <a:pPr lvl="1"/>
                <a:r>
                  <a:rPr lang="en-US" dirty="0"/>
                  <a:t>Select an observation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with target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Create a synthetic observation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constrained perturbation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that will induce the greatest loss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  <a:endParaRPr lang="en-US" dirty="0"/>
              </a:p>
              <a:p>
                <a:pPr lvl="1"/>
                <a:r>
                  <a:rPr lang="en-US" dirty="0"/>
                  <a:t>Train the network to learn this observation should (still) have label =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CB16C-3CD7-4188-9463-D4058F813E3A}"/>
                  </a:ext>
                </a:extLst>
              </p:cNvPr>
              <p:cNvSpPr txBox="1"/>
              <p:nvPr/>
            </p:nvSpPr>
            <p:spPr>
              <a:xfrm>
                <a:off x="4622157" y="3967980"/>
                <a:ext cx="6349943" cy="39299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Move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/>
                  <a:t> </a:t>
                </a:r>
                <a:r>
                  <a:rPr lang="en-US" sz="1600" dirty="0"/>
                  <a:t>in the direction that makes it look less like the current class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CB16C-3CD7-4188-9463-D4058F813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157" y="3967980"/>
                <a:ext cx="6349943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22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Training Algorithm</a:t>
            </a:r>
            <a:br>
              <a:rPr lang="en-US" dirty="0"/>
            </a:br>
            <a:r>
              <a:rPr lang="en-US" sz="800" dirty="0"/>
              <a:t>https://www.researchgate.net/publication/284219659_Understanding_Adversarial_Training_Increasing_Local_Stability_of_Neural_Nets_through_Robust_Optimization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Approximate the perturbed example using first-order Taylor series expansion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Execute Adversarial Training Algorithm: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733800"/>
            <a:ext cx="6629400" cy="28843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853" y="2184494"/>
            <a:ext cx="6175375" cy="762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B4C49A-2194-4D32-A682-CB3C45A134F6}"/>
              </a:ext>
            </a:extLst>
          </p:cNvPr>
          <p:cNvSpPr/>
          <p:nvPr/>
        </p:nvSpPr>
        <p:spPr>
          <a:xfrm>
            <a:off x="5486400" y="5029200"/>
            <a:ext cx="533400" cy="228600"/>
          </a:xfrm>
          <a:prstGeom prst="rect">
            <a:avLst/>
          </a:prstGeom>
          <a:solidFill>
            <a:srgbClr val="EEFF15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different (partially connected) networks trained using the same data should have different convergence properties</a:t>
            </a:r>
          </a:p>
          <a:p>
            <a:pPr lvl="1"/>
            <a:r>
              <a:rPr lang="en-US" dirty="0"/>
              <a:t>Different gradients and local minima</a:t>
            </a:r>
          </a:p>
          <a:p>
            <a:pPr lvl="1"/>
            <a:r>
              <a:rPr lang="en-US" dirty="0"/>
              <a:t>Less chance of all models overfitting</a:t>
            </a:r>
          </a:p>
          <a:p>
            <a:pPr lvl="1"/>
            <a:r>
              <a:rPr lang="en-US" dirty="0"/>
              <a:t>Ensemble of the set </a:t>
            </a:r>
            <a:r>
              <a:rPr lang="en-US" i="1" dirty="0"/>
              <a:t>should</a:t>
            </a:r>
            <a:r>
              <a:rPr lang="en-US" dirty="0"/>
              <a:t> outperform any individual network</a:t>
            </a:r>
          </a:p>
          <a:p>
            <a:r>
              <a:rPr lang="en-US" dirty="0"/>
              <a:t>We can simulate the concept on a single network by manipulating the training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54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Dropout: Visual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Simulate training different networks by temporarily eliminating weights at different stages of training (</a:t>
            </a:r>
            <a:r>
              <a:rPr lang="en-US" sz="2000" dirty="0"/>
              <a:t>Include hidden nodes &amp; inputs too)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95601"/>
            <a:ext cx="3733800" cy="349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5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19075</TotalTime>
  <Words>1612</Words>
  <Application>Microsoft Office PowerPoint</Application>
  <PresentationFormat>Widescreen</PresentationFormat>
  <Paragraphs>186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Default Design</vt:lpstr>
      <vt:lpstr>CSCE 823 In Class Day 07</vt:lpstr>
      <vt:lpstr>Agenda</vt:lpstr>
      <vt:lpstr>Types of regularization</vt:lpstr>
      <vt:lpstr>Adversarial Training Intuition</vt:lpstr>
      <vt:lpstr>Adversarial Training Concept</vt:lpstr>
      <vt:lpstr>Adversarial Training Concept</vt:lpstr>
      <vt:lpstr>Adversarial Training Algorithm https://www.researchgate.net/publication/284219659_Understanding_Adversarial_Training_Increasing_Local_Stability_of_Neural_Nets_through_Robust_Optimization</vt:lpstr>
      <vt:lpstr>Dropout: Intuition</vt:lpstr>
      <vt:lpstr>Dropout: Visual Interpretation</vt:lpstr>
      <vt:lpstr>Dropout Overview</vt:lpstr>
      <vt:lpstr>Basic Tips for Dropout  (in fully-connected layers)</vt:lpstr>
      <vt:lpstr>Student Lecture Topic Discussion</vt:lpstr>
      <vt:lpstr>Project Discussion</vt:lpstr>
      <vt:lpstr>Break</vt:lpstr>
      <vt:lpstr>General Q&amp;A</vt:lpstr>
      <vt:lpstr>Backup Slides</vt:lpstr>
      <vt:lpstr>How is regularization broadly defined?</vt:lpstr>
      <vt:lpstr>Bagging / Ensemble Intuition</vt:lpstr>
      <vt:lpstr>Bagging / Ensemble Techniques</vt:lpstr>
      <vt:lpstr>From Ensembles to Dropout Intuition</vt:lpstr>
      <vt:lpstr>Dropout implementation (1/2)</vt:lpstr>
      <vt:lpstr>Dropout implementation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184</cp:revision>
  <dcterms:created xsi:type="dcterms:W3CDTF">2021-03-30T19:14:48Z</dcterms:created>
  <dcterms:modified xsi:type="dcterms:W3CDTF">2023-07-10T00:49:29Z</dcterms:modified>
</cp:coreProperties>
</file>