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9" r:id="rId4"/>
    <p:sldId id="258" r:id="rId5"/>
    <p:sldId id="322" r:id="rId6"/>
    <p:sldId id="259" r:id="rId7"/>
    <p:sldId id="260" r:id="rId8"/>
    <p:sldId id="323" r:id="rId9"/>
    <p:sldId id="261" r:id="rId10"/>
    <p:sldId id="262" r:id="rId11"/>
    <p:sldId id="265" r:id="rId12"/>
    <p:sldId id="266" r:id="rId13"/>
    <p:sldId id="267" r:id="rId14"/>
    <p:sldId id="324" r:id="rId15"/>
    <p:sldId id="268" r:id="rId16"/>
    <p:sldId id="269" r:id="rId17"/>
    <p:sldId id="325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26" r:id="rId40"/>
    <p:sldId id="293" r:id="rId41"/>
    <p:sldId id="294" r:id="rId42"/>
    <p:sldId id="295" r:id="rId43"/>
    <p:sldId id="327" r:id="rId44"/>
    <p:sldId id="302" r:id="rId45"/>
    <p:sldId id="328" r:id="rId46"/>
    <p:sldId id="304" r:id="rId47"/>
    <p:sldId id="305" r:id="rId48"/>
    <p:sldId id="329" r:id="rId49"/>
    <p:sldId id="311" r:id="rId50"/>
    <p:sldId id="330" r:id="rId51"/>
    <p:sldId id="312" r:id="rId52"/>
    <p:sldId id="313" r:id="rId53"/>
    <p:sldId id="314" r:id="rId54"/>
    <p:sldId id="315" r:id="rId55"/>
    <p:sldId id="331" r:id="rId56"/>
    <p:sldId id="316" r:id="rId57"/>
    <p:sldId id="320" r:id="rId58"/>
    <p:sldId id="321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8 Axes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09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8.2. Setting the Range of a Continuous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make both changes work, get rid of </a:t>
            </a:r>
            <a:r>
              <a:rPr lang="en-US" altLang="zh-CN" dirty="0" err="1" smtClean="0"/>
              <a:t>ylim</a:t>
            </a:r>
            <a:r>
              <a:rPr lang="en-US" altLang="zh-CN" dirty="0" smtClean="0"/>
              <a:t>() and </a:t>
            </a:r>
            <a:r>
              <a:rPr lang="en-US" altLang="zh-CN" dirty="0"/>
              <a:t>set both </a:t>
            </a:r>
            <a:r>
              <a:rPr lang="en-US" altLang="zh-CN" dirty="0" smtClean="0"/>
              <a:t>limits and breaks in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(limits=c(0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10),breaks=NULL)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 Reversing a Continuous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reverse </a:t>
            </a:r>
            <a:r>
              <a:rPr lang="en-US" altLang="zh-CN" dirty="0"/>
              <a:t>the direction of a continuous </a:t>
            </a:r>
            <a:r>
              <a:rPr lang="en-US" altLang="zh-CN" dirty="0" smtClean="0"/>
              <a:t>axis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 smtClean="0"/>
              <a:t>scale_y_reverse</a:t>
            </a:r>
            <a:r>
              <a:rPr lang="en-US" altLang="zh-CN" dirty="0" smtClean="0"/>
              <a:t> or </a:t>
            </a:r>
            <a:r>
              <a:rPr lang="en-US" altLang="zh-CN" dirty="0" err="1"/>
              <a:t>scale_x_reverse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direction of an axis </a:t>
            </a:r>
            <a:r>
              <a:rPr lang="en-US" altLang="zh-CN" dirty="0" smtClean="0"/>
              <a:t>can also </a:t>
            </a:r>
            <a:r>
              <a:rPr lang="en-US" altLang="zh-CN" dirty="0"/>
              <a:t>be reversed by specifying the limits in reversed order, with the maximum first, </a:t>
            </a:r>
            <a:r>
              <a:rPr lang="en-US" altLang="zh-CN" dirty="0" smtClean="0"/>
              <a:t>then the minimum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=weight))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scale_y_reverse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PlantGrowth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=weight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(6.5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3.5)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4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8.3. Reversing a Continuous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Like </a:t>
            </a:r>
            <a:r>
              <a:rPr lang="en-US" altLang="zh-CN" dirty="0" err="1"/>
              <a:t>scale_y_continuous</a:t>
            </a:r>
            <a:r>
              <a:rPr lang="en-US" altLang="zh-CN" dirty="0"/>
              <a:t>(),  </a:t>
            </a:r>
            <a:r>
              <a:rPr lang="en-US" altLang="zh-CN" dirty="0" err="1"/>
              <a:t>scale_y_reverse</a:t>
            </a:r>
            <a:r>
              <a:rPr lang="en-US" altLang="zh-CN" dirty="0" smtClean="0"/>
              <a:t>() does </a:t>
            </a:r>
            <a:r>
              <a:rPr lang="en-US" altLang="zh-CN" dirty="0"/>
              <a:t>not work with </a:t>
            </a:r>
            <a:r>
              <a:rPr lang="en-US" altLang="zh-CN" dirty="0" err="1" smtClean="0"/>
              <a:t>ylim</a:t>
            </a:r>
            <a:r>
              <a:rPr lang="en-US" altLang="zh-CN" dirty="0" smtClean="0"/>
              <a:t>() together. </a:t>
            </a:r>
          </a:p>
          <a:p>
            <a:pPr lvl="1"/>
            <a:r>
              <a:rPr lang="en-US" altLang="zh-CN" dirty="0" smtClean="0"/>
              <a:t>If reverse </a:t>
            </a:r>
            <a:r>
              <a:rPr lang="en-US" altLang="zh-CN" dirty="0"/>
              <a:t>an axis </a:t>
            </a:r>
            <a:r>
              <a:rPr lang="en-US" altLang="zh-CN" dirty="0" smtClean="0"/>
              <a:t>and set </a:t>
            </a:r>
            <a:r>
              <a:rPr lang="en-US" altLang="zh-CN" dirty="0"/>
              <a:t>its range, </a:t>
            </a:r>
            <a:r>
              <a:rPr lang="en-US" altLang="zh-CN" dirty="0" smtClean="0"/>
              <a:t>do </a:t>
            </a:r>
            <a:r>
              <a:rPr lang="en-US" altLang="zh-CN" dirty="0"/>
              <a:t>it within the </a:t>
            </a:r>
            <a:r>
              <a:rPr lang="en-US" altLang="zh-CN" dirty="0" err="1"/>
              <a:t>scale_y_reverse</a:t>
            </a:r>
            <a:r>
              <a:rPr lang="en-US" altLang="zh-CN" dirty="0" smtClean="0"/>
              <a:t>() statement</a:t>
            </a:r>
            <a:r>
              <a:rPr lang="en-US" altLang="zh-CN" dirty="0"/>
              <a:t>, by setting the limits in </a:t>
            </a:r>
            <a:r>
              <a:rPr lang="en-US" altLang="zh-CN" dirty="0" smtClean="0"/>
              <a:t>reversed order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=weight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scale_y_reverse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(limits=c(8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0))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4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8.4. Changing the Order of Items on a Categorical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order of items on a categorical </a:t>
            </a:r>
            <a:r>
              <a:rPr lang="en-US" altLang="zh-CN" dirty="0" smtClean="0"/>
              <a:t>axis</a:t>
            </a:r>
          </a:p>
        </p:txBody>
      </p:sp>
    </p:spTree>
    <p:extLst>
      <p:ext uri="{BB962C8B-B14F-4D97-AF65-F5344CB8AC3E}">
        <p14:creationId xmlns:p14="http://schemas.microsoft.com/office/powerpoint/2010/main" val="386553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8.4. Changing the Order of Items on a Categorical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For a categorical (or discrete) </a:t>
            </a:r>
            <a:r>
              <a:rPr lang="en-US" altLang="zh-CN" dirty="0" smtClean="0"/>
              <a:t>axis the </a:t>
            </a:r>
            <a:r>
              <a:rPr lang="en-US" altLang="zh-CN" dirty="0"/>
              <a:t>order of </a:t>
            </a:r>
            <a:r>
              <a:rPr lang="en-US" altLang="zh-CN" dirty="0" smtClean="0"/>
              <a:t>items can </a:t>
            </a:r>
            <a:r>
              <a:rPr lang="en-US" altLang="zh-CN" dirty="0"/>
              <a:t>be changed by setting </a:t>
            </a:r>
            <a:r>
              <a:rPr lang="en-US" altLang="zh-CN" dirty="0" smtClean="0"/>
              <a:t>limits in </a:t>
            </a:r>
            <a:r>
              <a:rPr lang="en-US" altLang="zh-CN" dirty="0" err="1"/>
              <a:t>scale_x_discrete</a:t>
            </a:r>
            <a:r>
              <a:rPr lang="en-US" altLang="zh-CN" dirty="0" smtClean="0"/>
              <a:t>() or </a:t>
            </a:r>
            <a:r>
              <a:rPr lang="en-US" altLang="zh-CN" dirty="0" err="1"/>
              <a:t>scale_y_discrete</a:t>
            </a:r>
            <a:r>
              <a:rPr lang="en-US" altLang="zh-CN" dirty="0"/>
              <a:t>().</a:t>
            </a:r>
          </a:p>
          <a:p>
            <a:pPr lvl="1"/>
            <a:r>
              <a:rPr lang="en-US" altLang="zh-CN" dirty="0"/>
              <a:t>To manually set the order of items on the axis, specify limits </a:t>
            </a:r>
            <a:r>
              <a:rPr lang="en-US" altLang="zh-CN" dirty="0" smtClean="0"/>
              <a:t>with </a:t>
            </a:r>
            <a:r>
              <a:rPr lang="en-US" altLang="zh-CN" dirty="0"/>
              <a:t>a vector of the </a:t>
            </a:r>
            <a:r>
              <a:rPr lang="en-US" altLang="zh-CN" dirty="0" smtClean="0"/>
              <a:t>levels in </a:t>
            </a:r>
            <a:r>
              <a:rPr lang="en-US" altLang="zh-CN" dirty="0"/>
              <a:t>the desired order.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(x=group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y=weight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scale_x_discrete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(limits=c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("trt1","ctrl","trt2"))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1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8.4. Changing the Order of Items on a Categorical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this method to display a subset of the items on the axis.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scale_x_discrete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(limits=c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("ctrl","trt1"))</a:t>
            </a:r>
          </a:p>
          <a:p>
            <a:pPr lvl="1"/>
            <a:r>
              <a:rPr lang="en-US" altLang="zh-CN" dirty="0"/>
              <a:t>To reverse the order, set limits=rev(levels(...)), and put the factor inside.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scale_x_discrete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(limits=rev(levels(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PlantGrowth$group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9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8.5. Setting the Scaling Ratio of the X- and </a:t>
            </a:r>
            <a:r>
              <a:rPr lang="en-US" altLang="zh-CN" dirty="0" smtClean="0"/>
              <a:t>Y-Axes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the ratio at which the x- and y-axes are </a:t>
            </a:r>
            <a:r>
              <a:rPr lang="en-US" altLang="zh-CN" dirty="0" smtClean="0"/>
              <a:t>scaled</a:t>
            </a:r>
          </a:p>
        </p:txBody>
      </p:sp>
    </p:spTree>
    <p:extLst>
      <p:ext uri="{BB962C8B-B14F-4D97-AF65-F5344CB8AC3E}">
        <p14:creationId xmlns:p14="http://schemas.microsoft.com/office/powerpoint/2010/main" val="318658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8.5. Setting the Scaling Ratio of the X- and </a:t>
            </a:r>
            <a:r>
              <a:rPr lang="en-US" altLang="zh-CN" dirty="0" smtClean="0"/>
              <a:t>Y-Axes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coord_fixed</a:t>
            </a:r>
            <a:r>
              <a:rPr lang="en-US" altLang="zh-CN" dirty="0"/>
              <a:t>(). This will result in a 1:1 scaling between the x- and </a:t>
            </a:r>
            <a:r>
              <a:rPr lang="en-US" altLang="zh-CN" dirty="0" smtClean="0"/>
              <a:t>y-axes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marathon,aes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Half,y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=Full))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coord_fixed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4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8.5. Setting the Scaling Ratio of the X- and Y-Axes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With  marathon data set, it </a:t>
            </a:r>
            <a:r>
              <a:rPr lang="en-US" altLang="zh-CN" dirty="0"/>
              <a:t>might be useful to force the x- and y-axes to have the same scaling.</a:t>
            </a:r>
          </a:p>
          <a:p>
            <a:r>
              <a:rPr lang="en-US" altLang="zh-CN" dirty="0" smtClean="0"/>
              <a:t>Set </a:t>
            </a:r>
            <a:r>
              <a:rPr lang="en-US" altLang="zh-CN" dirty="0"/>
              <a:t>the tick spacing to be the same, by setting </a:t>
            </a:r>
            <a:r>
              <a:rPr lang="en-US" altLang="zh-CN" dirty="0" smtClean="0"/>
              <a:t>breaks in </a:t>
            </a:r>
            <a:r>
              <a:rPr lang="en-US" altLang="zh-CN" dirty="0" err="1" smtClean="0"/>
              <a:t>scale_y_continuous</a:t>
            </a:r>
            <a:r>
              <a:rPr lang="en-US" altLang="zh-CN" dirty="0" smtClean="0"/>
              <a:t>() and </a:t>
            </a:r>
            <a:r>
              <a:rPr lang="en-US" altLang="zh-CN" dirty="0" err="1"/>
              <a:t>scale_x_continuous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coord_fixed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420, 30))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420, 30))</a:t>
            </a: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89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8.5. Setting the Scaling Ratio of the X- and Y-Axes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If </a:t>
            </a:r>
            <a:r>
              <a:rPr lang="en-US" altLang="zh-CN" dirty="0"/>
              <a:t>want some other fixed ratio between the axes, set </a:t>
            </a:r>
            <a:r>
              <a:rPr lang="en-US" altLang="zh-CN" dirty="0" smtClean="0"/>
              <a:t>the ratio parameter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With </a:t>
            </a:r>
            <a:r>
              <a:rPr lang="en-US" altLang="zh-CN" dirty="0"/>
              <a:t>the marathon data, </a:t>
            </a:r>
            <a:r>
              <a:rPr lang="en-US" altLang="zh-CN" dirty="0" smtClean="0"/>
              <a:t>want </a:t>
            </a:r>
            <a:r>
              <a:rPr lang="en-US" altLang="zh-CN" dirty="0"/>
              <a:t>the axis with </a:t>
            </a:r>
            <a:r>
              <a:rPr lang="en-US" altLang="zh-CN" dirty="0" smtClean="0"/>
              <a:t>half-marathon times </a:t>
            </a:r>
            <a:r>
              <a:rPr lang="en-US" altLang="zh-CN" dirty="0"/>
              <a:t>stretched out to twice that of the axis with the marathon </a:t>
            </a:r>
            <a:r>
              <a:rPr lang="en-US" altLang="zh-CN" dirty="0" smtClean="0"/>
              <a:t>times</a:t>
            </a:r>
          </a:p>
          <a:p>
            <a:r>
              <a:rPr lang="en-US" altLang="zh-CN" dirty="0" smtClean="0"/>
              <a:t>also </a:t>
            </a:r>
            <a:r>
              <a:rPr lang="en-US" altLang="zh-CN" dirty="0"/>
              <a:t>add tick marks twice as often on the x-axis: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coord_fixed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(ratio=1/2)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420, 30))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420, 15))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1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Swapping X- and Y-Axes</a:t>
            </a:r>
          </a:p>
          <a:p>
            <a:r>
              <a:rPr lang="en-US" altLang="zh-CN" dirty="0" smtClean="0"/>
              <a:t>Setting the Range of a Continuous Axis</a:t>
            </a:r>
          </a:p>
          <a:p>
            <a:r>
              <a:rPr lang="en-US" altLang="zh-CN" dirty="0" smtClean="0"/>
              <a:t>Reversing </a:t>
            </a:r>
            <a:r>
              <a:rPr lang="en-US" altLang="zh-CN" dirty="0"/>
              <a:t>a Continuous </a:t>
            </a:r>
            <a:r>
              <a:rPr lang="en-US" altLang="zh-CN" dirty="0" smtClean="0"/>
              <a:t>Axis</a:t>
            </a:r>
            <a:endParaRPr lang="en-US" altLang="zh-CN" dirty="0"/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Order of Items on a Categorical </a:t>
            </a:r>
            <a:r>
              <a:rPr lang="en-US" altLang="zh-CN" dirty="0" smtClean="0"/>
              <a:t>Axis</a:t>
            </a:r>
            <a:endParaRPr lang="en-US" altLang="zh-CN" dirty="0"/>
          </a:p>
          <a:p>
            <a:r>
              <a:rPr lang="en-US" altLang="zh-CN" dirty="0" smtClean="0"/>
              <a:t>Setting </a:t>
            </a:r>
            <a:r>
              <a:rPr lang="en-US" altLang="zh-CN" dirty="0"/>
              <a:t>the Scaling Ratio of the X- and </a:t>
            </a:r>
            <a:r>
              <a:rPr lang="en-US" altLang="zh-CN" dirty="0" smtClean="0"/>
              <a:t>Y-Axes</a:t>
            </a:r>
          </a:p>
          <a:p>
            <a:r>
              <a:rPr lang="en-US" altLang="zh-CN" dirty="0" smtClean="0"/>
              <a:t>Setting the Positions of Tick Marks</a:t>
            </a:r>
          </a:p>
          <a:p>
            <a:r>
              <a:rPr lang="en-US" altLang="zh-CN" dirty="0" smtClean="0"/>
              <a:t>Removing </a:t>
            </a:r>
            <a:r>
              <a:rPr lang="en-US" altLang="zh-CN" dirty="0"/>
              <a:t>Tick Marks and </a:t>
            </a:r>
            <a:r>
              <a:rPr lang="en-US" altLang="zh-CN" dirty="0" smtClean="0"/>
              <a:t>Labels</a:t>
            </a:r>
            <a:endParaRPr lang="en-US" altLang="zh-CN" dirty="0"/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Text of Tick </a:t>
            </a:r>
            <a:r>
              <a:rPr lang="en-US" altLang="zh-CN" dirty="0" smtClean="0"/>
              <a:t>Labels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04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8.6. Setting the Positions of Tick 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where the tick marks appear on the axis.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 smtClean="0"/>
              <a:t>set breaks in </a:t>
            </a:r>
            <a:r>
              <a:rPr lang="en-US" altLang="zh-CN" dirty="0"/>
              <a:t>the </a:t>
            </a:r>
            <a:r>
              <a:rPr lang="en-US" altLang="zh-CN" dirty="0" smtClean="0"/>
              <a:t>scale</a:t>
            </a:r>
            <a:endParaRPr lang="en-US" altLang="zh-CN" dirty="0"/>
          </a:p>
          <a:p>
            <a:pPr marL="571500" indent="-457200"/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PlantGrowth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=weight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571500" indent="-457200"/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=weight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(breaks=c(4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4.25, 4.5, 5, 6, 8))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5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8.6. Setting the Positions of Tick 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The location of the tick marks defines where </a:t>
            </a:r>
            <a:r>
              <a:rPr lang="en-US" altLang="zh-CN" dirty="0" smtClean="0"/>
              <a:t>major grid </a:t>
            </a:r>
            <a:r>
              <a:rPr lang="en-US" altLang="zh-CN" dirty="0"/>
              <a:t>lines are drawn.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the </a:t>
            </a:r>
            <a:r>
              <a:rPr lang="en-US" altLang="zh-CN" dirty="0" smtClean="0"/>
              <a:t>axis represents </a:t>
            </a:r>
            <a:r>
              <a:rPr lang="en-US" altLang="zh-CN" dirty="0"/>
              <a:t>a continuous variable, minor  grid lines, which are fainter and unlabeled, </a:t>
            </a:r>
            <a:r>
              <a:rPr lang="en-US" altLang="zh-CN" dirty="0" smtClean="0"/>
              <a:t>will by </a:t>
            </a:r>
            <a:r>
              <a:rPr lang="en-US" altLang="zh-CN" dirty="0"/>
              <a:t>default be drawn halfway between each major grid line.</a:t>
            </a:r>
          </a:p>
          <a:p>
            <a:pPr lvl="1"/>
            <a:r>
              <a:rPr lang="en-US" altLang="zh-CN" dirty="0" smtClean="0"/>
              <a:t>also </a:t>
            </a:r>
            <a:r>
              <a:rPr lang="en-US" altLang="zh-CN" dirty="0"/>
              <a:t>use the </a:t>
            </a:r>
            <a:r>
              <a:rPr lang="en-US" altLang="zh-CN" dirty="0" err="1"/>
              <a:t>seq</a:t>
            </a:r>
            <a:r>
              <a:rPr lang="en-US" altLang="zh-CN" dirty="0"/>
              <a:t>()  </a:t>
            </a:r>
            <a:r>
              <a:rPr lang="en-US" altLang="zh-CN" dirty="0" smtClean="0"/>
              <a:t>function or </a:t>
            </a:r>
            <a:r>
              <a:rPr lang="en-US" altLang="zh-CN" dirty="0"/>
              <a:t>the </a:t>
            </a:r>
            <a:r>
              <a:rPr lang="en-US" altLang="zh-CN" dirty="0" smtClean="0"/>
              <a:t>: operator </a:t>
            </a:r>
            <a:r>
              <a:rPr lang="en-US" altLang="zh-CN" dirty="0"/>
              <a:t>to generate vectors for tick marks:</a:t>
            </a:r>
          </a:p>
          <a:p>
            <a:pPr lvl="2"/>
            <a:r>
              <a:rPr lang="en-US" altLang="zh-CN" dirty="0" err="1"/>
              <a:t>seq</a:t>
            </a:r>
            <a:r>
              <a:rPr lang="en-US" altLang="zh-CN" dirty="0"/>
              <a:t>(4, 7,by=.5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5:10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593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8.6. Setting the Positions of Tick Marks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If the axis is </a:t>
            </a:r>
            <a:r>
              <a:rPr lang="en-US" altLang="zh-CN" dirty="0" smtClean="0"/>
              <a:t>discrete, there </a:t>
            </a:r>
            <a:r>
              <a:rPr lang="en-US" altLang="zh-CN" dirty="0"/>
              <a:t>is by default a tick mark for </a:t>
            </a:r>
            <a:r>
              <a:rPr lang="en-US" altLang="zh-CN" dirty="0" smtClean="0"/>
              <a:t>each item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discrete axes, </a:t>
            </a:r>
            <a:r>
              <a:rPr lang="en-US" altLang="zh-CN" dirty="0" smtClean="0"/>
              <a:t>change </a:t>
            </a:r>
            <a:r>
              <a:rPr lang="en-US" altLang="zh-CN" dirty="0"/>
              <a:t>the order of items or remove them by </a:t>
            </a:r>
            <a:r>
              <a:rPr lang="en-US" altLang="zh-CN" dirty="0" smtClean="0"/>
              <a:t>specifying the limits. </a:t>
            </a:r>
          </a:p>
          <a:p>
            <a:r>
              <a:rPr lang="en-US" altLang="zh-CN" dirty="0" smtClean="0"/>
              <a:t>Setting  breaks will </a:t>
            </a:r>
            <a:r>
              <a:rPr lang="en-US" altLang="zh-CN" dirty="0"/>
              <a:t>change which of the levels are </a:t>
            </a:r>
            <a:r>
              <a:rPr lang="en-US" altLang="zh-CN" dirty="0" smtClean="0"/>
              <a:t>labeled, but </a:t>
            </a:r>
            <a:r>
              <a:rPr lang="en-US" altLang="zh-CN" dirty="0"/>
              <a:t>will not remove them or change their order.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=weight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scale_x_discrete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(limits=c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("trt2", "ctrl"),breaks="ctrl")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5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8.7. Removing Tick Marks and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remove </a:t>
            </a:r>
            <a:r>
              <a:rPr lang="en-US" altLang="zh-CN" dirty="0"/>
              <a:t>tick marks and </a:t>
            </a:r>
            <a:r>
              <a:rPr lang="en-US" altLang="zh-CN" dirty="0" smtClean="0"/>
              <a:t>labels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To remove just the tick labels, </a:t>
            </a:r>
            <a:r>
              <a:rPr lang="en-US" altLang="zh-CN" dirty="0" smtClean="0"/>
              <a:t>use </a:t>
            </a:r>
            <a:r>
              <a:rPr lang="en-US" altLang="zh-CN" dirty="0"/>
              <a:t>theme(</a:t>
            </a:r>
            <a:r>
              <a:rPr lang="en-US" altLang="zh-CN" dirty="0" err="1"/>
              <a:t>axis.text.y</a:t>
            </a:r>
            <a:r>
              <a:rPr lang="en-US" altLang="zh-CN" dirty="0"/>
              <a:t> = </a:t>
            </a:r>
            <a:r>
              <a:rPr lang="en-US" altLang="zh-CN" dirty="0" err="1" smtClean="0"/>
              <a:t>element_blank</a:t>
            </a:r>
            <a:r>
              <a:rPr lang="en-US" altLang="zh-CN" dirty="0" smtClean="0"/>
              <a:t>())</a:t>
            </a:r>
          </a:p>
          <a:p>
            <a:pPr lvl="1"/>
            <a:r>
              <a:rPr lang="en-US" altLang="zh-CN" dirty="0" smtClean="0"/>
              <a:t>Do </a:t>
            </a:r>
            <a:r>
              <a:rPr lang="en-US" altLang="zh-CN" dirty="0"/>
              <a:t>the same for </a:t>
            </a:r>
            <a:r>
              <a:rPr lang="en-US" altLang="zh-CN" dirty="0" err="1" smtClean="0"/>
              <a:t>axis.text.x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Work </a:t>
            </a:r>
            <a:r>
              <a:rPr lang="en-US" altLang="zh-CN" dirty="0"/>
              <a:t>for both </a:t>
            </a:r>
            <a:r>
              <a:rPr lang="en-US" altLang="zh-CN" dirty="0" smtClean="0"/>
              <a:t>continuous and </a:t>
            </a:r>
            <a:r>
              <a:rPr lang="en-US" altLang="zh-CN" dirty="0"/>
              <a:t>categorical </a:t>
            </a:r>
            <a:r>
              <a:rPr lang="en-US" altLang="zh-CN" dirty="0" smtClean="0"/>
              <a:t>axes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=weight))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p + theme(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axis.text.y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())</a:t>
            </a:r>
            <a:endParaRPr lang="zh-CN" altLang="en-US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99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8.7. Removing Tick Marks and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theme(</a:t>
            </a:r>
            <a:r>
              <a:rPr lang="en-US" altLang="zh-CN" dirty="0" err="1" smtClean="0"/>
              <a:t>axis.ticks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element_blank</a:t>
            </a:r>
            <a:r>
              <a:rPr lang="en-US" altLang="zh-CN" dirty="0" smtClean="0"/>
              <a:t>()) </a:t>
            </a:r>
            <a:r>
              <a:rPr lang="en-US" altLang="zh-CN" dirty="0"/>
              <a:t>will </a:t>
            </a:r>
            <a:r>
              <a:rPr lang="en-US" altLang="zh-CN" dirty="0" smtClean="0"/>
              <a:t>remove the </a:t>
            </a:r>
            <a:r>
              <a:rPr lang="en-US" altLang="zh-CN" dirty="0"/>
              <a:t>tick marks on both axes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It’s not possible to hide the tick marks on just one axis.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p+theme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axis.ticks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axis.text.y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altLang="zh-CN" dirty="0"/>
              <a:t>To remove the tick marks, the labels, and the grid lines, set </a:t>
            </a:r>
            <a:r>
              <a:rPr lang="en-US" altLang="zh-CN" dirty="0" smtClean="0"/>
              <a:t>breaks to  </a:t>
            </a:r>
            <a:r>
              <a:rPr lang="en-US" altLang="zh-CN" dirty="0"/>
              <a:t>NULL  </a:t>
            </a:r>
            <a:endParaRPr lang="en-US" altLang="zh-CN" dirty="0" smtClean="0"/>
          </a:p>
          <a:p>
            <a:pPr marL="0" lvl="2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(breaks=NULL)</a:t>
            </a:r>
          </a:p>
          <a:p>
            <a:r>
              <a:rPr lang="en-US" altLang="zh-CN" dirty="0" smtClean="0"/>
              <a:t>Work </a:t>
            </a:r>
            <a:r>
              <a:rPr lang="en-US" altLang="zh-CN" dirty="0"/>
              <a:t>for continuous axes </a:t>
            </a:r>
            <a:r>
              <a:rPr lang="en-US" altLang="zh-CN" dirty="0" smtClean="0"/>
              <a:t>only</a:t>
            </a:r>
          </a:p>
          <a:p>
            <a:r>
              <a:rPr lang="en-US" altLang="zh-CN" dirty="0" smtClean="0"/>
              <a:t>Remove </a:t>
            </a:r>
            <a:r>
              <a:rPr lang="en-US" altLang="zh-CN" dirty="0"/>
              <a:t>items from a categorical </a:t>
            </a:r>
            <a:r>
              <a:rPr lang="en-US" altLang="zh-CN" dirty="0" smtClean="0"/>
              <a:t>axis using limits, </a:t>
            </a:r>
            <a:r>
              <a:rPr lang="en-US" altLang="zh-CN" dirty="0"/>
              <a:t>the data with that value won’t be shown at all.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512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8.7. Removing Tick Marks and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Three </a:t>
            </a:r>
            <a:r>
              <a:rPr lang="en-US" altLang="zh-CN" dirty="0"/>
              <a:t>related items that can be controlled: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tick </a:t>
            </a:r>
            <a:r>
              <a:rPr lang="en-US" altLang="zh-CN" dirty="0"/>
              <a:t>labels, tick marks, </a:t>
            </a:r>
            <a:r>
              <a:rPr lang="en-US" altLang="zh-CN" dirty="0" smtClean="0"/>
              <a:t>and the </a:t>
            </a:r>
            <a:r>
              <a:rPr lang="en-US" altLang="zh-CN" dirty="0"/>
              <a:t>grid </a:t>
            </a:r>
            <a:r>
              <a:rPr lang="en-US" altLang="zh-CN" dirty="0" smtClean="0"/>
              <a:t>lines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continuous axes,  </a:t>
            </a:r>
            <a:r>
              <a:rPr lang="en-US" altLang="zh-CN" dirty="0" err="1"/>
              <a:t>ggplot</a:t>
            </a:r>
            <a:r>
              <a:rPr lang="en-US" altLang="zh-CN" dirty="0" smtClean="0"/>
              <a:t>() normally </a:t>
            </a:r>
            <a:r>
              <a:rPr lang="en-US" altLang="zh-CN" dirty="0"/>
              <a:t>places a tick label, tick mark</a:t>
            </a:r>
            <a:r>
              <a:rPr lang="en-US" altLang="zh-CN" dirty="0" smtClean="0"/>
              <a:t>, and </a:t>
            </a:r>
            <a:r>
              <a:rPr lang="en-US" altLang="zh-CN" dirty="0"/>
              <a:t>major grid line at each value of breaks.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categorical axes, these things go at </a:t>
            </a:r>
            <a:r>
              <a:rPr lang="en-US" altLang="zh-CN" dirty="0" smtClean="0"/>
              <a:t>each value </a:t>
            </a:r>
            <a:r>
              <a:rPr lang="en-US" altLang="zh-CN" dirty="0"/>
              <a:t>of limits.</a:t>
            </a:r>
          </a:p>
          <a:p>
            <a:r>
              <a:rPr lang="en-US" altLang="zh-CN" dirty="0"/>
              <a:t>The tick labels on each axis can be controlled independently.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tick </a:t>
            </a:r>
            <a:r>
              <a:rPr lang="en-US" altLang="zh-CN" dirty="0" smtClean="0"/>
              <a:t>marks and </a:t>
            </a:r>
            <a:r>
              <a:rPr lang="en-US" altLang="zh-CN" dirty="0"/>
              <a:t>grid lines must be controlled all together.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79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8.8. Changing the Text of Tick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text of tick labels.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Consider the scatter </a:t>
            </a:r>
            <a:r>
              <a:rPr lang="en-US" altLang="zh-CN" dirty="0" smtClean="0"/>
              <a:t>plot, </a:t>
            </a:r>
            <a:r>
              <a:rPr lang="en-US" altLang="zh-CN" dirty="0"/>
              <a:t>where height is reported in inches: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43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8.8. Changing the Text of Tick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set arbitrary labels, </a:t>
            </a:r>
            <a:r>
              <a:rPr lang="en-US" altLang="zh-CN" dirty="0" smtClean="0"/>
              <a:t>pass </a:t>
            </a:r>
            <a:r>
              <a:rPr lang="en-US" altLang="zh-CN" dirty="0"/>
              <a:t>values to  breaks  and </a:t>
            </a:r>
            <a:r>
              <a:rPr lang="en-US" altLang="zh-CN" dirty="0" smtClean="0"/>
              <a:t>labels in the scale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of the labels has a newline (\n) character, which tells </a:t>
            </a:r>
            <a:r>
              <a:rPr lang="en-US" altLang="zh-CN" dirty="0" err="1"/>
              <a:t>ggplot</a:t>
            </a:r>
            <a:r>
              <a:rPr lang="en-US" altLang="zh-CN" dirty="0"/>
              <a:t>()to put a </a:t>
            </a:r>
            <a:r>
              <a:rPr lang="en-US" altLang="zh-CN" dirty="0" smtClean="0"/>
              <a:t>line break </a:t>
            </a:r>
            <a:r>
              <a:rPr lang="en-US" altLang="zh-CN" dirty="0"/>
              <a:t>there: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(breaks=c(50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56, 60, 66, 72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), labels=c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("Tiny", "Really\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nshort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", "Short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Medium", "Tallish"))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02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8.9. Changing the Appearance of Tick </a:t>
            </a:r>
            <a:r>
              <a:rPr lang="en-US" altLang="zh-CN" dirty="0" smtClean="0"/>
              <a:t>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appearance of tick labels.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 smtClean="0"/>
              <a:t>manually </a:t>
            </a:r>
            <a:r>
              <a:rPr lang="en-US" altLang="zh-CN" dirty="0"/>
              <a:t>set the labels to be long—long enough that </a:t>
            </a:r>
            <a:r>
              <a:rPr lang="en-US" altLang="zh-CN" dirty="0" smtClean="0"/>
              <a:t>they overlap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=weight))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scale_x_discrete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("ctrl", "trt1", "trt2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"), labels=c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("Control", "Treatment 1", "Treatment 2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4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8.9. Changing the Appearance of Tick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Rotate </a:t>
            </a:r>
            <a:r>
              <a:rPr lang="en-US" altLang="zh-CN" dirty="0"/>
              <a:t>the text 90 degrees </a:t>
            </a:r>
            <a:r>
              <a:rPr lang="en-US" altLang="zh-CN" dirty="0" smtClean="0"/>
              <a:t>counterclockwise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axis.text.x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(angle=90,hjust=1,vjust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=.5))</a:t>
            </a:r>
          </a:p>
          <a:p>
            <a:r>
              <a:rPr lang="en-US" altLang="zh-CN" dirty="0" smtClean="0"/>
              <a:t>Rotate </a:t>
            </a:r>
            <a:r>
              <a:rPr lang="en-US" altLang="zh-CN" dirty="0"/>
              <a:t>the text 30 degrees </a:t>
            </a:r>
            <a:r>
              <a:rPr lang="en-US" altLang="zh-CN" dirty="0" smtClean="0"/>
              <a:t>uses </a:t>
            </a:r>
            <a:r>
              <a:rPr lang="en-US" altLang="zh-CN" dirty="0"/>
              <a:t>less vertical space and makes </a:t>
            </a:r>
            <a:r>
              <a:rPr lang="en-US" altLang="zh-CN" dirty="0" smtClean="0"/>
              <a:t>the labels</a:t>
            </a:r>
          </a:p>
          <a:p>
            <a:pPr marL="0" indent="0">
              <a:buNone/>
            </a:pP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 + theme(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axis.text.x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(angle=30,hjust=1,vjust=1))</a:t>
            </a:r>
          </a:p>
          <a:p>
            <a:r>
              <a:rPr lang="en-US" altLang="zh-CN" dirty="0"/>
              <a:t>The </a:t>
            </a:r>
            <a:r>
              <a:rPr lang="en-US" altLang="zh-CN" dirty="0" err="1" smtClean="0"/>
              <a:t>hjust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vjust</a:t>
            </a:r>
            <a:r>
              <a:rPr lang="en-US" altLang="zh-CN" dirty="0" smtClean="0"/>
              <a:t> settings </a:t>
            </a:r>
            <a:r>
              <a:rPr lang="en-US" altLang="zh-CN" dirty="0"/>
              <a:t>specify the horizontal </a:t>
            </a:r>
            <a:r>
              <a:rPr lang="en-US" altLang="zh-CN" dirty="0" smtClean="0"/>
              <a:t>and vertical alignments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9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Changing the Appearance of Tick Labels</a:t>
            </a:r>
          </a:p>
          <a:p>
            <a:r>
              <a:rPr lang="en-US" altLang="zh-CN" dirty="0"/>
              <a:t>Changing the Text of Axis Labels</a:t>
            </a:r>
          </a:p>
          <a:p>
            <a:r>
              <a:rPr lang="en-US" dirty="0" smtClean="0"/>
              <a:t>Removing </a:t>
            </a:r>
            <a:r>
              <a:rPr lang="en-US" dirty="0"/>
              <a:t>Axis </a:t>
            </a:r>
            <a:r>
              <a:rPr lang="en-US" dirty="0" smtClean="0"/>
              <a:t>Labels</a:t>
            </a:r>
            <a:endParaRPr lang="en-US" dirty="0"/>
          </a:p>
          <a:p>
            <a:r>
              <a:rPr lang="en-US" dirty="0" smtClean="0"/>
              <a:t>Changing </a:t>
            </a:r>
            <a:r>
              <a:rPr lang="en-US" dirty="0"/>
              <a:t>the Appearance of Axis </a:t>
            </a:r>
            <a:r>
              <a:rPr lang="en-US" dirty="0" smtClean="0"/>
              <a:t>Labels</a:t>
            </a:r>
            <a:endParaRPr lang="en-US" dirty="0"/>
          </a:p>
          <a:p>
            <a:r>
              <a:rPr lang="en-US" dirty="0" smtClean="0"/>
              <a:t>Showing </a:t>
            </a:r>
            <a:r>
              <a:rPr lang="en-US" dirty="0"/>
              <a:t>Lines Along the </a:t>
            </a:r>
            <a:r>
              <a:rPr lang="en-US" dirty="0" smtClean="0"/>
              <a:t>Axes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Logarithmic </a:t>
            </a:r>
            <a:r>
              <a:rPr lang="en-US" dirty="0" smtClean="0"/>
              <a:t>Axis</a:t>
            </a:r>
            <a:endParaRPr lang="en-US" dirty="0"/>
          </a:p>
          <a:p>
            <a:r>
              <a:rPr lang="en-US" dirty="0" smtClean="0"/>
              <a:t>Adding </a:t>
            </a:r>
            <a:r>
              <a:rPr lang="en-US" dirty="0"/>
              <a:t>Ticks for a Logarithmic </a:t>
            </a:r>
            <a:r>
              <a:rPr lang="en-US" dirty="0" smtClean="0"/>
              <a:t>Axis</a:t>
            </a:r>
            <a:endParaRPr lang="en-US" dirty="0"/>
          </a:p>
          <a:p>
            <a:r>
              <a:rPr lang="en-US" dirty="0" smtClean="0"/>
              <a:t>Making </a:t>
            </a:r>
            <a:r>
              <a:rPr lang="en-US" dirty="0"/>
              <a:t>a Circular </a:t>
            </a:r>
            <a:r>
              <a:rPr lang="en-US" dirty="0" smtClean="0"/>
              <a:t>Graph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Dates on an </a:t>
            </a:r>
            <a:r>
              <a:rPr lang="en-US" dirty="0" smtClean="0"/>
              <a:t>Axis</a:t>
            </a:r>
          </a:p>
          <a:p>
            <a:r>
              <a:rPr lang="en-US" dirty="0" smtClean="0"/>
              <a:t>Using Relative Times on an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00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8.9. Changing the Appearance of Tick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Other </a:t>
            </a:r>
            <a:r>
              <a:rPr lang="en-US" altLang="zh-CN" dirty="0"/>
              <a:t>text </a:t>
            </a:r>
            <a:r>
              <a:rPr lang="en-US" altLang="zh-CN" dirty="0" smtClean="0"/>
              <a:t>properties</a:t>
            </a:r>
          </a:p>
          <a:p>
            <a:pPr lvl="1"/>
            <a:r>
              <a:rPr lang="en-US" altLang="zh-CN" dirty="0" smtClean="0"/>
              <a:t>size</a:t>
            </a:r>
            <a:r>
              <a:rPr lang="en-US" altLang="zh-CN" dirty="0"/>
              <a:t>, style (bold/italic/normal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font </a:t>
            </a:r>
            <a:r>
              <a:rPr lang="en-US" altLang="zh-CN" dirty="0"/>
              <a:t>family (such as Times or Helvetica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be </a:t>
            </a:r>
            <a:r>
              <a:rPr lang="en-US" altLang="zh-CN" dirty="0"/>
              <a:t>set with </a:t>
            </a:r>
            <a:r>
              <a:rPr lang="en-US" altLang="zh-CN" dirty="0" err="1"/>
              <a:t>element_text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+theme(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axis.text.x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(family="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Times",face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="italic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",size=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(0.9)))</a:t>
            </a:r>
          </a:p>
          <a:p>
            <a:r>
              <a:rPr lang="en-US" altLang="zh-CN" dirty="0" smtClean="0"/>
              <a:t>The size is </a:t>
            </a:r>
            <a:r>
              <a:rPr lang="en-US" altLang="zh-CN" dirty="0"/>
              <a:t>set to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(0.9</a:t>
            </a:r>
            <a:r>
              <a:rPr lang="en-US" altLang="zh-CN" dirty="0"/>
              <a:t>), which means that it is 0.9 times the size </a:t>
            </a:r>
            <a:r>
              <a:rPr lang="en-US" altLang="zh-CN" dirty="0" smtClean="0"/>
              <a:t>of the </a:t>
            </a:r>
            <a:r>
              <a:rPr lang="en-US" altLang="zh-CN" dirty="0"/>
              <a:t>base font size for the theme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4379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8.10. Changing the Text of Axis </a:t>
            </a:r>
            <a:r>
              <a:rPr lang="en-US" altLang="zh-CN" dirty="0" smtClean="0"/>
              <a:t>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text of axis labels.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xlab</a:t>
            </a:r>
            <a:r>
              <a:rPr lang="en-US" altLang="zh-CN" dirty="0" smtClean="0"/>
              <a:t>() or </a:t>
            </a:r>
            <a:r>
              <a:rPr lang="en-US" altLang="zh-CN" dirty="0" err="1"/>
              <a:t>ylab</a:t>
            </a:r>
            <a:r>
              <a:rPr lang="en-US" altLang="zh-CN" dirty="0" smtClean="0"/>
              <a:t>() to </a:t>
            </a:r>
            <a:r>
              <a:rPr lang="en-US" altLang="zh-CN" dirty="0"/>
              <a:t>change the text of the axis </a:t>
            </a:r>
            <a:r>
              <a:rPr lang="en-US" altLang="zh-CN" dirty="0" smtClean="0"/>
              <a:t>labels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heightweight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("Age in years")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("Height in inches")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17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8.10. Changing the Text of Axis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By </a:t>
            </a:r>
            <a:r>
              <a:rPr lang="en-US" altLang="zh-CN" dirty="0"/>
              <a:t>default the graphs </a:t>
            </a:r>
            <a:r>
              <a:rPr lang="en-US" altLang="zh-CN" dirty="0" smtClean="0"/>
              <a:t>just </a:t>
            </a:r>
            <a:r>
              <a:rPr lang="en-US" altLang="zh-CN" dirty="0"/>
              <a:t>use the column names from the data frame as axis labels.</a:t>
            </a:r>
          </a:p>
          <a:p>
            <a:r>
              <a:rPr lang="en-US" altLang="zh-CN" dirty="0"/>
              <a:t>This might be fine for exploring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presenting it, </a:t>
            </a:r>
            <a:r>
              <a:rPr lang="en-US" altLang="zh-CN" dirty="0" smtClean="0"/>
              <a:t>may </a:t>
            </a:r>
            <a:r>
              <a:rPr lang="en-US" altLang="zh-CN" dirty="0"/>
              <a:t>want more </a:t>
            </a:r>
            <a:r>
              <a:rPr lang="en-US" altLang="zh-CN" dirty="0" smtClean="0"/>
              <a:t>descriptive </a:t>
            </a:r>
            <a:r>
              <a:rPr lang="en-US" altLang="zh-CN" dirty="0"/>
              <a:t>axis labels.</a:t>
            </a:r>
          </a:p>
          <a:p>
            <a:r>
              <a:rPr lang="en-US" altLang="zh-CN" dirty="0"/>
              <a:t>Instead of </a:t>
            </a:r>
            <a:r>
              <a:rPr lang="en-US" altLang="zh-CN" dirty="0" err="1"/>
              <a:t>xlab</a:t>
            </a:r>
            <a:r>
              <a:rPr lang="en-US" altLang="zh-CN" dirty="0" smtClean="0"/>
              <a:t>() and </a:t>
            </a:r>
            <a:r>
              <a:rPr lang="en-US" altLang="zh-CN" dirty="0" err="1"/>
              <a:t>ylab</a:t>
            </a:r>
            <a:r>
              <a:rPr lang="en-US" altLang="zh-CN" dirty="0"/>
              <a:t>(), </a:t>
            </a:r>
            <a:r>
              <a:rPr lang="en-US" altLang="zh-CN" dirty="0" smtClean="0"/>
              <a:t>use </a:t>
            </a:r>
            <a:r>
              <a:rPr lang="en-US" altLang="zh-CN" dirty="0"/>
              <a:t>labs():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labs(x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 "Age in years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y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 "Height in inches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CN" dirty="0"/>
              <a:t>Another way of setting the axis labels is in the scale </a:t>
            </a:r>
            <a:r>
              <a:rPr lang="en-US" altLang="zh-CN" dirty="0" smtClean="0"/>
              <a:t>specification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(name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="Age in years")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35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8.10. Changing the Text of Axis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This </a:t>
            </a:r>
            <a:r>
              <a:rPr lang="en-US" altLang="zh-CN" dirty="0"/>
              <a:t>also applies, of course, to other axis scales, such  as  </a:t>
            </a:r>
            <a:r>
              <a:rPr lang="en-US" altLang="zh-CN" dirty="0" err="1"/>
              <a:t>scale_y_continuous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scale_x_discrete</a:t>
            </a:r>
            <a:r>
              <a:rPr lang="en-US" altLang="zh-CN" dirty="0"/>
              <a:t>(), and so on.</a:t>
            </a:r>
          </a:p>
          <a:p>
            <a:r>
              <a:rPr lang="en-US" altLang="zh-CN" dirty="0"/>
              <a:t>You can also add line breaks with \</a:t>
            </a:r>
            <a:r>
              <a:rPr lang="en-US" altLang="zh-CN" dirty="0" smtClean="0"/>
              <a:t>n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(name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="Age\n(years)")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96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8.11. Removing Axis </a:t>
            </a:r>
            <a:r>
              <a:rPr lang="en-US" altLang="zh-CN" dirty="0" smtClean="0"/>
              <a:t>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remove </a:t>
            </a:r>
            <a:r>
              <a:rPr lang="en-US" altLang="zh-CN" dirty="0"/>
              <a:t>the label on an axis.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 smtClean="0"/>
              <a:t>For the x-axis label, use theme(</a:t>
            </a:r>
            <a:r>
              <a:rPr lang="en-US" altLang="zh-CN" dirty="0" err="1" smtClean="0"/>
              <a:t>axis.title.x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element_blank</a:t>
            </a:r>
            <a:r>
              <a:rPr lang="en-US" altLang="zh-CN" dirty="0" smtClean="0"/>
              <a:t>())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the y-axis </a:t>
            </a:r>
            <a:r>
              <a:rPr lang="en-US" altLang="zh-CN" dirty="0" smtClean="0"/>
              <a:t>label, do </a:t>
            </a:r>
            <a:r>
              <a:rPr lang="en-US" altLang="zh-CN" dirty="0"/>
              <a:t>the same with </a:t>
            </a:r>
            <a:r>
              <a:rPr lang="en-US" altLang="zh-CN" dirty="0" err="1" smtClean="0"/>
              <a:t>axis.title.y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(x=group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y=weight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axis.title.x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843859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8.11. Removing Axis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Also set axis labels </a:t>
            </a:r>
            <a:r>
              <a:rPr lang="en-US" altLang="zh-CN" dirty="0"/>
              <a:t>to an empty string. </a:t>
            </a:r>
            <a:endParaRPr lang="en-US" altLang="zh-CN" dirty="0" smtClean="0"/>
          </a:p>
          <a:p>
            <a:r>
              <a:rPr lang="en-US" altLang="zh-CN" dirty="0" smtClean="0"/>
              <a:t>However</a:t>
            </a:r>
            <a:r>
              <a:rPr lang="en-US" altLang="zh-CN" dirty="0"/>
              <a:t>, </a:t>
            </a:r>
            <a:r>
              <a:rPr lang="en-US" altLang="zh-CN" dirty="0" smtClean="0"/>
              <a:t>the </a:t>
            </a:r>
            <a:r>
              <a:rPr lang="en-US" altLang="zh-CN" dirty="0"/>
              <a:t>resulting graph </a:t>
            </a:r>
            <a:r>
              <a:rPr lang="en-US" altLang="zh-CN" dirty="0" smtClean="0"/>
              <a:t>still has </a:t>
            </a:r>
            <a:r>
              <a:rPr lang="en-US" altLang="zh-CN" dirty="0"/>
              <a:t>space reserved for the </a:t>
            </a:r>
            <a:r>
              <a:rPr lang="en-US" altLang="zh-CN" dirty="0" smtClean="0"/>
              <a:t>text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xlab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("")</a:t>
            </a:r>
          </a:p>
          <a:p>
            <a:r>
              <a:rPr lang="en-US" altLang="zh-CN" dirty="0"/>
              <a:t>When you use theme</a:t>
            </a:r>
            <a:r>
              <a:rPr lang="en-US" altLang="zh-CN" dirty="0" smtClean="0"/>
              <a:t>() to set </a:t>
            </a:r>
            <a:r>
              <a:rPr lang="en-US" altLang="zh-CN" dirty="0" err="1" smtClean="0"/>
              <a:t>axis.title.x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element_blank</a:t>
            </a:r>
            <a:r>
              <a:rPr lang="en-US" altLang="zh-CN" dirty="0"/>
              <a:t>(), the name of the </a:t>
            </a:r>
            <a:r>
              <a:rPr lang="en-US" altLang="zh-CN" dirty="0" smtClean="0"/>
              <a:t>x or y scale </a:t>
            </a:r>
            <a:r>
              <a:rPr lang="en-US" altLang="zh-CN" dirty="0"/>
              <a:t>is unchanged, but the text is not displayed and no space is reserved for it. </a:t>
            </a:r>
            <a:endParaRPr lang="en-US" altLang="zh-CN" dirty="0" smtClean="0"/>
          </a:p>
          <a:p>
            <a:r>
              <a:rPr lang="en-US" altLang="zh-CN" dirty="0" smtClean="0"/>
              <a:t>When you </a:t>
            </a:r>
            <a:r>
              <a:rPr lang="en-US" altLang="zh-CN" dirty="0"/>
              <a:t>set the label to </a:t>
            </a:r>
            <a:r>
              <a:rPr lang="en-US" altLang="zh-CN" dirty="0" smtClean="0"/>
              <a:t>"", </a:t>
            </a:r>
            <a:r>
              <a:rPr lang="en-US" altLang="zh-CN" dirty="0"/>
              <a:t>the name of the scale is changed and the (empty) text does display.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05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8.12. Changing the Appearance of Axis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appearance of axis labels.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To change the appearance of the x-axis </a:t>
            </a:r>
            <a:r>
              <a:rPr lang="en-US" altLang="zh-CN" dirty="0" smtClean="0"/>
              <a:t>label, </a:t>
            </a:r>
            <a:r>
              <a:rPr lang="en-US" altLang="zh-CN" dirty="0"/>
              <a:t>use </a:t>
            </a:r>
            <a:r>
              <a:rPr lang="en-US" altLang="zh-CN" dirty="0" err="1"/>
              <a:t>axis.title.x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heightweight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axis.title.x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(face="italic",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", size=14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8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8.12. Changing the Appearance of Axis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\</a:t>
            </a:r>
            <a:r>
              <a:rPr lang="en-US" altLang="zh-CN" dirty="0" smtClean="0"/>
              <a:t>n in </a:t>
            </a:r>
            <a:r>
              <a:rPr lang="en-US" altLang="zh-CN" dirty="0"/>
              <a:t>the label represents a newline character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("Height\n(inches)") +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theme(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axis.title.y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(angle=0, face="italic", size=14))</a:t>
            </a:r>
          </a:p>
          <a:p>
            <a:r>
              <a:rPr lang="en-US" altLang="zh-CN" dirty="0" err="1" smtClean="0"/>
              <a:t>element_text</a:t>
            </a:r>
            <a:r>
              <a:rPr lang="en-US" altLang="zh-CN" dirty="0"/>
              <a:t>(), the default angle is 0, </a:t>
            </a:r>
            <a:r>
              <a:rPr lang="en-US" altLang="zh-CN" dirty="0" smtClean="0"/>
              <a:t>it </a:t>
            </a:r>
            <a:r>
              <a:rPr lang="en-US" altLang="zh-CN" dirty="0"/>
              <a:t>will show in this orientation, with the top of the text </a:t>
            </a:r>
            <a:r>
              <a:rPr lang="en-US" altLang="zh-CN" dirty="0" smtClean="0"/>
              <a:t>pointing up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Change </a:t>
            </a:r>
            <a:r>
              <a:rPr lang="en-US" altLang="zh-CN" dirty="0"/>
              <a:t>any other properties of </a:t>
            </a:r>
            <a:r>
              <a:rPr lang="en-US" altLang="zh-CN" dirty="0" err="1"/>
              <a:t>axis.title.y</a:t>
            </a:r>
            <a:r>
              <a:rPr lang="en-US" altLang="zh-CN" dirty="0"/>
              <a:t> and want it to be displayed </a:t>
            </a:r>
            <a:r>
              <a:rPr lang="en-US" altLang="zh-CN" dirty="0" smtClean="0"/>
              <a:t>in its </a:t>
            </a:r>
            <a:r>
              <a:rPr lang="en-US" altLang="zh-CN" dirty="0"/>
              <a:t>usual </a:t>
            </a:r>
            <a:r>
              <a:rPr lang="en-US" altLang="zh-CN" dirty="0" smtClean="0"/>
              <a:t>orientation, you </a:t>
            </a:r>
            <a:r>
              <a:rPr lang="en-US" altLang="zh-CN" dirty="0"/>
              <a:t>must manually specify the angle</a:t>
            </a: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hwp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ylab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("Height\n(inches)") +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theme(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axis.title.y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(angle=90, face="italic",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size=14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</a:t>
            </a:r>
            <a:endParaRPr lang="zh-CN" altLang="en-US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8.13. Showing Lines Along the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display </a:t>
            </a:r>
            <a:r>
              <a:rPr lang="en-US" altLang="zh-CN" dirty="0"/>
              <a:t>lines along the x- and y-axes, but not on the other sides of the graph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3577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8.13. Showing Lines Along the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Using themes, use </a:t>
            </a:r>
            <a:r>
              <a:rPr lang="en-US" altLang="zh-CN" dirty="0" err="1" smtClean="0"/>
              <a:t>axis.line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axis.line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="black"))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93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 Swapping X- and Y-Axes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swap </a:t>
            </a:r>
            <a:r>
              <a:rPr lang="en-US" altLang="zh-CN" dirty="0"/>
              <a:t>the x- and y-axes on a graph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0730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8.13. Showing Lines Along the 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If you are starting with a theme that has a border around the plotting </a:t>
            </a:r>
            <a:r>
              <a:rPr lang="en-US" altLang="zh-CN" dirty="0" smtClean="0"/>
              <a:t>area, </a:t>
            </a:r>
            <a:r>
              <a:rPr lang="en-US" altLang="zh-CN" dirty="0"/>
              <a:t>you will also need to unset </a:t>
            </a:r>
            <a:r>
              <a:rPr lang="en-US" altLang="zh-CN" dirty="0" err="1" smtClean="0"/>
              <a:t>panel.border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panel.border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axis.line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="black"))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43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8.13. Showing Lines Along the 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If the lines are thick, the ends will only partially overlap </a:t>
            </a:r>
            <a:endParaRPr lang="en-US" altLang="zh-CN" dirty="0" smtClean="0"/>
          </a:p>
          <a:p>
            <a:r>
              <a:rPr lang="en-US" altLang="zh-CN" dirty="0" smtClean="0"/>
              <a:t>To make them </a:t>
            </a:r>
            <a:r>
              <a:rPr lang="en-US" altLang="zh-CN" dirty="0"/>
              <a:t>fully </a:t>
            </a:r>
            <a:r>
              <a:rPr lang="en-US" altLang="zh-CN" dirty="0" smtClean="0"/>
              <a:t>overlap, </a:t>
            </a:r>
            <a:r>
              <a:rPr lang="en-US" altLang="zh-CN" dirty="0"/>
              <a:t>set </a:t>
            </a:r>
            <a:r>
              <a:rPr lang="en-US" altLang="zh-CN" dirty="0" err="1"/>
              <a:t>lineend</a:t>
            </a:r>
            <a:r>
              <a:rPr lang="en-US" altLang="zh-CN" dirty="0"/>
              <a:t>="square":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 With thick lines, only half overlaps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panel.border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axis.line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="black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size=4))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Full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overlap 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panel.border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axis.line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element_line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black",size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=4,lineend="square"))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71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8.14. Using a Logarithmic </a:t>
            </a:r>
            <a:r>
              <a:rPr lang="en-US" altLang="zh-CN" dirty="0" smtClean="0"/>
              <a:t>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 logarithmic axis for a graph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7798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8.14. Using a Logarithmic </a:t>
            </a:r>
            <a:r>
              <a:rPr lang="en-US" altLang="zh-CN" dirty="0" smtClean="0"/>
              <a:t>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scale_x_log10</a:t>
            </a:r>
            <a:r>
              <a:rPr lang="en-US" altLang="zh-CN" dirty="0" smtClean="0"/>
              <a:t>() or </a:t>
            </a:r>
            <a:r>
              <a:rPr lang="en-US" altLang="zh-CN" dirty="0"/>
              <a:t>scale_y_log10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ibrary(MASS)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Animals,aes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body,y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brain,label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(Animals)))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(size=3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scale_x_log10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scale_y_log10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84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8.15. Adding Ticks for a Logarithmic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tick marks with diminishing spacing for a logarithmic axis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460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8.15. Adding Ticks for a Logarithmic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annotation_logticks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library(MASS) </a:t>
            </a:r>
            <a:r>
              <a:rPr lang="en-US" sz="3400" i="1" dirty="0">
                <a:latin typeface="Courier New" pitchFamily="49" charset="0"/>
                <a:cs typeface="Courier New" pitchFamily="49" charset="0"/>
              </a:rPr>
              <a:t># For the data set</a:t>
            </a:r>
          </a:p>
          <a:p>
            <a:pPr marL="0" indent="0">
              <a:buNone/>
            </a:pPr>
            <a:r>
              <a:rPr lang="en-US" sz="3400" dirty="0">
                <a:latin typeface="Courier New" pitchFamily="49" charset="0"/>
                <a:cs typeface="Courier New" pitchFamily="49" charset="0"/>
              </a:rPr>
              <a:t>library(scales) </a:t>
            </a:r>
            <a:r>
              <a:rPr lang="en-US" sz="3400" i="1" dirty="0">
                <a:latin typeface="Courier New" pitchFamily="49" charset="0"/>
                <a:cs typeface="Courier New" pitchFamily="49" charset="0"/>
              </a:rPr>
              <a:t># For the trans and format functions</a:t>
            </a:r>
            <a:endParaRPr lang="en-US" altLang="zh-CN" sz="3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Animals,aes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body,y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brain,label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(Animals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)))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(size=3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annotation_logticks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scale_x_log10(breaks =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trans_breaks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("log10", function(x) 10^x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), labels =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trans_format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("log10",math_format(10^.x)))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 scale_y_log10(breaks 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trans_breaks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("log10", function(x) 10^x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), labels =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trans_format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("log10",math_format(10^.x)))</a:t>
            </a:r>
            <a:endParaRPr lang="zh-CN" altLang="en-US" sz="3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27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8.15. Adding Ticks for a Logarithmic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To get them to be the same, </a:t>
            </a:r>
            <a:r>
              <a:rPr lang="en-US" altLang="zh-CN" dirty="0" smtClean="0"/>
              <a:t>manually </a:t>
            </a:r>
            <a:r>
              <a:rPr lang="en-US" altLang="zh-CN" dirty="0"/>
              <a:t>set the scale’s </a:t>
            </a:r>
            <a:r>
              <a:rPr lang="en-US" altLang="zh-CN" dirty="0" err="1" smtClean="0"/>
              <a:t>minor_breaks</a:t>
            </a:r>
            <a:r>
              <a:rPr lang="en-US" altLang="zh-CN" dirty="0" smtClean="0"/>
              <a:t>, to 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log10(5*10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^(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minpow:maxpow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Animals,aes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body,y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brain,label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(Animals)))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(size=3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annotation_logticks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scale_x_log10(breaks =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trans_breaks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("log10", function(x) 10^x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),  labels =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trans_format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("log10",math_format(10^.x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)),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minor_breaks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=log10(5) + -2:5)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scale_y_log10(breaks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trans_breaks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("log10", function(x) 10^x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), labels =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trans_format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("log10",math_format(10^.x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)),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minor_breaks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=log10(5) + -1:3)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coord_fixed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theme_bw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98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8.16. Making a Circular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Problem: 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circular graph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070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8.16. Making a Circular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 </a:t>
            </a:r>
            <a:r>
              <a:rPr lang="en-US" altLang="zh-CN" dirty="0" err="1"/>
              <a:t>coord_polar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/>
              <a:t>plot a count of the number of samples at each  </a:t>
            </a:r>
            <a:r>
              <a:rPr lang="en-US" altLang="zh-CN" dirty="0" err="1"/>
              <a:t>SpeedCat</a:t>
            </a:r>
            <a:r>
              <a:rPr lang="en-US" altLang="zh-CN" dirty="0"/>
              <a:t>  and  </a:t>
            </a:r>
            <a:r>
              <a:rPr lang="en-US" altLang="zh-CN" dirty="0" err="1"/>
              <a:t>DirCatusing</a:t>
            </a:r>
            <a:r>
              <a:rPr lang="en-US" altLang="zh-CN" dirty="0"/>
              <a:t>  </a:t>
            </a:r>
            <a:r>
              <a:rPr lang="en-US" altLang="zh-CN" dirty="0" err="1" smtClean="0"/>
              <a:t>geom_histogram</a:t>
            </a:r>
            <a:r>
              <a:rPr lang="en-US" altLang="zh-CN" dirty="0"/>
              <a:t>() 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binwidth</a:t>
            </a:r>
            <a:r>
              <a:rPr lang="en-US" altLang="zh-CN" dirty="0" smtClean="0"/>
              <a:t> to </a:t>
            </a:r>
            <a:r>
              <a:rPr lang="en-US" altLang="zh-CN" dirty="0"/>
              <a:t>15 and make the </a:t>
            </a:r>
            <a:r>
              <a:rPr lang="en-US" altLang="zh-CN" dirty="0" smtClean="0"/>
              <a:t>origin of the histogram </a:t>
            </a:r>
            <a:r>
              <a:rPr lang="en-US" altLang="zh-CN" dirty="0"/>
              <a:t>start at –7.5, so that each bin is centered around 0, 15, 30, etc.: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wind,aes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DirCat,fill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SpeedCat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=15,origin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=-7.5)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coord_polar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(limits=c(0,360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</a:t>
            </a: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34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8.17. Using Dates on an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Problem: 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dates on an axis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91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 Swapping X- and Y-Axes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coord_flip</a:t>
            </a:r>
            <a:r>
              <a:rPr lang="en-US" altLang="zh-CN" dirty="0" smtClean="0"/>
              <a:t>() to </a:t>
            </a:r>
            <a:r>
              <a:rPr lang="en-US" altLang="zh-CN" dirty="0"/>
              <a:t>flip the </a:t>
            </a:r>
            <a:r>
              <a:rPr lang="en-US" altLang="zh-CN" dirty="0" smtClean="0"/>
              <a:t>axes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=weight))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=weight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coord_flip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24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8.17. Using Dates on an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Map a column of class Date to the x- or </a:t>
            </a:r>
            <a:r>
              <a:rPr lang="en-US" altLang="zh-CN" dirty="0" smtClean="0"/>
              <a:t>y-axis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economics data set for </a:t>
            </a:r>
            <a:r>
              <a:rPr lang="en-US" altLang="zh-CN" dirty="0" smtClean="0"/>
              <a:t>this example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(economics)</a:t>
            </a:r>
          </a:p>
          <a:p>
            <a:pPr lvl="1"/>
            <a:r>
              <a:rPr lang="en-US" altLang="zh-CN" dirty="0"/>
              <a:t>The column </a:t>
            </a:r>
            <a:r>
              <a:rPr lang="en-US" altLang="zh-CN" dirty="0" smtClean="0"/>
              <a:t>date is </a:t>
            </a:r>
            <a:r>
              <a:rPr lang="en-US" altLang="zh-CN" dirty="0"/>
              <a:t>an object of class Date, and mapping it to </a:t>
            </a:r>
            <a:r>
              <a:rPr lang="en-US" altLang="zh-CN" dirty="0" smtClean="0"/>
              <a:t>x will </a:t>
            </a:r>
            <a:r>
              <a:rPr lang="en-US" altLang="zh-CN" dirty="0"/>
              <a:t>produce the result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economics,aes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psavert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89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8.17. Using Dates on an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ggplot2 </a:t>
            </a:r>
            <a:r>
              <a:rPr lang="en-US" altLang="zh-CN" dirty="0"/>
              <a:t>handles two kinds of time-related objects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dates </a:t>
            </a:r>
            <a:r>
              <a:rPr lang="en-US" altLang="zh-CN" dirty="0"/>
              <a:t>(objects of class  </a:t>
            </a:r>
            <a:r>
              <a:rPr lang="en-US" altLang="zh-CN" dirty="0" smtClean="0"/>
              <a:t>Date)</a:t>
            </a:r>
          </a:p>
          <a:p>
            <a:pPr lvl="1"/>
            <a:r>
              <a:rPr lang="en-US" altLang="zh-CN" dirty="0" err="1" smtClean="0"/>
              <a:t>datetimes</a:t>
            </a:r>
            <a:r>
              <a:rPr lang="en-US" altLang="zh-CN" dirty="0" smtClean="0"/>
              <a:t> </a:t>
            </a:r>
            <a:r>
              <a:rPr lang="en-US" altLang="zh-CN" dirty="0"/>
              <a:t>(objects of class </a:t>
            </a:r>
            <a:r>
              <a:rPr lang="en-US" altLang="zh-CN" dirty="0" err="1"/>
              <a:t>POSIXt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ifference:</a:t>
            </a:r>
          </a:p>
          <a:p>
            <a:pPr lvl="1"/>
            <a:r>
              <a:rPr lang="en-US" altLang="zh-CN" dirty="0" smtClean="0"/>
              <a:t>Date objects represent </a:t>
            </a:r>
            <a:r>
              <a:rPr lang="en-US" altLang="zh-CN" dirty="0"/>
              <a:t>dates and have a resolution of one </a:t>
            </a:r>
            <a:r>
              <a:rPr lang="en-US" altLang="zh-CN" dirty="0" smtClean="0"/>
              <a:t>day</a:t>
            </a:r>
          </a:p>
          <a:p>
            <a:pPr lvl="1"/>
            <a:r>
              <a:rPr lang="en-US" altLang="zh-CN" dirty="0" err="1" smtClean="0"/>
              <a:t>POSIXt</a:t>
            </a:r>
            <a:r>
              <a:rPr lang="en-US" altLang="zh-CN" dirty="0" smtClean="0"/>
              <a:t> objects </a:t>
            </a:r>
            <a:r>
              <a:rPr lang="en-US" altLang="zh-CN" dirty="0"/>
              <a:t>represent </a:t>
            </a:r>
            <a:r>
              <a:rPr lang="en-US" altLang="zh-CN" dirty="0" smtClean="0"/>
              <a:t>moments in </a:t>
            </a:r>
            <a:r>
              <a:rPr lang="en-US" altLang="zh-CN" dirty="0"/>
              <a:t>time and have a resolution of a fraction of a second.</a:t>
            </a:r>
          </a:p>
          <a:p>
            <a:r>
              <a:rPr lang="en-US" altLang="zh-CN" dirty="0"/>
              <a:t>Specifying the breaks is similar to with a numeric </a:t>
            </a:r>
            <a:r>
              <a:rPr lang="en-US" altLang="zh-CN" dirty="0" smtClean="0"/>
              <a:t>axis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a subset of the  </a:t>
            </a:r>
            <a:r>
              <a:rPr lang="en-US" altLang="zh-CN" dirty="0" smtClean="0"/>
              <a:t>economics data</a:t>
            </a:r>
            <a:r>
              <a:rPr lang="en-US" altLang="zh-CN" dirty="0"/>
              <a:t>, </a:t>
            </a:r>
            <a:r>
              <a:rPr lang="en-US" altLang="zh-CN" dirty="0" smtClean="0"/>
              <a:t>ranging from </a:t>
            </a:r>
            <a:r>
              <a:rPr lang="en-US" altLang="zh-CN" dirty="0"/>
              <a:t>mid-1992 to mid-1993.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econ &lt;-subset(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economics,date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&gt;=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("1992-05-01")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&amp; date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("1993-06-01"))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econ,aes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psavert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04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8.17. Using Dates on an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breaks can be created by using the </a:t>
            </a:r>
            <a:r>
              <a:rPr lang="en-US" altLang="zh-CN" dirty="0" err="1"/>
              <a:t>seq</a:t>
            </a:r>
            <a:r>
              <a:rPr lang="en-US" altLang="zh-CN" dirty="0" smtClean="0"/>
              <a:t>() function </a:t>
            </a:r>
            <a:r>
              <a:rPr lang="en-US" altLang="zh-CN" dirty="0"/>
              <a:t>with starting and ending </a:t>
            </a:r>
            <a:r>
              <a:rPr lang="en-US" altLang="zh-CN" dirty="0" smtClean="0"/>
              <a:t>dates, and </a:t>
            </a:r>
            <a:r>
              <a:rPr lang="en-US" altLang="zh-CN" dirty="0"/>
              <a:t>an </a:t>
            </a:r>
            <a:r>
              <a:rPr lang="en-US" altLang="zh-CN" dirty="0" smtClean="0"/>
              <a:t>interval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datebreaks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("1992-06-01"),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("1993-06-01"),by="2 month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scale_x_date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(breaks=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datebreaks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axis.text.x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(angle=30,hjust=1))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73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8.17. Using Dates on an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Notice that the formatting of the breaks changed. </a:t>
            </a:r>
            <a:endParaRPr lang="en-US" altLang="zh-CN" dirty="0" smtClean="0"/>
          </a:p>
          <a:p>
            <a:r>
              <a:rPr lang="en-US" altLang="zh-CN" dirty="0" smtClean="0"/>
              <a:t>can </a:t>
            </a:r>
            <a:r>
              <a:rPr lang="en-US" altLang="zh-CN" dirty="0"/>
              <a:t>specify the formatting </a:t>
            </a:r>
            <a:r>
              <a:rPr lang="en-US" altLang="zh-CN" dirty="0" smtClean="0"/>
              <a:t>by using </a:t>
            </a:r>
            <a:r>
              <a:rPr lang="en-US" altLang="zh-CN" dirty="0"/>
              <a:t>the  </a:t>
            </a:r>
            <a:r>
              <a:rPr lang="en-US" altLang="zh-CN" dirty="0" err="1"/>
              <a:t>date_format</a:t>
            </a:r>
            <a:r>
              <a:rPr lang="en-US" altLang="zh-CN" dirty="0"/>
              <a:t>()  </a:t>
            </a:r>
            <a:r>
              <a:rPr lang="en-US" altLang="zh-CN" dirty="0" smtClean="0"/>
              <a:t>function from </a:t>
            </a:r>
            <a:r>
              <a:rPr lang="en-US" altLang="zh-CN" dirty="0"/>
              <a:t>the scales package. </a:t>
            </a:r>
            <a:endParaRPr lang="en-US" altLang="zh-CN" dirty="0" smtClean="0"/>
          </a:p>
          <a:p>
            <a:r>
              <a:rPr lang="en-US" altLang="zh-CN" dirty="0" smtClean="0"/>
              <a:t>Here </a:t>
            </a:r>
            <a:r>
              <a:rPr lang="en-US" altLang="zh-CN" dirty="0"/>
              <a:t>we’ll use  "%Y %b</a:t>
            </a:r>
            <a:r>
              <a:rPr lang="en-US" altLang="zh-CN" dirty="0" smtClean="0"/>
              <a:t>", which </a:t>
            </a:r>
            <a:r>
              <a:rPr lang="en-US" altLang="zh-CN" dirty="0"/>
              <a:t>results in a format like “1992 Jun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library(scales)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scale_x_date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datebreaks,labels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date_format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("%Y %b"))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axis.text.x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(angle=30,hjust=1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35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8.18. Using Relative Times on an </a:t>
            </a:r>
            <a:r>
              <a:rPr lang="en-US" altLang="zh-CN" dirty="0" smtClean="0"/>
              <a:t>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Problem: 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relative times on an </a:t>
            </a:r>
            <a:r>
              <a:rPr lang="en-US" altLang="zh-CN" dirty="0" smtClean="0"/>
              <a:t>axis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312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8.18. Using Relative Times on an </a:t>
            </a:r>
            <a:r>
              <a:rPr lang="en-US" altLang="zh-CN" dirty="0" smtClean="0"/>
              <a:t>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Times are commonly stored as numbers.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these cases, you map a </a:t>
            </a:r>
            <a:r>
              <a:rPr lang="en-US" altLang="zh-CN" dirty="0" smtClean="0"/>
              <a:t>value to </a:t>
            </a:r>
            <a:r>
              <a:rPr lang="en-US" altLang="zh-CN" dirty="0"/>
              <a:t>the x- or y-axis and use a formatter to generate the appropriate axis </a:t>
            </a:r>
            <a:r>
              <a:rPr lang="en-US" altLang="zh-CN" dirty="0" smtClean="0"/>
              <a:t>labels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158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8.18. Using Relative Times on an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www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(minute =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(time(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WWWusage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)), users 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WWWusage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timeHM_formatter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&lt;- function(x) {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h &lt;-floor(x/60)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m &lt;-floor(x %% 60)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lab &lt;-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("%d:%02d",h,m) # Format the strings as HH:MM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return(lab)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# Default x axis</a:t>
            </a:r>
          </a:p>
          <a:p>
            <a:pPr marL="0" indent="0">
              <a:buNone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www,aes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minute,y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=users)) 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www,aes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minute,y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=users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(name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time",breaks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(0, 100,by=10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), labels=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timeHM_formatter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85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Swapping X- and Y-Axes</a:t>
            </a:r>
          </a:p>
          <a:p>
            <a:r>
              <a:rPr lang="en-US" altLang="zh-CN" dirty="0" smtClean="0"/>
              <a:t>Setting the Range of a Continuous Axis</a:t>
            </a:r>
          </a:p>
          <a:p>
            <a:r>
              <a:rPr lang="en-US" altLang="zh-CN" dirty="0" smtClean="0"/>
              <a:t>Reversing </a:t>
            </a:r>
            <a:r>
              <a:rPr lang="en-US" altLang="zh-CN" dirty="0"/>
              <a:t>a Continuous </a:t>
            </a:r>
            <a:r>
              <a:rPr lang="en-US" altLang="zh-CN" dirty="0" smtClean="0"/>
              <a:t>Axis</a:t>
            </a:r>
            <a:endParaRPr lang="en-US" altLang="zh-CN" dirty="0"/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Order of Items on a Categorical </a:t>
            </a:r>
            <a:r>
              <a:rPr lang="en-US" altLang="zh-CN" dirty="0" smtClean="0"/>
              <a:t>Axis</a:t>
            </a:r>
            <a:endParaRPr lang="en-US" altLang="zh-CN" dirty="0"/>
          </a:p>
          <a:p>
            <a:r>
              <a:rPr lang="en-US" altLang="zh-CN" dirty="0" smtClean="0"/>
              <a:t>Setting </a:t>
            </a:r>
            <a:r>
              <a:rPr lang="en-US" altLang="zh-CN" dirty="0"/>
              <a:t>the Scaling Ratio of the X- and </a:t>
            </a:r>
            <a:r>
              <a:rPr lang="en-US" altLang="zh-CN" dirty="0" smtClean="0"/>
              <a:t>Y-Axes</a:t>
            </a:r>
          </a:p>
          <a:p>
            <a:r>
              <a:rPr lang="en-US" altLang="zh-CN" dirty="0" smtClean="0"/>
              <a:t>Setting the Positions of Tick Marks</a:t>
            </a:r>
          </a:p>
          <a:p>
            <a:r>
              <a:rPr lang="en-US" altLang="zh-CN" dirty="0" smtClean="0"/>
              <a:t>Removing </a:t>
            </a:r>
            <a:r>
              <a:rPr lang="en-US" altLang="zh-CN" dirty="0"/>
              <a:t>Tick Marks and </a:t>
            </a:r>
            <a:r>
              <a:rPr lang="en-US" altLang="zh-CN" dirty="0" smtClean="0"/>
              <a:t>Labels</a:t>
            </a:r>
            <a:endParaRPr lang="en-US" altLang="zh-CN" dirty="0"/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Text of Tick </a:t>
            </a:r>
            <a:r>
              <a:rPr lang="en-US" altLang="zh-CN" dirty="0" smtClean="0"/>
              <a:t>Labels</a:t>
            </a:r>
            <a:endParaRPr lang="en-US" altLang="zh-CN" dirty="0"/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Appearance of Tick </a:t>
            </a:r>
            <a:r>
              <a:rPr lang="en-US" altLang="zh-CN" dirty="0" smtClean="0"/>
              <a:t>Labels</a:t>
            </a:r>
            <a:endParaRPr lang="en-US" altLang="zh-CN" dirty="0"/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Text of Axis </a:t>
            </a:r>
            <a:r>
              <a:rPr lang="en-US" altLang="zh-CN" dirty="0" smtClean="0"/>
              <a:t>Labels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438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Removing </a:t>
            </a:r>
            <a:r>
              <a:rPr lang="en-US" dirty="0"/>
              <a:t>Axis </a:t>
            </a:r>
            <a:r>
              <a:rPr lang="en-US" dirty="0" smtClean="0"/>
              <a:t>Labels</a:t>
            </a:r>
            <a:endParaRPr lang="en-US" dirty="0"/>
          </a:p>
          <a:p>
            <a:r>
              <a:rPr lang="en-US" dirty="0" smtClean="0"/>
              <a:t>Changing </a:t>
            </a:r>
            <a:r>
              <a:rPr lang="en-US" dirty="0"/>
              <a:t>the Appearance of Axis </a:t>
            </a:r>
            <a:r>
              <a:rPr lang="en-US" dirty="0" smtClean="0"/>
              <a:t>Labels</a:t>
            </a:r>
            <a:endParaRPr lang="en-US" dirty="0"/>
          </a:p>
          <a:p>
            <a:r>
              <a:rPr lang="en-US" dirty="0" smtClean="0"/>
              <a:t>Showing </a:t>
            </a:r>
            <a:r>
              <a:rPr lang="en-US" dirty="0"/>
              <a:t>Lines Along the </a:t>
            </a:r>
            <a:r>
              <a:rPr lang="en-US" dirty="0" smtClean="0"/>
              <a:t>Axes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a Logarithmic </a:t>
            </a:r>
            <a:r>
              <a:rPr lang="en-US" dirty="0" smtClean="0"/>
              <a:t>Axis</a:t>
            </a:r>
            <a:endParaRPr lang="en-US" dirty="0"/>
          </a:p>
          <a:p>
            <a:r>
              <a:rPr lang="en-US" dirty="0" smtClean="0"/>
              <a:t>Adding </a:t>
            </a:r>
            <a:r>
              <a:rPr lang="en-US" dirty="0"/>
              <a:t>Ticks for a Logarithmic </a:t>
            </a:r>
            <a:r>
              <a:rPr lang="en-US" dirty="0" smtClean="0"/>
              <a:t>Axis</a:t>
            </a:r>
            <a:endParaRPr lang="en-US" dirty="0"/>
          </a:p>
          <a:p>
            <a:r>
              <a:rPr lang="en-US" dirty="0" smtClean="0"/>
              <a:t>Making </a:t>
            </a:r>
            <a:r>
              <a:rPr lang="en-US" dirty="0"/>
              <a:t>a Circular </a:t>
            </a:r>
            <a:r>
              <a:rPr lang="en-US" dirty="0" smtClean="0"/>
              <a:t>Graph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Dates on an </a:t>
            </a:r>
            <a:r>
              <a:rPr lang="en-US" dirty="0" smtClean="0"/>
              <a:t>Axis</a:t>
            </a:r>
          </a:p>
          <a:p>
            <a:r>
              <a:rPr lang="en-US" dirty="0" smtClean="0"/>
              <a:t>Using Relative Times on an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3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 Swapping X- and Y-Axes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/>
              <a:t>If the </a:t>
            </a:r>
            <a:r>
              <a:rPr lang="en-US" altLang="zh-CN" dirty="0" smtClean="0"/>
              <a:t>x variable </a:t>
            </a:r>
            <a:r>
              <a:rPr lang="en-US" altLang="zh-CN" dirty="0"/>
              <a:t>is a factor, the </a:t>
            </a:r>
            <a:r>
              <a:rPr lang="en-US" altLang="zh-CN" dirty="0" smtClean="0"/>
              <a:t>order can </a:t>
            </a:r>
            <a:r>
              <a:rPr lang="en-US" altLang="zh-CN" dirty="0"/>
              <a:t>be reversed by using </a:t>
            </a:r>
            <a:r>
              <a:rPr lang="en-US" altLang="zh-CN" dirty="0" err="1"/>
              <a:t>scale_x_discrete</a:t>
            </a:r>
            <a:r>
              <a:rPr lang="en-US" altLang="zh-CN" dirty="0" smtClean="0"/>
              <a:t>() with </a:t>
            </a:r>
            <a:r>
              <a:rPr lang="en-US" altLang="zh-CN" dirty="0"/>
              <a:t>limits=rev(levels</a:t>
            </a:r>
            <a:r>
              <a:rPr lang="en-US" altLang="zh-CN" dirty="0" smtClean="0"/>
              <a:t>(...))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=weight))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coord_flip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scale_x_discrete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(limits=rev(levels(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PlantGrowth$group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8521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8.2. Setting the Range of a Continuous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the range (or limits) of an axis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39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8.2. Setting the Range of a Continuous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use  </a:t>
            </a:r>
            <a:r>
              <a:rPr lang="en-US" altLang="zh-CN" dirty="0" err="1"/>
              <a:t>xlim</a:t>
            </a:r>
            <a:r>
              <a:rPr lang="en-US" altLang="zh-CN" dirty="0" smtClean="0"/>
              <a:t>() or </a:t>
            </a:r>
            <a:r>
              <a:rPr lang="en-US" altLang="zh-CN" dirty="0" err="1" smtClean="0"/>
              <a:t>ylim</a:t>
            </a:r>
            <a:r>
              <a:rPr lang="en-US" altLang="zh-CN" dirty="0" smtClean="0"/>
              <a:t>() to </a:t>
            </a:r>
            <a:r>
              <a:rPr lang="en-US" altLang="zh-CN" dirty="0"/>
              <a:t>set the minimum and maximum values of a </a:t>
            </a:r>
            <a:r>
              <a:rPr lang="en-US" altLang="zh-CN" dirty="0" smtClean="0"/>
              <a:t>continuous axis.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PlantGrowth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=weight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(0,max(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PlantGrowth$weight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2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8.2. Setting the Range of a Continuous Axis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err="1"/>
              <a:t>ylim</a:t>
            </a:r>
            <a:r>
              <a:rPr lang="en-US" altLang="zh-CN" dirty="0" smtClean="0"/>
              <a:t>() is shorthand </a:t>
            </a:r>
            <a:r>
              <a:rPr lang="en-US" altLang="zh-CN" dirty="0"/>
              <a:t>for setting the limits with  </a:t>
            </a:r>
            <a:r>
              <a:rPr lang="en-US" altLang="zh-CN" dirty="0" err="1"/>
              <a:t>scale_y_continuous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10)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(limits=c(0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10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1"/>
            <a:r>
              <a:rPr lang="en-US" altLang="zh-CN" dirty="0" smtClean="0"/>
              <a:t>using  </a:t>
            </a:r>
            <a:r>
              <a:rPr lang="en-US" altLang="zh-CN" dirty="0" err="1"/>
              <a:t>y</a:t>
            </a:r>
            <a:r>
              <a:rPr lang="en-US" altLang="zh-CN" dirty="0" err="1" smtClean="0"/>
              <a:t>lim</a:t>
            </a:r>
            <a:r>
              <a:rPr lang="en-US" altLang="zh-CN" dirty="0" smtClean="0"/>
              <a:t>() and  </a:t>
            </a:r>
            <a:r>
              <a:rPr lang="en-US" altLang="zh-CN" dirty="0" err="1"/>
              <a:t>scale_y_continuous</a:t>
            </a:r>
            <a:r>
              <a:rPr lang="en-US" altLang="zh-CN" dirty="0" smtClean="0"/>
              <a:t>() together</a:t>
            </a:r>
          </a:p>
          <a:p>
            <a:pPr lvl="1"/>
            <a:r>
              <a:rPr lang="en-US" altLang="zh-CN" dirty="0" smtClean="0"/>
              <a:t>only </a:t>
            </a:r>
            <a:r>
              <a:rPr lang="en-US" altLang="zh-CN" dirty="0"/>
              <a:t>the second directive has any effect: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10)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(breaks=NULL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(breaks=NULL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10)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7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3065</Words>
  <Application>Microsoft Office PowerPoint</Application>
  <PresentationFormat>On-screen Show (4:3)</PresentationFormat>
  <Paragraphs>338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宋体</vt:lpstr>
      <vt:lpstr>Arial</vt:lpstr>
      <vt:lpstr>Calibri</vt:lpstr>
      <vt:lpstr>Courier New</vt:lpstr>
      <vt:lpstr>Office 主题</vt:lpstr>
      <vt:lpstr>Chapter 8 Axes</vt:lpstr>
      <vt:lpstr>Outlines</vt:lpstr>
      <vt:lpstr>Outlines</vt:lpstr>
      <vt:lpstr>8.1. Swapping X- and Y-Axes</vt:lpstr>
      <vt:lpstr>8.1. Swapping X- and Y-Axes</vt:lpstr>
      <vt:lpstr>8.1. Swapping X- and Y-Axes</vt:lpstr>
      <vt:lpstr>8.2. Setting the Range of a Continuous Axis</vt:lpstr>
      <vt:lpstr>8.2. Setting the Range of a Continuous Axis</vt:lpstr>
      <vt:lpstr>8.2. Setting the Range of a Continuous Axis</vt:lpstr>
      <vt:lpstr>8.2. Setting the Range of a Continuous Axis</vt:lpstr>
      <vt:lpstr>8.3. Reversing a Continuous Axis</vt:lpstr>
      <vt:lpstr>8.3. Reversing a Continuous Axis</vt:lpstr>
      <vt:lpstr>8.4. Changing the Order of Items on a Categorical Axis</vt:lpstr>
      <vt:lpstr>8.4. Changing the Order of Items on a Categorical Axis</vt:lpstr>
      <vt:lpstr>8.4. Changing the Order of Items on a Categorical Axis</vt:lpstr>
      <vt:lpstr>8.5. Setting the Scaling Ratio of the X- and Y-Axes</vt:lpstr>
      <vt:lpstr>8.5. Setting the Scaling Ratio of the X- and Y-Axes</vt:lpstr>
      <vt:lpstr>8.5. Setting the Scaling Ratio of the X- and Y-Axes</vt:lpstr>
      <vt:lpstr>8.5. Setting the Scaling Ratio of the X- and Y-Axes</vt:lpstr>
      <vt:lpstr>8.6. Setting the Positions of Tick Marks</vt:lpstr>
      <vt:lpstr>8.6. Setting the Positions of Tick Marks</vt:lpstr>
      <vt:lpstr>8.6. Setting the Positions of Tick Marks</vt:lpstr>
      <vt:lpstr>8.7. Removing Tick Marks and Labels</vt:lpstr>
      <vt:lpstr>8.7. Removing Tick Marks and Labels</vt:lpstr>
      <vt:lpstr>8.7. Removing Tick Marks and Labels</vt:lpstr>
      <vt:lpstr>8.8. Changing the Text of Tick Labels</vt:lpstr>
      <vt:lpstr>8.8. Changing the Text of Tick Labels</vt:lpstr>
      <vt:lpstr>8.9. Changing the Appearance of Tick Labels</vt:lpstr>
      <vt:lpstr>8.9. Changing the Appearance of Tick Labels</vt:lpstr>
      <vt:lpstr>8.9. Changing the Appearance of Tick Labels</vt:lpstr>
      <vt:lpstr>8.10. Changing the Text of Axis Labels</vt:lpstr>
      <vt:lpstr>8.10. Changing the Text of Axis Labels</vt:lpstr>
      <vt:lpstr>8.10. Changing the Text of Axis Labels</vt:lpstr>
      <vt:lpstr>8.11. Removing Axis Labels</vt:lpstr>
      <vt:lpstr>8.11. Removing Axis Labels</vt:lpstr>
      <vt:lpstr>8.12. Changing the Appearance of Axis Labels</vt:lpstr>
      <vt:lpstr>8.12. Changing the Appearance of Axis Labels</vt:lpstr>
      <vt:lpstr>8.13. Showing Lines Along the Axes</vt:lpstr>
      <vt:lpstr>8.13. Showing Lines Along the Axes</vt:lpstr>
      <vt:lpstr>8.13. Showing Lines Along the Axes</vt:lpstr>
      <vt:lpstr>8.13. Showing Lines Along the Axes</vt:lpstr>
      <vt:lpstr>8.14. Using a Logarithmic Axis</vt:lpstr>
      <vt:lpstr>8.14. Using a Logarithmic Axis</vt:lpstr>
      <vt:lpstr>8.15. Adding Ticks for a Logarithmic Axis</vt:lpstr>
      <vt:lpstr>8.15. Adding Ticks for a Logarithmic Axis</vt:lpstr>
      <vt:lpstr>8.15. Adding Ticks for a Logarithmic Axis</vt:lpstr>
      <vt:lpstr>8.16. Making a Circular Graph</vt:lpstr>
      <vt:lpstr>8.16. Making a Circular Graph</vt:lpstr>
      <vt:lpstr>8.17. Using Dates on an Axis</vt:lpstr>
      <vt:lpstr>8.17. Using Dates on an Axis</vt:lpstr>
      <vt:lpstr>8.17. Using Dates on an Axis</vt:lpstr>
      <vt:lpstr>8.17. Using Dates on an Axis</vt:lpstr>
      <vt:lpstr>8.17. Using Dates on an Axis</vt:lpstr>
      <vt:lpstr>8.18. Using Relative Times on an Axis</vt:lpstr>
      <vt:lpstr>8.18. Using Relative Times on an Axis</vt:lpstr>
      <vt:lpstr>8.18. Using Relative Times on an Axis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Axes</dc:title>
  <dc:creator>Yanhui Guo</dc:creator>
  <cp:lastModifiedBy>Guo, Yanhui</cp:lastModifiedBy>
  <cp:revision>95</cp:revision>
  <dcterms:created xsi:type="dcterms:W3CDTF">2016-01-09T22:20:21Z</dcterms:created>
  <dcterms:modified xsi:type="dcterms:W3CDTF">2018-03-05T16:14:35Z</dcterms:modified>
</cp:coreProperties>
</file>