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358" r:id="rId4"/>
    <p:sldId id="362" r:id="rId5"/>
    <p:sldId id="363" r:id="rId6"/>
    <p:sldId id="369" r:id="rId7"/>
    <p:sldId id="364" r:id="rId8"/>
    <p:sldId id="365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F601C"/>
    <a:srgbClr val="32B5FF"/>
    <a:srgbClr val="FFFFFF"/>
    <a:srgbClr val="FFC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ecomposition.PC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623 In Class Day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for regularization Part 2</a:t>
            </a:r>
          </a:p>
          <a:p>
            <a:r>
              <a:rPr lang="en-US" dirty="0"/>
              <a:t>Curse of Dimensionality Coding Demo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Discussion on Student-&gt;Instructor Feedback</a:t>
            </a:r>
          </a:p>
          <a:p>
            <a:r>
              <a:rPr lang="en-US" dirty="0"/>
              <a:t>Questions &amp; Project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24EF-2C81-4D20-BE1B-FF59EC7B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Regularization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ED06-3C68-4638-A5D2-725660B3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for dimension reduction</a:t>
            </a:r>
          </a:p>
          <a:p>
            <a:r>
              <a:rPr lang="en-US" dirty="0"/>
              <a:t>Curse of Dimensionality (includes theory &amp; coding)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78E56-DF6F-40D0-9280-339CBD54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AA87-FD6A-49DF-8E57-F6B21477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for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C31A-E03C-4DE9-850E-B1870AC4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44" y="1825625"/>
            <a:ext cx="1078935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Lossy transformation of FEATURES into lower dimension space</a:t>
            </a:r>
          </a:p>
          <a:p>
            <a:pPr lvl="1"/>
            <a:r>
              <a:rPr lang="en-US" sz="2000" dirty="0">
                <a:hlinkClick r:id="rId2"/>
              </a:rPr>
              <a:t>https://scikit-learn.org/stable/modules/generated/sklearn.decomposition.PCA.html</a:t>
            </a:r>
            <a:endParaRPr lang="en-US" sz="2000" dirty="0"/>
          </a:p>
          <a:p>
            <a:r>
              <a:rPr lang="en-US" dirty="0"/>
              <a:t>Hyperparameter: Choose number of components to keep</a:t>
            </a:r>
          </a:p>
          <a:p>
            <a:pPr lvl="1"/>
            <a:r>
              <a:rPr lang="en-US" dirty="0"/>
              <a:t>Might choose based on explained variance / scree plot</a:t>
            </a:r>
          </a:p>
          <a:p>
            <a:pPr lvl="1"/>
            <a:r>
              <a:rPr lang="en-US" dirty="0"/>
              <a:t>Alternative:  Choose using validation methods of a model fit to PCA-transformed data</a:t>
            </a:r>
          </a:p>
          <a:p>
            <a:r>
              <a:rPr lang="en-US" dirty="0"/>
              <a:t>The PCA-returned components are no longer in the original space of the data</a:t>
            </a:r>
          </a:p>
          <a:p>
            <a:pPr lvl="1"/>
            <a:r>
              <a:rPr lang="en-US" dirty="0"/>
              <a:t>Need an inverse PCA transform to reobtain (a lossy reproduction) of the original feature values if they are needed</a:t>
            </a:r>
          </a:p>
          <a:p>
            <a:pPr lvl="1"/>
            <a:endParaRPr lang="en-US" dirty="0"/>
          </a:p>
          <a:p>
            <a:r>
              <a:rPr lang="en-US" dirty="0"/>
              <a:t>More on this during unsupervised learning…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174CB-8286-47B7-A2B1-74F68BAE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0C00-FEEB-44FC-AA2D-801676C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92CB-DD9B-4493-9CE9-79741718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328"/>
            <a:ext cx="10515600" cy="4656635"/>
          </a:xfrm>
        </p:spPr>
        <p:txBody>
          <a:bodyPr/>
          <a:lstStyle/>
          <a:p>
            <a:r>
              <a:rPr lang="en-US" dirty="0"/>
              <a:t>More features allow more information for the model to be fit from – and allow complex relationships between features and the response variable to be learned…. BUT:</a:t>
            </a:r>
          </a:p>
          <a:p>
            <a:r>
              <a:rPr lang="en-US" dirty="0"/>
              <a:t>With more features, the distance between datapoints in feature space grows….the number of points per unit of volume decreases…</a:t>
            </a:r>
          </a:p>
          <a:p>
            <a:r>
              <a:rPr lang="en-US" dirty="0"/>
              <a:t>As data density decreases, data becomes sparser…</a:t>
            </a:r>
          </a:p>
          <a:p>
            <a:r>
              <a:rPr lang="en-US" dirty="0"/>
              <a:t>It becomes easier to overfit a model to the data unless we</a:t>
            </a:r>
          </a:p>
          <a:p>
            <a:pPr lvl="1"/>
            <a:r>
              <a:rPr lang="en-US" dirty="0"/>
              <a:t>Choose higher bias models</a:t>
            </a:r>
          </a:p>
          <a:p>
            <a:pPr lvl="1"/>
            <a:r>
              <a:rPr lang="en-US" dirty="0"/>
              <a:t>Use regularization techniques which reduce the flexibility </a:t>
            </a:r>
          </a:p>
          <a:p>
            <a:pPr lvl="1"/>
            <a:r>
              <a:rPr lang="en-US" dirty="0"/>
              <a:t>Gather more data to increase the density/reduce the sparseness of the 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90A96-D526-4390-856D-0230B055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0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C346-0584-4A49-B337-9B59ACA3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 Whiteboard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933CF-A60E-45A8-9110-4A968DA4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B67DD-73A6-4C35-AE0E-AB5509E6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26" y="1929518"/>
            <a:ext cx="91535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2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4E56-3C63-4B8C-AB3C-6F7B64DE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Demo – 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5896-CEFF-46B2-9A14-7D6ECBF81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the code from Canvas</a:t>
            </a:r>
          </a:p>
          <a:p>
            <a:r>
              <a:rPr lang="en-US" dirty="0"/>
              <a:t>Instructor Demo</a:t>
            </a:r>
          </a:p>
          <a:p>
            <a:r>
              <a:rPr lang="en-US" dirty="0"/>
              <a:t>Explore the student code section to try different dimensions (feature counts)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9C250-D6F9-4F26-BC6F-2AA4A128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4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4B1109C-4B73-4B9F-8461-E7917C730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49"/>
          <a:stretch/>
        </p:blipFill>
        <p:spPr>
          <a:xfrm>
            <a:off x="1995055" y="939946"/>
            <a:ext cx="7894908" cy="563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88264C-C0CA-49EC-A900-BE0B8E25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736"/>
            <a:ext cx="10515600" cy="1018464"/>
          </a:xfrm>
        </p:spPr>
        <p:txBody>
          <a:bodyPr/>
          <a:lstStyle/>
          <a:p>
            <a:r>
              <a:rPr lang="en-US" dirty="0"/>
              <a:t>Getting it right: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C2FD4-8EBD-44E0-B51C-BA4ED320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357B72-94E1-47B2-861B-C85D516E619C}"/>
              </a:ext>
            </a:extLst>
          </p:cNvPr>
          <p:cNvGrpSpPr/>
          <p:nvPr/>
        </p:nvGrpSpPr>
        <p:grpSpPr>
          <a:xfrm>
            <a:off x="5830289" y="2293568"/>
            <a:ext cx="3598695" cy="786740"/>
            <a:chOff x="4999832" y="2467779"/>
            <a:chExt cx="1801984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E50D97-483F-4D33-B35E-7070C5550C2D}"/>
                </a:ext>
              </a:extLst>
            </p:cNvPr>
            <p:cNvSpPr txBox="1"/>
            <p:nvPr/>
          </p:nvSpPr>
          <p:spPr>
            <a:xfrm>
              <a:off x="5551314" y="2467779"/>
              <a:ext cx="1250502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Gather More Observations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4E2311-3DD0-4DDF-BC52-7A0ABFAD1C34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4999832" y="2777945"/>
              <a:ext cx="551482" cy="1299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F02B7D9-5C95-4155-B293-517C3AC3BAD5}"/>
              </a:ext>
            </a:extLst>
          </p:cNvPr>
          <p:cNvSpPr txBox="1"/>
          <p:nvPr/>
        </p:nvSpPr>
        <p:spPr>
          <a:xfrm rot="16200000">
            <a:off x="4168215" y="4268438"/>
            <a:ext cx="302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Fit = Generalizable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E0E70E-9775-48D6-BFF2-985BE40C8C8C}"/>
              </a:ext>
            </a:extLst>
          </p:cNvPr>
          <p:cNvGrpSpPr/>
          <p:nvPr/>
        </p:nvGrpSpPr>
        <p:grpSpPr>
          <a:xfrm>
            <a:off x="2635545" y="2650380"/>
            <a:ext cx="3194744" cy="786740"/>
            <a:chOff x="7716340" y="-18073"/>
            <a:chExt cx="1552201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ACF854-AF1E-4561-9A20-06BAE7851D52}"/>
                </a:ext>
              </a:extLst>
            </p:cNvPr>
            <p:cNvSpPr txBox="1"/>
            <p:nvPr/>
          </p:nvSpPr>
          <p:spPr>
            <a:xfrm>
              <a:off x="7716340" y="-18073"/>
              <a:ext cx="1120659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Increase model complexity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F30786-FC7F-4A22-8734-D96B73703544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8836999" y="305093"/>
              <a:ext cx="431542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6F157D-8B0B-4593-A994-D5AF8E9B7F43}"/>
              </a:ext>
            </a:extLst>
          </p:cNvPr>
          <p:cNvGrpSpPr/>
          <p:nvPr/>
        </p:nvGrpSpPr>
        <p:grpSpPr>
          <a:xfrm>
            <a:off x="5830671" y="3174130"/>
            <a:ext cx="3639056" cy="432002"/>
            <a:chOff x="4979625" y="2467779"/>
            <a:chExt cx="1866128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8A3433-A1B3-4E78-A644-6CC0F2CE8BD8}"/>
                </a:ext>
              </a:extLst>
            </p:cNvPr>
            <p:cNvSpPr txBox="1"/>
            <p:nvPr/>
          </p:nvSpPr>
          <p:spPr>
            <a:xfrm>
              <a:off x="5565095" y="2467779"/>
              <a:ext cx="1280658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Fewer Features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E38E6E-C18C-447A-9751-1CA0C6B0ED61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4979625" y="2790944"/>
              <a:ext cx="585469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5D3E85-7991-47D3-8A3E-F77B93CAE9BC}"/>
              </a:ext>
            </a:extLst>
          </p:cNvPr>
          <p:cNvGrpSpPr/>
          <p:nvPr/>
        </p:nvGrpSpPr>
        <p:grpSpPr>
          <a:xfrm>
            <a:off x="5821091" y="4695900"/>
            <a:ext cx="3747155" cy="369332"/>
            <a:chOff x="4980248" y="2443910"/>
            <a:chExt cx="1808495" cy="3034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ADD6B8-DD67-4165-B1A9-57643A5D4D44}"/>
                </a:ext>
              </a:extLst>
            </p:cNvPr>
            <p:cNvSpPr txBox="1"/>
            <p:nvPr/>
          </p:nvSpPr>
          <p:spPr>
            <a:xfrm>
              <a:off x="5464788" y="2443910"/>
              <a:ext cx="1323955" cy="30341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Reduce Model Complexity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B9961F-8545-4446-9920-35A56D55A20D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4980248" y="2595619"/>
              <a:ext cx="48454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5B36B3-667D-4F63-AC2C-F534597458B1}"/>
              </a:ext>
            </a:extLst>
          </p:cNvPr>
          <p:cNvGrpSpPr/>
          <p:nvPr/>
        </p:nvGrpSpPr>
        <p:grpSpPr>
          <a:xfrm>
            <a:off x="5821090" y="5190613"/>
            <a:ext cx="3719798" cy="449566"/>
            <a:chOff x="4979626" y="2467779"/>
            <a:chExt cx="1817645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5D8AC7-DA68-4689-B81E-A0204DBBB992}"/>
                </a:ext>
              </a:extLst>
            </p:cNvPr>
            <p:cNvSpPr txBox="1"/>
            <p:nvPr/>
          </p:nvSpPr>
          <p:spPr>
            <a:xfrm>
              <a:off x="5757672" y="2467779"/>
              <a:ext cx="1039599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Regularization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A4A28F6-AFA4-4A37-8B59-6DD6837F8A9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4979626" y="2652445"/>
              <a:ext cx="778046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CEACCF-1D52-B616-E2A9-3F5D48CFC79D}"/>
              </a:ext>
            </a:extLst>
          </p:cNvPr>
          <p:cNvGrpSpPr/>
          <p:nvPr/>
        </p:nvGrpSpPr>
        <p:grpSpPr>
          <a:xfrm>
            <a:off x="2621688" y="2185269"/>
            <a:ext cx="3208602" cy="369333"/>
            <a:chOff x="7716340" y="167291"/>
            <a:chExt cx="1558934" cy="3034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DD874D-F6D1-2947-977E-C790D325F5E8}"/>
                </a:ext>
              </a:extLst>
            </p:cNvPr>
            <p:cNvSpPr txBox="1"/>
            <p:nvPr/>
          </p:nvSpPr>
          <p:spPr>
            <a:xfrm>
              <a:off x="7716340" y="167291"/>
              <a:ext cx="1120659" cy="30341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Gather more features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044397-526F-2E1D-3DD6-76A54D89074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8836999" y="319000"/>
              <a:ext cx="438275" cy="7174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1892B3-8399-E7B6-130E-732EC3F0E951}"/>
              </a:ext>
            </a:extLst>
          </p:cNvPr>
          <p:cNvGrpSpPr/>
          <p:nvPr/>
        </p:nvGrpSpPr>
        <p:grpSpPr>
          <a:xfrm>
            <a:off x="5864937" y="3817060"/>
            <a:ext cx="3604788" cy="646331"/>
            <a:chOff x="4919045" y="3201680"/>
            <a:chExt cx="1848555" cy="966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30452B-DCD4-6BB3-0A0C-1A66C0D3E8F3}"/>
                </a:ext>
              </a:extLst>
            </p:cNvPr>
            <p:cNvSpPr txBox="1"/>
            <p:nvPr/>
          </p:nvSpPr>
          <p:spPr>
            <a:xfrm>
              <a:off x="5486942" y="3201680"/>
              <a:ext cx="1280658" cy="96699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Transforms (PCA)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3328B46-EAE1-1819-BD6E-631F4F954922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4919045" y="3665217"/>
              <a:ext cx="567897" cy="1996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3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1A72-B110-4351-8C00-60E56285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Open Project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5A77-49FE-45BD-87B6-4B7AF3A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3B02B-41FC-4EC7-8D9A-72D1B83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16136</TotalTime>
  <Words>327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CSCE 623 In Class Day 12</vt:lpstr>
      <vt:lpstr>Agenda</vt:lpstr>
      <vt:lpstr>Key Points for Regularization (Part 2)</vt:lpstr>
      <vt:lpstr>PCA for dimension reduction</vt:lpstr>
      <vt:lpstr>Curse of Dimensionality</vt:lpstr>
      <vt:lpstr>Curse of Dimensionality Whiteboard</vt:lpstr>
      <vt:lpstr>Coding Demo – Curse of Dimensionality</vt:lpstr>
      <vt:lpstr>Getting it right:</vt:lpstr>
      <vt:lpstr>Questions &amp; Open Project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142</cp:revision>
  <dcterms:created xsi:type="dcterms:W3CDTF">2021-03-30T19:14:48Z</dcterms:created>
  <dcterms:modified xsi:type="dcterms:W3CDTF">2023-04-30T12:19:47Z</dcterms:modified>
</cp:coreProperties>
</file>