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9"/>
  </p:notesMasterIdLst>
  <p:sldIdLst>
    <p:sldId id="256" r:id="rId2"/>
    <p:sldId id="257" r:id="rId3"/>
    <p:sldId id="420" r:id="rId4"/>
    <p:sldId id="336" r:id="rId5"/>
    <p:sldId id="421" r:id="rId6"/>
    <p:sldId id="325" r:id="rId7"/>
    <p:sldId id="431" r:id="rId8"/>
    <p:sldId id="422" r:id="rId9"/>
    <p:sldId id="326" r:id="rId10"/>
    <p:sldId id="432" r:id="rId11"/>
    <p:sldId id="327" r:id="rId12"/>
    <p:sldId id="328" r:id="rId13"/>
    <p:sldId id="329" r:id="rId14"/>
    <p:sldId id="334" r:id="rId15"/>
    <p:sldId id="333" r:id="rId16"/>
    <p:sldId id="332" r:id="rId17"/>
    <p:sldId id="331" r:id="rId18"/>
    <p:sldId id="330" r:id="rId19"/>
    <p:sldId id="337" r:id="rId20"/>
    <p:sldId id="423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33" r:id="rId31"/>
    <p:sldId id="447" r:id="rId32"/>
    <p:sldId id="417" r:id="rId33"/>
    <p:sldId id="424" r:id="rId34"/>
    <p:sldId id="418" r:id="rId35"/>
    <p:sldId id="419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6" r:id="rId46"/>
    <p:sldId id="425" r:id="rId47"/>
    <p:sldId id="343" r:id="rId48"/>
    <p:sldId id="346" r:id="rId49"/>
    <p:sldId id="347" r:id="rId50"/>
    <p:sldId id="443" r:id="rId51"/>
    <p:sldId id="444" r:id="rId52"/>
    <p:sldId id="428" r:id="rId53"/>
    <p:sldId id="345" r:id="rId54"/>
    <p:sldId id="348" r:id="rId55"/>
    <p:sldId id="356" r:id="rId56"/>
    <p:sldId id="355" r:id="rId57"/>
    <p:sldId id="354" r:id="rId58"/>
    <p:sldId id="353" r:id="rId59"/>
    <p:sldId id="352" r:id="rId60"/>
    <p:sldId id="351" r:id="rId61"/>
    <p:sldId id="349" r:id="rId62"/>
    <p:sldId id="357" r:id="rId63"/>
    <p:sldId id="429" r:id="rId64"/>
    <p:sldId id="358" r:id="rId65"/>
    <p:sldId id="359" r:id="rId66"/>
    <p:sldId id="360" r:id="rId67"/>
    <p:sldId id="361" r:id="rId68"/>
    <p:sldId id="363" r:id="rId69"/>
    <p:sldId id="430" r:id="rId70"/>
    <p:sldId id="362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3" r:id="rId90"/>
    <p:sldId id="384" r:id="rId91"/>
    <p:sldId id="385" r:id="rId92"/>
    <p:sldId id="386" r:id="rId93"/>
    <p:sldId id="387" r:id="rId94"/>
    <p:sldId id="388" r:id="rId95"/>
    <p:sldId id="389" r:id="rId96"/>
    <p:sldId id="390" r:id="rId97"/>
    <p:sldId id="382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3" autoAdjust="0"/>
    <p:restoredTop sz="95531" autoAdjust="0"/>
  </p:normalViewPr>
  <p:slideViewPr>
    <p:cSldViewPr>
      <p:cViewPr varScale="1">
        <p:scale>
          <a:sx n="124" d="100"/>
          <a:sy n="124" d="100"/>
        </p:scale>
        <p:origin x="710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F8779B-3E3F-46F8-B0CB-CAD33CF0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BCD8-D32F-4B4D-85A8-BC507F58C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BD-7F9F-4855-B2DA-6F8AE21E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5718-53A6-4C60-A423-592B0B9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6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C807-7E97-47B6-BB36-73EB20179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63F-A26D-406B-8D93-C6916ECF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8225-5E55-4AAA-8575-B1C1302B7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6CA4-B802-4201-853B-25558144F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5D0D-550D-4B05-BC5F-72AD51A5F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15CE-1CD1-4270-AD7C-173A0DC1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B494-48D1-4AF2-A554-2F3C0CE06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54EB-A2E3-4E11-A32F-2C3DAAC1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043D-AF95-4F4E-A62D-264402DB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FBF39702-1099-4EC1-8EDB-82D58470A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 623 – Overviews: </a:t>
            </a:r>
            <a:r>
              <a:rPr lang="en-US" altLang="en-US" sz="400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5</a:t>
            </a:r>
          </a:p>
          <a:p>
            <a:pPr eaLnBrk="1" hangingPunct="1"/>
            <a:r>
              <a:rPr lang="en-US" altLang="en-US" dirty="0"/>
              <a:t>Construction Heuristics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What are your neighbors?</a:t>
            </a:r>
          </a:p>
          <a:p>
            <a:pPr lvl="1"/>
            <a:r>
              <a:rPr lang="en-US" altLang="en-US" sz="2000" dirty="0"/>
              <a:t>At each step of the heuristic the neighbors </a:t>
            </a:r>
            <a:r>
              <a:rPr lang="en-US" altLang="en-US" sz="2000" b="1" dirty="0"/>
              <a:t>are the set of all arcs </a:t>
            </a:r>
            <a:r>
              <a:rPr lang="en-US" altLang="en-US" sz="2000" b="1" dirty="0">
                <a:solidFill>
                  <a:srgbClr val="0070C0"/>
                </a:solidFill>
              </a:rPr>
              <a:t>incident to the current node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which do not connect back to a node already in the tour</a:t>
            </a:r>
          </a:p>
          <a:p>
            <a:r>
              <a:rPr lang="en-US" altLang="en-US" sz="2400" dirty="0"/>
              <a:t>How do you pick which neighbor to include?</a:t>
            </a:r>
          </a:p>
          <a:p>
            <a:pPr lvl="1"/>
            <a:r>
              <a:rPr lang="en-US" altLang="en-US" sz="2000" dirty="0"/>
              <a:t>Greedily add the neighbor (arc) with the shortest distance </a:t>
            </a:r>
          </a:p>
        </p:txBody>
      </p:sp>
    </p:spTree>
    <p:extLst>
      <p:ext uri="{BB962C8B-B14F-4D97-AF65-F5344CB8AC3E}">
        <p14:creationId xmlns:p14="http://schemas.microsoft.com/office/powerpoint/2010/main" val="208186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9219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1713" y="1600200"/>
            <a:ext cx="7140575" cy="453072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0243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7" y="1600200"/>
            <a:ext cx="7134225" cy="4530725"/>
          </a:xfrm>
        </p:spPr>
      </p:pic>
      <p:cxnSp>
        <p:nvCxnSpPr>
          <p:cNvPr id="3" name="Straight Connector 2"/>
          <p:cNvCxnSpPr/>
          <p:nvPr/>
        </p:nvCxnSpPr>
        <p:spPr bwMode="auto">
          <a:xfrm flipH="1" flipV="1">
            <a:off x="2590800" y="4343400"/>
            <a:ext cx="11430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 flipH="1" flipV="1">
            <a:off x="2514600" y="2667000"/>
            <a:ext cx="1219200" cy="1981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3200400" y="2438400"/>
            <a:ext cx="53340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3733800" y="2590800"/>
            <a:ext cx="685800" cy="20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3733800" y="3048000"/>
            <a:ext cx="99060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733800" y="2743200"/>
            <a:ext cx="1371600" cy="190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 flipH="1" flipV="1">
            <a:off x="2895600" y="3352800"/>
            <a:ext cx="83820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3733800" y="2590800"/>
            <a:ext cx="2667000" cy="205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3733800" y="3200400"/>
            <a:ext cx="3224212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3733800" y="3657600"/>
            <a:ext cx="251460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126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" y="1600200"/>
            <a:ext cx="7099300" cy="4530725"/>
          </a:xfrm>
        </p:spPr>
      </p:pic>
      <p:grpSp>
        <p:nvGrpSpPr>
          <p:cNvPr id="11264" name="Group 11263"/>
          <p:cNvGrpSpPr/>
          <p:nvPr/>
        </p:nvGrpSpPr>
        <p:grpSpPr>
          <a:xfrm>
            <a:off x="2590800" y="2514600"/>
            <a:ext cx="4343400" cy="1828800"/>
            <a:chOff x="3733800" y="2819400"/>
            <a:chExt cx="4343400" cy="1828800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3733800" y="2819400"/>
              <a:ext cx="533400" cy="1828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Connector 5"/>
            <p:cNvCxnSpPr/>
            <p:nvPr/>
          </p:nvCxnSpPr>
          <p:spPr bwMode="auto">
            <a:xfrm flipV="1">
              <a:off x="3733800" y="3657600"/>
              <a:ext cx="349250" cy="990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3733800" y="2895600"/>
              <a:ext cx="1851025" cy="1752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733800" y="3048000"/>
              <a:ext cx="2487612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3733800" y="3352800"/>
              <a:ext cx="2079625" cy="129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2895600"/>
              <a:ext cx="0" cy="1752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3733800" y="2895600"/>
              <a:ext cx="3886200" cy="1752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3733800" y="3543300"/>
              <a:ext cx="4343400" cy="1104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733800" y="3962400"/>
              <a:ext cx="365760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1600200"/>
            <a:ext cx="7134225" cy="4530725"/>
          </a:xfrm>
        </p:spPr>
      </p:pic>
      <p:grpSp>
        <p:nvGrpSpPr>
          <p:cNvPr id="5" name="Group 4"/>
          <p:cNvGrpSpPr/>
          <p:nvPr/>
        </p:nvGrpSpPr>
        <p:grpSpPr>
          <a:xfrm>
            <a:off x="2514600" y="2438400"/>
            <a:ext cx="4495800" cy="1219200"/>
            <a:chOff x="3352800" y="3733800"/>
            <a:chExt cx="4495800" cy="12192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3733800" y="3733800"/>
              <a:ext cx="30480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 flipV="1">
              <a:off x="3733800" y="3886200"/>
              <a:ext cx="1509712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3733800" y="3886200"/>
              <a:ext cx="350520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3733800" y="4038600"/>
              <a:ext cx="2209800" cy="609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3352800" y="3962400"/>
              <a:ext cx="38100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3733800" y="4305300"/>
              <a:ext cx="1752600" cy="3429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733800" y="4495800"/>
              <a:ext cx="41148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3733800" y="4648200"/>
              <a:ext cx="3352800" cy="304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162800" cy="4530725"/>
          </a:xfrm>
        </p:spPr>
      </p:pic>
      <p:grpSp>
        <p:nvGrpSpPr>
          <p:cNvPr id="4" name="Group 3"/>
          <p:cNvGrpSpPr/>
          <p:nvPr/>
        </p:nvGrpSpPr>
        <p:grpSpPr>
          <a:xfrm>
            <a:off x="2514600" y="2438400"/>
            <a:ext cx="4495800" cy="1143000"/>
            <a:chOff x="3733800" y="4416111"/>
            <a:chExt cx="4495800" cy="1143000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3733800" y="4416111"/>
              <a:ext cx="647700" cy="2320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3733800" y="4568511"/>
              <a:ext cx="1905000" cy="796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733800" y="4648200"/>
              <a:ext cx="2590800" cy="727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3733800" y="4568511"/>
              <a:ext cx="3886200" cy="796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733800" y="4648200"/>
              <a:ext cx="2209800" cy="3775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733800" y="4648200"/>
              <a:ext cx="4495800" cy="5638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3733800" y="4648200"/>
              <a:ext cx="3810001" cy="9109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00200"/>
            <a:ext cx="7162800" cy="453072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4888" y="1600200"/>
            <a:ext cx="7134225" cy="45307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Why is this a </a:t>
            </a:r>
            <a:r>
              <a:rPr lang="en-US" altLang="en-US" sz="2400" i="1" dirty="0"/>
              <a:t>good</a:t>
            </a:r>
            <a:r>
              <a:rPr lang="en-US" altLang="en-US" sz="2400" dirty="0"/>
              <a:t> heuristic?</a:t>
            </a:r>
          </a:p>
          <a:p>
            <a:pPr lvl="1"/>
            <a:r>
              <a:rPr lang="en-US" altLang="en-US" sz="2000" dirty="0"/>
              <a:t>Simplicity</a:t>
            </a:r>
          </a:p>
          <a:p>
            <a:pPr lvl="1"/>
            <a:r>
              <a:rPr lang="en-US" altLang="en-US" sz="2000" dirty="0"/>
              <a:t>Easy to implement</a:t>
            </a:r>
          </a:p>
          <a:p>
            <a:pPr lvl="1"/>
            <a:r>
              <a:rPr lang="en-US" altLang="en-US" sz="2000" dirty="0"/>
              <a:t>Easy to communicate</a:t>
            </a:r>
          </a:p>
          <a:p>
            <a:pPr lvl="1"/>
            <a:r>
              <a:rPr lang="en-US" altLang="en-US" sz="2000" dirty="0"/>
              <a:t>Speed</a:t>
            </a:r>
          </a:p>
          <a:p>
            <a:pPr lvl="1"/>
            <a:r>
              <a:rPr lang="en-US" altLang="en-US" sz="2000" dirty="0"/>
              <a:t>Accepts multiple starting points</a:t>
            </a:r>
          </a:p>
          <a:p>
            <a:pPr lvl="2"/>
            <a:r>
              <a:rPr lang="en-US" altLang="en-US" sz="1600" dirty="0"/>
              <a:t>Will all starting points provide same tour?</a:t>
            </a:r>
          </a:p>
          <a:p>
            <a:pPr lvl="1"/>
            <a:r>
              <a:rPr lang="en-US" altLang="en-US" sz="2000" dirty="0"/>
              <a:t>Reasonable storage requirements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Why is this a </a:t>
            </a:r>
            <a:r>
              <a:rPr lang="en-US" altLang="en-US" sz="2400" i="1" dirty="0"/>
              <a:t>bad</a:t>
            </a:r>
            <a:r>
              <a:rPr lang="en-US" altLang="en-US" sz="2400" dirty="0"/>
              <a:t> heuristic?</a:t>
            </a:r>
          </a:p>
          <a:p>
            <a:pPr lvl="1"/>
            <a:r>
              <a:rPr lang="en-US" altLang="en-US" sz="2000" dirty="0"/>
              <a:t>Solution and quality of solution is very sensitive to starting node.</a:t>
            </a:r>
          </a:p>
          <a:p>
            <a:pPr lvl="1"/>
            <a:r>
              <a:rPr lang="en-US" altLang="en-US" sz="2000" dirty="0"/>
              <a:t>Draw a picture of a network where the heuristic performs poorly.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920533" y="4175433"/>
            <a:ext cx="76200" cy="76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441104" y="4184486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369036" y="4184486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96733" y="4218437"/>
            <a:ext cx="4191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969574" y="3962400"/>
            <a:ext cx="534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1.0 In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463333" y="4213533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437675" y="3965548"/>
            <a:ext cx="596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 In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650886" y="4175433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519555" y="4218437"/>
            <a:ext cx="1077378" cy="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876800" y="3962400"/>
            <a:ext cx="534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2.2 In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981547" y="4163841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079107" y="4213533"/>
            <a:ext cx="2240510" cy="9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945937" y="3962400"/>
            <a:ext cx="534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4.4 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383DD8-C244-47D7-83AB-081F801FBEFD}"/>
              </a:ext>
            </a:extLst>
          </p:cNvPr>
          <p:cNvCxnSpPr/>
          <p:nvPr/>
        </p:nvCxnSpPr>
        <p:spPr bwMode="auto">
          <a:xfrm flipV="1">
            <a:off x="3694693" y="4323968"/>
            <a:ext cx="228601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101B0F-EF09-413F-BE82-1C69BDCA4829}"/>
              </a:ext>
            </a:extLst>
          </p:cNvPr>
          <p:cNvSpPr txBox="1"/>
          <p:nvPr/>
        </p:nvSpPr>
        <p:spPr>
          <a:xfrm>
            <a:off x="3240745" y="5000170"/>
            <a:ext cx="79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/>
              <a:t>Traveling Salesman Problem (TSP)</a:t>
            </a:r>
          </a:p>
          <a:p>
            <a:r>
              <a:rPr lang="en-US" altLang="en-US" sz="2400" dirty="0"/>
              <a:t>Construction Heuristics Overview</a:t>
            </a:r>
          </a:p>
          <a:p>
            <a:r>
              <a:rPr lang="en-US" altLang="en-US" sz="2400" dirty="0"/>
              <a:t>Examples of Construction Heuristics</a:t>
            </a:r>
          </a:p>
          <a:p>
            <a:pPr lvl="1"/>
            <a:r>
              <a:rPr lang="en-US" altLang="en-US" sz="2000" dirty="0"/>
              <a:t>Nearest Neighbor</a:t>
            </a:r>
          </a:p>
          <a:p>
            <a:pPr lvl="1"/>
            <a:r>
              <a:rPr lang="en-US" altLang="en-US" sz="2000" dirty="0"/>
              <a:t>Cheapest Insertion</a:t>
            </a:r>
          </a:p>
          <a:p>
            <a:pPr lvl="1"/>
            <a:r>
              <a:rPr lang="en-US" altLang="en-US" sz="2000" dirty="0"/>
              <a:t>Farthest Insertion</a:t>
            </a:r>
          </a:p>
          <a:p>
            <a:pPr lvl="1"/>
            <a:r>
              <a:rPr lang="en-US" altLang="en-US" sz="2000" dirty="0"/>
              <a:t>Greedy for TSP</a:t>
            </a:r>
          </a:p>
          <a:p>
            <a:pPr lvl="1"/>
            <a:r>
              <a:rPr lang="en-US" altLang="en-US" sz="2000" dirty="0"/>
              <a:t>Minimum Spanning Tree - Greedy Algorithm</a:t>
            </a:r>
          </a:p>
          <a:p>
            <a:pPr lvl="1"/>
            <a:r>
              <a:rPr lang="en-US" altLang="en-US" sz="2000" dirty="0"/>
              <a:t>MST for TSP - Greedy Heuristic</a:t>
            </a:r>
          </a:p>
          <a:p>
            <a:pPr lvl="1"/>
            <a:r>
              <a:rPr lang="en-US" altLang="en-US" sz="2000" dirty="0" err="1"/>
              <a:t>Christofides</a:t>
            </a:r>
            <a:r>
              <a:rPr lang="en-US" altLang="en-US" sz="2000" dirty="0"/>
              <a:t>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/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7509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143000"/>
            <a:ext cx="8229600" cy="5029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with a single city (node) </a:t>
            </a:r>
            <a:r>
              <a:rPr lang="en-US" sz="2400" i="1" dirty="0" err="1"/>
              <a:t>i</a:t>
            </a:r>
            <a:r>
              <a:rPr lang="en-US" sz="2400" dirty="0"/>
              <a:t> and add it to the tour 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all cities are not included in the tour </a:t>
            </a:r>
            <a:r>
              <a:rPr lang="en-US" sz="2400" i="1" dirty="0"/>
              <a:t>T</a:t>
            </a:r>
            <a:r>
              <a:rPr lang="en-US" sz="2400" dirty="0"/>
              <a:t>, select the “closest” city </a:t>
            </a:r>
            <a:r>
              <a:rPr lang="en-US" sz="2400" i="1" dirty="0"/>
              <a:t>k</a:t>
            </a:r>
            <a:r>
              <a:rPr lang="en-US" sz="2400" dirty="0"/>
              <a:t> not in </a:t>
            </a:r>
            <a:r>
              <a:rPr lang="en-US" sz="2400" i="1" dirty="0"/>
              <a:t>T</a:t>
            </a:r>
            <a:r>
              <a:rPr lang="en-US" sz="2400" dirty="0"/>
              <a:t> to be added.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Delete an arc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 ,j) </a:t>
            </a:r>
            <a:r>
              <a:rPr lang="en-US" sz="2400" dirty="0"/>
              <a:t>and insert arcs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 ,k) </a:t>
            </a:r>
            <a:r>
              <a:rPr lang="en-US" sz="2400" dirty="0"/>
              <a:t>and </a:t>
            </a:r>
            <a:r>
              <a:rPr lang="en-US" sz="2400" i="1" dirty="0"/>
              <a:t>(k, j 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to Step 2.</a:t>
            </a:r>
          </a:p>
          <a:p>
            <a:endParaRPr lang="en-US" sz="2400" dirty="0"/>
          </a:p>
          <a:p>
            <a:r>
              <a:rPr lang="en-US" sz="2400" dirty="0"/>
              <a:t>The idea behind this insertion heuristic is to select </a:t>
            </a:r>
            <a:r>
              <a:rPr lang="en-US" sz="2400" i="1" dirty="0"/>
              <a:t>k</a:t>
            </a:r>
            <a:r>
              <a:rPr lang="en-US" sz="2400" dirty="0"/>
              <a:t> such that it is the cheapest to insert.</a:t>
            </a:r>
          </a:p>
          <a:p>
            <a:r>
              <a:rPr lang="en-US" sz="2400" dirty="0"/>
              <a:t>If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dirty="0"/>
              <a:t> is the cost (distance) between nodes </a:t>
            </a:r>
            <a:r>
              <a:rPr lang="en-US" sz="2400" i="1" dirty="0" err="1"/>
              <a:t>i</a:t>
            </a:r>
            <a:r>
              <a:rPr lang="en-US" sz="2400" dirty="0"/>
              <a:t> and </a:t>
            </a:r>
            <a:r>
              <a:rPr lang="en-US" sz="2400" i="1" dirty="0"/>
              <a:t>j</a:t>
            </a:r>
            <a:r>
              <a:rPr lang="en-US" sz="2400" dirty="0"/>
              <a:t> , we select the </a:t>
            </a:r>
            <a:r>
              <a:rPr lang="en-US" sz="2400" i="1" dirty="0"/>
              <a:t>k</a:t>
            </a:r>
            <a:r>
              <a:rPr lang="en-US" sz="2400" dirty="0"/>
              <a:t> that minimizes 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ik</a:t>
            </a:r>
            <a:r>
              <a:rPr lang="en-US" sz="2400" i="1" dirty="0"/>
              <a:t> +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kj</a:t>
            </a:r>
            <a:r>
              <a:rPr lang="en-US" sz="2400" i="1" dirty="0"/>
              <a:t> –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i="1" baseline="-25000" dirty="0"/>
              <a:t> </a:t>
            </a:r>
            <a:r>
              <a:rPr lang="en-US" sz="2400" dirty="0"/>
              <a:t>for any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 ,j) </a:t>
            </a:r>
            <a:r>
              <a:rPr lang="en-US" sz="2400" dirty="0"/>
              <a:t>currently in the tour.</a:t>
            </a:r>
          </a:p>
        </p:txBody>
      </p:sp>
    </p:spTree>
    <p:extLst>
      <p:ext uri="{BB962C8B-B14F-4D97-AF65-F5344CB8AC3E}">
        <p14:creationId xmlns:p14="http://schemas.microsoft.com/office/powerpoint/2010/main" val="334342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9150"/>
            <a:ext cx="4114800" cy="3552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981200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at a random node.  Here we start at A</a:t>
            </a:r>
          </a:p>
        </p:txBody>
      </p:sp>
    </p:spTree>
    <p:extLst>
      <p:ext uri="{BB962C8B-B14F-4D97-AF65-F5344CB8AC3E}">
        <p14:creationId xmlns:p14="http://schemas.microsoft.com/office/powerpoint/2010/main" val="89319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9150"/>
            <a:ext cx="4114800" cy="355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9812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any node not in tour such that we can insert that node at minimal cost</a:t>
            </a:r>
          </a:p>
        </p:txBody>
      </p:sp>
    </p:spTree>
    <p:extLst>
      <p:ext uri="{BB962C8B-B14F-4D97-AF65-F5344CB8AC3E}">
        <p14:creationId xmlns:p14="http://schemas.microsoft.com/office/powerpoint/2010/main" val="330416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9150"/>
            <a:ext cx="41148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074862"/>
            <a:ext cx="4124325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981200"/>
            <a:ext cx="167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any node not in tour such that we can insert that node at minimal cost</a:t>
            </a:r>
          </a:p>
        </p:txBody>
      </p:sp>
    </p:spTree>
    <p:extLst>
      <p:ext uri="{BB962C8B-B14F-4D97-AF65-F5344CB8AC3E}">
        <p14:creationId xmlns:p14="http://schemas.microsoft.com/office/powerpoint/2010/main" val="413981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89150"/>
            <a:ext cx="41052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089150"/>
            <a:ext cx="4124325" cy="3552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9812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have an actual choice to make.  Which arcs to delete?  This is done by minimization of</a:t>
            </a:r>
          </a:p>
          <a:p>
            <a:r>
              <a:rPr lang="en-US" i="1" dirty="0" err="1"/>
              <a:t>c</a:t>
            </a:r>
            <a:r>
              <a:rPr lang="en-US" i="1" baseline="-25000" dirty="0" err="1"/>
              <a:t>ik</a:t>
            </a:r>
            <a:r>
              <a:rPr lang="en-US" i="1" dirty="0"/>
              <a:t> + </a:t>
            </a:r>
            <a:r>
              <a:rPr lang="en-US" i="1" dirty="0" err="1"/>
              <a:t>c</a:t>
            </a:r>
            <a:r>
              <a:rPr lang="en-US" i="1" baseline="-25000" dirty="0" err="1"/>
              <a:t>kj</a:t>
            </a:r>
            <a:r>
              <a:rPr lang="en-US" i="1" dirty="0"/>
              <a:t> – 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2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4387"/>
            <a:ext cx="4114800" cy="356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1981200"/>
            <a:ext cx="175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edge such that we add next node as cheaply as possible.</a:t>
            </a:r>
          </a:p>
          <a:p>
            <a:endParaRPr lang="en-US" dirty="0"/>
          </a:p>
          <a:p>
            <a:r>
              <a:rPr lang="en-US" dirty="0"/>
              <a:t>Heuristic continues until all nodes are in tour.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C40D2-7231-A65C-3115-794077933960}"/>
              </a:ext>
            </a:extLst>
          </p:cNvPr>
          <p:cNvSpPr txBox="1"/>
          <p:nvPr/>
        </p:nvSpPr>
        <p:spPr>
          <a:xfrm>
            <a:off x="533400" y="621753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</a:rPr>
              <a:t>Note: There is an error in this example.  Given you start at A and choose to add B (arbitrarily over adding D) how should the example have proceeded? </a:t>
            </a:r>
          </a:p>
        </p:txBody>
      </p:sp>
    </p:spTree>
    <p:extLst>
      <p:ext uri="{BB962C8B-B14F-4D97-AF65-F5344CB8AC3E}">
        <p14:creationId xmlns:p14="http://schemas.microsoft.com/office/powerpoint/2010/main" val="11821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/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5066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step what is the neighborhood?</a:t>
            </a:r>
          </a:p>
          <a:p>
            <a:pPr lvl="1"/>
            <a:r>
              <a:rPr lang="en-US" dirty="0"/>
              <a:t> The set of all nodes not in tour</a:t>
            </a:r>
          </a:p>
          <a:p>
            <a:r>
              <a:rPr lang="en-US" dirty="0"/>
              <a:t>How do you choose an element from this set?</a:t>
            </a:r>
          </a:p>
          <a:p>
            <a:pPr lvl="1"/>
            <a:r>
              <a:rPr lang="en-US" dirty="0"/>
              <a:t>Choose the node </a:t>
            </a:r>
            <a:r>
              <a:rPr lang="en-US" i="1" dirty="0"/>
              <a:t>k</a:t>
            </a:r>
            <a:r>
              <a:rPr lang="en-US" dirty="0"/>
              <a:t> that minimizes </a:t>
            </a:r>
            <a:r>
              <a:rPr lang="en-US" i="1" dirty="0" err="1"/>
              <a:t>c</a:t>
            </a:r>
            <a:r>
              <a:rPr lang="en-US" i="1" baseline="-25000" dirty="0" err="1"/>
              <a:t>ik</a:t>
            </a:r>
            <a:r>
              <a:rPr lang="en-US" i="1" dirty="0"/>
              <a:t> + </a:t>
            </a:r>
            <a:r>
              <a:rPr lang="en-US" i="1" dirty="0" err="1"/>
              <a:t>c</a:t>
            </a:r>
            <a:r>
              <a:rPr lang="en-US" i="1" baseline="-25000" dirty="0" err="1"/>
              <a:t>kj</a:t>
            </a:r>
            <a:r>
              <a:rPr lang="en-US" i="1" dirty="0"/>
              <a:t> – 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i="1" baseline="-25000" dirty="0"/>
              <a:t> </a:t>
            </a:r>
            <a:r>
              <a:rPr lang="en-US" dirty="0"/>
              <a:t>for any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 ,j)</a:t>
            </a:r>
            <a:r>
              <a:rPr lang="en-US" dirty="0"/>
              <a:t> currently in the tour.</a:t>
            </a:r>
          </a:p>
        </p:txBody>
      </p:sp>
    </p:spTree>
    <p:extLst>
      <p:ext uri="{BB962C8B-B14F-4D97-AF65-F5344CB8AC3E}">
        <p14:creationId xmlns:p14="http://schemas.microsoft.com/office/powerpoint/2010/main" val="327324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44F9-315B-4978-9920-F858D81E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Cheapest Insertion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AF6C-DD99-BAC2-11C9-1C61FCDA1E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Naive Runtime</a:t>
                </a:r>
              </a:p>
              <a:p>
                <a:pPr lvl="1"/>
                <a:r>
                  <a:rPr lang="en-US" sz="2000" dirty="0"/>
                  <a:t>Remember</a:t>
                </a:r>
                <a:r>
                  <a:rPr lang="en-US" sz="2000" i="1" dirty="0"/>
                  <a:t> m </a:t>
                </a:r>
                <a:r>
                  <a:rPr lang="en-US" sz="2000" dirty="0"/>
                  <a:t>nodes in a tour implies </a:t>
                </a:r>
                <a:r>
                  <a:rPr lang="en-US" sz="2000" i="1" dirty="0"/>
                  <a:t>m</a:t>
                </a:r>
                <a:r>
                  <a:rPr lang="en-US" sz="2000" dirty="0"/>
                  <a:t> arcs</a:t>
                </a:r>
              </a:p>
              <a:p>
                <a:pPr lvl="1"/>
                <a:r>
                  <a:rPr lang="en-US" sz="2000" dirty="0"/>
                  <a:t>Consider a case where a tour of size </a:t>
                </a:r>
                <a:r>
                  <a:rPr lang="en-US" sz="2000" i="1" dirty="0"/>
                  <a:t>m</a:t>
                </a:r>
                <a:r>
                  <a:rPr lang="en-US" sz="2000" dirty="0"/>
                  <a:t> has been built on a graph with </a:t>
                </a:r>
                <a:r>
                  <a:rPr lang="en-US" sz="2000" i="1" dirty="0"/>
                  <a:t>n</a:t>
                </a:r>
                <a:r>
                  <a:rPr lang="en-US" sz="2000" dirty="0"/>
                  <a:t> nodes where</a:t>
                </a:r>
                <a:r>
                  <a:rPr lang="en-US" sz="2000" i="1" dirty="0"/>
                  <a:t>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/>
                  <a:t> n</a:t>
                </a:r>
              </a:p>
              <a:p>
                <a:pPr lvl="1"/>
                <a:r>
                  <a:rPr lang="en-US" sz="2000" dirty="0"/>
                  <a:t>Then you first need to consider each of the remaining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/>
                  <a:t> n </a:t>
                </a:r>
                <a:r>
                  <a:rPr lang="en-US" sz="2000" dirty="0"/>
                  <a:t>nodes to figure out which to add.  </a:t>
                </a:r>
              </a:p>
              <a:p>
                <a:pPr lvl="1"/>
                <a:r>
                  <a:rPr lang="en-US" sz="2000" dirty="0"/>
                  <a:t>For each node (neighbor) you consider you need to calculate </a:t>
                </a:r>
                <a:br>
                  <a:rPr lang="en-US" sz="2000" dirty="0"/>
                </a:br>
                <a:r>
                  <a:rPr lang="en-US" sz="2000" i="1" dirty="0" err="1"/>
                  <a:t>c</a:t>
                </a:r>
                <a:r>
                  <a:rPr lang="en-US" sz="2000" i="1" baseline="-25000" dirty="0" err="1"/>
                  <a:t>ik</a:t>
                </a:r>
                <a:r>
                  <a:rPr lang="en-US" sz="2000" i="1" dirty="0"/>
                  <a:t> + </a:t>
                </a:r>
                <a:r>
                  <a:rPr lang="en-US" sz="2000" i="1" dirty="0" err="1"/>
                  <a:t>c</a:t>
                </a:r>
                <a:r>
                  <a:rPr lang="en-US" sz="2000" i="1" baseline="-25000" dirty="0" err="1"/>
                  <a:t>kj</a:t>
                </a:r>
                <a:r>
                  <a:rPr lang="en-US" sz="2000" i="1" dirty="0"/>
                  <a:t> – </a:t>
                </a:r>
                <a:r>
                  <a:rPr lang="en-US" sz="2000" i="1" dirty="0" err="1"/>
                  <a:t>c</a:t>
                </a:r>
                <a:r>
                  <a:rPr lang="en-US" sz="2000" i="1" baseline="-25000" dirty="0" err="1"/>
                  <a:t>ij</a:t>
                </a:r>
                <a:r>
                  <a:rPr lang="en-US" sz="2000" dirty="0"/>
                  <a:t>  for all </a:t>
                </a:r>
                <a:r>
                  <a:rPr lang="en-US" sz="2000" i="1" dirty="0"/>
                  <a:t>m</a:t>
                </a:r>
                <a:r>
                  <a:rPr lang="en-US" sz="2000" dirty="0"/>
                  <a:t> arcs in tour.  That means each step takes at worst </a:t>
                </a:r>
                <a:r>
                  <a:rPr lang="en-US" sz="2000" b="1" i="1" dirty="0"/>
                  <a:t>O</a:t>
                </a:r>
                <a:r>
                  <a:rPr lang="en-US" sz="2000" i="1" dirty="0"/>
                  <a:t>(n</a:t>
                </a:r>
                <a:r>
                  <a:rPr lang="en-US" sz="2000" i="1" baseline="30000" dirty="0"/>
                  <a:t>2</a:t>
                </a:r>
                <a:r>
                  <a:rPr lang="en-US" sz="2000" i="1" dirty="0"/>
                  <a:t>) (</a:t>
                </a:r>
                <a:r>
                  <a:rPr lang="en-US" sz="2000" dirty="0"/>
                  <a:t>remember </a:t>
                </a:r>
                <a:r>
                  <a:rPr lang="en-US" sz="2000" i="1" dirty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/>
                  <a:t> n</a:t>
                </a:r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You need to do that </a:t>
                </a:r>
                <a:r>
                  <a:rPr lang="en-US" sz="2000" i="1" dirty="0"/>
                  <a:t>n</a:t>
                </a:r>
                <a:r>
                  <a:rPr lang="en-US" sz="2000" dirty="0"/>
                  <a:t> times to build a complete tour.</a:t>
                </a:r>
              </a:p>
              <a:p>
                <a:pPr lvl="1"/>
                <a:r>
                  <a:rPr lang="en-US" sz="2000" dirty="0"/>
                  <a:t>Runtime is naively </a:t>
                </a:r>
                <a:r>
                  <a:rPr lang="en-US" sz="2000" b="1" i="1" dirty="0"/>
                  <a:t>O</a:t>
                </a:r>
                <a:r>
                  <a:rPr lang="en-US" sz="2000" i="1" dirty="0"/>
                  <a:t>(n</a:t>
                </a:r>
                <a:r>
                  <a:rPr lang="en-US" sz="2000" i="1" baseline="30000" dirty="0"/>
                  <a:t>3</a:t>
                </a:r>
                <a:r>
                  <a:rPr lang="en-US" sz="2000" i="1" dirty="0"/>
                  <a:t>) </a:t>
                </a:r>
                <a:endParaRPr lang="en-US" sz="2000" dirty="0"/>
              </a:p>
              <a:p>
                <a:pPr lvl="1"/>
                <a:endParaRPr lang="en-US" sz="2000" i="1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FAF6C-DD99-BAC2-11C9-1C61FCDA1E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30725"/>
              </a:xfrm>
              <a:blipFill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5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Cheapest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Advantages?</a:t>
            </a:r>
          </a:p>
          <a:p>
            <a:pPr lvl="1"/>
            <a:r>
              <a:rPr lang="en-US" sz="2000" dirty="0"/>
              <a:t>Given a connected graph you are guaranteed a feasible tour</a:t>
            </a:r>
          </a:p>
          <a:p>
            <a:pPr lvl="1"/>
            <a:r>
              <a:rPr lang="en-US" sz="2000" dirty="0"/>
              <a:t>Easy to understand</a:t>
            </a:r>
          </a:p>
          <a:p>
            <a:r>
              <a:rPr lang="en-US" sz="2400" dirty="0"/>
              <a:t>Disadvantages?</a:t>
            </a:r>
          </a:p>
          <a:p>
            <a:pPr lvl="1"/>
            <a:r>
              <a:rPr lang="en-US" sz="2000" dirty="0"/>
              <a:t>Harder to implement then nearest neighbor</a:t>
            </a:r>
          </a:p>
          <a:p>
            <a:pPr lvl="1"/>
            <a:r>
              <a:rPr lang="en-US" sz="2000" dirty="0"/>
              <a:t>Can still provide bad solutions</a:t>
            </a:r>
          </a:p>
        </p:txBody>
      </p:sp>
    </p:spTree>
    <p:extLst>
      <p:ext uri="{BB962C8B-B14F-4D97-AF65-F5344CB8AC3E}">
        <p14:creationId xmlns:p14="http://schemas.microsoft.com/office/powerpoint/2010/main" val="405402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/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53500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620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with a single city (node) </a:t>
            </a:r>
            <a:r>
              <a:rPr lang="en-US" sz="2400" i="1" dirty="0" err="1"/>
              <a:t>i</a:t>
            </a:r>
            <a:r>
              <a:rPr lang="en-US" sz="2400" dirty="0"/>
              <a:t> and add it to the tour </a:t>
            </a:r>
            <a:r>
              <a:rPr lang="en-US" sz="2400" i="1" dirty="0"/>
              <a:t>T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all cities are not included in the tour </a:t>
            </a:r>
            <a:r>
              <a:rPr lang="en-US" sz="2400" i="1" dirty="0"/>
              <a:t>T</a:t>
            </a:r>
            <a:r>
              <a:rPr lang="en-US" sz="2400" dirty="0"/>
              <a:t>, select the “furthest” city </a:t>
            </a:r>
            <a:r>
              <a:rPr lang="en-US" sz="2400" i="1" dirty="0"/>
              <a:t>k</a:t>
            </a:r>
            <a:r>
              <a:rPr lang="en-US" sz="2400" dirty="0"/>
              <a:t> not in </a:t>
            </a:r>
            <a:r>
              <a:rPr lang="en-US" sz="2400" i="1" dirty="0"/>
              <a:t>T</a:t>
            </a:r>
            <a:r>
              <a:rPr lang="en-US" sz="2400" dirty="0"/>
              <a:t> to be inserted.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Delete (</a:t>
            </a:r>
            <a:r>
              <a:rPr lang="en-US" sz="2400" i="1" dirty="0" err="1"/>
              <a:t>i,j</a:t>
            </a:r>
            <a:r>
              <a:rPr lang="en-US" sz="2400" dirty="0"/>
              <a:t>) and insert (</a:t>
            </a:r>
            <a:r>
              <a:rPr lang="en-US" sz="2400" i="1" dirty="0" err="1"/>
              <a:t>i,k</a:t>
            </a:r>
            <a:r>
              <a:rPr lang="en-US" sz="2400" dirty="0"/>
              <a:t>) and (</a:t>
            </a:r>
            <a:r>
              <a:rPr lang="en-US" sz="2400" i="1" dirty="0" err="1"/>
              <a:t>k,j</a:t>
            </a:r>
            <a:r>
              <a:rPr lang="en-US" sz="24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Return to Step 2.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The idea behind this insertion heuristic is to select </a:t>
            </a:r>
            <a:r>
              <a:rPr lang="en-US" sz="2400" i="1" dirty="0"/>
              <a:t>k</a:t>
            </a:r>
            <a:r>
              <a:rPr lang="en-US" sz="2400" dirty="0"/>
              <a:t> such that it is the </a:t>
            </a:r>
            <a:r>
              <a:rPr lang="en-US" sz="2400" i="1" dirty="0"/>
              <a:t>farthest</a:t>
            </a:r>
            <a:r>
              <a:rPr lang="en-US" sz="2400" dirty="0"/>
              <a:t> away from any node in the current tour.</a:t>
            </a:r>
          </a:p>
          <a:p>
            <a:r>
              <a:rPr lang="en-US" sz="2400" dirty="0"/>
              <a:t>However, when inserting </a:t>
            </a:r>
            <a:r>
              <a:rPr lang="en-US" sz="2400" i="1" dirty="0"/>
              <a:t>k</a:t>
            </a:r>
            <a:r>
              <a:rPr lang="en-US" sz="2400" dirty="0"/>
              <a:t>, we insert it in the cheapest way possible such that we minimize:</a:t>
            </a:r>
          </a:p>
          <a:p>
            <a:pPr marL="0" indent="0" algn="ctr">
              <a:buNone/>
            </a:pPr>
            <a:r>
              <a:rPr lang="en-US" sz="2400" i="1" dirty="0" err="1"/>
              <a:t>c</a:t>
            </a:r>
            <a:r>
              <a:rPr lang="en-US" sz="2400" i="1" baseline="-25000" dirty="0" err="1"/>
              <a:t>ik</a:t>
            </a:r>
            <a:r>
              <a:rPr lang="en-US" sz="2400" i="1" dirty="0"/>
              <a:t> +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kj</a:t>
            </a:r>
            <a:r>
              <a:rPr lang="en-US" sz="2400" i="1" dirty="0"/>
              <a:t> -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endParaRPr lang="en-US" sz="2400" i="1" baseline="-25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74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Furthest?</a:t>
            </a:r>
          </a:p>
          <a:p>
            <a:pPr lvl="1"/>
            <a:r>
              <a:rPr lang="en-US" sz="2000" dirty="0"/>
              <a:t>Idea is that we visit all the cities eventually… might as well minimize worst case situations</a:t>
            </a:r>
          </a:p>
          <a:p>
            <a:r>
              <a:rPr lang="en-US" sz="2400" dirty="0"/>
              <a:t>Advantages?</a:t>
            </a:r>
          </a:p>
          <a:p>
            <a:pPr lvl="1"/>
            <a:r>
              <a:rPr lang="en-US" sz="2000" dirty="0"/>
              <a:t>Given a connected graph you are guaranteed a feasible tour</a:t>
            </a:r>
          </a:p>
          <a:p>
            <a:pPr lvl="1"/>
            <a:r>
              <a:rPr lang="en-US" sz="2000" dirty="0"/>
              <a:t>Easy(</a:t>
            </a:r>
            <a:r>
              <a:rPr lang="en-US" sz="2000" dirty="0" err="1"/>
              <a:t>ish</a:t>
            </a:r>
            <a:r>
              <a:rPr lang="en-US" sz="2000" dirty="0"/>
              <a:t>) to understand</a:t>
            </a:r>
          </a:p>
          <a:p>
            <a:r>
              <a:rPr lang="en-US" sz="2400" dirty="0"/>
              <a:t>Disadvantages?</a:t>
            </a:r>
          </a:p>
          <a:p>
            <a:pPr lvl="1"/>
            <a:r>
              <a:rPr lang="en-US" sz="2000" dirty="0"/>
              <a:t>Harder to implement then nearest neighbor</a:t>
            </a:r>
          </a:p>
          <a:p>
            <a:pPr lvl="1"/>
            <a:r>
              <a:rPr lang="en-US" sz="2000" dirty="0"/>
              <a:t>Can still provide bad solutions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058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132" y="2562061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09391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Choose a starting node</a:t>
            </a:r>
          </a:p>
        </p:txBody>
      </p:sp>
    </p:spTree>
    <p:extLst>
      <p:ext uri="{BB962C8B-B14F-4D97-AF65-F5344CB8AC3E}">
        <p14:creationId xmlns:p14="http://schemas.microsoft.com/office/powerpoint/2010/main" val="672586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946" y="2216032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Find node farthest away from any node in </a:t>
            </a:r>
            <a:r>
              <a:rPr lang="en-US" dirty="0" err="1"/>
              <a:t>subtour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1113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09391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Add node to tour in cheapest way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>
            <a:stCxn id="5" idx="2"/>
            <a:endCxn id="7" idx="1"/>
          </p:cNvCxnSpPr>
          <p:nvPr/>
        </p:nvCxnSpPr>
        <p:spPr bwMode="auto">
          <a:xfrm>
            <a:off x="3720711" y="2859984"/>
            <a:ext cx="2133242" cy="9964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5" idx="3"/>
            <a:endCxn id="7" idx="0"/>
          </p:cNvCxnSpPr>
          <p:nvPr/>
        </p:nvCxnSpPr>
        <p:spPr bwMode="auto">
          <a:xfrm>
            <a:off x="3873111" y="2722824"/>
            <a:ext cx="2133242" cy="10027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090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Traveling Salesman Problem</a:t>
            </a:r>
            <a:endParaRPr lang="en-US" altLang="en-US"/>
          </a:p>
        </p:txBody>
      </p:sp>
      <p:pic>
        <p:nvPicPr>
          <p:cNvPr id="6147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1905000"/>
            <a:ext cx="5268912" cy="3463925"/>
          </a:xfrm>
        </p:spPr>
      </p:pic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381000" y="1066800"/>
            <a:ext cx="487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Traveling Salesman Problem often just called </a:t>
            </a:r>
            <a:r>
              <a:rPr lang="en-US" altLang="en-US" sz="1800" b="1" dirty="0"/>
              <a:t>TSP</a:t>
            </a:r>
            <a:endParaRPr lang="en-US" altLang="en-US" sz="1800" dirty="0"/>
          </a:p>
          <a:p>
            <a:r>
              <a:rPr lang="en-US" altLang="en-US" sz="1800" dirty="0"/>
              <a:t>Given: </a:t>
            </a:r>
          </a:p>
          <a:p>
            <a:pPr lvl="1"/>
            <a:r>
              <a:rPr lang="en-US" altLang="en-US" sz="1600" dirty="0"/>
              <a:t>A set of vertices (representing cities, countries, circuits, </a:t>
            </a:r>
            <a:r>
              <a:rPr lang="en-US" altLang="en-US" sz="1600" dirty="0" err="1"/>
              <a:t>etc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Edge distances between vertices</a:t>
            </a:r>
          </a:p>
          <a:p>
            <a:r>
              <a:rPr lang="en-US" altLang="en-US" sz="1800" dirty="0"/>
              <a:t>Find the shortest path starting from any vertex, visiting all the other vertices and returning to the original vertex – This is called a tour</a:t>
            </a:r>
          </a:p>
          <a:p>
            <a:r>
              <a:rPr lang="en-US" altLang="en-US" sz="1800" dirty="0"/>
              <a:t>A known NP-Hard problem</a:t>
            </a:r>
          </a:p>
          <a:p>
            <a:r>
              <a:rPr lang="en-US" altLang="en-US" sz="1800" dirty="0"/>
              <a:t>Complications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1600" dirty="0"/>
              <a:t>Non-symmetric distances</a:t>
            </a:r>
          </a:p>
          <a:p>
            <a:pPr lvl="1"/>
            <a:r>
              <a:rPr lang="en-US" altLang="en-US" sz="1600" dirty="0"/>
              <a:t>Vertex coordinates provided and distances need to be calculated</a:t>
            </a:r>
          </a:p>
          <a:p>
            <a:pPr lvl="1"/>
            <a:r>
              <a:rPr lang="en-US" altLang="en-US" sz="1600" dirty="0"/>
              <a:t>Distances could be </a:t>
            </a:r>
            <a:r>
              <a:rPr lang="en-US" altLang="en-US" sz="1600" dirty="0" err="1"/>
              <a:t>non-euclidean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093912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Find node farthest away from any node in </a:t>
            </a:r>
            <a:r>
              <a:rPr lang="en-US" dirty="0" err="1"/>
              <a:t>subtour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164106" y="487680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>
            <a:endCxn id="7" idx="1"/>
          </p:cNvCxnSpPr>
          <p:nvPr/>
        </p:nvCxnSpPr>
        <p:spPr bwMode="auto">
          <a:xfrm>
            <a:off x="3702961" y="2835915"/>
            <a:ext cx="2150992" cy="10205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endCxn id="7" idx="0"/>
          </p:cNvCxnSpPr>
          <p:nvPr/>
        </p:nvCxnSpPr>
        <p:spPr bwMode="auto">
          <a:xfrm>
            <a:off x="3829050" y="2692400"/>
            <a:ext cx="2177303" cy="1033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>
            <a:spLocks/>
          </p:cNvSpPr>
          <p:nvPr/>
        </p:nvSpPr>
        <p:spPr>
          <a:xfrm>
            <a:off x="4135150" y="488717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635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09391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Add node to tour in cheapest way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164106" y="487680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718439" y="2828738"/>
            <a:ext cx="546489" cy="2057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endCxn id="7" idx="0"/>
          </p:cNvCxnSpPr>
          <p:nvPr/>
        </p:nvCxnSpPr>
        <p:spPr bwMode="auto">
          <a:xfrm>
            <a:off x="3830529" y="2697730"/>
            <a:ext cx="2175824" cy="10278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>
            <a:spLocks/>
          </p:cNvSpPr>
          <p:nvPr/>
        </p:nvSpPr>
        <p:spPr>
          <a:xfrm>
            <a:off x="4135150" y="488717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cxnSp>
        <p:nvCxnSpPr>
          <p:cNvPr id="24" name="Straight Connector 23"/>
          <p:cNvCxnSpPr>
            <a:stCxn id="7" idx="2"/>
            <a:endCxn id="12" idx="3"/>
          </p:cNvCxnSpPr>
          <p:nvPr/>
        </p:nvCxnSpPr>
        <p:spPr bwMode="auto">
          <a:xfrm flipH="1">
            <a:off x="4439950" y="3987221"/>
            <a:ext cx="1566403" cy="10307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42213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093912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Find node farthest away from any node in </a:t>
            </a:r>
            <a:r>
              <a:rPr lang="en-US" dirty="0" err="1"/>
              <a:t>subtour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164106" y="487680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 bwMode="auto">
          <a:xfrm>
            <a:off x="3720711" y="2859984"/>
            <a:ext cx="546489" cy="20168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5" idx="3"/>
            <a:endCxn id="7" idx="0"/>
          </p:cNvCxnSpPr>
          <p:nvPr/>
        </p:nvCxnSpPr>
        <p:spPr bwMode="auto">
          <a:xfrm>
            <a:off x="3873111" y="2722824"/>
            <a:ext cx="2133242" cy="10027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>
            <a:spLocks/>
          </p:cNvSpPr>
          <p:nvPr/>
        </p:nvSpPr>
        <p:spPr>
          <a:xfrm>
            <a:off x="4135150" y="488717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3007659" y="430519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978703" y="429047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cxnSp>
        <p:nvCxnSpPr>
          <p:cNvPr id="24" name="Straight Connector 23"/>
          <p:cNvCxnSpPr>
            <a:stCxn id="7" idx="2"/>
            <a:endCxn id="12" idx="3"/>
          </p:cNvCxnSpPr>
          <p:nvPr/>
        </p:nvCxnSpPr>
        <p:spPr bwMode="auto">
          <a:xfrm flipH="1">
            <a:off x="4439950" y="3987221"/>
            <a:ext cx="1566403" cy="10307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2332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729" y="228184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Add node to tour in cheapest way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164106" y="487680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>
            <a:stCxn id="5" idx="1"/>
            <a:endCxn id="23" idx="0"/>
          </p:cNvCxnSpPr>
          <p:nvPr/>
        </p:nvCxnSpPr>
        <p:spPr bwMode="auto">
          <a:xfrm flipH="1">
            <a:off x="3131103" y="2722824"/>
            <a:ext cx="437208" cy="15676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5" idx="3"/>
            <a:endCxn id="7" idx="0"/>
          </p:cNvCxnSpPr>
          <p:nvPr/>
        </p:nvCxnSpPr>
        <p:spPr bwMode="auto">
          <a:xfrm>
            <a:off x="3873111" y="2722824"/>
            <a:ext cx="2133242" cy="10027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>
            <a:spLocks/>
          </p:cNvSpPr>
          <p:nvPr/>
        </p:nvSpPr>
        <p:spPr>
          <a:xfrm>
            <a:off x="4135150" y="488717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3007659" y="430519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978703" y="429047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cxnSp>
        <p:nvCxnSpPr>
          <p:cNvPr id="24" name="Straight Connector 23"/>
          <p:cNvCxnSpPr>
            <a:stCxn id="7" idx="2"/>
            <a:endCxn id="12" idx="3"/>
          </p:cNvCxnSpPr>
          <p:nvPr/>
        </p:nvCxnSpPr>
        <p:spPr bwMode="auto">
          <a:xfrm flipH="1">
            <a:off x="4439950" y="3987221"/>
            <a:ext cx="1566403" cy="10307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2" idx="1"/>
            <a:endCxn id="23" idx="2"/>
          </p:cNvCxnSpPr>
          <p:nvPr/>
        </p:nvCxnSpPr>
        <p:spPr bwMode="auto">
          <a:xfrm flipH="1" flipV="1">
            <a:off x="3131103" y="4552084"/>
            <a:ext cx="1004047" cy="465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3933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Farthest Insertion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583641" y="2585664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568311" y="2585664"/>
            <a:ext cx="3048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164106" y="4876800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5880847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5853953" y="3725611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cxnSp>
        <p:nvCxnSpPr>
          <p:cNvPr id="11" name="Straight Connector 10"/>
          <p:cNvCxnSpPr>
            <a:endCxn id="20" idx="0"/>
          </p:cNvCxnSpPr>
          <p:nvPr/>
        </p:nvCxnSpPr>
        <p:spPr bwMode="auto">
          <a:xfrm>
            <a:off x="3707085" y="2859984"/>
            <a:ext cx="15688" cy="8521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5" idx="3"/>
            <a:endCxn id="22" idx="1"/>
          </p:cNvCxnSpPr>
          <p:nvPr/>
        </p:nvCxnSpPr>
        <p:spPr bwMode="auto">
          <a:xfrm>
            <a:off x="3873111" y="2722824"/>
            <a:ext cx="836766" cy="63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>
            <a:spLocks/>
          </p:cNvSpPr>
          <p:nvPr/>
        </p:nvSpPr>
        <p:spPr>
          <a:xfrm>
            <a:off x="4135150" y="4887172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5312932" y="3176715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3595293" y="372688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4739101" y="3742118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4729240" y="2592019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3007659" y="4305196"/>
            <a:ext cx="246888" cy="2468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570373" y="371216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4714000" y="371735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4709877" y="259837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978703" y="4290474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cxnSp>
        <p:nvCxnSpPr>
          <p:cNvPr id="24" name="Straight Connector 23"/>
          <p:cNvCxnSpPr>
            <a:stCxn id="7" idx="2"/>
            <a:endCxn id="12" idx="3"/>
          </p:cNvCxnSpPr>
          <p:nvPr/>
        </p:nvCxnSpPr>
        <p:spPr bwMode="auto">
          <a:xfrm flipH="1">
            <a:off x="4439950" y="3987221"/>
            <a:ext cx="1566403" cy="10307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12" idx="1"/>
            <a:endCxn id="23" idx="2"/>
          </p:cNvCxnSpPr>
          <p:nvPr/>
        </p:nvCxnSpPr>
        <p:spPr bwMode="auto">
          <a:xfrm flipH="1" flipV="1">
            <a:off x="3131103" y="4552084"/>
            <a:ext cx="1004047" cy="46589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22" idx="2"/>
            <a:endCxn id="21" idx="0"/>
          </p:cNvCxnSpPr>
          <p:nvPr/>
        </p:nvCxnSpPr>
        <p:spPr bwMode="auto">
          <a:xfrm>
            <a:off x="4862277" y="2859984"/>
            <a:ext cx="4123" cy="8573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14" idx="2"/>
            <a:endCxn id="21" idx="3"/>
          </p:cNvCxnSpPr>
          <p:nvPr/>
        </p:nvCxnSpPr>
        <p:spPr bwMode="auto">
          <a:xfrm flipH="1">
            <a:off x="5018800" y="3423603"/>
            <a:ext cx="424300" cy="4245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0" idx="1"/>
          </p:cNvCxnSpPr>
          <p:nvPr/>
        </p:nvCxnSpPr>
        <p:spPr bwMode="auto">
          <a:xfrm flipH="1">
            <a:off x="3128547" y="3842969"/>
            <a:ext cx="441826" cy="4622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>
            <a:spLocks/>
          </p:cNvSpPr>
          <p:nvPr/>
        </p:nvSpPr>
        <p:spPr>
          <a:xfrm>
            <a:off x="5290700" y="3161993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cxnSp>
        <p:nvCxnSpPr>
          <p:cNvPr id="41" name="Straight Connector 40"/>
          <p:cNvCxnSpPr>
            <a:stCxn id="7" idx="1"/>
            <a:endCxn id="14" idx="2"/>
          </p:cNvCxnSpPr>
          <p:nvPr/>
        </p:nvCxnSpPr>
        <p:spPr bwMode="auto">
          <a:xfrm flipH="1" flipV="1">
            <a:off x="5443100" y="3423603"/>
            <a:ext cx="410853" cy="4328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2683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Farthest Insertion Naive Runtime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0CA9-6FD8-112F-22C7-009DD944A19C}"/>
              </a:ext>
            </a:extLst>
          </p:cNvPr>
          <p:cNvSpPr txBox="1"/>
          <p:nvPr/>
        </p:nvSpPr>
        <p:spPr>
          <a:xfrm>
            <a:off x="533400" y="1109646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if I asked you to estimate the Big </a:t>
            </a:r>
            <a:r>
              <a:rPr lang="en-US" sz="1600" b="1" i="1" dirty="0"/>
              <a:t>O</a:t>
            </a:r>
            <a:r>
              <a:rPr lang="en-US" sz="1600" b="1" dirty="0"/>
              <a:t> </a:t>
            </a:r>
            <a:r>
              <a:rPr lang="en-US" sz="1600" dirty="0"/>
              <a:t>runtime for furthest insertion?</a:t>
            </a:r>
          </a:p>
          <a:p>
            <a:endParaRPr lang="en-US" sz="1600" dirty="0"/>
          </a:p>
          <a:p>
            <a:r>
              <a:rPr lang="en-US" sz="1600" dirty="0"/>
              <a:t>Consider Pseudocode and let’s add runtimes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85939-5625-8FA8-64D8-9CDC404F4E92}"/>
                  </a:ext>
                </a:extLst>
              </p:cNvPr>
              <p:cNvSpPr txBox="1"/>
              <p:nvPr/>
            </p:nvSpPr>
            <p:spPr>
              <a:xfrm>
                <a:off x="533400" y="2447969"/>
                <a:ext cx="8458200" cy="22667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Given complete graph G = (N, A)</a:t>
                </a:r>
              </a:p>
              <a:p>
                <a:r>
                  <a:rPr lang="en-US" sz="1400" dirty="0">
                    <a:latin typeface="+mj-lt"/>
                  </a:rPr>
                  <a:t>Let |N| = n </a:t>
                </a:r>
              </a:p>
              <a:p>
                <a:r>
                  <a:rPr lang="en-US" sz="1400" dirty="0">
                    <a:latin typeface="+mj-lt"/>
                  </a:rPr>
                  <a:t>Create a complete tour T</a:t>
                </a:r>
              </a:p>
              <a:p>
                <a:endParaRPr lang="en-US" sz="1400" dirty="0">
                  <a:latin typeface="+mj-lt"/>
                </a:endParaRPr>
              </a:p>
              <a:p>
                <a:r>
                  <a:rPr lang="en-US" sz="1400" dirty="0">
                    <a:latin typeface="+mj-lt"/>
                  </a:rPr>
                  <a:t>While |T| &lt; n do: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create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list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arcs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>
                    <a:latin typeface="+mj-lt"/>
                  </a:rPr>
                  <a:t> (For all nodes not in tour, create a list of arcs to nodes in tour)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Find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place in a list L (For all nodes not in tour find out how far away it’s closest node in tour is)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+mj-lt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400" dirty="0">
                    <a:latin typeface="+mj-lt"/>
                  </a:rPr>
                  <a:t> (Choose the furthest node not in tour)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+mj-lt"/>
                  </a:rPr>
                  <a:t>Add the node corresponding to this maximum of the minimal arcs to 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85939-5625-8FA8-64D8-9CDC404F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47969"/>
                <a:ext cx="8458200" cy="2266711"/>
              </a:xfrm>
              <a:prstGeom prst="rect">
                <a:avLst/>
              </a:prstGeom>
              <a:blipFill>
                <a:blip r:embed="rId2"/>
                <a:stretch>
                  <a:fillRect l="-216" t="-53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351B8C-AA87-71E9-B35E-2D65A95EEFAA}"/>
              </a:ext>
            </a:extLst>
          </p:cNvPr>
          <p:cNvSpPr txBox="1"/>
          <p:nvPr/>
        </p:nvSpPr>
        <p:spPr>
          <a:xfrm>
            <a:off x="442467" y="4818004"/>
            <a:ext cx="831105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What are associated runtimes?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Worst case there is n/2 nodes in T and for every node in T we look at n/2 nodes not in T -&gt; O(n) </a:t>
            </a:r>
            <a:br>
              <a:rPr lang="en-US" sz="1400" dirty="0"/>
            </a:br>
            <a:r>
              <a:rPr lang="en-US" sz="1400" dirty="0"/>
              <a:t>But we must do this for all n/2 nodes in T thus this step is O(n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must find the minimum element for all lists.  Finding a single minimum is O(n), but we must do this at worst n-1 times so this step is O(n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must find maximum of the list L, which has at worst n-1 elements -&gt; O(n)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We must do all the above steps n times O(n)</a:t>
            </a:r>
          </a:p>
          <a:p>
            <a:endParaRPr lang="en-US" sz="1400" dirty="0"/>
          </a:p>
          <a:p>
            <a:r>
              <a:rPr lang="en-US" sz="1400" dirty="0"/>
              <a:t>O(n(n</a:t>
            </a:r>
            <a:r>
              <a:rPr lang="en-US" sz="1400" baseline="30000" dirty="0"/>
              <a:t>2</a:t>
            </a:r>
            <a:r>
              <a:rPr lang="en-US" sz="1400" dirty="0"/>
              <a:t> + n</a:t>
            </a:r>
            <a:r>
              <a:rPr lang="en-US" sz="1400" baseline="30000" dirty="0"/>
              <a:t>2</a:t>
            </a:r>
            <a:r>
              <a:rPr lang="en-US" sz="1400" dirty="0"/>
              <a:t> + n)) = O(2n</a:t>
            </a:r>
            <a:r>
              <a:rPr lang="en-US" sz="1400" baseline="30000" dirty="0"/>
              <a:t>3</a:t>
            </a:r>
            <a:r>
              <a:rPr lang="en-US" sz="1400" dirty="0"/>
              <a:t> + n</a:t>
            </a:r>
            <a:r>
              <a:rPr lang="en-US" sz="1400" baseline="30000" dirty="0"/>
              <a:t>2</a:t>
            </a:r>
            <a:r>
              <a:rPr lang="en-US" sz="1400" dirty="0"/>
              <a:t>) =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</p:txBody>
      </p:sp>
      <p:pic>
        <p:nvPicPr>
          <p:cNvPr id="717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399" y="814653"/>
            <a:ext cx="4419217" cy="2740293"/>
          </a:xfrm>
          <a:solidFill>
            <a:schemeClr val="bg1"/>
          </a:solidFill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/>
              <a:t>Arc-Greedy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563954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Arc-Greedy Heuristic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sz="2400" dirty="0"/>
              <a:t>Often confusingly just called ‘Greedy’ or ‘Multi-Fragment’</a:t>
            </a:r>
          </a:p>
          <a:p>
            <a:r>
              <a:rPr lang="en-US" sz="2400" dirty="0"/>
              <a:t>Iteratively add the least cost </a:t>
            </a:r>
            <a:r>
              <a:rPr lang="en-US" sz="2400" b="1" dirty="0">
                <a:solidFill>
                  <a:srgbClr val="FF0000"/>
                </a:solidFill>
              </a:rPr>
              <a:t>arc</a:t>
            </a:r>
            <a:r>
              <a:rPr lang="en-US" sz="2400" dirty="0"/>
              <a:t> to the tour if;</a:t>
            </a:r>
          </a:p>
          <a:p>
            <a:pPr lvl="1"/>
            <a:r>
              <a:rPr lang="en-US" sz="2000" dirty="0"/>
              <a:t>Arc does not allow a node to have degree 3</a:t>
            </a:r>
          </a:p>
          <a:p>
            <a:pPr lvl="1"/>
            <a:r>
              <a:rPr lang="en-US" sz="2000" dirty="0"/>
              <a:t>No cycles are created, unless last arc.</a:t>
            </a:r>
          </a:p>
          <a:p>
            <a:r>
              <a:rPr lang="en-US" sz="2400" dirty="0"/>
              <a:t>Unlike all prior constructive heuristics this allows multiple fragments to grow independently</a:t>
            </a:r>
          </a:p>
          <a:p>
            <a:r>
              <a:rPr lang="en-US" sz="2400" dirty="0"/>
              <a:t>Advantages:</a:t>
            </a:r>
          </a:p>
          <a:p>
            <a:pPr lvl="1"/>
            <a:r>
              <a:rPr lang="en-US" sz="2000" dirty="0"/>
              <a:t>Speed</a:t>
            </a:r>
          </a:p>
          <a:p>
            <a:pPr lvl="1"/>
            <a:r>
              <a:rPr lang="en-US" sz="2000" dirty="0"/>
              <a:t>Easy to communicate</a:t>
            </a:r>
          </a:p>
          <a:p>
            <a:r>
              <a:rPr lang="en-US" sz="2400" dirty="0"/>
              <a:t>Disadvantages:</a:t>
            </a:r>
          </a:p>
          <a:p>
            <a:pPr lvl="1"/>
            <a:r>
              <a:rPr lang="en-US" sz="2000" dirty="0"/>
              <a:t>Sometimes fail on an incomplete graph.</a:t>
            </a:r>
          </a:p>
          <a:p>
            <a:pPr lvl="1"/>
            <a:r>
              <a:rPr lang="en-US" sz="2000" dirty="0"/>
              <a:t>Still can provide bad solutions.</a:t>
            </a:r>
          </a:p>
        </p:txBody>
      </p:sp>
    </p:spTree>
    <p:extLst>
      <p:ext uri="{BB962C8B-B14F-4D97-AF65-F5344CB8AC3E}">
        <p14:creationId xmlns:p14="http://schemas.microsoft.com/office/powerpoint/2010/main" val="2794596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Arc-Greedy Heuristic for TSP</a:t>
            </a:r>
            <a:endParaRPr lang="en-US" altLang="en-US" dirty="0"/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2530475"/>
            <a:ext cx="7505700" cy="3571875"/>
          </a:xfrm>
        </p:spPr>
      </p:pic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Use Arc-Greedy Heuristic for TSP to find a tour</a:t>
            </a:r>
          </a:p>
        </p:txBody>
      </p:sp>
    </p:spTree>
    <p:extLst>
      <p:ext uri="{BB962C8B-B14F-4D97-AF65-F5344CB8AC3E}">
        <p14:creationId xmlns:p14="http://schemas.microsoft.com/office/powerpoint/2010/main" val="1717377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Arc-Greedy Heuristic for TSP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26242"/>
            <a:ext cx="5100375" cy="447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/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773753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Arc-Greedy Heuristic for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each iteration what are the elements of the neighborhood?</a:t>
            </a:r>
          </a:p>
          <a:p>
            <a:pPr lvl="1"/>
            <a:r>
              <a:rPr lang="en-US" dirty="0"/>
              <a:t>The set of arcs whose addition does not cause a node to have degree 3 or higher and do not form a premature </a:t>
            </a:r>
            <a:r>
              <a:rPr lang="en-US" dirty="0" err="1"/>
              <a:t>subtour</a:t>
            </a:r>
            <a:endParaRPr lang="en-US" dirty="0"/>
          </a:p>
          <a:p>
            <a:r>
              <a:rPr lang="en-US" dirty="0"/>
              <a:t>How do you choose from this set?</a:t>
            </a:r>
          </a:p>
          <a:p>
            <a:pPr lvl="1"/>
            <a:r>
              <a:rPr lang="en-US" dirty="0"/>
              <a:t>Shortest arc </a:t>
            </a:r>
          </a:p>
        </p:txBody>
      </p:sp>
    </p:spTree>
    <p:extLst>
      <p:ext uri="{BB962C8B-B14F-4D97-AF65-F5344CB8AC3E}">
        <p14:creationId xmlns:p14="http://schemas.microsoft.com/office/powerpoint/2010/main" val="54924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Arc-Greedy Heuristic for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Coding the Arc-Greedy Heuristic</a:t>
            </a:r>
          </a:p>
          <a:p>
            <a:pPr lvl="1"/>
            <a:r>
              <a:rPr lang="en-US" sz="2000" dirty="0"/>
              <a:t>Its “easy” to verify that the addition of an arc to the partial tour does not violate node degree constraint</a:t>
            </a:r>
          </a:p>
          <a:p>
            <a:pPr lvl="2"/>
            <a:r>
              <a:rPr lang="en-US" sz="1800" b="1" dirty="0"/>
              <a:t>O</a:t>
            </a:r>
            <a:r>
              <a:rPr lang="en-US" sz="1800" dirty="0"/>
              <a:t>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</a:p>
          <a:p>
            <a:pPr lvl="1"/>
            <a:r>
              <a:rPr lang="en-US" sz="2000" dirty="0"/>
              <a:t>Much harder to ensure adding an arc will not create a </a:t>
            </a:r>
            <a:r>
              <a:rPr lang="en-US" sz="2000" dirty="0" err="1"/>
              <a:t>subtour</a:t>
            </a:r>
            <a:endParaRPr lang="en-US" sz="2000" dirty="0"/>
          </a:p>
          <a:p>
            <a:pPr lvl="2"/>
            <a:r>
              <a:rPr lang="en-US" sz="1800" dirty="0"/>
              <a:t>Bentley proposes a method</a:t>
            </a:r>
          </a:p>
          <a:p>
            <a:pPr lvl="3"/>
            <a:r>
              <a:rPr lang="en-US" sz="1600" dirty="0"/>
              <a:t>Track the heads and tails of all fragments and ensure the head and tail of the same fragment do not connect </a:t>
            </a:r>
          </a:p>
          <a:p>
            <a:pPr lvl="2"/>
            <a:r>
              <a:rPr lang="en-US" sz="1800" dirty="0"/>
              <a:t>Exhaustive loop</a:t>
            </a:r>
          </a:p>
          <a:p>
            <a:pPr lvl="3"/>
            <a:r>
              <a:rPr lang="en-US" sz="1600" dirty="0"/>
              <a:t>After each addition you run through all arcs in associated fragment and ensure you do not return to start in under |V| steps </a:t>
            </a:r>
          </a:p>
          <a:p>
            <a:pPr lvl="2"/>
            <a:r>
              <a:rPr lang="en-US" sz="1800" dirty="0"/>
              <a:t>Jackovich, et al propose a way</a:t>
            </a:r>
          </a:p>
          <a:p>
            <a:pPr lvl="3"/>
            <a:r>
              <a:rPr lang="en-US" sz="1600" dirty="0"/>
              <a:t>Greedy Tracker updates a matrix of illegal arcs which would form </a:t>
            </a:r>
            <a:r>
              <a:rPr lang="en-US" sz="1600" dirty="0" err="1"/>
              <a:t>subtours</a:t>
            </a:r>
            <a:r>
              <a:rPr lang="en-US" sz="16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18036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/>
              <a:t>Prims Algorithm for Minimum Spanning Tree 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289540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Definition: A </a:t>
            </a:r>
            <a:r>
              <a:rPr lang="en-US" sz="2400" b="1" dirty="0"/>
              <a:t>spanning tree </a:t>
            </a:r>
            <a:r>
              <a:rPr lang="en-US" sz="2400" i="1" dirty="0"/>
              <a:t>T</a:t>
            </a:r>
            <a:r>
              <a:rPr lang="en-US" sz="2400" dirty="0"/>
              <a:t> of a graph </a:t>
            </a:r>
            <a:r>
              <a:rPr lang="en-US" sz="2400" i="1" dirty="0"/>
              <a:t>G</a:t>
            </a:r>
            <a:r>
              <a:rPr lang="en-US" sz="2400" dirty="0"/>
              <a:t> is a connected </a:t>
            </a:r>
            <a:r>
              <a:rPr lang="en-US" sz="2400" i="1" dirty="0"/>
              <a:t>acyclic</a:t>
            </a:r>
            <a:r>
              <a:rPr lang="en-US" sz="2400" dirty="0"/>
              <a:t> subgraph that spans all nodes of </a:t>
            </a:r>
            <a:r>
              <a:rPr lang="en-US" sz="2400" i="1" dirty="0"/>
              <a:t>G</a:t>
            </a:r>
            <a:r>
              <a:rPr lang="en-US" sz="2400" dirty="0"/>
              <a:t>.</a:t>
            </a:r>
          </a:p>
          <a:p>
            <a:r>
              <a:rPr lang="en-US" sz="2400" dirty="0"/>
              <a:t>Given an undirected graph </a:t>
            </a:r>
            <a:r>
              <a:rPr lang="en-US" sz="2400" i="1" dirty="0"/>
              <a:t>G = (N, A) </a:t>
            </a:r>
            <a:r>
              <a:rPr lang="en-US" sz="2400" dirty="0"/>
              <a:t>with </a:t>
            </a:r>
            <a:r>
              <a:rPr lang="en-US" sz="2400" i="1" dirty="0"/>
              <a:t>n</a:t>
            </a:r>
            <a:r>
              <a:rPr lang="en-US" sz="2400" dirty="0"/>
              <a:t> = |</a:t>
            </a:r>
            <a:r>
              <a:rPr lang="en-US" sz="2400" i="1" dirty="0"/>
              <a:t>N</a:t>
            </a:r>
            <a:r>
              <a:rPr lang="en-US" sz="2400" dirty="0"/>
              <a:t>| nodes and </a:t>
            </a:r>
            <a:r>
              <a:rPr lang="en-US" sz="2400" i="1" dirty="0"/>
              <a:t>m</a:t>
            </a:r>
            <a:r>
              <a:rPr lang="en-US" sz="2400" dirty="0"/>
              <a:t> = |</a:t>
            </a:r>
            <a:r>
              <a:rPr lang="en-US" sz="2400" i="1" dirty="0"/>
              <a:t>A</a:t>
            </a:r>
            <a:r>
              <a:rPr lang="en-US" sz="2400" dirty="0"/>
              <a:t>| arcs and with a length or cost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ij</a:t>
            </a:r>
            <a:r>
              <a:rPr lang="en-US" sz="2400" dirty="0"/>
              <a:t> associated with each arc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 , j) </a:t>
            </a:r>
            <a:r>
              <a:rPr lang="en-US" sz="2400" i="1" dirty="0">
                <a:latin typeface="NSimSun" panose="02010609030101010101" pitchFamily="49" charset="-122"/>
                <a:ea typeface="NSimSun" panose="02010609030101010101" pitchFamily="49" charset="-122"/>
              </a:rPr>
              <a:t>∈</a:t>
            </a:r>
            <a:r>
              <a:rPr lang="en-US" sz="2400" i="1" dirty="0"/>
              <a:t> A</a:t>
            </a:r>
            <a:r>
              <a:rPr lang="en-US" sz="2400" dirty="0"/>
              <a:t>, we wish to find a spanning tree, called a </a:t>
            </a:r>
            <a:r>
              <a:rPr lang="en-US" sz="2400" b="1" dirty="0"/>
              <a:t>minimum spanning tree</a:t>
            </a:r>
            <a:r>
              <a:rPr lang="en-US" sz="2400" dirty="0"/>
              <a:t>, that has the smallest total cost (or length) of its constituent arcs, measured as the sum of costs of the arcs in the spanning tree.</a:t>
            </a:r>
          </a:p>
          <a:p>
            <a:pPr lvl="1"/>
            <a:r>
              <a:rPr lang="en-US" sz="2000" dirty="0"/>
              <a:t>Ahuja, </a:t>
            </a:r>
            <a:r>
              <a:rPr lang="en-US" sz="2000" dirty="0" err="1"/>
              <a:t>Magnanti</a:t>
            </a:r>
            <a:r>
              <a:rPr lang="en-US" sz="2000" dirty="0"/>
              <a:t>, </a:t>
            </a:r>
            <a:r>
              <a:rPr lang="en-US" sz="2000" dirty="0" err="1"/>
              <a:t>Orlin</a:t>
            </a:r>
            <a:r>
              <a:rPr lang="en-US" sz="2000" dirty="0"/>
              <a:t> 1993.</a:t>
            </a:r>
          </a:p>
        </p:txBody>
      </p:sp>
    </p:spTree>
    <p:extLst>
      <p:ext uri="{BB962C8B-B14F-4D97-AF65-F5344CB8AC3E}">
        <p14:creationId xmlns:p14="http://schemas.microsoft.com/office/powerpoint/2010/main" val="1916714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Prim's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Constructive </a:t>
                </a:r>
                <a:r>
                  <a:rPr lang="en-US" sz="2400" b="1" dirty="0"/>
                  <a:t>algorithm</a:t>
                </a:r>
                <a:r>
                  <a:rPr lang="en-US" sz="2400" dirty="0"/>
                  <a:t> – (it is exact for MST)</a:t>
                </a:r>
              </a:p>
              <a:p>
                <a:pPr marL="841375" lvl="1" indent="-514350">
                  <a:buFont typeface="+mj-lt"/>
                  <a:buAutoNum type="arabicPeriod"/>
                </a:pPr>
                <a:r>
                  <a:rPr lang="en-US" sz="2000" dirty="0"/>
                  <a:t>Add all nodes to 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:= set of unvisited nodes.</a:t>
                </a:r>
              </a:p>
              <a:p>
                <a:pPr marL="841375" lvl="1" indent="-514350">
                  <a:buFont typeface="+mj-lt"/>
                  <a:buAutoNum type="arabicPeriod"/>
                </a:pPr>
                <a:r>
                  <a:rPr lang="en-US" sz="2000" dirty="0"/>
                  <a:t>Select the least cost arc </a:t>
                </a:r>
                <a:r>
                  <a:rPr lang="en-US" sz="2000" i="1" dirty="0"/>
                  <a:t>(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, j )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2000" i="1" dirty="0"/>
                  <a:t>.</a:t>
                </a:r>
              </a:p>
              <a:p>
                <a:pPr marL="841375" lvl="1" indent="-514350">
                  <a:buFont typeface="+mj-lt"/>
                  <a:buAutoNum type="arabicPeriod"/>
                </a:pPr>
                <a:r>
                  <a:rPr lang="en-US" sz="2000" dirty="0"/>
                  <a:t>Add nodes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j</a:t>
                </a:r>
                <a:r>
                  <a:rPr lang="en-US" sz="2000" dirty="0"/>
                  <a:t> to set </a:t>
                </a:r>
                <a:r>
                  <a:rPr lang="en-US" sz="2000" b="1" dirty="0"/>
                  <a:t>S</a:t>
                </a:r>
                <a:r>
                  <a:rPr lang="en-US" sz="2000" dirty="0"/>
                  <a:t> </a:t>
                </a:r>
                <a:r>
                  <a:rPr lang="en-US" sz="2000" b="1" dirty="0"/>
                  <a:t>:= </a:t>
                </a:r>
                <a:r>
                  <a:rPr lang="en-US" sz="2000" dirty="0"/>
                  <a:t>set of visited nodes.</a:t>
                </a:r>
              </a:p>
              <a:p>
                <a:pPr marL="841375" lvl="1" indent="-514350">
                  <a:buFont typeface="+mj-lt"/>
                  <a:buAutoNum type="arabicPeriod"/>
                </a:pPr>
                <a:r>
                  <a:rPr lang="en-US" sz="2000" dirty="0"/>
                  <a:t>Iteratively add the least cost arc </a:t>
                </a:r>
                <a:r>
                  <a:rPr lang="en-US" sz="2000" i="1" dirty="0"/>
                  <a:t>(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, j) </a:t>
                </a:r>
                <a:r>
                  <a:rPr lang="en-US" sz="2000" dirty="0"/>
                  <a:t>to the Spanning Tree</a:t>
                </a:r>
                <a:r>
                  <a:rPr lang="en-US" sz="2000" i="1" dirty="0"/>
                  <a:t> </a:t>
                </a:r>
                <a:r>
                  <a:rPr lang="en-US" sz="2000" dirty="0"/>
                  <a:t>such that </a:t>
                </a:r>
                <a:br>
                  <a:rPr lang="en-US" sz="2000" dirty="0"/>
                </a:b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i="1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∈</a:t>
                </a:r>
                <a:r>
                  <a:rPr lang="en-US" sz="2000" i="1" dirty="0"/>
                  <a:t> </a:t>
                </a:r>
                <a:r>
                  <a:rPr lang="en-US" sz="2000" b="1" i="1" dirty="0"/>
                  <a:t>S</a:t>
                </a:r>
                <a:r>
                  <a:rPr lang="en-US" sz="2000" i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j </a:t>
                </a:r>
                <a:r>
                  <a:rPr lang="en-US" sz="2000" i="1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∈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56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2208212"/>
            <a:ext cx="3895725" cy="331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2743200"/>
                <a:ext cx="1676400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[A, …,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676400" cy="646908"/>
              </a:xfrm>
              <a:prstGeom prst="rect">
                <a:avLst/>
              </a:prstGeom>
              <a:blipFill rotWithShape="0">
                <a:blip r:embed="rId3"/>
                <a:stretch>
                  <a:fillRect l="-29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54873" y="5522912"/>
            <a:ext cx="4157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Assume fully connected 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63150-D133-8BEB-E63E-873C4D8C9A55}"/>
                  </a:ext>
                </a:extLst>
              </p:cNvPr>
              <p:cNvSpPr txBox="1"/>
              <p:nvPr/>
            </p:nvSpPr>
            <p:spPr>
              <a:xfrm>
                <a:off x="457200" y="1627970"/>
                <a:ext cx="784860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1. Add all nodes to 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:= set of unvisited nodes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763150-D133-8BEB-E63E-873C4D8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27970"/>
                <a:ext cx="7848600" cy="369909"/>
              </a:xfrm>
              <a:prstGeom prst="rect">
                <a:avLst/>
              </a:prstGeom>
              <a:blipFill>
                <a:blip r:embed="rId4"/>
                <a:stretch>
                  <a:fillRect l="-62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96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03450"/>
            <a:ext cx="3905250" cy="3324225"/>
          </a:xfrm>
          <a:prstGeom prst="rect">
            <a:avLst/>
          </a:prstGeom>
        </p:spPr>
      </p:pic>
      <p:sp>
        <p:nvSpPr>
          <p:cNvPr id="3" name="Oval 2"/>
          <p:cNvSpPr>
            <a:spLocks noChangeAspect="1"/>
          </p:cNvSpPr>
          <p:nvPr/>
        </p:nvSpPr>
        <p:spPr bwMode="auto">
          <a:xfrm>
            <a:off x="3090385" y="4271962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[A, D, E, F, G,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[B, C]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blipFill>
                <a:blip r:embed="rId3"/>
                <a:stretch>
                  <a:fillRect l="-2105" t="-3774" r="-78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3CCAF-EFC4-D942-1882-76529C5EFA03}"/>
                  </a:ext>
                </a:extLst>
              </p:cNvPr>
              <p:cNvSpPr txBox="1"/>
              <p:nvPr/>
            </p:nvSpPr>
            <p:spPr>
              <a:xfrm>
                <a:off x="13188" y="1319792"/>
                <a:ext cx="457200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27025" lvl="1"/>
                <a:r>
                  <a:rPr lang="en-US" sz="1800" dirty="0"/>
                  <a:t>2. Select the least cost arc </a:t>
                </a:r>
                <a:r>
                  <a:rPr lang="en-US" sz="1800" i="1" dirty="0"/>
                  <a:t>(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, j ) </a:t>
                </a:r>
                <a:r>
                  <a:rPr lang="en-US" sz="1800" dirty="0"/>
                  <a:t>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800" i="1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3CCAF-EFC4-D942-1882-76529C5E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" y="1319792"/>
                <a:ext cx="4572000" cy="369909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C03432F-C345-E081-A387-F7393B42ADF5}"/>
              </a:ext>
            </a:extLst>
          </p:cNvPr>
          <p:cNvSpPr txBox="1"/>
          <p:nvPr/>
        </p:nvSpPr>
        <p:spPr>
          <a:xfrm>
            <a:off x="0" y="1684596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7025" lvl="1"/>
            <a:r>
              <a:rPr lang="en-US" sz="1800" dirty="0"/>
              <a:t>3. Add nodes </a:t>
            </a:r>
            <a:r>
              <a:rPr lang="en-US" sz="1800" i="1" dirty="0" err="1"/>
              <a:t>i</a:t>
            </a:r>
            <a:r>
              <a:rPr lang="en-US" sz="1800" dirty="0"/>
              <a:t> and </a:t>
            </a:r>
            <a:r>
              <a:rPr lang="en-US" sz="1800" i="1" dirty="0"/>
              <a:t>j</a:t>
            </a:r>
            <a:r>
              <a:rPr lang="en-US" sz="1800" dirty="0"/>
              <a:t> to set </a:t>
            </a:r>
            <a:r>
              <a:rPr lang="en-US" sz="1800" b="1" dirty="0"/>
              <a:t>S</a:t>
            </a:r>
            <a:r>
              <a:rPr lang="en-US" sz="1800" dirty="0"/>
              <a:t> </a:t>
            </a:r>
            <a:r>
              <a:rPr lang="en-US" sz="1800" b="1" dirty="0"/>
              <a:t>:= </a:t>
            </a:r>
            <a:r>
              <a:rPr lang="en-US" sz="1800" dirty="0"/>
              <a:t>set of visited nodes.</a:t>
            </a:r>
          </a:p>
        </p:txBody>
      </p:sp>
    </p:spTree>
    <p:extLst>
      <p:ext uri="{BB962C8B-B14F-4D97-AF65-F5344CB8AC3E}">
        <p14:creationId xmlns:p14="http://schemas.microsoft.com/office/powerpoint/2010/main" val="1321740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193925"/>
            <a:ext cx="3886200" cy="334327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090385" y="4271962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31197" y="2648439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[D, E, F, G,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blipFill rotWithShape="0">
                <a:blip r:embed="rId3"/>
                <a:stretch>
                  <a:fillRect l="-210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14F6A-8C28-7C5C-B3E8-B739599F22B1}"/>
                  </a:ext>
                </a:extLst>
              </p:cNvPr>
              <p:cNvSpPr txBox="1"/>
              <p:nvPr/>
            </p:nvSpPr>
            <p:spPr>
              <a:xfrm>
                <a:off x="-152400" y="1517579"/>
                <a:ext cx="8382000" cy="646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27025" lvl="1"/>
                <a:r>
                  <a:rPr lang="en-US" sz="1800" dirty="0"/>
                  <a:t>4. Iteratively add the least cost arc </a:t>
                </a:r>
                <a:r>
                  <a:rPr lang="en-US" sz="1800" i="1" dirty="0"/>
                  <a:t>(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, j) </a:t>
                </a:r>
                <a:r>
                  <a:rPr lang="en-US" sz="1800" dirty="0"/>
                  <a:t>to the Spanning Tree</a:t>
                </a:r>
                <a:r>
                  <a:rPr lang="en-US" sz="1800" i="1" dirty="0"/>
                  <a:t> </a:t>
                </a:r>
                <a:r>
                  <a:rPr lang="en-US" sz="1800" dirty="0"/>
                  <a:t>such that </a:t>
                </a:r>
                <a:br>
                  <a:rPr lang="en-US" sz="1800" dirty="0"/>
                </a:br>
                <a:r>
                  <a:rPr lang="en-US" sz="1800" i="1" dirty="0" err="1"/>
                  <a:t>i</a:t>
                </a:r>
                <a:r>
                  <a:rPr lang="en-US" sz="1800" i="1" dirty="0"/>
                  <a:t> </a:t>
                </a:r>
                <a:r>
                  <a:rPr lang="en-US" sz="1800" i="1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∈</a:t>
                </a:r>
                <a:r>
                  <a:rPr lang="en-US" sz="1800" i="1" dirty="0"/>
                  <a:t> </a:t>
                </a:r>
                <a:r>
                  <a:rPr lang="en-US" sz="1800" b="1" i="1" dirty="0"/>
                  <a:t>S</a:t>
                </a:r>
                <a:r>
                  <a:rPr lang="en-US" sz="1800" i="1" dirty="0"/>
                  <a:t> </a:t>
                </a:r>
                <a:r>
                  <a:rPr lang="en-US" sz="1800" dirty="0"/>
                  <a:t>and </a:t>
                </a:r>
                <a:r>
                  <a:rPr lang="en-US" sz="1800" i="1" dirty="0"/>
                  <a:t>j </a:t>
                </a:r>
                <a:r>
                  <a:rPr lang="en-US" sz="1800" i="1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∈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814F6A-8C28-7C5C-B3E8-B739599F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517579"/>
                <a:ext cx="8382000" cy="646908"/>
              </a:xfrm>
              <a:prstGeom prst="rect">
                <a:avLst/>
              </a:prstGeom>
              <a:blipFill>
                <a:blip r:embed="rId4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38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203450"/>
            <a:ext cx="3867150" cy="332422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078935" y="42672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18369" y="2638664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711940" y="2655243"/>
            <a:ext cx="230309" cy="230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[E, F, G,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C, D]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blipFill rotWithShape="0">
                <a:blip r:embed="rId3"/>
                <a:stretch>
                  <a:fillRect l="-210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393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193925"/>
            <a:ext cx="3886200" cy="334327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097041" y="4276253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40249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720724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5257800" y="32004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[F, G,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C, D, E]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743200"/>
                <a:ext cx="2314575" cy="646908"/>
              </a:xfrm>
              <a:prstGeom prst="rect">
                <a:avLst/>
              </a:prstGeom>
              <a:blipFill rotWithShape="0">
                <a:blip r:embed="rId3"/>
                <a:stretch>
                  <a:fillRect l="-210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4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Construction Heuristics</a:t>
            </a:r>
            <a:endParaRPr lang="en-US" alt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With a construction heuristic, you start with the null set and a solution to the problem is iteratively created.</a:t>
            </a:r>
          </a:p>
          <a:p>
            <a:r>
              <a:rPr lang="en-US" altLang="en-US" sz="2400" i="1" dirty="0"/>
              <a:t>Generally</a:t>
            </a:r>
            <a:r>
              <a:rPr lang="en-US" altLang="en-US" sz="2400" dirty="0"/>
              <a:t>, once an element is added to solution it stays in solution.</a:t>
            </a:r>
          </a:p>
          <a:p>
            <a:r>
              <a:rPr lang="en-US" altLang="en-US" sz="2400" i="1" dirty="0"/>
              <a:t>Generally</a:t>
            </a:r>
            <a:r>
              <a:rPr lang="en-US" altLang="en-US" sz="2400" dirty="0"/>
              <a:t>, construction heuristics build a feasible solution.</a:t>
            </a:r>
          </a:p>
          <a:p>
            <a:r>
              <a:rPr lang="en-US" altLang="en-US" sz="2400" dirty="0"/>
              <a:t>Deterministic in nature, traditionally greedy.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8" y="6121562"/>
            <a:ext cx="9144000" cy="7315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Construction heuristics are one of the foundational elements of more advanced modern Meta-Heuristics (Meta-Heuristics combine multiple foundational heuristic elements)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2184400"/>
            <a:ext cx="3895725" cy="336232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097041" y="4276253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40249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720724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5257800" y="32004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4711853" y="3738345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1" y="2743200"/>
                <a:ext cx="2466974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[G, 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C, D, E, F]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743200"/>
                <a:ext cx="2466974" cy="646908"/>
              </a:xfrm>
              <a:prstGeom prst="rect">
                <a:avLst/>
              </a:prstGeom>
              <a:blipFill rotWithShape="0">
                <a:blip r:embed="rId3"/>
                <a:stretch>
                  <a:fillRect l="-1975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921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612" y="2184400"/>
            <a:ext cx="3914775" cy="336232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097041" y="4276253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40249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720724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5257800" y="32004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4710820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5791200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1" y="2743200"/>
                <a:ext cx="2466974" cy="92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[H]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C, D, E, F, G]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743200"/>
                <a:ext cx="2466974" cy="923907"/>
              </a:xfrm>
              <a:prstGeom prst="rect">
                <a:avLst/>
              </a:prstGeom>
              <a:blipFill rotWithShape="0">
                <a:blip r:embed="rId3"/>
                <a:stretch>
                  <a:fillRect l="-197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936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Prim's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425" y="2198687"/>
            <a:ext cx="3867150" cy="3333750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097041" y="4276253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640249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720724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5257800" y="32004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30441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3097041" y="4276253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3640249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4720724" y="264843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5257800" y="3200400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4710820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5791200" y="3742118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4181947" y="4813429"/>
            <a:ext cx="246888" cy="2468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1" y="2743200"/>
                <a:ext cx="2466974" cy="923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S</a:t>
                </a:r>
                <a:r>
                  <a:rPr lang="en-US" dirty="0"/>
                  <a:t> : = [A, B, C, D, E, F, G, H]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2743200"/>
                <a:ext cx="2466974" cy="923907"/>
              </a:xfrm>
              <a:prstGeom prst="rect">
                <a:avLst/>
              </a:prstGeom>
              <a:blipFill rotWithShape="0">
                <a:blip r:embed="rId3"/>
                <a:stretch>
                  <a:fillRect l="-1975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2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/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52347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MST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can you use the MST of a graph to help solve the TSP?</a:t>
            </a:r>
          </a:p>
        </p:txBody>
      </p:sp>
    </p:spTree>
    <p:extLst>
      <p:ext uri="{BB962C8B-B14F-4D97-AF65-F5344CB8AC3E}">
        <p14:creationId xmlns:p14="http://schemas.microsoft.com/office/powerpoint/2010/main" val="22714254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tree traversal </a:t>
            </a:r>
            <a:r>
              <a:rPr lang="en-US" sz="2400" dirty="0"/>
              <a:t>is a specific order in which to trace the nodes of a tree.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pre-order walk </a:t>
            </a:r>
            <a:r>
              <a:rPr lang="en-US" sz="2400" dirty="0"/>
              <a:t>of a tree visits root, left, right.</a:t>
            </a:r>
          </a:p>
        </p:txBody>
      </p:sp>
    </p:spTree>
    <p:extLst>
      <p:ext uri="{BB962C8B-B14F-4D97-AF65-F5344CB8AC3E}">
        <p14:creationId xmlns:p14="http://schemas.microsoft.com/office/powerpoint/2010/main" val="36980216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Pre-order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Pre-Order: A - B - C - H - D - E - F - 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38425" y="2198687"/>
            <a:ext cx="3867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4463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MST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constructive heuristic using MST for TSP is as follows: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000" dirty="0"/>
              <a:t>Solve for the MST on G.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000" dirty="0"/>
              <a:t>Create a list of nodes based on a pre-order walk of the MST.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sz="2000" dirty="0"/>
              <a:t>Create a tour by visiting the nodes in the pre-order walk list and returning to the start.</a:t>
            </a:r>
          </a:p>
        </p:txBody>
      </p:sp>
    </p:spTree>
    <p:extLst>
      <p:ext uri="{BB962C8B-B14F-4D97-AF65-F5344CB8AC3E}">
        <p14:creationId xmlns:p14="http://schemas.microsoft.com/office/powerpoint/2010/main" val="40781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MST for 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Pre-Order: A - B - C - H - D - E - F - 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" y="2198687"/>
            <a:ext cx="3867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61" y="2198687"/>
            <a:ext cx="3891739" cy="334670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4122420" y="3733800"/>
            <a:ext cx="838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965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/>
              <a:t>Christofides</a:t>
            </a:r>
            <a:r>
              <a:rPr lang="en-US" altLang="en-US" sz="2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414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381000" y="1438762"/>
            <a:ext cx="8305800" cy="4428637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Construction Heuristics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Two rules </a:t>
                </a:r>
                <a:r>
                  <a:rPr lang="en-US" altLang="en-US" sz="2400" b="1" dirty="0"/>
                  <a:t>uniquely define</a:t>
                </a:r>
                <a:r>
                  <a:rPr lang="en-US" altLang="en-US" sz="2400" dirty="0"/>
                  <a:t> a constructive heuristic: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 The definition of a </a:t>
                </a:r>
                <a:r>
                  <a:rPr lang="en-US" altLang="en-US" sz="2400" b="1" dirty="0"/>
                  <a:t>move</a:t>
                </a:r>
                <a:r>
                  <a:rPr lang="en-US" altLang="en-US" sz="2400" dirty="0"/>
                  <a:t> </a:t>
                </a:r>
              </a:p>
              <a:p>
                <a:pPr marL="784225" lvl="1" indent="-457200">
                  <a:buFont typeface="+mj-lt"/>
                  <a:buAutoNum type="arabicPeriod"/>
                </a:pPr>
                <a:r>
                  <a:rPr lang="en-US" altLang="en-US" sz="2000" dirty="0"/>
                  <a:t>A </a:t>
                </a:r>
                <a:r>
                  <a:rPr lang="en-US" altLang="en-US" sz="2000" i="1" dirty="0"/>
                  <a:t>move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is a simple operation (addition of an element, exchange of elements, etc.) </a:t>
                </a:r>
              </a:p>
              <a:p>
                <a:pPr marL="784225" lvl="1" indent="-457200">
                  <a:buFont typeface="+mj-lt"/>
                  <a:buAutoNum type="arabicPeriod"/>
                </a:pPr>
                <a:r>
                  <a:rPr lang="en-US" altLang="en-US" sz="2000" dirty="0"/>
                  <a:t>The current state of solution </a:t>
                </a:r>
                <a:r>
                  <a:rPr lang="en-US" altLang="en-US" sz="2000" b="1" i="1" dirty="0"/>
                  <a:t>x</a:t>
                </a:r>
                <a:r>
                  <a:rPr lang="en-US" altLang="en-US" sz="2000" dirty="0"/>
                  <a:t>, and move choice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en-US" sz="2000" dirty="0"/>
                  <a:t> uniquely define the set of possible next solution states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/>
                  <a:t> you can choose from.  These are called </a:t>
                </a:r>
                <a:r>
                  <a:rPr lang="en-US" altLang="en-US" sz="2000" b="1" dirty="0"/>
                  <a:t>neighbors.</a:t>
                </a:r>
              </a:p>
              <a:p>
                <a:pPr marL="784225" lvl="1" indent="-457200">
                  <a:buFont typeface="+mj-lt"/>
                  <a:buAutoNum type="arabicPeriod"/>
                </a:pPr>
                <a:r>
                  <a:rPr lang="en-US" altLang="en-US" sz="2000" dirty="0"/>
                  <a:t>There may be a combinatorial or infinite number of feasible solutions which you can get to from you are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400" dirty="0"/>
                  <a:t>The evaluation choice</a:t>
                </a:r>
              </a:p>
              <a:p>
                <a:pPr marL="784225" lvl="1" indent="-457200">
                  <a:buFont typeface="+mj-lt"/>
                  <a:buAutoNum type="arabicPeriod"/>
                </a:pPr>
                <a:r>
                  <a:rPr lang="en-US" altLang="en-US" sz="2000" dirty="0"/>
                  <a:t>Out of the set of neighbors, which one will you choose? </a:t>
                </a:r>
              </a:p>
              <a:p>
                <a:pPr marL="784225" lvl="1" indent="-457200">
                  <a:buFont typeface="+mj-lt"/>
                  <a:buAutoNum type="arabicPeriod"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324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Background Information</a:t>
            </a:r>
            <a:br>
              <a:rPr lang="en-US" b="0" dirty="0"/>
            </a:br>
            <a:r>
              <a:rPr lang="en-US" sz="2800" b="0" dirty="0"/>
              <a:t>Matching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an undirected graph </a:t>
            </a:r>
            <a:r>
              <a:rPr lang="en-US" sz="2400" i="1" dirty="0"/>
              <a:t>G</a:t>
            </a:r>
            <a:r>
              <a:rPr lang="en-US" sz="2400" dirty="0"/>
              <a:t>, a </a:t>
            </a:r>
            <a:r>
              <a:rPr lang="en-US" sz="2400" b="1" dirty="0"/>
              <a:t>matching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is a set of arcs, such that no two share a node.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perfect matching </a:t>
            </a:r>
            <a:r>
              <a:rPr lang="en-US" sz="2400" dirty="0"/>
              <a:t>is a matching which matches (covers) all nodes in the graph.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minimum cost perfect matching </a:t>
            </a:r>
            <a:r>
              <a:rPr lang="en-US" sz="2400" dirty="0"/>
              <a:t>is a perfect matching with minimum cost.</a:t>
            </a:r>
          </a:p>
        </p:txBody>
      </p:sp>
    </p:spTree>
    <p:extLst>
      <p:ext uri="{BB962C8B-B14F-4D97-AF65-F5344CB8AC3E}">
        <p14:creationId xmlns:p14="http://schemas.microsoft.com/office/powerpoint/2010/main" val="2994127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01"/>
            <a:ext cx="8229600" cy="1139825"/>
          </a:xfrm>
        </p:spPr>
        <p:txBody>
          <a:bodyPr/>
          <a:lstStyle/>
          <a:p>
            <a:r>
              <a:rPr lang="en-US" b="0" dirty="0"/>
              <a:t>Background Information</a:t>
            </a:r>
            <a:br>
              <a:rPr lang="en-US" b="0" dirty="0"/>
            </a:br>
            <a:r>
              <a:rPr lang="en-US" sz="2800" b="0" dirty="0"/>
              <a:t>Matching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76668"/>
            <a:ext cx="2933700" cy="170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781300"/>
            <a:ext cx="29527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715" y="4152900"/>
            <a:ext cx="29622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50" y="2981643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</a:t>
            </a:r>
            <a:r>
              <a:rPr lang="en-US" i="1" dirty="0"/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1387" y="4486275"/>
            <a:ext cx="200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Matching</a:t>
            </a:r>
            <a:r>
              <a:rPr lang="en-US" dirty="0"/>
              <a:t> on </a:t>
            </a:r>
            <a:r>
              <a:rPr lang="en-US" i="1" dirty="0"/>
              <a:t>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7865" y="5837039"/>
            <a:ext cx="28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Perfect Matching </a:t>
            </a:r>
            <a:r>
              <a:rPr lang="en-US" dirty="0"/>
              <a:t>on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7778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Background Information</a:t>
            </a:r>
            <a:br>
              <a:rPr lang="en-US" b="0" dirty="0"/>
            </a:br>
            <a:r>
              <a:rPr lang="en-US" sz="2800" b="0" dirty="0"/>
              <a:t>Eulerian Tours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Eulerian tour </a:t>
            </a:r>
            <a:r>
              <a:rPr lang="en-US" sz="2400" dirty="0"/>
              <a:t>of a connected graph </a:t>
            </a:r>
            <a:r>
              <a:rPr lang="en-US" sz="2400" i="1" dirty="0"/>
              <a:t>G = (N, A)</a:t>
            </a:r>
            <a:r>
              <a:rPr lang="en-US" sz="2400" dirty="0"/>
              <a:t> is a cycle that </a:t>
            </a:r>
            <a:r>
              <a:rPr lang="en-US" sz="2400" i="1" dirty="0"/>
              <a:t>traverses each arc of graph G exactly once</a:t>
            </a:r>
            <a:r>
              <a:rPr lang="en-US" sz="2400" dirty="0"/>
              <a:t>, although it may visit a node more than once.</a:t>
            </a:r>
          </a:p>
          <a:p>
            <a:r>
              <a:rPr lang="en-US" sz="2400" dirty="0"/>
              <a:t>It is a generalization of the Konigsberg bridge problem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Euler showed that a connected graph has an Eulerian tour if and only if it has no node with odd degree.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18669"/>
            <a:ext cx="647226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200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Christofides</a:t>
            </a:r>
            <a:r>
              <a:rPr lang="en-US" b="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 it </a:t>
            </a:r>
            <a:r>
              <a:rPr lang="en-US" sz="2400" i="1" dirty="0"/>
              <a:t>really</a:t>
            </a:r>
            <a:r>
              <a:rPr lang="en-US" sz="2400" dirty="0"/>
              <a:t> an algorithm!?</a:t>
            </a:r>
          </a:p>
          <a:p>
            <a:pPr lvl="1"/>
            <a:r>
              <a:rPr lang="en-US" sz="2000" dirty="0"/>
              <a:t>Is it exact or provably approximate?</a:t>
            </a:r>
          </a:p>
          <a:p>
            <a:pPr lvl="1"/>
            <a:r>
              <a:rPr lang="en-US" sz="2000" dirty="0" err="1"/>
              <a:t>Christofides</a:t>
            </a:r>
            <a:r>
              <a:rPr lang="en-US" sz="2000" dirty="0"/>
              <a:t> is a polynomial approximation algorithm for TSP.</a:t>
            </a:r>
          </a:p>
          <a:p>
            <a:pPr lvl="1"/>
            <a:r>
              <a:rPr lang="en-US" sz="2000" dirty="0"/>
              <a:t>Guarantees its solutions will be within a factor of 3/2 of the optimal solution length.</a:t>
            </a:r>
          </a:p>
          <a:p>
            <a:pPr lvl="2"/>
            <a:r>
              <a:rPr lang="en-US" sz="1600" dirty="0"/>
              <a:t>Theoretically interesting, but practically inferior to numerous modern heuristics</a:t>
            </a:r>
          </a:p>
        </p:txBody>
      </p:sp>
    </p:spTree>
    <p:extLst>
      <p:ext uri="{BB962C8B-B14F-4D97-AF65-F5344CB8AC3E}">
        <p14:creationId xmlns:p14="http://schemas.microsoft.com/office/powerpoint/2010/main" val="3115775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Christofides</a:t>
            </a:r>
            <a:r>
              <a:rPr lang="en-US" b="0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Find the MST on </a:t>
                </a:r>
                <a:r>
                  <a:rPr lang="en-US" sz="2400" b="1" i="1" dirty="0"/>
                  <a:t>G</a:t>
                </a:r>
                <a:r>
                  <a:rPr lang="en-US" sz="2400" dirty="0"/>
                  <a:t>. (e.g., use Prims on </a:t>
                </a:r>
                <a:r>
                  <a:rPr lang="en-US" sz="2400" b="1" i="1" dirty="0"/>
                  <a:t>G</a:t>
                </a:r>
                <a:r>
                  <a:rPr lang="en-US" sz="2400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:r>
                  <a:rPr lang="en-US" sz="2400" b="1" i="1" dirty="0"/>
                  <a:t>S</a:t>
                </a:r>
                <a:r>
                  <a:rPr lang="en-US" sz="2400" dirty="0"/>
                  <a:t> represent the set of nodes in the MST with odd degree.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Find a minimum cost perfect matching </a:t>
                </a:r>
                <a:r>
                  <a:rPr lang="en-US" sz="2400" b="1" i="1" dirty="0"/>
                  <a:t>M</a:t>
                </a:r>
                <a:r>
                  <a:rPr lang="en-US" sz="2400" dirty="0"/>
                  <a:t> on </a:t>
                </a:r>
                <a:r>
                  <a:rPr lang="en-US" sz="2400" b="1" i="1" dirty="0"/>
                  <a:t>S</a:t>
                </a:r>
                <a:r>
                  <a:rPr lang="en-US" sz="2400" dirty="0"/>
                  <a:t> using arcs in </a:t>
                </a:r>
                <a:r>
                  <a:rPr lang="en-US" sz="2400" b="1" i="1" dirty="0"/>
                  <a:t>G</a:t>
                </a:r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Add </a:t>
                </a:r>
                <a:r>
                  <a:rPr lang="en-US" sz="2400" b="1" i="1" dirty="0"/>
                  <a:t>M</a:t>
                </a:r>
                <a:r>
                  <a:rPr lang="en-US" sz="2400" dirty="0"/>
                  <a:t> to the MST to obtain a graph,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Obtain a Hamiltonian cycle by shortcutting the tour.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 rotWithShape="0">
                <a:blip r:embed="rId2"/>
                <a:stretch>
                  <a:fillRect l="-222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453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1: Find the MST on G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" y="2057400"/>
            <a:ext cx="38957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29200" y="2047875"/>
            <a:ext cx="38671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4122420" y="3733800"/>
            <a:ext cx="838200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926330" y="5393054"/>
            <a:ext cx="419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</a:t>
            </a:r>
            <a:r>
              <a:rPr lang="en-US" i="1" dirty="0"/>
              <a:t> </a:t>
            </a:r>
            <a:r>
              <a:rPr lang="en-US" dirty="0"/>
              <a:t>Prims Algorithm to find MST on </a:t>
            </a:r>
            <a:r>
              <a:rPr lang="en-US" i="1" dirty="0"/>
              <a:t>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769" y="539305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: Complete graph </a:t>
            </a:r>
            <a:r>
              <a:rPr lang="en-US" i="1" dirty="0"/>
              <a:t>G 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212990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2400" b="0" dirty="0"/>
              <a:t>Step 2: Let </a:t>
            </a:r>
            <a:r>
              <a:rPr lang="en-US" sz="2400" dirty="0"/>
              <a:t>S</a:t>
            </a:r>
            <a:r>
              <a:rPr lang="en-US" sz="2400" b="0" dirty="0"/>
              <a:t> be the nodes in the MST with odd degree</a:t>
            </a:r>
            <a:endParaRPr lang="en-US" sz="3200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2" y="1524000"/>
            <a:ext cx="3876675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5092" y="4857750"/>
            <a:ext cx="3767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nodes with odd degree (colored red)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these to set </a:t>
            </a:r>
            <a:r>
              <a:rPr lang="en-US" b="1" i="1" dirty="0"/>
              <a:t>S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30943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524000"/>
            <a:ext cx="388620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485775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cost perfect matching </a:t>
            </a:r>
            <a:r>
              <a:rPr lang="en-US" b="1" i="1" dirty="0"/>
              <a:t>M</a:t>
            </a:r>
            <a:r>
              <a:rPr lang="en-US" dirty="0"/>
              <a:t> on the subgraph of </a:t>
            </a:r>
            <a:r>
              <a:rPr lang="en-US" b="1" i="1" dirty="0"/>
              <a:t>G</a:t>
            </a:r>
            <a:r>
              <a:rPr lang="en-US" dirty="0"/>
              <a:t> induced by the nodes of </a:t>
            </a:r>
            <a:r>
              <a:rPr lang="en-US" b="1" i="1" dirty="0"/>
              <a:t>S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600" i="1" dirty="0"/>
              <a:t>Note:  Subgraph of </a:t>
            </a:r>
            <a:r>
              <a:rPr lang="en-US" sz="1600" b="1" i="1" dirty="0"/>
              <a:t>G</a:t>
            </a:r>
            <a:r>
              <a:rPr lang="en-US" sz="1600" i="1" dirty="0"/>
              <a:t> induced by </a:t>
            </a:r>
            <a:r>
              <a:rPr lang="en-US" sz="1600" b="1" i="1" dirty="0"/>
              <a:t>S</a:t>
            </a:r>
            <a:r>
              <a:rPr lang="en-US" sz="1600" i="1" dirty="0"/>
              <a:t> := All nodes in </a:t>
            </a:r>
            <a:r>
              <a:rPr lang="en-US" sz="1600" b="1" i="1" dirty="0"/>
              <a:t>S</a:t>
            </a:r>
            <a:r>
              <a:rPr lang="en-US" sz="1600" i="1" dirty="0"/>
              <a:t>, and </a:t>
            </a:r>
            <a:r>
              <a:rPr lang="en-US" sz="1600" b="1" i="1" dirty="0"/>
              <a:t>all arcs (</a:t>
            </a:r>
            <a:r>
              <a:rPr lang="en-US" sz="1600" b="1" i="1" dirty="0" err="1"/>
              <a:t>i,j</a:t>
            </a:r>
            <a:r>
              <a:rPr lang="en-US" sz="1600" b="1" i="1" dirty="0"/>
              <a:t>) in G</a:t>
            </a:r>
            <a:r>
              <a:rPr lang="en-US" sz="1600" i="1" dirty="0"/>
              <a:t> where both </a:t>
            </a:r>
            <a:r>
              <a:rPr lang="en-US" sz="1600" i="1" dirty="0" err="1"/>
              <a:t>i</a:t>
            </a:r>
            <a:r>
              <a:rPr lang="en-US" sz="1600" i="1" dirty="0" err="1">
                <a:latin typeface="NSimSun" panose="02010609030101010101" pitchFamily="49" charset="-122"/>
                <a:ea typeface="NSimSun" panose="02010609030101010101" pitchFamily="49" charset="-122"/>
              </a:rPr>
              <a:t>∈</a:t>
            </a:r>
            <a:r>
              <a:rPr lang="en-US" sz="1600" b="1" i="1" dirty="0" err="1"/>
              <a:t>S</a:t>
            </a:r>
            <a:r>
              <a:rPr lang="en-US" sz="1600" i="1" dirty="0"/>
              <a:t> and </a:t>
            </a:r>
            <a:r>
              <a:rPr lang="en-US" sz="1600" i="1" dirty="0" err="1"/>
              <a:t>j</a:t>
            </a:r>
            <a:r>
              <a:rPr lang="en-US" sz="1800" i="1" dirty="0" err="1">
                <a:latin typeface="NSimSun" panose="02010609030101010101" pitchFamily="49" charset="-122"/>
                <a:ea typeface="NSimSun" panose="02010609030101010101" pitchFamily="49" charset="-122"/>
              </a:rPr>
              <a:t>∈</a:t>
            </a:r>
            <a:r>
              <a:rPr lang="en-US" sz="1800" b="1" i="1" dirty="0" err="1"/>
              <a:t>S</a:t>
            </a:r>
            <a:r>
              <a:rPr lang="en-US" sz="1800" i="1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6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531620"/>
            <a:ext cx="3886200" cy="3333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8900" y="4872990"/>
                <a:ext cx="3886200" cy="147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Add arcs in </a:t>
                </a:r>
                <a:r>
                  <a:rPr lang="en-US" i="1" dirty="0"/>
                  <a:t>M</a:t>
                </a:r>
                <a:r>
                  <a:rPr lang="en-US" dirty="0"/>
                  <a:t> to MST to get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r>
                  <a:rPr lang="en-US" dirty="0"/>
                  <a:t> has nodes of all </a:t>
                </a:r>
                <a:r>
                  <a:rPr lang="en-US" u="sng" dirty="0"/>
                  <a:t>even</a:t>
                </a:r>
                <a:r>
                  <a:rPr lang="en-US" dirty="0"/>
                  <a:t> degree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4872990"/>
                <a:ext cx="3886200" cy="1478482"/>
              </a:xfrm>
              <a:prstGeom prst="rect">
                <a:avLst/>
              </a:prstGeom>
              <a:blipFill>
                <a:blip r:embed="rId3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669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093912"/>
            <a:ext cx="409575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Traveling Salesman Problem (TSP)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Construction Heuristics Overview</a:t>
            </a:r>
          </a:p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Examples of Construction Heuristics</a:t>
            </a:r>
          </a:p>
          <a:p>
            <a:pPr lvl="1"/>
            <a:r>
              <a:rPr lang="en-US" altLang="en-US" sz="2000" dirty="0"/>
              <a:t>Nearest Neighbor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Cheapest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Farthest Insertion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Greedy for TSP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Minimum Spanning Tree - Greedy Algorithm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MST for TSP - Greedy Heuristic</a:t>
            </a:r>
          </a:p>
          <a:p>
            <a:pPr lvl="1"/>
            <a:r>
              <a:rPr lang="en-US" altLang="en-US" sz="2000" dirty="0" err="1">
                <a:solidFill>
                  <a:schemeClr val="bg1">
                    <a:lumMod val="75000"/>
                  </a:schemeClr>
                </a:solidFill>
              </a:rPr>
              <a:t>Christofides</a:t>
            </a:r>
            <a:r>
              <a:rPr lang="en-US" altLang="en-US" sz="2000" dirty="0">
                <a:solidFill>
                  <a:schemeClr val="bg1">
                    <a:lumMod val="75000"/>
                  </a:schemeClr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238899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887" y="2098675"/>
            <a:ext cx="4086225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09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79625"/>
            <a:ext cx="4114800" cy="3571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0796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981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302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79625"/>
            <a:ext cx="4114800" cy="3571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1310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4387"/>
            <a:ext cx="4114800" cy="356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5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089150"/>
            <a:ext cx="412432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568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89150"/>
            <a:ext cx="4105275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173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4387"/>
            <a:ext cx="4114800" cy="356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Solve for the Eulerian tour 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601553"/>
                <a:ext cx="4095749" cy="646908"/>
              </a:xfrm>
              <a:prstGeom prst="rect">
                <a:avLst/>
              </a:prstGeom>
              <a:blipFill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8F7A2-C97A-6B3E-570B-9264ABBD637A}"/>
              </a:ext>
            </a:extLst>
          </p:cNvPr>
          <p:cNvSpPr txBox="1"/>
          <p:nvPr/>
        </p:nvSpPr>
        <p:spPr>
          <a:xfrm>
            <a:off x="152399" y="6313486"/>
            <a:ext cx="883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Definition: </a:t>
            </a:r>
            <a:r>
              <a:rPr lang="en-US" sz="1600" b="1" dirty="0"/>
              <a:t>Eulerian tour </a:t>
            </a:r>
            <a:r>
              <a:rPr lang="en-US" sz="1600" dirty="0"/>
              <a:t>traverses each arc exactly once, can visit a node multiple times.  </a:t>
            </a:r>
          </a:p>
        </p:txBody>
      </p:sp>
    </p:spTree>
    <p:extLst>
      <p:ext uri="{BB962C8B-B14F-4D97-AF65-F5344CB8AC3E}">
        <p14:creationId xmlns:p14="http://schemas.microsoft.com/office/powerpoint/2010/main" val="4881517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87299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arcs in </a:t>
            </a:r>
            <a:r>
              <a:rPr lang="en-US" i="1" dirty="0"/>
              <a:t>M</a:t>
            </a:r>
            <a:r>
              <a:rPr lang="en-US" dirty="0"/>
              <a:t> to MST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4387"/>
            <a:ext cx="4114800" cy="3562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560155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a Hamiltonian Cycle by “shortcutting” the Eulerian tour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2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Summary:</a:t>
            </a:r>
          </a:p>
          <a:p>
            <a:pPr lvl="1"/>
            <a:r>
              <a:rPr lang="en-US" altLang="en-US" sz="2000" dirty="0"/>
              <a:t>In the TSP, start from any city.</a:t>
            </a:r>
          </a:p>
          <a:p>
            <a:pPr lvl="1"/>
            <a:r>
              <a:rPr lang="en-US" altLang="en-US" sz="2000" dirty="0"/>
              <a:t>Move to the nearest city not currently in the tour.</a:t>
            </a:r>
          </a:p>
          <a:p>
            <a:pPr lvl="1"/>
            <a:r>
              <a:rPr lang="en-US" altLang="en-US" sz="2000" dirty="0"/>
              <a:t>Once all cities have been visited, return to the starting city.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84387"/>
            <a:ext cx="4114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537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093912"/>
            <a:ext cx="4124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23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84387"/>
            <a:ext cx="4105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243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2084387"/>
            <a:ext cx="4124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80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93912"/>
            <a:ext cx="41052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79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2084387"/>
            <a:ext cx="41338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71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93912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75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 of </a:t>
            </a:r>
            <a:r>
              <a:rPr lang="en-US" b="0" dirty="0" err="1"/>
              <a:t>Christofides</a:t>
            </a:r>
            <a:r>
              <a:rPr lang="en-US" b="0" dirty="0"/>
              <a:t> Algorithm: </a:t>
            </a:r>
            <a:r>
              <a:rPr lang="en-US" sz="3600" b="0" dirty="0"/>
              <a:t>Step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74862"/>
            <a:ext cx="4114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0321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10087</TotalTime>
  <Words>3529</Words>
  <Application>Microsoft Office PowerPoint</Application>
  <PresentationFormat>On-screen Show (4:3)</PresentationFormat>
  <Paragraphs>470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NSimSun</vt:lpstr>
      <vt:lpstr>Arial</vt:lpstr>
      <vt:lpstr>Cambria Math</vt:lpstr>
      <vt:lpstr>Garamond</vt:lpstr>
      <vt:lpstr>Times New Roman</vt:lpstr>
      <vt:lpstr>Wingdings</vt:lpstr>
      <vt:lpstr>Lesson 1 - Introduction and Logical Constraints</vt:lpstr>
      <vt:lpstr>OPER 623 – Overviews: Heuristic Methods and Complexity</vt:lpstr>
      <vt:lpstr>Outline</vt:lpstr>
      <vt:lpstr>Outline</vt:lpstr>
      <vt:lpstr>Traveling Salesman Problem</vt:lpstr>
      <vt:lpstr>Outline</vt:lpstr>
      <vt:lpstr>Construction Heuristics</vt:lpstr>
      <vt:lpstr>Construction Heuristics</vt:lpstr>
      <vt:lpstr>Outline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Nearest Neighbor Heuristic</vt:lpstr>
      <vt:lpstr>Outline</vt:lpstr>
      <vt:lpstr>Cheapest Insertion for TSP</vt:lpstr>
      <vt:lpstr>Cheapest Insertion Example</vt:lpstr>
      <vt:lpstr>Cheapest Insertion Example</vt:lpstr>
      <vt:lpstr>Cheapest Insertion Example</vt:lpstr>
      <vt:lpstr>Cheapest Insertion Example</vt:lpstr>
      <vt:lpstr>Cheapest Insertion Example</vt:lpstr>
      <vt:lpstr>Cheapest Insertion Example</vt:lpstr>
      <vt:lpstr>Cheapest Insertion Example</vt:lpstr>
      <vt:lpstr>Cheapest Insertion Example</vt:lpstr>
      <vt:lpstr>Cheapest Insertion</vt:lpstr>
      <vt:lpstr>Cheapest Insertion</vt:lpstr>
      <vt:lpstr>Cheapest Insertion</vt:lpstr>
      <vt:lpstr>Outline</vt:lpstr>
      <vt:lpstr>Farthest Insertion for TSP</vt:lpstr>
      <vt:lpstr>Farthest Insertion for TSP</vt:lpstr>
      <vt:lpstr>Farthest Insertion Example</vt:lpstr>
      <vt:lpstr>Farthest Insertion Example</vt:lpstr>
      <vt:lpstr>Farthest Insertion Example</vt:lpstr>
      <vt:lpstr>Farthest Insertion Example</vt:lpstr>
      <vt:lpstr>Farthest Insertion Example</vt:lpstr>
      <vt:lpstr>Farthest Insertion Example</vt:lpstr>
      <vt:lpstr>Farthest Insertion Example</vt:lpstr>
      <vt:lpstr>Farthest Insertion Example</vt:lpstr>
      <vt:lpstr>Farthest Insertion Example</vt:lpstr>
      <vt:lpstr>Farthest Insertion Naive Runtime</vt:lpstr>
      <vt:lpstr>Outline</vt:lpstr>
      <vt:lpstr>Arc-Greedy Heuristic for TSP</vt:lpstr>
      <vt:lpstr>Arc-Greedy Heuristic for TSP</vt:lpstr>
      <vt:lpstr>Arc-Greedy Heuristic for TSP</vt:lpstr>
      <vt:lpstr>Arc-Greedy Heuristic for TSP</vt:lpstr>
      <vt:lpstr>Arc-Greedy Heuristic for TSP</vt:lpstr>
      <vt:lpstr>Outline</vt:lpstr>
      <vt:lpstr>Minimum Spanning Tree</vt:lpstr>
      <vt:lpstr>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Outline</vt:lpstr>
      <vt:lpstr>MST for TSP</vt:lpstr>
      <vt:lpstr>Background Information</vt:lpstr>
      <vt:lpstr>Pre-order Walk</vt:lpstr>
      <vt:lpstr>MST for TSP</vt:lpstr>
      <vt:lpstr>MST for TSP</vt:lpstr>
      <vt:lpstr>Outline</vt:lpstr>
      <vt:lpstr>Background Information Matching</vt:lpstr>
      <vt:lpstr>Background Information Matching</vt:lpstr>
      <vt:lpstr>Background Information Eulerian Tours</vt:lpstr>
      <vt:lpstr>Christofides Algorithm</vt:lpstr>
      <vt:lpstr>Christofides Algorithm</vt:lpstr>
      <vt:lpstr>Example of Christofides Algorithm: Step 1: Find the MST on G </vt:lpstr>
      <vt:lpstr>Example of Christofides Algorithm: Step 2: Let S be the nodes in the MST with odd degree</vt:lpstr>
      <vt:lpstr>Example of Christofides Algorithm: Step 3</vt:lpstr>
      <vt:lpstr>Example of Christofides Algorithm: Step 4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5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  <vt:lpstr>Example of Christofides Algorithm: Step 6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COX, BRUCE A CIV USAF AETC AFIT/ENS</cp:lastModifiedBy>
  <cp:revision>115</cp:revision>
  <dcterms:created xsi:type="dcterms:W3CDTF">2003-10-01T12:57:35Z</dcterms:created>
  <dcterms:modified xsi:type="dcterms:W3CDTF">2023-10-18T15:19:10Z</dcterms:modified>
</cp:coreProperties>
</file>