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93" r:id="rId3"/>
    <p:sldId id="286" r:id="rId4"/>
    <p:sldId id="287" r:id="rId5"/>
    <p:sldId id="271" r:id="rId6"/>
    <p:sldId id="288" r:id="rId7"/>
    <p:sldId id="290" r:id="rId8"/>
    <p:sldId id="291" r:id="rId9"/>
    <p:sldId id="311" r:id="rId10"/>
    <p:sldId id="292" r:id="rId11"/>
    <p:sldId id="296" r:id="rId12"/>
    <p:sldId id="299" r:id="rId13"/>
    <p:sldId id="295" r:id="rId14"/>
    <p:sldId id="302" r:id="rId15"/>
    <p:sldId id="304" r:id="rId16"/>
    <p:sldId id="306" r:id="rId17"/>
    <p:sldId id="307" r:id="rId18"/>
    <p:sldId id="313" r:id="rId19"/>
    <p:sldId id="314" r:id="rId20"/>
    <p:sldId id="315" r:id="rId21"/>
    <p:sldId id="309" r:id="rId22"/>
    <p:sldId id="310" r:id="rId23"/>
    <p:sldId id="398" r:id="rId24"/>
    <p:sldId id="396" r:id="rId25"/>
    <p:sldId id="374" r:id="rId26"/>
    <p:sldId id="397" r:id="rId27"/>
    <p:sldId id="312" r:id="rId28"/>
    <p:sldId id="298" r:id="rId29"/>
    <p:sldId id="297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01C"/>
    <a:srgbClr val="FF0000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karpathy.github.io/assets/rnn/diags.jpeg" TargetMode="External"/><Relationship Id="rId2" Type="http://schemas.openxmlformats.org/officeDocument/2006/relationships/hyperlink" Target="http://karpathy.github.io/2015/05/21/rnn-effectivene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olah.github.io/posts/2015-08-Understanding-LSTM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olah.github.io/posts/2015-08-Understanding-LSTM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olah.github.io/posts/2015-08-Understanding-LSTM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olah.github.io/posts/2015-08-Understanding-LSTM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ida.do/blog/temporal-convolutional-networks-for-sequence-modeling" TargetMode="External"/><Relationship Id="rId2" Type="http://schemas.openxmlformats.org/officeDocument/2006/relationships/hyperlink" Target="https://medium.com/@raushan2807/temporal-convolutional-networks-bfea16e6d7d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823 In Class Day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ANN Training: RNN</a:t>
            </a:r>
          </a:p>
          <a:p>
            <a:r>
              <a:rPr lang="en-US" dirty="0"/>
              <a:t>Live 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</a:t>
            </a:r>
            <a:r>
              <a:rPr lang="en-US" dirty="0" err="1"/>
              <a:t>Input/Output</a:t>
            </a:r>
            <a:r>
              <a:rPr lang="en-US" dirty="0"/>
              <a:t> Types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9832" y="1911096"/>
            <a:ext cx="1548384" cy="203911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Output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3429000" y="4257408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http://karpathy.github.io/2015/05/21/rnn-effectiveness/</a:t>
            </a:r>
            <a:endParaRPr lang="en-US" dirty="0"/>
          </a:p>
          <a:p>
            <a:r>
              <a:rPr lang="en-US" dirty="0">
                <a:hlinkClick r:id="rId3"/>
              </a:rPr>
              <a:t>http://karpathy.github.io/assets/rnn/diags.jpeg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747" y="1417638"/>
            <a:ext cx="8888506" cy="2743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7FAD87-D3C2-B680-7EF4-64880B87529C}"/>
              </a:ext>
            </a:extLst>
          </p:cNvPr>
          <p:cNvSpPr txBox="1"/>
          <p:nvPr/>
        </p:nvSpPr>
        <p:spPr>
          <a:xfrm>
            <a:off x="3353507" y="5000309"/>
            <a:ext cx="5867400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Key design decisions:  </a:t>
            </a:r>
          </a:p>
          <a:p>
            <a:r>
              <a:rPr lang="en-US" sz="2800" dirty="0"/>
              <a:t>What is the input sequence length?  </a:t>
            </a:r>
          </a:p>
          <a:p>
            <a:r>
              <a:rPr lang="en-US" sz="2800" dirty="0"/>
              <a:t>What is the output sequence length?</a:t>
            </a:r>
          </a:p>
        </p:txBody>
      </p:sp>
    </p:spTree>
    <p:extLst>
      <p:ext uri="{BB962C8B-B14F-4D97-AF65-F5344CB8AC3E}">
        <p14:creationId xmlns:p14="http://schemas.microsoft.com/office/powerpoint/2010/main" val="296496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Computation of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74393"/>
            <a:ext cx="4114800" cy="4525963"/>
          </a:xfrm>
        </p:spPr>
        <p:txBody>
          <a:bodyPr/>
          <a:lstStyle/>
          <a:p>
            <a:r>
              <a:rPr lang="en-US" sz="2400" dirty="0"/>
              <a:t>For each time step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/>
              <a:t> , compute: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973" y="1524001"/>
            <a:ext cx="4727789" cy="3729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3297"/>
          <a:stretch/>
        </p:blipFill>
        <p:spPr>
          <a:xfrm>
            <a:off x="1418035" y="2574131"/>
            <a:ext cx="3505200" cy="1628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DFE2B-86FE-DFBE-E7D5-1F2241CDE591}"/>
              </a:ext>
            </a:extLst>
          </p:cNvPr>
          <p:cNvSpPr txBox="1"/>
          <p:nvPr/>
        </p:nvSpPr>
        <p:spPr>
          <a:xfrm>
            <a:off x="10605763" y="162621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DF87A-5206-EC9A-C064-45C412CBCD47}"/>
              </a:ext>
            </a:extLst>
          </p:cNvPr>
          <p:cNvSpPr txBox="1"/>
          <p:nvPr/>
        </p:nvSpPr>
        <p:spPr>
          <a:xfrm>
            <a:off x="10605762" y="233026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CCF47-A7FA-C1CB-C788-8BEFBD6C0EBF}"/>
              </a:ext>
            </a:extLst>
          </p:cNvPr>
          <p:cNvSpPr txBox="1"/>
          <p:nvPr/>
        </p:nvSpPr>
        <p:spPr>
          <a:xfrm>
            <a:off x="10605763" y="30343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C95B1-98EB-3E2B-7EB5-05BFF709C821}"/>
              </a:ext>
            </a:extLst>
          </p:cNvPr>
          <p:cNvSpPr txBox="1"/>
          <p:nvPr/>
        </p:nvSpPr>
        <p:spPr>
          <a:xfrm>
            <a:off x="10605762" y="3694445"/>
            <a:ext cx="139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20AE7-1CA8-E7E3-E6C0-C323190D2D90}"/>
              </a:ext>
            </a:extLst>
          </p:cNvPr>
          <p:cNvSpPr txBox="1"/>
          <p:nvPr/>
        </p:nvSpPr>
        <p:spPr>
          <a:xfrm>
            <a:off x="10605763" y="435789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3721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4168" y="2322576"/>
            <a:ext cx="5132832" cy="3803588"/>
          </a:xfrm>
        </p:spPr>
        <p:txBody>
          <a:bodyPr/>
          <a:lstStyle/>
          <a:p>
            <a:r>
              <a:rPr lang="en-US" dirty="0"/>
              <a:t>Much like other networks, RNNs can be deep too</a:t>
            </a:r>
          </a:p>
          <a:p>
            <a:pPr lvl="1"/>
            <a:r>
              <a:rPr lang="en-US" dirty="0"/>
              <a:t>Multiple layers of abstraction (a)</a:t>
            </a:r>
          </a:p>
          <a:p>
            <a:pPr lvl="1"/>
            <a:r>
              <a:rPr lang="en-US" dirty="0"/>
              <a:t>Recurrent connection through other layers (b)</a:t>
            </a:r>
          </a:p>
          <a:p>
            <a:pPr lvl="1"/>
            <a:r>
              <a:rPr lang="en-US" dirty="0"/>
              <a:t>Adding skip connections to reduce length of shortest path (c)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439" y="2039144"/>
            <a:ext cx="3562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7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041" y="1818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RNNs:</a:t>
            </a:r>
            <a:br>
              <a:rPr lang="en-US" dirty="0"/>
            </a:br>
            <a:r>
              <a:rPr lang="en-US" sz="3600" dirty="0" err="1"/>
              <a:t>Backprop</a:t>
            </a:r>
            <a:r>
              <a:rPr lang="en-US" sz="3600" dirty="0"/>
              <a:t> Through Time (BPTT)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5172358"/>
            <a:ext cx="8305800" cy="1259937"/>
          </a:xfrm>
        </p:spPr>
        <p:txBody>
          <a:bodyPr/>
          <a:lstStyle/>
          <a:p>
            <a:r>
              <a:rPr lang="en-US" sz="1800" dirty="0"/>
              <a:t>Number of timesteps for backprop is based on input sequence length</a:t>
            </a:r>
          </a:p>
          <a:p>
            <a:r>
              <a:rPr lang="en-US" sz="1800" dirty="0"/>
              <a:t>Gradient flows backwards from sequence step nodes</a:t>
            </a:r>
          </a:p>
          <a:p>
            <a:r>
              <a:rPr lang="en-US" sz="1800" dirty="0"/>
              <a:t>Gradients add at merges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371600"/>
            <a:ext cx="4749816" cy="3745988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7684170" y="3008375"/>
            <a:ext cx="304800" cy="5873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a2</a:t>
            </a:r>
          </a:p>
        </p:txBody>
      </p:sp>
      <p:sp>
        <p:nvSpPr>
          <p:cNvPr id="7" name="Down Arrow 6"/>
          <p:cNvSpPr/>
          <p:nvPr/>
        </p:nvSpPr>
        <p:spPr>
          <a:xfrm>
            <a:off x="7684170" y="2366231"/>
            <a:ext cx="304800" cy="5873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8" name="Down Arrow 7"/>
          <p:cNvSpPr/>
          <p:nvPr/>
        </p:nvSpPr>
        <p:spPr>
          <a:xfrm rot="5400000">
            <a:off x="7224777" y="3302063"/>
            <a:ext cx="304800" cy="5873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a3</a:t>
            </a:r>
          </a:p>
        </p:txBody>
      </p:sp>
      <p:sp>
        <p:nvSpPr>
          <p:cNvPr id="9" name="Down Arrow 8"/>
          <p:cNvSpPr/>
          <p:nvPr/>
        </p:nvSpPr>
        <p:spPr>
          <a:xfrm>
            <a:off x="6778689" y="3841683"/>
            <a:ext cx="304800" cy="5873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872562" y="2366231"/>
            <a:ext cx="304800" cy="5873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11" name="Down Arrow 10"/>
          <p:cNvSpPr/>
          <p:nvPr/>
        </p:nvSpPr>
        <p:spPr>
          <a:xfrm rot="5400000">
            <a:off x="6413169" y="3302063"/>
            <a:ext cx="304800" cy="5873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b3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6071841" y="3008375"/>
            <a:ext cx="304800" cy="5873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071841" y="2366231"/>
            <a:ext cx="304800" cy="5873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4" name="Down Arrow 13"/>
          <p:cNvSpPr/>
          <p:nvPr/>
        </p:nvSpPr>
        <p:spPr>
          <a:xfrm rot="5400000">
            <a:off x="5612448" y="3302063"/>
            <a:ext cx="304800" cy="5873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7518465" y="3841684"/>
            <a:ext cx="304800" cy="5873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874739" y="3000374"/>
            <a:ext cx="304800" cy="58737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b2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6038913" y="3841683"/>
            <a:ext cx="304800" cy="5873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c4</a:t>
            </a:r>
          </a:p>
        </p:txBody>
      </p:sp>
    </p:spTree>
    <p:extLst>
      <p:ext uri="{BB962C8B-B14F-4D97-AF65-F5344CB8AC3E}">
        <p14:creationId xmlns:p14="http://schemas.microsoft.com/office/powerpoint/2010/main" val="1929376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556"/>
            <a:ext cx="10197101" cy="4525963"/>
          </a:xfrm>
        </p:spPr>
        <p:txBody>
          <a:bodyPr/>
          <a:lstStyle/>
          <a:p>
            <a:r>
              <a:rPr lang="en-US" dirty="0"/>
              <a:t>Exploding gradients can be addressed with via gradient clipping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Vanishing Gradients cause RNN to struggle to learn things which were more than 10-20 steps back: Long Term Dependencies -</a:t>
            </a:r>
            <a:br>
              <a:rPr lang="en-US" dirty="0"/>
            </a:br>
            <a:r>
              <a:rPr lang="en-US" dirty="0"/>
              <a:t>need something different to handle this…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350" y="2400729"/>
            <a:ext cx="4552950" cy="2211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 Exploding and vanishing gradients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606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Advancements - A possible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redesigned a separate memory upon which arbitrary information could be stored and held across all steps</a:t>
            </a:r>
          </a:p>
          <a:p>
            <a:pPr lvl="1"/>
            <a:r>
              <a:rPr lang="en-US" dirty="0"/>
              <a:t>Not just propagating the last step forward</a:t>
            </a:r>
          </a:p>
          <a:p>
            <a:r>
              <a:rPr lang="en-US" dirty="0"/>
              <a:t>Our memory would need </a:t>
            </a:r>
          </a:p>
          <a:p>
            <a:pPr lvl="1"/>
            <a:r>
              <a:rPr lang="en-US" dirty="0"/>
              <a:t>Ability to store/modify information… and maybe the ability to purposefully forget things</a:t>
            </a:r>
          </a:p>
          <a:p>
            <a:pPr lvl="1"/>
            <a:r>
              <a:rPr lang="en-US" dirty="0"/>
              <a:t>Ability to influence the (current) state using the stored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08769-7BD5-4CB8-8C54-DAE78A8D78D0}"/>
              </a:ext>
            </a:extLst>
          </p:cNvPr>
          <p:cNvSpPr txBox="1"/>
          <p:nvPr/>
        </p:nvSpPr>
        <p:spPr>
          <a:xfrm>
            <a:off x="838200" y="5260369"/>
            <a:ext cx="4175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Examples:  LSTM &amp; GRU</a:t>
            </a:r>
          </a:p>
        </p:txBody>
      </p:sp>
    </p:spTree>
    <p:extLst>
      <p:ext uri="{BB962C8B-B14F-4D97-AF65-F5344CB8AC3E}">
        <p14:creationId xmlns:p14="http://schemas.microsoft.com/office/powerpoint/2010/main" val="249781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 (LSTM)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1800225" y="631741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http://colah.github.io/posts/2015-08-Understanding-LSTMs/</a:t>
            </a:r>
            <a:r>
              <a:rPr lang="en-US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2914"/>
          <a:stretch/>
        </p:blipFill>
        <p:spPr>
          <a:xfrm>
            <a:off x="1554480" y="2311420"/>
            <a:ext cx="7543800" cy="26988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38600" y="1850473"/>
            <a:ext cx="3299558" cy="36933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r>
              <a:rPr lang="en-US" dirty="0"/>
              <a:t>h (sequence) goes to higher layer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5258391"/>
            <a:ext cx="3658694" cy="369332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 (sequence) comes from lower layer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66922" y="3176212"/>
            <a:ext cx="1154207" cy="27699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r>
              <a:rPr lang="en-US" sz="1200" dirty="0"/>
              <a:t>Memory bus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6922" y="4014147"/>
            <a:ext cx="1154207" cy="276999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r>
              <a:rPr lang="en-US" sz="1200" dirty="0"/>
              <a:t>State bus</a:t>
            </a:r>
          </a:p>
        </p:txBody>
      </p:sp>
    </p:spTree>
    <p:extLst>
      <p:ext uri="{BB962C8B-B14F-4D97-AF65-F5344CB8AC3E}">
        <p14:creationId xmlns:p14="http://schemas.microsoft.com/office/powerpoint/2010/main" val="316783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single step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1255A-4A91-4ED5-8A0B-640B8DEB7A5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88906"/>
            <a:ext cx="4160486" cy="493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583" y="3240767"/>
            <a:ext cx="1154207" cy="27699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r>
              <a:rPr lang="en-US" sz="1200" dirty="0"/>
              <a:t>Memory bus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4773" y="4604496"/>
            <a:ext cx="1154207" cy="276999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r>
              <a:rPr lang="en-US" sz="1200" dirty="0"/>
              <a:t>State bus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37" y="5486401"/>
            <a:ext cx="4672012" cy="8933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75434" y="6418859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4"/>
              </a:rPr>
              <a:t>http://colah.github.io/posts/2015-08-Understanding-LSTMs/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8346B-35D2-4A62-9460-94AB259A0CFC}"/>
              </a:ext>
            </a:extLst>
          </p:cNvPr>
          <p:cNvSpPr txBox="1"/>
          <p:nvPr/>
        </p:nvSpPr>
        <p:spPr>
          <a:xfrm>
            <a:off x="2668760" y="3215386"/>
            <a:ext cx="4393153" cy="276999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E3225-8366-4190-9FD8-200677B69C3B}"/>
              </a:ext>
            </a:extLst>
          </p:cNvPr>
          <p:cNvSpPr txBox="1"/>
          <p:nvPr/>
        </p:nvSpPr>
        <p:spPr>
          <a:xfrm>
            <a:off x="2733366" y="4632842"/>
            <a:ext cx="4170320" cy="276999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B54642-E835-4D77-9620-1CD793F4CCDA}"/>
              </a:ext>
            </a:extLst>
          </p:cNvPr>
          <p:cNvSpPr txBox="1"/>
          <p:nvPr/>
        </p:nvSpPr>
        <p:spPr>
          <a:xfrm rot="16200000">
            <a:off x="4978535" y="3238376"/>
            <a:ext cx="2511932" cy="276999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59838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single step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1255A-4A91-4ED5-8A0B-640B8DEB7A5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88906"/>
            <a:ext cx="4160486" cy="493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583" y="3240767"/>
            <a:ext cx="1154207" cy="27699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r>
              <a:rPr lang="en-US" sz="1200" dirty="0"/>
              <a:t>Memory bus</a:t>
            </a:r>
          </a:p>
        </p:txBody>
      </p:sp>
      <p:sp>
        <p:nvSpPr>
          <p:cNvPr id="7" name="Line Callout 1 6"/>
          <p:cNvSpPr/>
          <p:nvPr/>
        </p:nvSpPr>
        <p:spPr>
          <a:xfrm flipH="1">
            <a:off x="1786864" y="2082341"/>
            <a:ext cx="1066800" cy="619150"/>
          </a:xfrm>
          <a:prstGeom prst="borderCallout1">
            <a:avLst>
              <a:gd name="adj1" fmla="val 103670"/>
              <a:gd name="adj2" fmla="val -2976"/>
              <a:gd name="adj3" fmla="val 180805"/>
              <a:gd name="adj4" fmla="val -38333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Forget Gate</a:t>
            </a:r>
          </a:p>
        </p:txBody>
      </p:sp>
      <p:sp>
        <p:nvSpPr>
          <p:cNvPr id="8" name="Line Callout 1 7"/>
          <p:cNvSpPr/>
          <p:nvPr/>
        </p:nvSpPr>
        <p:spPr>
          <a:xfrm flipH="1">
            <a:off x="3082264" y="1463191"/>
            <a:ext cx="1066800" cy="619150"/>
          </a:xfrm>
          <a:prstGeom prst="borderCallout1">
            <a:avLst>
              <a:gd name="adj1" fmla="val 109208"/>
              <a:gd name="adj2" fmla="val -1904"/>
              <a:gd name="adj3" fmla="val 278647"/>
              <a:gd name="adj4" fmla="val -26548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Modify Memory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37" y="5486401"/>
            <a:ext cx="4672012" cy="8933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75434" y="6418859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4"/>
              </a:rPr>
              <a:t>http://colah.github.io/posts/2015-08-Understanding-LSTMs/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AF372-22EE-4E93-A9AB-A93DA04B587D}"/>
              </a:ext>
            </a:extLst>
          </p:cNvPr>
          <p:cNvSpPr txBox="1"/>
          <p:nvPr/>
        </p:nvSpPr>
        <p:spPr>
          <a:xfrm>
            <a:off x="2668760" y="3215386"/>
            <a:ext cx="4393153" cy="276999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100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single step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1255A-4A91-4ED5-8A0B-640B8DEB7A5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88906"/>
            <a:ext cx="4160486" cy="4938392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 flipH="1">
            <a:off x="3352800" y="5257800"/>
            <a:ext cx="1371600" cy="457200"/>
          </a:xfrm>
          <a:prstGeom prst="borderCallout1">
            <a:avLst>
              <a:gd name="adj1" fmla="val 290"/>
              <a:gd name="adj2" fmla="val 95985"/>
              <a:gd name="adj3" fmla="val -81031"/>
              <a:gd name="adj4" fmla="val 109005"/>
            </a:avLst>
          </a:prstGeom>
          <a:solidFill>
            <a:srgbClr val="CB7777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Concat</a:t>
            </a:r>
            <a:r>
              <a:rPr lang="en-US" sz="1400" dirty="0"/>
              <a:t> input &amp; state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37" y="5486401"/>
            <a:ext cx="4672012" cy="893367"/>
          </a:xfrm>
          <a:prstGeom prst="rect">
            <a:avLst/>
          </a:prstGeom>
        </p:spPr>
      </p:pic>
      <p:sp>
        <p:nvSpPr>
          <p:cNvPr id="11" name="Line Callout 1 10"/>
          <p:cNvSpPr/>
          <p:nvPr/>
        </p:nvSpPr>
        <p:spPr>
          <a:xfrm flipH="1">
            <a:off x="6679406" y="3902132"/>
            <a:ext cx="1931194" cy="457200"/>
          </a:xfrm>
          <a:prstGeom prst="borderCallout1">
            <a:avLst>
              <a:gd name="adj1" fmla="val 290"/>
              <a:gd name="adj2" fmla="val 95985"/>
              <a:gd name="adj3" fmla="val 18969"/>
              <a:gd name="adj4" fmla="val 135047"/>
            </a:avLst>
          </a:prstGeom>
          <a:solidFill>
            <a:srgbClr val="CB7777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State &amp; output using memory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75434" y="6418859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4"/>
              </a:rPr>
              <a:t>http://colah.github.io/posts/2015-08-Understanding-LSTMs/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2B7ECA-B5B6-4BE6-9D90-59491FFF1D8D}"/>
              </a:ext>
            </a:extLst>
          </p:cNvPr>
          <p:cNvSpPr txBox="1"/>
          <p:nvPr/>
        </p:nvSpPr>
        <p:spPr>
          <a:xfrm>
            <a:off x="2733366" y="4632842"/>
            <a:ext cx="4170320" cy="276999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0437C-54C5-4723-91FB-225E62ED8E49}"/>
              </a:ext>
            </a:extLst>
          </p:cNvPr>
          <p:cNvSpPr txBox="1"/>
          <p:nvPr/>
        </p:nvSpPr>
        <p:spPr>
          <a:xfrm rot="16200000">
            <a:off x="4978535" y="3238376"/>
            <a:ext cx="2511932" cy="276999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5C793-6270-4A58-A610-4F47F8AE06A7}"/>
              </a:ext>
            </a:extLst>
          </p:cNvPr>
          <p:cNvSpPr txBox="1"/>
          <p:nvPr/>
        </p:nvSpPr>
        <p:spPr>
          <a:xfrm>
            <a:off x="7084773" y="4604496"/>
            <a:ext cx="1154207" cy="276999"/>
          </a:xfrm>
          <a:prstGeom prst="rect">
            <a:avLst/>
          </a:prstGeom>
          <a:solidFill>
            <a:srgbClr val="CB7777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r>
              <a:rPr lang="en-US" sz="1200" dirty="0"/>
              <a:t>State bus</a:t>
            </a:r>
          </a:p>
        </p:txBody>
      </p:sp>
    </p:spTree>
    <p:extLst>
      <p:ext uri="{BB962C8B-B14F-4D97-AF65-F5344CB8AC3E}">
        <p14:creationId xmlns:p14="http://schemas.microsoft.com/office/powerpoint/2010/main" val="242893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RNNs?</a:t>
            </a:r>
          </a:p>
          <a:p>
            <a:r>
              <a:rPr lang="en-US" dirty="0"/>
              <a:t>RNN Key Characteristics, Parameters and Decisions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Visualization Code – RNN text generation [Demo only]</a:t>
            </a:r>
          </a:p>
          <a:p>
            <a:r>
              <a:rPr lang="en-US" dirty="0"/>
              <a:t>General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single step 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1255A-4A91-4ED5-8A0B-640B8DEB7A5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88906"/>
            <a:ext cx="4160486" cy="4938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8583" y="3240767"/>
            <a:ext cx="1154207" cy="27699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r>
              <a:rPr lang="en-US" sz="1200" dirty="0"/>
              <a:t>Memory bus</a:t>
            </a:r>
          </a:p>
        </p:txBody>
      </p:sp>
      <p:sp>
        <p:nvSpPr>
          <p:cNvPr id="7" name="Line Callout 1 6"/>
          <p:cNvSpPr/>
          <p:nvPr/>
        </p:nvSpPr>
        <p:spPr>
          <a:xfrm flipH="1">
            <a:off x="1786864" y="2082341"/>
            <a:ext cx="1066800" cy="619150"/>
          </a:xfrm>
          <a:prstGeom prst="borderCallout1">
            <a:avLst>
              <a:gd name="adj1" fmla="val 103670"/>
              <a:gd name="adj2" fmla="val -2976"/>
              <a:gd name="adj3" fmla="val 180805"/>
              <a:gd name="adj4" fmla="val -38333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Forget Gate</a:t>
            </a:r>
          </a:p>
        </p:txBody>
      </p:sp>
      <p:sp>
        <p:nvSpPr>
          <p:cNvPr id="8" name="Line Callout 1 7"/>
          <p:cNvSpPr/>
          <p:nvPr/>
        </p:nvSpPr>
        <p:spPr>
          <a:xfrm flipH="1">
            <a:off x="3082264" y="1463191"/>
            <a:ext cx="1066800" cy="619150"/>
          </a:xfrm>
          <a:prstGeom prst="borderCallout1">
            <a:avLst>
              <a:gd name="adj1" fmla="val 109208"/>
              <a:gd name="adj2" fmla="val -1904"/>
              <a:gd name="adj3" fmla="val 278647"/>
              <a:gd name="adj4" fmla="val -26548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Modify Memory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37" y="5486401"/>
            <a:ext cx="4672012" cy="8933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75434" y="6418859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4"/>
              </a:rPr>
              <a:t>http://colah.github.io/posts/2015-08-Understanding-LSTMs/</a:t>
            </a:r>
            <a:r>
              <a:rPr lang="en-US" dirty="0"/>
              <a:t> </a:t>
            </a:r>
          </a:p>
        </p:txBody>
      </p:sp>
      <p:sp>
        <p:nvSpPr>
          <p:cNvPr id="14" name="Line Callout 1 8">
            <a:extLst>
              <a:ext uri="{FF2B5EF4-FFF2-40B4-BE49-F238E27FC236}">
                <a16:creationId xmlns:a16="http://schemas.microsoft.com/office/drawing/2014/main" id="{B3B67661-A557-4755-B045-5EF0DA54FF65}"/>
              </a:ext>
            </a:extLst>
          </p:cNvPr>
          <p:cNvSpPr/>
          <p:nvPr/>
        </p:nvSpPr>
        <p:spPr>
          <a:xfrm flipH="1">
            <a:off x="3352800" y="5257800"/>
            <a:ext cx="1371600" cy="457200"/>
          </a:xfrm>
          <a:prstGeom prst="borderCallout1">
            <a:avLst>
              <a:gd name="adj1" fmla="val 290"/>
              <a:gd name="adj2" fmla="val 95985"/>
              <a:gd name="adj3" fmla="val -81031"/>
              <a:gd name="adj4" fmla="val 109005"/>
            </a:avLst>
          </a:prstGeom>
          <a:solidFill>
            <a:srgbClr val="CB7777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Concat</a:t>
            </a:r>
            <a:r>
              <a:rPr lang="en-US" sz="1400" dirty="0"/>
              <a:t> input &amp; state</a:t>
            </a:r>
          </a:p>
        </p:txBody>
      </p:sp>
      <p:sp>
        <p:nvSpPr>
          <p:cNvPr id="16" name="Line Callout 1 10">
            <a:extLst>
              <a:ext uri="{FF2B5EF4-FFF2-40B4-BE49-F238E27FC236}">
                <a16:creationId xmlns:a16="http://schemas.microsoft.com/office/drawing/2014/main" id="{CBA8B51B-F680-4565-8E34-867555E1362F}"/>
              </a:ext>
            </a:extLst>
          </p:cNvPr>
          <p:cNvSpPr/>
          <p:nvPr/>
        </p:nvSpPr>
        <p:spPr>
          <a:xfrm flipH="1">
            <a:off x="6679406" y="3902132"/>
            <a:ext cx="1931194" cy="457200"/>
          </a:xfrm>
          <a:prstGeom prst="borderCallout1">
            <a:avLst>
              <a:gd name="adj1" fmla="val 290"/>
              <a:gd name="adj2" fmla="val 95985"/>
              <a:gd name="adj3" fmla="val 18969"/>
              <a:gd name="adj4" fmla="val 135047"/>
            </a:avLst>
          </a:prstGeom>
          <a:solidFill>
            <a:srgbClr val="CB7777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State &amp; output using 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00ADE7-B4EB-4694-92E0-3BDBEBEBA96D}"/>
              </a:ext>
            </a:extLst>
          </p:cNvPr>
          <p:cNvSpPr txBox="1"/>
          <p:nvPr/>
        </p:nvSpPr>
        <p:spPr>
          <a:xfrm>
            <a:off x="2733366" y="4632842"/>
            <a:ext cx="4170320" cy="276999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E8034A-67A9-4560-9FD9-8EBA6740D6E9}"/>
              </a:ext>
            </a:extLst>
          </p:cNvPr>
          <p:cNvSpPr txBox="1"/>
          <p:nvPr/>
        </p:nvSpPr>
        <p:spPr>
          <a:xfrm rot="16200000">
            <a:off x="4978535" y="3238376"/>
            <a:ext cx="2511932" cy="276999"/>
          </a:xfrm>
          <a:prstGeom prst="rect">
            <a:avLst/>
          </a:prstGeom>
          <a:solidFill>
            <a:srgbClr val="C00000">
              <a:alpha val="4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C7E46B-35EC-4D5E-AF89-7159E3961116}"/>
              </a:ext>
            </a:extLst>
          </p:cNvPr>
          <p:cNvSpPr txBox="1"/>
          <p:nvPr/>
        </p:nvSpPr>
        <p:spPr>
          <a:xfrm>
            <a:off x="7084773" y="4604496"/>
            <a:ext cx="1154207" cy="276999"/>
          </a:xfrm>
          <a:prstGeom prst="rect">
            <a:avLst/>
          </a:prstGeom>
          <a:solidFill>
            <a:srgbClr val="CB7777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r>
              <a:rPr lang="en-US" sz="1200" dirty="0"/>
              <a:t>State bus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A597D4-8FFA-4FD9-B21B-BF7A6E8A3A8A}"/>
              </a:ext>
            </a:extLst>
          </p:cNvPr>
          <p:cNvSpPr txBox="1"/>
          <p:nvPr/>
        </p:nvSpPr>
        <p:spPr>
          <a:xfrm>
            <a:off x="2668760" y="3215386"/>
            <a:ext cx="4393153" cy="276999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  <a:latin typeface="+mn-lt"/>
              </a:defRPr>
            </a:lvl1pPr>
            <a:lvl2pPr>
              <a:defRPr>
                <a:solidFill>
                  <a:schemeClr val="dk1"/>
                </a:solidFill>
                <a:latin typeface="+mn-lt"/>
              </a:defRPr>
            </a:lvl2pPr>
            <a:lvl3pPr>
              <a:defRPr>
                <a:solidFill>
                  <a:schemeClr val="dk1"/>
                </a:solidFill>
                <a:latin typeface="+mn-lt"/>
              </a:defRPr>
            </a:lvl3pPr>
            <a:lvl4pPr>
              <a:defRPr>
                <a:solidFill>
                  <a:schemeClr val="dk1"/>
                </a:solidFill>
                <a:latin typeface="+mn-lt"/>
              </a:defRPr>
            </a:lvl4pPr>
            <a:lvl5pPr>
              <a:defRPr>
                <a:solidFill>
                  <a:schemeClr val="dk1"/>
                </a:solidFill>
                <a:latin typeface="+mn-lt"/>
              </a:defRPr>
            </a:lvl5pPr>
            <a:lvl6pPr>
              <a:defRPr>
                <a:solidFill>
                  <a:schemeClr val="dk1"/>
                </a:solidFill>
                <a:latin typeface="+mn-lt"/>
              </a:defRPr>
            </a:lvl6pPr>
            <a:lvl7pPr>
              <a:defRPr>
                <a:solidFill>
                  <a:schemeClr val="dk1"/>
                </a:solidFill>
                <a:latin typeface="+mn-lt"/>
              </a:defRPr>
            </a:lvl7pPr>
            <a:lvl8pPr>
              <a:defRPr>
                <a:solidFill>
                  <a:schemeClr val="dk1"/>
                </a:solidFill>
                <a:latin typeface="+mn-lt"/>
              </a:defRPr>
            </a:lvl8pPr>
            <a:lvl9pPr>
              <a:defRPr>
                <a:solidFill>
                  <a:schemeClr val="dk1"/>
                </a:solidFill>
                <a:latin typeface="+mn-lt"/>
              </a:defRPr>
            </a:lvl9pPr>
          </a:lstStyle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38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4495801"/>
            <a:ext cx="8229600" cy="1630363"/>
          </a:xfrm>
        </p:spPr>
        <p:txBody>
          <a:bodyPr/>
          <a:lstStyle/>
          <a:p>
            <a:r>
              <a:rPr lang="en-US" dirty="0"/>
              <a:t>Main changes from LSTM…</a:t>
            </a:r>
          </a:p>
          <a:p>
            <a:pPr lvl="1"/>
            <a:r>
              <a:rPr lang="en-US" dirty="0"/>
              <a:t>Combine state and memory on one bus</a:t>
            </a:r>
          </a:p>
          <a:p>
            <a:pPr lvl="1"/>
            <a:r>
              <a:rPr lang="en-US" dirty="0"/>
              <a:t>tie </a:t>
            </a:r>
            <a:r>
              <a:rPr lang="en-US" i="1" dirty="0"/>
              <a:t>forgetting</a:t>
            </a:r>
            <a:r>
              <a:rPr lang="en-US" dirty="0"/>
              <a:t> and </a:t>
            </a:r>
            <a:r>
              <a:rPr lang="en-US" i="1" dirty="0"/>
              <a:t>remembering</a:t>
            </a:r>
            <a:r>
              <a:rPr lang="en-US" dirty="0"/>
              <a:t> together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1255A-4A91-4ED5-8A0B-640B8DEB7A5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1417638"/>
            <a:ext cx="8658225" cy="289396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886200" y="2560638"/>
            <a:ext cx="609600" cy="1020762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0225" y="631741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3"/>
              </a:rPr>
              <a:t>http://colah.github.io/posts/2015-08-Understanding-LSTMs/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6927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LSTMs &amp; GRUs are the textbook answer for long-sequence learning</a:t>
            </a:r>
          </a:p>
          <a:p>
            <a:r>
              <a:rPr lang="en-US" dirty="0"/>
              <a:t>… but other things are constantly being produced &amp; tested</a:t>
            </a:r>
          </a:p>
          <a:p>
            <a:pPr lvl="1"/>
            <a:r>
              <a:rPr lang="en-US" dirty="0"/>
              <a:t>e.g. Temporal Convolutional Network</a:t>
            </a:r>
            <a:br>
              <a:rPr lang="en-US" dirty="0"/>
            </a:br>
            <a:r>
              <a:rPr lang="en-US" sz="1400" dirty="0">
                <a:hlinkClick r:id="rId2"/>
              </a:rPr>
              <a:t>https://medium.com/@raushan2807/temporal-convolutional-networks-bfea16e6d7d2</a:t>
            </a:r>
            <a:br>
              <a:rPr lang="en-US" sz="2000" dirty="0"/>
            </a:br>
            <a:r>
              <a:rPr lang="en-US" sz="1400" dirty="0">
                <a:hlinkClick r:id="rId3"/>
              </a:rPr>
              <a:t>https://dida.do/blog/temporal-convolutional-networks-for-sequence-modeling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364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AF52-8D91-45CD-BDEA-01E92B83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 – Text generation with RNN</a:t>
            </a:r>
            <a:br>
              <a:rPr lang="en-US" dirty="0"/>
            </a:br>
            <a:r>
              <a:rPr lang="en-US" dirty="0"/>
              <a:t>(code 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0AFF-C09B-48EC-81AD-9F8A31E4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Download zip from canvas &amp; unzip into local directory</a:t>
            </a:r>
          </a:p>
          <a:p>
            <a:pPr lvl="1"/>
            <a:r>
              <a:rPr lang="en-US" sz="2000" dirty="0"/>
              <a:t>The file contains code, text data (Nietzsche), &amp; previously trained models (1-20 epochs) </a:t>
            </a:r>
          </a:p>
          <a:p>
            <a:r>
              <a:rPr lang="en-US" sz="2400" dirty="0"/>
              <a:t>Open </a:t>
            </a:r>
            <a:r>
              <a:rPr lang="en-US" sz="2400" dirty="0" err="1"/>
              <a:t>jupyter</a:t>
            </a:r>
            <a:r>
              <a:rPr lang="en-US" sz="2400" dirty="0"/>
              <a:t> notebook “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text-generation-with-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lstm_from_model.ipynb</a:t>
            </a:r>
            <a:r>
              <a:rPr lang="en-US" sz="2400" dirty="0"/>
              <a:t>” within the unzipped directory (but </a:t>
            </a:r>
            <a:r>
              <a:rPr lang="en-US" sz="2400" b="1" dirty="0"/>
              <a:t>don’t run it yet</a:t>
            </a:r>
            <a:r>
              <a:rPr lang="en-US" sz="2400" dirty="0"/>
              <a:t>)</a:t>
            </a:r>
          </a:p>
          <a:p>
            <a:r>
              <a:rPr lang="en-US" sz="2400" dirty="0"/>
              <a:t>Review the notebook </a:t>
            </a:r>
            <a:r>
              <a:rPr lang="en-US" sz="2400" i="1" dirty="0"/>
              <a:t>without running</a:t>
            </a:r>
          </a:p>
          <a:p>
            <a:r>
              <a:rPr lang="en-US" sz="2400" dirty="0"/>
              <a:t>If you have a GPU and have </a:t>
            </a:r>
            <a:r>
              <a:rPr lang="en-US" sz="2400" dirty="0" err="1"/>
              <a:t>tensorflow</a:t>
            </a:r>
            <a:r>
              <a:rPr lang="en-US" sz="2400" dirty="0"/>
              <a:t> installed and want to run it, first Duplicate the notebook so you don’t wreck the original</a:t>
            </a:r>
          </a:p>
          <a:p>
            <a:pPr lvl="1"/>
            <a:r>
              <a:rPr lang="en-US" sz="2000" dirty="0"/>
              <a:t>Note:  </a:t>
            </a:r>
            <a:r>
              <a:rPr lang="en-US" sz="2000" i="1" dirty="0"/>
              <a:t>Don’t try to run the code without a GPU and all the packages installed </a:t>
            </a:r>
            <a:r>
              <a:rPr lang="en-US" sz="2000" dirty="0"/>
              <a:t>(see notes in first markdown cell).  </a:t>
            </a:r>
          </a:p>
          <a:p>
            <a:pPr lvl="1"/>
            <a:r>
              <a:rPr lang="en-US" sz="2000" dirty="0"/>
              <a:t>Even with a modern 30XX Nvidia GPU this will take several minutes to run.</a:t>
            </a:r>
          </a:p>
          <a:p>
            <a:pPr lvl="1"/>
            <a:r>
              <a:rPr lang="en-US" sz="2000" dirty="0"/>
              <a:t>Google </a:t>
            </a:r>
            <a:r>
              <a:rPr lang="en-US" sz="2000" dirty="0" err="1"/>
              <a:t>colab</a:t>
            </a:r>
            <a:r>
              <a:rPr lang="en-US" sz="2000" dirty="0"/>
              <a:t> may or may not work… I have not tested it</a:t>
            </a:r>
          </a:p>
          <a:p>
            <a:r>
              <a:rPr lang="en-US" sz="2400" dirty="0"/>
              <a:t>Look at the outputs from various different saved models which were trained on a range of epochs from 1-20.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C0618-F924-4728-8DFD-84ECEC5B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58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AF34-7F7D-47A2-894C-679280AE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36C3-101F-40B3-8845-78D6B13B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02A57-F5B3-4F06-95E2-513DB9D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9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6ED-7FAC-486C-B0FE-C87741A9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D44F-8A16-4795-BFF8-3B4431FF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D220-A59A-420B-B819-09A44B77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6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Recurrence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5715001"/>
            <a:ext cx="8229600" cy="8683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info does the next state depend 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1255A-4A91-4ED5-8A0B-640B8DEB7A50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1"/>
            <a:ext cx="5848350" cy="451069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2F4564E-4FE2-43EF-BD8B-9E6034B24B19}"/>
              </a:ext>
            </a:extLst>
          </p:cNvPr>
          <p:cNvSpPr/>
          <p:nvPr/>
        </p:nvSpPr>
        <p:spPr>
          <a:xfrm>
            <a:off x="7712075" y="3962400"/>
            <a:ext cx="565150" cy="565150"/>
          </a:xfrm>
          <a:prstGeom prst="ellipse">
            <a:avLst/>
          </a:prstGeom>
          <a:solidFill>
            <a:srgbClr val="91FE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Recurrence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5715001"/>
            <a:ext cx="8229600" cy="8683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info does the next state depend 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1255A-4A91-4ED5-8A0B-640B8DEB7A50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95401"/>
            <a:ext cx="5848350" cy="451069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2F4564E-4FE2-43EF-BD8B-9E6034B24B19}"/>
              </a:ext>
            </a:extLst>
          </p:cNvPr>
          <p:cNvSpPr/>
          <p:nvPr/>
        </p:nvSpPr>
        <p:spPr>
          <a:xfrm>
            <a:off x="7712075" y="3962400"/>
            <a:ext cx="565150" cy="565150"/>
          </a:xfrm>
          <a:prstGeom prst="ellipse">
            <a:avLst/>
          </a:prstGeom>
          <a:solidFill>
            <a:srgbClr val="91FE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31592-03F5-4EA4-BBB5-67E18DEF3CFB}"/>
              </a:ext>
            </a:extLst>
          </p:cNvPr>
          <p:cNvSpPr/>
          <p:nvPr/>
        </p:nvSpPr>
        <p:spPr>
          <a:xfrm>
            <a:off x="7712075" y="4517372"/>
            <a:ext cx="565150" cy="868363"/>
          </a:xfrm>
          <a:prstGeom prst="rect">
            <a:avLst/>
          </a:prstGeom>
          <a:solidFill>
            <a:srgbClr val="FFC905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782BB07-DCAC-4763-85E1-6F48B77267C4}"/>
              </a:ext>
            </a:extLst>
          </p:cNvPr>
          <p:cNvSpPr/>
          <p:nvPr/>
        </p:nvSpPr>
        <p:spPr>
          <a:xfrm rot="7877907">
            <a:off x="7105158" y="3002398"/>
            <a:ext cx="726330" cy="1286958"/>
          </a:xfrm>
          <a:prstGeom prst="triangle">
            <a:avLst>
              <a:gd name="adj" fmla="val 46632"/>
            </a:avLst>
          </a:prstGeom>
          <a:solidFill>
            <a:srgbClr val="FFC905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training issues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0" y="4191001"/>
            <a:ext cx="8229600" cy="1401763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In </a:t>
            </a:r>
            <a:r>
              <a:rPr lang="en-US" sz="2400" i="1" dirty="0"/>
              <a:t>output-recurrent</a:t>
            </a:r>
            <a:r>
              <a:rPr lang="en-US" sz="2400" dirty="0"/>
              <a:t> networks, hidden state doesn’t affect next state directly</a:t>
            </a:r>
          </a:p>
          <a:p>
            <a:pPr lvl="1"/>
            <a:r>
              <a:rPr lang="en-US" sz="2000" dirty="0"/>
              <a:t>Training can be parallelized</a:t>
            </a:r>
          </a:p>
          <a:p>
            <a:r>
              <a:rPr lang="en-US" sz="2400" dirty="0"/>
              <a:t>Output must be rich enough to capture history ~ but we are propagating backwards… so how do we train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52" y="1408930"/>
            <a:ext cx="3439497" cy="265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30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(1): Teacher Forcing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1"/>
            <a:ext cx="3810000" cy="4602163"/>
          </a:xfrm>
        </p:spPr>
        <p:txBody>
          <a:bodyPr/>
          <a:lstStyle/>
          <a:p>
            <a:r>
              <a:rPr lang="en-US" dirty="0"/>
              <a:t>Instead of using the actual network produced output, Use the </a:t>
            </a:r>
            <a:r>
              <a:rPr lang="en-US" i="1" dirty="0"/>
              <a:t>correct</a:t>
            </a:r>
            <a:r>
              <a:rPr lang="en-US" dirty="0"/>
              <a:t> target to inform the next hidden state</a:t>
            </a:r>
          </a:p>
          <a:p>
            <a:r>
              <a:rPr lang="en-US" dirty="0"/>
              <a:t>Incorporates what the network </a:t>
            </a:r>
            <a:r>
              <a:rPr lang="en-US" i="1" dirty="0"/>
              <a:t>should have known</a:t>
            </a:r>
            <a:r>
              <a:rPr lang="en-US" dirty="0"/>
              <a:t> up to that point in the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1524001"/>
            <a:ext cx="4253193" cy="40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2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CSCE 823 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Perceptrons</a:t>
            </a:r>
            <a:r>
              <a:rPr lang="en-US" dirty="0"/>
              <a:t> handle linear decisions</a:t>
            </a:r>
          </a:p>
          <a:p>
            <a:pPr lvl="1"/>
            <a:r>
              <a:rPr lang="en-US" dirty="0"/>
              <a:t>Unable to deal with nonlinearities</a:t>
            </a:r>
          </a:p>
          <a:p>
            <a:r>
              <a:rPr lang="en-US" dirty="0"/>
              <a:t>ANNs can handle nonlinearities </a:t>
            </a:r>
          </a:p>
          <a:p>
            <a:pPr lvl="1"/>
            <a:r>
              <a:rPr lang="en-US" dirty="0"/>
              <a:t>ANN is a universal function approximator (if big enough)</a:t>
            </a:r>
          </a:p>
          <a:p>
            <a:pPr lvl="1"/>
            <a:r>
              <a:rPr lang="en-US" dirty="0"/>
              <a:t>But large inputs in fully connected networks </a:t>
            </a:r>
            <a:r>
              <a:rPr lang="en-US" i="1" dirty="0"/>
              <a:t>require far too many parameters</a:t>
            </a:r>
            <a:endParaRPr lang="en-US" dirty="0"/>
          </a:p>
          <a:p>
            <a:pPr lvl="1"/>
            <a:r>
              <a:rPr lang="en-US" dirty="0"/>
              <a:t>ANN input sizes and max depth limited by memory/compute and curse of dimensionality</a:t>
            </a:r>
          </a:p>
          <a:p>
            <a:r>
              <a:rPr lang="en-US" dirty="0"/>
              <a:t>CNNs can handle very large inputs (images)</a:t>
            </a:r>
          </a:p>
          <a:p>
            <a:pPr lvl="1"/>
            <a:r>
              <a:rPr lang="en-US" dirty="0"/>
              <a:t>Using parameter sharing and sparse connections, deep networks are possible</a:t>
            </a:r>
          </a:p>
          <a:p>
            <a:pPr lvl="1"/>
            <a:r>
              <a:rPr lang="en-US" dirty="0"/>
              <a:t>So we can do everything, right??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279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Training Issues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</a:t>
            </a:r>
            <a:r>
              <a:rPr lang="en-US" dirty="0" err="1"/>
              <a:t>backprop</a:t>
            </a:r>
            <a:r>
              <a:rPr lang="en-US" dirty="0"/>
              <a:t> uses chain rule of calculus to multiplicatively compute gradients</a:t>
            </a:r>
          </a:p>
          <a:p>
            <a:pPr lvl="1"/>
            <a:r>
              <a:rPr lang="en-US" dirty="0"/>
              <a:t>Can create long distances to pass the gradient through when going back multiple time steps</a:t>
            </a:r>
          </a:p>
          <a:p>
            <a:pPr lvl="1"/>
            <a:r>
              <a:rPr lang="en-US" dirty="0"/>
              <a:t>Many multiplications cause </a:t>
            </a:r>
            <a:r>
              <a:rPr lang="en-US" i="1" dirty="0"/>
              <a:t>vanishing</a:t>
            </a:r>
            <a:r>
              <a:rPr lang="en-US" dirty="0"/>
              <a:t> or </a:t>
            </a:r>
            <a:r>
              <a:rPr lang="en-US" i="1" dirty="0"/>
              <a:t>exploding</a:t>
            </a:r>
            <a:r>
              <a:rPr lang="en-US" dirty="0"/>
              <a:t> gradients</a:t>
            </a:r>
          </a:p>
          <a:p>
            <a:pPr lvl="1"/>
            <a:r>
              <a:rPr lang="en-US" dirty="0"/>
              <a:t>Imagine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versus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grows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85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what is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network types only handle temporally independent observations</a:t>
            </a:r>
          </a:p>
          <a:p>
            <a:r>
              <a:rPr lang="en-US" dirty="0"/>
              <a:t>No way to represent the relationship of previous/next element or sequences</a:t>
            </a:r>
          </a:p>
          <a:p>
            <a:r>
              <a:rPr lang="en-US" dirty="0"/>
              <a:t>Examples of sequential or time dependence: </a:t>
            </a:r>
          </a:p>
          <a:p>
            <a:pPr lvl="1"/>
            <a:r>
              <a:rPr lang="en-US" dirty="0"/>
              <a:t>Given a time-series signal, classify the type of transmitter</a:t>
            </a:r>
          </a:p>
          <a:p>
            <a:pPr lvl="1"/>
            <a:r>
              <a:rPr lang="en-US" dirty="0"/>
              <a:t>Given a word, what is the next most likely word in the sequence?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Sequences and the sequence learning task</a:t>
            </a:r>
          </a:p>
          <a:p>
            <a:r>
              <a:rPr lang="en-US" sz="2400" dirty="0"/>
              <a:t>Recurrence State Graph Representations</a:t>
            </a:r>
          </a:p>
          <a:p>
            <a:r>
              <a:rPr lang="en-US" sz="2400" dirty="0"/>
              <a:t>Unfolding in time</a:t>
            </a:r>
          </a:p>
          <a:p>
            <a:r>
              <a:rPr lang="en-US" sz="2400" dirty="0"/>
              <a:t>Simple RNN</a:t>
            </a:r>
          </a:p>
          <a:p>
            <a:r>
              <a:rPr lang="en-US" sz="2400" dirty="0"/>
              <a:t>Forward computation</a:t>
            </a:r>
          </a:p>
          <a:p>
            <a:r>
              <a:rPr lang="en-US" sz="2400" dirty="0"/>
              <a:t>Training and Issues</a:t>
            </a:r>
          </a:p>
          <a:p>
            <a:r>
              <a:rPr lang="en-US" sz="2400" dirty="0"/>
              <a:t>Other Advancements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23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Sequences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3581401"/>
            <a:ext cx="8229600" cy="2544763"/>
          </a:xfrm>
        </p:spPr>
        <p:txBody>
          <a:bodyPr/>
          <a:lstStyle/>
          <a:p>
            <a:r>
              <a:rPr lang="en-US" dirty="0"/>
              <a:t>Dynamic systems have a “state” which gets updated over time</a:t>
            </a:r>
          </a:p>
          <a:p>
            <a:r>
              <a:rPr lang="en-US" dirty="0"/>
              <a:t>The current state depends on the </a:t>
            </a:r>
            <a:r>
              <a:rPr lang="en-US" b="1" dirty="0"/>
              <a:t>previous state</a:t>
            </a:r>
            <a:r>
              <a:rPr lang="en-US" dirty="0"/>
              <a:t> and a </a:t>
            </a:r>
            <a:r>
              <a:rPr lang="en-US" b="1" dirty="0"/>
              <a:t>transition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739062" cy="163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5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State Graph – folded and unfolded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747"/>
            <a:ext cx="10515600" cy="5077128"/>
          </a:xfrm>
        </p:spPr>
        <p:txBody>
          <a:bodyPr>
            <a:normAutofit/>
          </a:bodyPr>
          <a:lstStyle/>
          <a:p>
            <a:r>
              <a:rPr lang="en-US" dirty="0"/>
              <a:t>Our hidden state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/>
              <a:t>) can be updated via contribution from input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) and a function with feedback: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We can view the resulting network unfolded in time (steps)</a:t>
            </a:r>
          </a:p>
          <a:p>
            <a:r>
              <a:rPr lang="en-US" dirty="0"/>
              <a:t>This view informs how we could train it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FA963-58DA-441B-ADC1-FA6CE62F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8" y="2570155"/>
            <a:ext cx="7986712" cy="26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125244"/>
            <a:ext cx="8229600" cy="12493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information does the next state depend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06" y="1377157"/>
            <a:ext cx="4727789" cy="3729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6925" y="149697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6924" y="220102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6925" y="29050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6924" y="3565209"/>
            <a:ext cx="139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6925" y="422866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18ECFA-0034-499A-925A-3642312298C0}"/>
              </a:ext>
            </a:extLst>
          </p:cNvPr>
          <p:cNvSpPr/>
          <p:nvPr/>
        </p:nvSpPr>
        <p:spPr>
          <a:xfrm>
            <a:off x="7120415" y="3516990"/>
            <a:ext cx="487680" cy="487680"/>
          </a:xfrm>
          <a:prstGeom prst="ellipse">
            <a:avLst/>
          </a:prstGeom>
          <a:solidFill>
            <a:srgbClr val="91FE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9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125244"/>
            <a:ext cx="8229600" cy="12493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information does the next state depend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06" y="1377157"/>
            <a:ext cx="4727789" cy="37290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36925" y="149697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6924" y="220102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6925" y="29050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6924" y="3565209"/>
            <a:ext cx="139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6925" y="422866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695335-DCB3-45ED-AAAE-DBF06751033B}"/>
              </a:ext>
            </a:extLst>
          </p:cNvPr>
          <p:cNvSpPr/>
          <p:nvPr/>
        </p:nvSpPr>
        <p:spPr>
          <a:xfrm>
            <a:off x="7120415" y="3516990"/>
            <a:ext cx="487680" cy="487680"/>
          </a:xfrm>
          <a:prstGeom prst="ellipse">
            <a:avLst/>
          </a:prstGeom>
          <a:solidFill>
            <a:srgbClr val="91FE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692DA-2A24-4007-8687-C71721D9A648}"/>
              </a:ext>
            </a:extLst>
          </p:cNvPr>
          <p:cNvSpPr/>
          <p:nvPr/>
        </p:nvSpPr>
        <p:spPr>
          <a:xfrm>
            <a:off x="6400800" y="3505200"/>
            <a:ext cx="719615" cy="499470"/>
          </a:xfrm>
          <a:prstGeom prst="rect">
            <a:avLst/>
          </a:prstGeom>
          <a:solidFill>
            <a:srgbClr val="FFC905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2D974-F355-4A93-BAEF-06F9468CDB61}"/>
              </a:ext>
            </a:extLst>
          </p:cNvPr>
          <p:cNvSpPr/>
          <p:nvPr/>
        </p:nvSpPr>
        <p:spPr>
          <a:xfrm>
            <a:off x="7004448" y="4023720"/>
            <a:ext cx="719615" cy="624480"/>
          </a:xfrm>
          <a:prstGeom prst="rect">
            <a:avLst/>
          </a:prstGeom>
          <a:solidFill>
            <a:srgbClr val="FFC905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0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20871</TotalTime>
  <Words>1173</Words>
  <Application>Microsoft Office PowerPoint</Application>
  <PresentationFormat>Widescreen</PresentationFormat>
  <Paragraphs>209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Times New Roman</vt:lpstr>
      <vt:lpstr>Office Theme</vt:lpstr>
      <vt:lpstr>CSCE 823 In Class Day 11</vt:lpstr>
      <vt:lpstr>Agenda</vt:lpstr>
      <vt:lpstr>CSCE 823 so far…</vt:lpstr>
      <vt:lpstr>Motivation – what is missing?</vt:lpstr>
      <vt:lpstr>RNN Key Topics</vt:lpstr>
      <vt:lpstr>Intuition for Sequences</vt:lpstr>
      <vt:lpstr>Recurrent State Graph – folded and unfolded</vt:lpstr>
      <vt:lpstr>A simple RNN</vt:lpstr>
      <vt:lpstr>A simple RNN</vt:lpstr>
      <vt:lpstr>RNN Input/Output Types</vt:lpstr>
      <vt:lpstr>Forward Computation of Output</vt:lpstr>
      <vt:lpstr>Deep RNNs</vt:lpstr>
      <vt:lpstr>Training RNNs: Backprop Through Time (BPTT)</vt:lpstr>
      <vt:lpstr>Issues: Exploding and vanishing gradients</vt:lpstr>
      <vt:lpstr>Advancements - A possible solution</vt:lpstr>
      <vt:lpstr>Long Short Term Memory (LSTM) Layer</vt:lpstr>
      <vt:lpstr>LSTM single step overview</vt:lpstr>
      <vt:lpstr>LSTM single step overview</vt:lpstr>
      <vt:lpstr>LSTM single step overview</vt:lpstr>
      <vt:lpstr>LSTM single step overview</vt:lpstr>
      <vt:lpstr>Gated Recurrent Unit (GRU)</vt:lpstr>
      <vt:lpstr>RNN Takeaway</vt:lpstr>
      <vt:lpstr>Learning Activity – Text generation with RNN (code demo)</vt:lpstr>
      <vt:lpstr>General Q&amp;A</vt:lpstr>
      <vt:lpstr>Backup Slides</vt:lpstr>
      <vt:lpstr>Output Recurrence</vt:lpstr>
      <vt:lpstr>Output Recurrence</vt:lpstr>
      <vt:lpstr>RNN training issues (1)</vt:lpstr>
      <vt:lpstr>Solutions (1): Teacher Forcing</vt:lpstr>
      <vt:lpstr>RNN Training Issues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198</cp:revision>
  <dcterms:created xsi:type="dcterms:W3CDTF">2021-03-30T19:14:48Z</dcterms:created>
  <dcterms:modified xsi:type="dcterms:W3CDTF">2023-07-27T13:20:18Z</dcterms:modified>
</cp:coreProperties>
</file>