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93" r:id="rId3"/>
    <p:sldId id="358" r:id="rId4"/>
    <p:sldId id="370" r:id="rId5"/>
    <p:sldId id="299" r:id="rId6"/>
    <p:sldId id="377" r:id="rId7"/>
    <p:sldId id="378" r:id="rId8"/>
    <p:sldId id="379" r:id="rId9"/>
    <p:sldId id="356" r:id="rId10"/>
    <p:sldId id="380" r:id="rId11"/>
    <p:sldId id="371" r:id="rId12"/>
    <p:sldId id="366" r:id="rId13"/>
    <p:sldId id="30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F601C"/>
    <a:srgbClr val="32B5FF"/>
    <a:srgbClr val="FFFFFF"/>
    <a:srgbClr val="FFC000"/>
    <a:srgbClr val="EBF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0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120D2-09A7-49D7-8E2A-B59DCDB132AC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E7FC5-9760-45EC-B7B0-5CD23021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C8BB-5110-4EA6-A3B8-EB6E47EE9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1035-4AE0-434E-948C-B9504D38A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407B0-989C-4EE6-97EC-209AE390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B61B-9B10-468C-BCCA-6683F0FD9860}" type="datetime1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43420-186D-4C50-82D7-AE1324F5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1138A-FC97-4EAD-B353-EB7042F7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B76D-B542-4D22-99C5-5394D42C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CFB52-7AF6-4F4C-B8E3-099F6B5B6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7DC30-4B5A-4F31-8091-10283D4A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222D-6278-43FC-8C37-AE787F3D7BAC}" type="datetime1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8D35-4E9F-4D11-B0D6-F30D8EFF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44DC0-36BA-42B4-9AAF-1158E839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9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3FBF4-DAC6-4D3A-AB6F-28A5332DC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F1A0D-F0CF-4908-8749-5317B58E3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26E3E-2FA7-4730-8F3A-7E09205B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CE38-2ED1-4365-8A12-9000E964A14B}" type="datetime1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D1FBC-F961-41BE-9CE6-0F7AE4E5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BA0C-CF9B-4FF0-934D-C0E6518A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9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841D-5F6B-48FB-A189-500D9C66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57C7-EC6C-4299-B5E9-820DC9592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480DA-A663-4242-BA64-BED9EB06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129B-84D4-4895-A57F-C9A168B1AF20}" type="datetime1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59E46-0CDA-4C48-9B32-1645CFD8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0A73B-4CE1-4B2A-BE9A-DD425E0D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2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3ED9-1308-40E4-9F6D-72455E51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CD2A0-0955-454D-AD78-3F96E4A37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1D545-79C5-4700-A463-D729C8EE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82FF-B5C5-40CD-8BED-3FF940BA379B}" type="datetime1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B4EFC-06F9-4541-8060-F2DFAEB7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F101F-7683-4935-8DF3-31B62527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C1AC-BE8D-4039-AA6A-7B8D7C31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2585B-6EA1-4780-A2C2-EEEF0E15D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71706-CA6F-4204-9E2E-23A09EBD6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8AB16-A15E-4B64-ACA2-A40D12BA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992F-3070-4ACF-8FEA-6114F067733D}" type="datetime1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48B8F-B6D7-412A-98C6-B073CA29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16152-5867-4C57-87EA-14BC26E3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7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75D4-CC0A-4ACC-8E74-74DCF93E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327B-4B45-4B83-856A-4F099E08D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16239-1AFD-4E0B-AC7D-B8835C780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BCF42-368A-4197-BF19-4920610CE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4023B-9D58-44B9-9FA7-3623A2F77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4F912-CA91-46CB-B3D4-650CE4E4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4CB5-6EAF-4571-8C8C-5647911465B9}" type="datetime1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8CAB1-07B0-4100-BF70-BC3E8DC2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AD066-8A71-4981-9368-C6C400C5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0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3F68-17D1-45BA-9A68-CF0FD1E9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C1749-9690-4B21-AEB4-1B4E1DDC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0D06-DC00-4196-A084-D588F3E3213D}" type="datetime1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7E616-1D5E-4955-B99A-B46038F9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01031-D9CF-4691-9F76-EA411007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0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DD26D-D15E-4122-87A9-9C0E55A0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8072-430D-49EB-B577-F4176E402032}" type="datetime1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821C7-354C-48BE-BD4A-2169EF16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97826-1937-4025-BEC4-82648251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2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20A8-09A5-41B9-A3AA-676AC103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F85C-8612-4578-BD6F-5918CE1D0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6A51F-C21B-4DB7-96B2-EB942909A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E7D21-E650-4C8C-99FA-A9849A77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9EFE-0BA0-44FC-9200-656E4F28BB55}" type="datetime1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668B3-952E-481D-BC88-AF3FFDD9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51E69-B1A5-459C-A15C-4091C2CA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A93E-FBE3-42A5-BCB3-C0CCD121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262CB-16C3-4CBE-8A65-8654B6967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DE0D8-1C72-434A-904B-75283BD3A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BD910-76DB-4ABD-AE28-3C4EA419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094C-DE41-49DE-8E91-2E965C77C6B5}" type="datetime1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ABC8E-D982-4F53-8B3A-48AC0811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FD5B2-1F31-43FA-A1D4-326F09B3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9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EBC5C-5300-4B84-8142-B197694E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D4B60-77B2-4645-9BCB-85EF1C1BD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41A4F-2313-46D7-A62B-AF6047D72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0729B-6048-4F5B-B83D-21F64647516E}" type="datetime1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6A133-E0B9-405F-9A28-C4CF10B79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6EA66-9FA2-4DAA-BEC7-AF6FDE9E4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5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skent.edu.tr/~hogul/svm_tutorial.ppt" TargetMode="External"/><Relationship Id="rId2" Type="http://schemas.openxmlformats.org/officeDocument/2006/relationships/hyperlink" Target="http://www.cs.cmu.edu/~awm/tutorial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5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7.emf"/><Relationship Id="rId4" Type="http://schemas.openxmlformats.org/officeDocument/2006/relationships/image" Target="../media/image6.png"/><Relationship Id="rId9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8FC0-3625-4E87-A050-4CD2993CC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CSCE 623 In Class Day 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45B88-95EC-4900-8ECA-A1725B9E2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Synchronous session</a:t>
            </a:r>
          </a:p>
        </p:txBody>
      </p:sp>
    </p:spTree>
    <p:extLst>
      <p:ext uri="{BB962C8B-B14F-4D97-AF65-F5344CB8AC3E}">
        <p14:creationId xmlns:p14="http://schemas.microsoft.com/office/powerpoint/2010/main" val="1070059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B871C0-9724-430A-AF2D-F330C7AA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Benefits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limitations</a:t>
            </a:r>
            <a:r>
              <a:rPr lang="en-US" dirty="0"/>
              <a:t> of SVM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B8624-5063-4CC2-84E8-C56EC3F7F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64097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Options for similarity function </a:t>
            </a:r>
            <a:r>
              <a:rPr lang="en-US" sz="3200" dirty="0"/>
              <a:t>–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More decisions to make w/kernel</a:t>
            </a:r>
          </a:p>
          <a:p>
            <a:r>
              <a:rPr lang="en-US" sz="3200" dirty="0">
                <a:solidFill>
                  <a:srgbClr val="00B050"/>
                </a:solidFill>
              </a:rPr>
              <a:t>Sparseness of solutions with large datasets (only support vectors needed)</a:t>
            </a:r>
          </a:p>
          <a:p>
            <a:r>
              <a:rPr lang="en-US" sz="3200" dirty="0">
                <a:solidFill>
                  <a:srgbClr val="00B050"/>
                </a:solidFill>
              </a:rPr>
              <a:t>Complexity doesn’t depend on dim of feature space</a:t>
            </a:r>
          </a:p>
          <a:p>
            <a:r>
              <a:rPr lang="en-US" sz="3200" dirty="0">
                <a:solidFill>
                  <a:srgbClr val="00B050"/>
                </a:solidFill>
              </a:rPr>
              <a:t>Soft margin has tunable regularization  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more decisions to make during hyperparameter tuning</a:t>
            </a:r>
          </a:p>
          <a:p>
            <a:r>
              <a:rPr lang="en-US" sz="3200" dirty="0">
                <a:solidFill>
                  <a:srgbClr val="00B050"/>
                </a:solidFill>
              </a:rPr>
              <a:t>Convex optimization: Guaranteed global solutions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Can be slow to train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5D3881-1133-4A3C-B913-D32AD4B2A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3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933F0-2256-4F8D-B8B7-A8D00960B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Coding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0B23C-4342-418E-87B4-902AA34AE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6525"/>
          </a:xfrm>
        </p:spPr>
        <p:txBody>
          <a:bodyPr>
            <a:normAutofit/>
          </a:bodyPr>
          <a:lstStyle/>
          <a:p>
            <a:r>
              <a:rPr lang="en-US" sz="3200" dirty="0"/>
              <a:t>Obtain the code from Canvas</a:t>
            </a:r>
          </a:p>
          <a:p>
            <a:r>
              <a:rPr lang="en-US" sz="3200" dirty="0"/>
              <a:t>Instructor Overview / Description of Task</a:t>
            </a:r>
          </a:p>
          <a:p>
            <a:pPr lvl="1"/>
            <a:r>
              <a:rPr lang="en-US" sz="2800" dirty="0"/>
              <a:t>Model decision-making for fitting to 3 datasets</a:t>
            </a:r>
          </a:p>
          <a:p>
            <a:r>
              <a:rPr lang="en-US" sz="3200" dirty="0"/>
              <a:t>Breakout Groups to work on </a:t>
            </a:r>
            <a:r>
              <a:rPr lang="en-US" sz="3200"/>
              <a:t>coding (15 </a:t>
            </a:r>
            <a:r>
              <a:rPr lang="en-US" sz="3200" dirty="0"/>
              <a:t>min)</a:t>
            </a:r>
          </a:p>
          <a:p>
            <a:r>
              <a:rPr lang="en-US" sz="3200" dirty="0"/>
              <a:t>Share your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70F73-0811-432C-8420-1B575D38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1F3C1C-B869-4AE8-BAB4-5246750CF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67" y="4457430"/>
            <a:ext cx="2330060" cy="1898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65B2DC-02A3-4272-88BA-C8B697546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928" y="4463770"/>
            <a:ext cx="2368104" cy="1892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9F38B4-6C7C-4DB0-AB85-BD376EB37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024" y="4454260"/>
            <a:ext cx="2374442" cy="190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22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7215-090B-417D-8831-502FAE14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F0AB-622D-4B9F-8700-8337F6B7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Raise Hands</a:t>
            </a:r>
          </a:p>
          <a:p>
            <a:r>
              <a:rPr lang="en-US" dirty="0"/>
              <a:t>Take 5 min break</a:t>
            </a:r>
          </a:p>
          <a:p>
            <a:r>
              <a:rPr lang="en-US" dirty="0"/>
              <a:t>Lower hands when returned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29B46-9471-4CCA-970E-1D532D54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62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1A72-B110-4351-8C00-60E56285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Open </a:t>
            </a:r>
            <a:r>
              <a:rPr lang="en-US"/>
              <a:t>Project 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75A77-49FE-45BD-87B6-4B7AF3A9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3B02B-41FC-4EC7-8D9A-72D1B834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2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5564-A034-4DA1-9B18-E4A6667C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DC9C-4DF7-4B30-BB25-0626A3221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Roll Call // Start Recording</a:t>
            </a:r>
          </a:p>
          <a:p>
            <a:r>
              <a:rPr lang="en-US" dirty="0"/>
              <a:t>Key points for Support Vector Methods</a:t>
            </a:r>
          </a:p>
          <a:p>
            <a:r>
              <a:rPr lang="en-US" dirty="0"/>
              <a:t>SV Method exploration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Questions &amp; Project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6C064-C5D2-4DFF-87D9-48E84A9C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8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24EF-2C81-4D20-BE1B-FF59EC7B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Support Vector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3ED06-3C68-4638-A5D2-725660B38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Maximizing Margins &amp; Support Vectors</a:t>
            </a:r>
          </a:p>
          <a:p>
            <a:r>
              <a:rPr lang="en-US" dirty="0"/>
              <a:t>Soft Margin Classification</a:t>
            </a:r>
          </a:p>
          <a:p>
            <a:r>
              <a:rPr lang="en-US" dirty="0"/>
              <a:t>Achieving linear separability in higher dimensions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Benefits and Limitations of SVM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78E56-DF6F-40D0-9280-339CBD54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D42CD0-9DC6-F258-C7AB-911AE519D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122" y="3568700"/>
            <a:ext cx="43053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SOURCES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Andrew Moore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2001 SVM tutorial at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hlinkClick r:id="rId2"/>
              </a:rPr>
              <a:t>http://www.cs.cmu.edu/~awm/tutorials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Mingyue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Tan</a:t>
            </a: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The University of British Columbia</a:t>
            </a: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Nov 26, 2004</a:t>
            </a: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hlinkClick r:id="rId3"/>
              </a:rPr>
              <a:t>www.baskent.edu.tr/~hogul/svm_tutorial.ppt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965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11E8-DC6D-4B47-B812-2F8868AB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margins and support vectors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51DB4-25E7-45E8-AC38-D3AF3E11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B38CD8-CA53-44AF-8D3C-243908153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41" y="1828800"/>
            <a:ext cx="4932274" cy="2571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A67D67-046A-4CEC-B3BA-3D8EA4C39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372" y="3023825"/>
            <a:ext cx="4615542" cy="308778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D6C3F06-FB89-4FBC-87EE-BCBDF39374B0}"/>
              </a:ext>
            </a:extLst>
          </p:cNvPr>
          <p:cNvSpPr/>
          <p:nvPr/>
        </p:nvSpPr>
        <p:spPr>
          <a:xfrm rot="1718163">
            <a:off x="5181599" y="3755004"/>
            <a:ext cx="1828800" cy="537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8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6" name="Line 4"/>
          <p:cNvSpPr>
            <a:spLocks noChangeShapeType="1"/>
          </p:cNvSpPr>
          <p:nvPr/>
        </p:nvSpPr>
        <p:spPr bwMode="auto">
          <a:xfrm rot="-3472419">
            <a:off x="2763838" y="4076700"/>
            <a:ext cx="5410200" cy="0"/>
          </a:xfrm>
          <a:prstGeom prst="line">
            <a:avLst/>
          </a:prstGeom>
          <a:noFill/>
          <a:ln w="3619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3717" name="Line 5"/>
          <p:cNvSpPr>
            <a:spLocks noChangeShapeType="1"/>
          </p:cNvSpPr>
          <p:nvPr/>
        </p:nvSpPr>
        <p:spPr bwMode="auto">
          <a:xfrm rot="-3472419">
            <a:off x="2687638" y="4076700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3719" name="Rectangle 7"/>
          <p:cNvSpPr>
            <a:spLocks noChangeArrowheads="1"/>
          </p:cNvSpPr>
          <p:nvPr/>
        </p:nvSpPr>
        <p:spPr bwMode="auto">
          <a:xfrm>
            <a:off x="6858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anose="020B0604030504040204" pitchFamily="34" charset="0"/>
              </a:rPr>
              <a:t>f </a:t>
            </a:r>
            <a:r>
              <a:rPr lang="en-US" altLang="zh-CN" sz="2000">
                <a:latin typeface="Tahoma" panose="020B0604030504040204" pitchFamily="34" charset="0"/>
              </a:rPr>
              <a:t>        </a:t>
            </a:r>
          </a:p>
        </p:txBody>
      </p:sp>
      <p:sp>
        <p:nvSpPr>
          <p:cNvPr id="243720" name="Line 8"/>
          <p:cNvSpPr>
            <a:spLocks noChangeShapeType="1"/>
          </p:cNvSpPr>
          <p:nvPr/>
        </p:nvSpPr>
        <p:spPr bwMode="auto">
          <a:xfrm>
            <a:off x="5486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3721" name="Text Box 9"/>
          <p:cNvSpPr txBox="1">
            <a:spLocks noChangeArrowheads="1"/>
          </p:cNvSpPr>
          <p:nvPr/>
        </p:nvSpPr>
        <p:spPr bwMode="auto">
          <a:xfrm>
            <a:off x="5029200" y="762001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243722" name="Line 10"/>
          <p:cNvSpPr>
            <a:spLocks noChangeShapeType="1"/>
          </p:cNvSpPr>
          <p:nvPr/>
        </p:nvSpPr>
        <p:spPr bwMode="auto">
          <a:xfrm>
            <a:off x="7543800" y="38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3723" name="Text Box 11"/>
          <p:cNvSpPr txBox="1">
            <a:spLocks noChangeArrowheads="1"/>
          </p:cNvSpPr>
          <p:nvPr/>
        </p:nvSpPr>
        <p:spPr bwMode="auto">
          <a:xfrm>
            <a:off x="7315200" y="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243724" name="Line 12"/>
          <p:cNvSpPr>
            <a:spLocks noChangeShapeType="1"/>
          </p:cNvSpPr>
          <p:nvPr/>
        </p:nvSpPr>
        <p:spPr bwMode="auto">
          <a:xfrm>
            <a:off x="8458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3725" name="Text Box 13"/>
          <p:cNvSpPr txBox="1">
            <a:spLocks noChangeArrowheads="1"/>
          </p:cNvSpPr>
          <p:nvPr/>
        </p:nvSpPr>
        <p:spPr bwMode="auto">
          <a:xfrm>
            <a:off x="9829800" y="8382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anose="020B0604030504040204" pitchFamily="34" charset="0"/>
              </a:rPr>
              <a:t>y</a:t>
            </a:r>
            <a:r>
              <a:rPr lang="en-US" altLang="zh-CN" sz="3200" baseline="30000">
                <a:latin typeface="Tahoma" panose="020B0604030504040204" pitchFamily="34" charset="0"/>
              </a:rPr>
              <a:t>est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E3CBFD2-3D35-4014-A403-D21E8AE5D804}"/>
              </a:ext>
            </a:extLst>
          </p:cNvPr>
          <p:cNvGrpSpPr/>
          <p:nvPr/>
        </p:nvGrpSpPr>
        <p:grpSpPr>
          <a:xfrm>
            <a:off x="1337091" y="1919603"/>
            <a:ext cx="2075161" cy="854075"/>
            <a:chOff x="2192039" y="1905001"/>
            <a:chExt cx="2075161" cy="854075"/>
          </a:xfrm>
        </p:grpSpPr>
        <p:sp>
          <p:nvSpPr>
            <p:cNvPr id="243726" name="Text Box 14"/>
            <p:cNvSpPr txBox="1">
              <a:spLocks noChangeArrowheads="1"/>
            </p:cNvSpPr>
            <p:nvPr/>
          </p:nvSpPr>
          <p:spPr bwMode="auto">
            <a:xfrm>
              <a:off x="2362200" y="1905001"/>
              <a:ext cx="1905000" cy="854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000" dirty="0">
                  <a:latin typeface="Tahoma" panose="020B0604030504040204" pitchFamily="34" charset="0"/>
                </a:rPr>
                <a:t>denotes +1</a:t>
              </a:r>
            </a:p>
            <a:p>
              <a:pPr>
                <a:spcBef>
                  <a:spcPct val="50000"/>
                </a:spcBef>
                <a:buClr>
                  <a:schemeClr val="tx1"/>
                </a:buClr>
              </a:pPr>
              <a:r>
                <a:rPr lang="en-US" altLang="zh-CN" sz="2000" dirty="0">
                  <a:latin typeface="Tahoma" panose="020B0604030504040204" pitchFamily="34" charset="0"/>
                </a:rPr>
                <a:t>denotes -1</a:t>
              </a:r>
            </a:p>
          </p:txBody>
        </p:sp>
        <p:sp>
          <p:nvSpPr>
            <p:cNvPr id="243727" name="Oval 15"/>
            <p:cNvSpPr>
              <a:spLocks noChangeAspect="1" noChangeArrowheads="1"/>
            </p:cNvSpPr>
            <p:nvPr/>
          </p:nvSpPr>
          <p:spPr bwMode="auto">
            <a:xfrm rot="4777107">
              <a:off x="2193562" y="2081261"/>
              <a:ext cx="112720" cy="11576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728" name="Oval 16"/>
            <p:cNvSpPr>
              <a:spLocks noChangeAspect="1" noChangeArrowheads="1"/>
            </p:cNvSpPr>
            <p:nvPr/>
          </p:nvSpPr>
          <p:spPr bwMode="auto">
            <a:xfrm rot="5895381">
              <a:off x="2203499" y="2552589"/>
              <a:ext cx="97486" cy="10357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3729" name="Line 17"/>
          <p:cNvSpPr>
            <a:spLocks noChangeShapeType="1"/>
          </p:cNvSpPr>
          <p:nvPr/>
        </p:nvSpPr>
        <p:spPr bwMode="auto">
          <a:xfrm>
            <a:off x="4114800" y="2209800"/>
            <a:ext cx="0" cy="3505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3730" name="Line 18"/>
          <p:cNvSpPr>
            <a:spLocks noChangeShapeType="1"/>
          </p:cNvSpPr>
          <p:nvPr/>
        </p:nvSpPr>
        <p:spPr bwMode="auto">
          <a:xfrm flipV="1">
            <a:off x="3962400" y="5562600"/>
            <a:ext cx="36576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3731" name="Oval 19"/>
          <p:cNvSpPr>
            <a:spLocks noChangeAspect="1" noChangeArrowheads="1"/>
          </p:cNvSpPr>
          <p:nvPr/>
        </p:nvSpPr>
        <p:spPr bwMode="auto">
          <a:xfrm>
            <a:off x="5241926" y="5032376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32" name="Oval 20"/>
          <p:cNvSpPr>
            <a:spLocks noChangeAspect="1" noChangeArrowheads="1"/>
          </p:cNvSpPr>
          <p:nvPr/>
        </p:nvSpPr>
        <p:spPr bwMode="auto">
          <a:xfrm>
            <a:off x="4010026" y="3903664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33" name="Oval 21"/>
          <p:cNvSpPr>
            <a:spLocks noChangeAspect="1" noChangeArrowheads="1"/>
          </p:cNvSpPr>
          <p:nvPr/>
        </p:nvSpPr>
        <p:spPr bwMode="auto">
          <a:xfrm>
            <a:off x="5864226" y="2814639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34" name="Oval 22"/>
          <p:cNvSpPr>
            <a:spLocks noChangeAspect="1" noChangeArrowheads="1"/>
          </p:cNvSpPr>
          <p:nvPr/>
        </p:nvSpPr>
        <p:spPr bwMode="auto">
          <a:xfrm>
            <a:off x="5927726" y="3635376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35" name="Oval 23"/>
          <p:cNvSpPr>
            <a:spLocks noChangeAspect="1" noChangeArrowheads="1"/>
          </p:cNvSpPr>
          <p:nvPr/>
        </p:nvSpPr>
        <p:spPr bwMode="auto">
          <a:xfrm>
            <a:off x="4933951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36" name="Oval 24"/>
          <p:cNvSpPr>
            <a:spLocks noChangeAspect="1" noChangeArrowheads="1"/>
          </p:cNvSpPr>
          <p:nvPr/>
        </p:nvSpPr>
        <p:spPr bwMode="auto">
          <a:xfrm>
            <a:off x="5410201" y="3733801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37" name="Oval 25"/>
          <p:cNvSpPr>
            <a:spLocks noChangeAspect="1" noChangeArrowheads="1"/>
          </p:cNvSpPr>
          <p:nvPr/>
        </p:nvSpPr>
        <p:spPr bwMode="auto">
          <a:xfrm>
            <a:off x="4572001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38" name="Oval 26"/>
          <p:cNvSpPr>
            <a:spLocks noChangeAspect="1" noChangeArrowheads="1"/>
          </p:cNvSpPr>
          <p:nvPr/>
        </p:nvSpPr>
        <p:spPr bwMode="auto">
          <a:xfrm>
            <a:off x="6629401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39" name="Oval 27"/>
          <p:cNvSpPr>
            <a:spLocks noChangeAspect="1" noChangeArrowheads="1"/>
          </p:cNvSpPr>
          <p:nvPr/>
        </p:nvSpPr>
        <p:spPr bwMode="auto">
          <a:xfrm rot="-1118274">
            <a:off x="5411789" y="4443414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40" name="Oval 28"/>
          <p:cNvSpPr>
            <a:spLocks noChangeAspect="1" noChangeArrowheads="1"/>
          </p:cNvSpPr>
          <p:nvPr/>
        </p:nvSpPr>
        <p:spPr bwMode="auto">
          <a:xfrm rot="-1118274">
            <a:off x="7527926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41" name="Oval 29"/>
          <p:cNvSpPr>
            <a:spLocks noChangeAspect="1" noChangeArrowheads="1"/>
          </p:cNvSpPr>
          <p:nvPr/>
        </p:nvSpPr>
        <p:spPr bwMode="auto">
          <a:xfrm rot="-1118274">
            <a:off x="6819901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42" name="Oval 30"/>
          <p:cNvSpPr>
            <a:spLocks noChangeAspect="1" noChangeArrowheads="1"/>
          </p:cNvSpPr>
          <p:nvPr/>
        </p:nvSpPr>
        <p:spPr bwMode="auto">
          <a:xfrm rot="-1118274">
            <a:off x="4648201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43" name="Oval 31"/>
          <p:cNvSpPr>
            <a:spLocks noChangeAspect="1" noChangeArrowheads="1"/>
          </p:cNvSpPr>
          <p:nvPr/>
        </p:nvSpPr>
        <p:spPr bwMode="auto">
          <a:xfrm rot="-1118274">
            <a:off x="6235701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44" name="Oval 32"/>
          <p:cNvSpPr>
            <a:spLocks noChangeAspect="1" noChangeArrowheads="1"/>
          </p:cNvSpPr>
          <p:nvPr/>
        </p:nvSpPr>
        <p:spPr bwMode="auto">
          <a:xfrm rot="-1118274">
            <a:off x="7391401" y="4495801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45" name="Oval 33"/>
          <p:cNvSpPr>
            <a:spLocks noChangeAspect="1" noChangeArrowheads="1"/>
          </p:cNvSpPr>
          <p:nvPr/>
        </p:nvSpPr>
        <p:spPr bwMode="auto">
          <a:xfrm rot="-1118274">
            <a:off x="4638676" y="3640139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46" name="Oval 34"/>
          <p:cNvSpPr>
            <a:spLocks noChangeAspect="1" noChangeArrowheads="1"/>
          </p:cNvSpPr>
          <p:nvPr/>
        </p:nvSpPr>
        <p:spPr bwMode="auto">
          <a:xfrm rot="5895381">
            <a:off x="5391151" y="3057526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47" name="Oval 35"/>
          <p:cNvSpPr>
            <a:spLocks noChangeAspect="1" noChangeArrowheads="1"/>
          </p:cNvSpPr>
          <p:nvPr/>
        </p:nvSpPr>
        <p:spPr bwMode="auto">
          <a:xfrm rot="5895381">
            <a:off x="5660232" y="5242720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48" name="Oval 36"/>
          <p:cNvSpPr>
            <a:spLocks noChangeAspect="1" noChangeArrowheads="1"/>
          </p:cNvSpPr>
          <p:nvPr/>
        </p:nvSpPr>
        <p:spPr bwMode="auto">
          <a:xfrm rot="5895381">
            <a:off x="4638676" y="4098926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49" name="Oval 37"/>
          <p:cNvSpPr>
            <a:spLocks noChangeAspect="1" noChangeArrowheads="1"/>
          </p:cNvSpPr>
          <p:nvPr/>
        </p:nvSpPr>
        <p:spPr bwMode="auto">
          <a:xfrm rot="5895381">
            <a:off x="5867401" y="2393951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50" name="Oval 38"/>
          <p:cNvSpPr>
            <a:spLocks noChangeAspect="1" noChangeArrowheads="1"/>
          </p:cNvSpPr>
          <p:nvPr/>
        </p:nvSpPr>
        <p:spPr bwMode="auto">
          <a:xfrm rot="5895381">
            <a:off x="6828633" y="4144170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51" name="Oval 39"/>
          <p:cNvSpPr>
            <a:spLocks noChangeAspect="1" noChangeArrowheads="1"/>
          </p:cNvSpPr>
          <p:nvPr/>
        </p:nvSpPr>
        <p:spPr bwMode="auto">
          <a:xfrm rot="5895381">
            <a:off x="5894389" y="407987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52" name="Oval 40"/>
          <p:cNvSpPr>
            <a:spLocks noChangeAspect="1" noChangeArrowheads="1"/>
          </p:cNvSpPr>
          <p:nvPr/>
        </p:nvSpPr>
        <p:spPr bwMode="auto">
          <a:xfrm rot="5895381">
            <a:off x="7143751" y="3365501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53" name="Oval 41"/>
          <p:cNvSpPr>
            <a:spLocks noChangeAspect="1" noChangeArrowheads="1"/>
          </p:cNvSpPr>
          <p:nvPr/>
        </p:nvSpPr>
        <p:spPr bwMode="auto">
          <a:xfrm rot="5895381">
            <a:off x="4611689" y="2346326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54" name="Oval 42"/>
          <p:cNvSpPr>
            <a:spLocks noChangeAspect="1" noChangeArrowheads="1"/>
          </p:cNvSpPr>
          <p:nvPr/>
        </p:nvSpPr>
        <p:spPr bwMode="auto">
          <a:xfrm rot="5895381">
            <a:off x="6784976" y="32734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55" name="Oval 43"/>
          <p:cNvSpPr>
            <a:spLocks noChangeAspect="1" noChangeArrowheads="1"/>
          </p:cNvSpPr>
          <p:nvPr/>
        </p:nvSpPr>
        <p:spPr bwMode="auto">
          <a:xfrm rot="5895381">
            <a:off x="6641308" y="4718845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56" name="Oval 44"/>
          <p:cNvSpPr>
            <a:spLocks noChangeAspect="1" noChangeArrowheads="1"/>
          </p:cNvSpPr>
          <p:nvPr/>
        </p:nvSpPr>
        <p:spPr bwMode="auto">
          <a:xfrm rot="4777107">
            <a:off x="5022058" y="3534570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57" name="Oval 45"/>
          <p:cNvSpPr>
            <a:spLocks noChangeAspect="1" noChangeArrowheads="1"/>
          </p:cNvSpPr>
          <p:nvPr/>
        </p:nvSpPr>
        <p:spPr bwMode="auto">
          <a:xfrm rot="4777107">
            <a:off x="6175376" y="52546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58" name="Oval 46"/>
          <p:cNvSpPr>
            <a:spLocks noChangeAspect="1" noChangeArrowheads="1"/>
          </p:cNvSpPr>
          <p:nvPr/>
        </p:nvSpPr>
        <p:spPr bwMode="auto">
          <a:xfrm rot="4777107">
            <a:off x="5870576" y="48736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59" name="Oval 47"/>
          <p:cNvSpPr>
            <a:spLocks noChangeAspect="1" noChangeArrowheads="1"/>
          </p:cNvSpPr>
          <p:nvPr/>
        </p:nvSpPr>
        <p:spPr bwMode="auto">
          <a:xfrm rot="4777107">
            <a:off x="4341019" y="3736182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60" name="Oval 48"/>
          <p:cNvSpPr>
            <a:spLocks noChangeAspect="1" noChangeArrowheads="1"/>
          </p:cNvSpPr>
          <p:nvPr/>
        </p:nvSpPr>
        <p:spPr bwMode="auto">
          <a:xfrm rot="4777107">
            <a:off x="5237163" y="2776538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61" name="Oval 49"/>
          <p:cNvSpPr>
            <a:spLocks noChangeAspect="1" noChangeArrowheads="1"/>
          </p:cNvSpPr>
          <p:nvPr/>
        </p:nvSpPr>
        <p:spPr bwMode="auto">
          <a:xfrm rot="4777107">
            <a:off x="5880101" y="4364038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62" name="Oval 50"/>
          <p:cNvSpPr>
            <a:spLocks noChangeAspect="1" noChangeArrowheads="1"/>
          </p:cNvSpPr>
          <p:nvPr/>
        </p:nvSpPr>
        <p:spPr bwMode="auto">
          <a:xfrm rot="4777107">
            <a:off x="4028282" y="3082132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63" name="Oval 51"/>
          <p:cNvSpPr>
            <a:spLocks noChangeAspect="1" noChangeArrowheads="1"/>
          </p:cNvSpPr>
          <p:nvPr/>
        </p:nvSpPr>
        <p:spPr bwMode="auto">
          <a:xfrm rot="4777107">
            <a:off x="5461795" y="5049045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64" name="Oval 52"/>
          <p:cNvSpPr>
            <a:spLocks noChangeAspect="1" noChangeArrowheads="1"/>
          </p:cNvSpPr>
          <p:nvPr/>
        </p:nvSpPr>
        <p:spPr bwMode="auto">
          <a:xfrm rot="4777107">
            <a:off x="6827838" y="4756151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65" name="Text Box 53"/>
          <p:cNvSpPr txBox="1">
            <a:spLocks noChangeArrowheads="1"/>
          </p:cNvSpPr>
          <p:nvPr/>
        </p:nvSpPr>
        <p:spPr bwMode="auto">
          <a:xfrm>
            <a:off x="7010400" y="1676401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anose="020B0604030504040204" pitchFamily="34" charset="0"/>
              </a:rPr>
              <a:t>f</a:t>
            </a:r>
            <a:r>
              <a:rPr lang="en-US" altLang="zh-CN" sz="2000" i="1">
                <a:latin typeface="Tahoma" panose="020B0604030504040204" pitchFamily="34" charset="0"/>
              </a:rPr>
              <a:t>(</a:t>
            </a:r>
            <a:r>
              <a:rPr lang="en-US" altLang="zh-CN" sz="2000" b="1" i="1">
                <a:latin typeface="Tahoma" panose="020B0604030504040204" pitchFamily="34" charset="0"/>
              </a:rPr>
              <a:t>x</a:t>
            </a:r>
            <a:r>
              <a:rPr lang="en-US" altLang="zh-CN" sz="2000" i="1">
                <a:latin typeface="Tahoma" panose="020B0604030504040204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anose="020B0604030504040204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,b</a:t>
            </a:r>
            <a:r>
              <a:rPr lang="en-US" altLang="zh-CN" sz="2000" i="1">
                <a:latin typeface="Tahoma" panose="020B0604030504040204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anose="020B0604030504040204" pitchFamily="34" charset="0"/>
              </a:rPr>
              <a:t>w</a:t>
            </a:r>
            <a:r>
              <a:rPr lang="en-US" altLang="zh-CN" sz="2000" b="1" i="1">
                <a:latin typeface="Tahoma" panose="020B0604030504040204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i="1">
                <a:latin typeface="Tahoma" panose="020B0604030504040204" pitchFamily="34" charset="0"/>
              </a:rPr>
              <a:t>+ 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b</a:t>
            </a:r>
            <a:r>
              <a:rPr lang="en-US" altLang="zh-CN" sz="2000" i="1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243766" name="Text Box 54"/>
          <p:cNvSpPr txBox="1">
            <a:spLocks noChangeArrowheads="1"/>
          </p:cNvSpPr>
          <p:nvPr/>
        </p:nvSpPr>
        <p:spPr bwMode="auto">
          <a:xfrm>
            <a:off x="7772400" y="3200401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243767" name="Text Box 55"/>
          <p:cNvSpPr txBox="1">
            <a:spLocks noChangeArrowheads="1"/>
          </p:cNvSpPr>
          <p:nvPr/>
        </p:nvSpPr>
        <p:spPr bwMode="auto">
          <a:xfrm>
            <a:off x="7924800" y="2286000"/>
            <a:ext cx="27432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dirty="0">
                <a:latin typeface="Tahoma" panose="020B0604030504040204" pitchFamily="34" charset="0"/>
              </a:rPr>
              <a:t>The </a:t>
            </a:r>
            <a:r>
              <a:rPr lang="en-US" altLang="zh-CN" sz="2400" dirty="0">
                <a:solidFill>
                  <a:srgbClr val="CC0000"/>
                </a:solidFill>
                <a:latin typeface="Tahoma" panose="020B0604030504040204" pitchFamily="34" charset="0"/>
              </a:rPr>
              <a:t>maximum margin linear classifier</a:t>
            </a:r>
            <a:r>
              <a:rPr lang="en-US" altLang="zh-CN" sz="2400" dirty="0">
                <a:latin typeface="Tahoma" panose="020B0604030504040204" pitchFamily="34" charset="0"/>
              </a:rPr>
              <a:t> is the linear classifier with the maximum margin.</a:t>
            </a:r>
          </a:p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dirty="0">
                <a:latin typeface="Tahoma" panose="020B0604030504040204" pitchFamily="34" charset="0"/>
              </a:rPr>
              <a:t>This is the simplest kind of SVC</a:t>
            </a:r>
          </a:p>
        </p:txBody>
      </p:sp>
      <p:sp>
        <p:nvSpPr>
          <p:cNvPr id="243769" name="Text Box 57"/>
          <p:cNvSpPr txBox="1">
            <a:spLocks noChangeArrowheads="1"/>
          </p:cNvSpPr>
          <p:nvPr/>
        </p:nvSpPr>
        <p:spPr bwMode="auto">
          <a:xfrm>
            <a:off x="1697038" y="3675064"/>
            <a:ext cx="21209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solidFill>
                  <a:srgbClr val="00CC00"/>
                </a:solidFill>
                <a:latin typeface="Tahoma" panose="020B0604030504040204" pitchFamily="34" charset="0"/>
              </a:rPr>
              <a:t>Support Vectors </a:t>
            </a:r>
            <a:r>
              <a:rPr lang="en-US" altLang="zh-CN" sz="2000">
                <a:latin typeface="Tahoma" panose="020B0604030504040204" pitchFamily="34" charset="0"/>
              </a:rPr>
              <a:t>are those datapoints that the margin pushes up against</a:t>
            </a:r>
          </a:p>
        </p:txBody>
      </p:sp>
      <p:sp>
        <p:nvSpPr>
          <p:cNvPr id="243770" name="Freeform 58"/>
          <p:cNvSpPr>
            <a:spLocks/>
          </p:cNvSpPr>
          <p:nvPr/>
        </p:nvSpPr>
        <p:spPr bwMode="auto">
          <a:xfrm>
            <a:off x="3636963" y="3725863"/>
            <a:ext cx="1708150" cy="369332"/>
          </a:xfrm>
          <a:custGeom>
            <a:avLst/>
            <a:gdLst>
              <a:gd name="T0" fmla="*/ 0 w 1076"/>
              <a:gd name="T1" fmla="*/ 98 h 98"/>
              <a:gd name="T2" fmla="*/ 104 w 1076"/>
              <a:gd name="T3" fmla="*/ 39 h 98"/>
              <a:gd name="T4" fmla="*/ 212 w 1076"/>
              <a:gd name="T5" fmla="*/ 0 h 98"/>
              <a:gd name="T6" fmla="*/ 326 w 1076"/>
              <a:gd name="T7" fmla="*/ 11 h 98"/>
              <a:gd name="T8" fmla="*/ 386 w 1076"/>
              <a:gd name="T9" fmla="*/ 39 h 98"/>
              <a:gd name="T10" fmla="*/ 386 w 1076"/>
              <a:gd name="T11" fmla="*/ 39 h 98"/>
              <a:gd name="T12" fmla="*/ 511 w 1076"/>
              <a:gd name="T13" fmla="*/ 82 h 98"/>
              <a:gd name="T14" fmla="*/ 989 w 1076"/>
              <a:gd name="T15" fmla="*/ 55 h 98"/>
              <a:gd name="T16" fmla="*/ 1076 w 1076"/>
              <a:gd name="T17" fmla="*/ 44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6" h="98">
                <a:moveTo>
                  <a:pt x="0" y="98"/>
                </a:moveTo>
                <a:cubicBezTo>
                  <a:pt x="38" y="87"/>
                  <a:pt x="66" y="53"/>
                  <a:pt x="104" y="39"/>
                </a:cubicBezTo>
                <a:cubicBezTo>
                  <a:pt x="132" y="9"/>
                  <a:pt x="172" y="6"/>
                  <a:pt x="212" y="0"/>
                </a:cubicBezTo>
                <a:cubicBezTo>
                  <a:pt x="262" y="3"/>
                  <a:pt x="286" y="0"/>
                  <a:pt x="326" y="11"/>
                </a:cubicBezTo>
                <a:lnTo>
                  <a:pt x="386" y="39"/>
                </a:lnTo>
                <a:cubicBezTo>
                  <a:pt x="386" y="39"/>
                  <a:pt x="386" y="39"/>
                  <a:pt x="386" y="39"/>
                </a:cubicBezTo>
                <a:cubicBezTo>
                  <a:pt x="428" y="52"/>
                  <a:pt x="469" y="69"/>
                  <a:pt x="511" y="82"/>
                </a:cubicBezTo>
                <a:cubicBezTo>
                  <a:pt x="670" y="74"/>
                  <a:pt x="829" y="60"/>
                  <a:pt x="989" y="55"/>
                </a:cubicBezTo>
                <a:cubicBezTo>
                  <a:pt x="1017" y="51"/>
                  <a:pt x="1048" y="44"/>
                  <a:pt x="1076" y="44"/>
                </a:cubicBezTo>
              </a:path>
            </a:pathLst>
          </a:custGeom>
          <a:noFill/>
          <a:ln w="38100" cap="flat" cmpd="sng">
            <a:solidFill>
              <a:srgbClr val="33CC33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3771" name="Freeform 59"/>
          <p:cNvSpPr>
            <a:spLocks/>
          </p:cNvSpPr>
          <p:nvPr/>
        </p:nvSpPr>
        <p:spPr bwMode="auto">
          <a:xfrm>
            <a:off x="3603625" y="3317875"/>
            <a:ext cx="2293938" cy="369332"/>
          </a:xfrm>
          <a:custGeom>
            <a:avLst/>
            <a:gdLst>
              <a:gd name="T0" fmla="*/ 0 w 1445"/>
              <a:gd name="T1" fmla="*/ 306 h 306"/>
              <a:gd name="T2" fmla="*/ 16 w 1445"/>
              <a:gd name="T3" fmla="*/ 301 h 306"/>
              <a:gd name="T4" fmla="*/ 27 w 1445"/>
              <a:gd name="T5" fmla="*/ 268 h 306"/>
              <a:gd name="T6" fmla="*/ 48 w 1445"/>
              <a:gd name="T7" fmla="*/ 236 h 306"/>
              <a:gd name="T8" fmla="*/ 125 w 1445"/>
              <a:gd name="T9" fmla="*/ 171 h 306"/>
              <a:gd name="T10" fmla="*/ 228 w 1445"/>
              <a:gd name="T11" fmla="*/ 105 h 306"/>
              <a:gd name="T12" fmla="*/ 298 w 1445"/>
              <a:gd name="T13" fmla="*/ 73 h 306"/>
              <a:gd name="T14" fmla="*/ 635 w 1445"/>
              <a:gd name="T15" fmla="*/ 2 h 306"/>
              <a:gd name="T16" fmla="*/ 1043 w 1445"/>
              <a:gd name="T17" fmla="*/ 18 h 306"/>
              <a:gd name="T18" fmla="*/ 1119 w 1445"/>
              <a:gd name="T19" fmla="*/ 40 h 306"/>
              <a:gd name="T20" fmla="*/ 1217 w 1445"/>
              <a:gd name="T21" fmla="*/ 84 h 306"/>
              <a:gd name="T22" fmla="*/ 1336 w 1445"/>
              <a:gd name="T23" fmla="*/ 132 h 306"/>
              <a:gd name="T24" fmla="*/ 1445 w 1445"/>
              <a:gd name="T25" fmla="*/ 16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45" h="306">
                <a:moveTo>
                  <a:pt x="0" y="306"/>
                </a:moveTo>
                <a:cubicBezTo>
                  <a:pt x="5" y="304"/>
                  <a:pt x="12" y="305"/>
                  <a:pt x="16" y="301"/>
                </a:cubicBezTo>
                <a:cubicBezTo>
                  <a:pt x="24" y="293"/>
                  <a:pt x="21" y="278"/>
                  <a:pt x="27" y="268"/>
                </a:cubicBezTo>
                <a:cubicBezTo>
                  <a:pt x="33" y="257"/>
                  <a:pt x="41" y="247"/>
                  <a:pt x="48" y="236"/>
                </a:cubicBezTo>
                <a:cubicBezTo>
                  <a:pt x="58" y="221"/>
                  <a:pt x="117" y="177"/>
                  <a:pt x="125" y="171"/>
                </a:cubicBezTo>
                <a:cubicBezTo>
                  <a:pt x="159" y="146"/>
                  <a:pt x="186" y="117"/>
                  <a:pt x="228" y="105"/>
                </a:cubicBezTo>
                <a:cubicBezTo>
                  <a:pt x="249" y="91"/>
                  <a:pt x="273" y="79"/>
                  <a:pt x="298" y="73"/>
                </a:cubicBezTo>
                <a:cubicBezTo>
                  <a:pt x="394" y="11"/>
                  <a:pt x="526" y="10"/>
                  <a:pt x="635" y="2"/>
                </a:cubicBezTo>
                <a:cubicBezTo>
                  <a:pt x="773" y="5"/>
                  <a:pt x="907" y="0"/>
                  <a:pt x="1043" y="18"/>
                </a:cubicBezTo>
                <a:cubicBezTo>
                  <a:pt x="1068" y="27"/>
                  <a:pt x="1093" y="34"/>
                  <a:pt x="1119" y="40"/>
                </a:cubicBezTo>
                <a:cubicBezTo>
                  <a:pt x="1150" y="63"/>
                  <a:pt x="1183" y="68"/>
                  <a:pt x="1217" y="84"/>
                </a:cubicBezTo>
                <a:cubicBezTo>
                  <a:pt x="1257" y="104"/>
                  <a:pt x="1293" y="119"/>
                  <a:pt x="1336" y="132"/>
                </a:cubicBezTo>
                <a:cubicBezTo>
                  <a:pt x="1370" y="142"/>
                  <a:pt x="1410" y="165"/>
                  <a:pt x="1445" y="165"/>
                </a:cubicBezTo>
              </a:path>
            </a:pathLst>
          </a:custGeom>
          <a:noFill/>
          <a:ln w="38100" cap="flat" cmpd="sng">
            <a:solidFill>
              <a:srgbClr val="33CC33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3772" name="Freeform 60"/>
          <p:cNvSpPr>
            <a:spLocks/>
          </p:cNvSpPr>
          <p:nvPr/>
        </p:nvSpPr>
        <p:spPr bwMode="auto">
          <a:xfrm>
            <a:off x="3629025" y="3994150"/>
            <a:ext cx="1733550" cy="369332"/>
          </a:xfrm>
          <a:custGeom>
            <a:avLst/>
            <a:gdLst>
              <a:gd name="T0" fmla="*/ 0 w 1092"/>
              <a:gd name="T1" fmla="*/ 0 h 283"/>
              <a:gd name="T2" fmla="*/ 130 w 1092"/>
              <a:gd name="T3" fmla="*/ 54 h 283"/>
              <a:gd name="T4" fmla="*/ 326 w 1092"/>
              <a:gd name="T5" fmla="*/ 147 h 283"/>
              <a:gd name="T6" fmla="*/ 397 w 1092"/>
              <a:gd name="T7" fmla="*/ 174 h 283"/>
              <a:gd name="T8" fmla="*/ 527 w 1092"/>
              <a:gd name="T9" fmla="*/ 217 h 283"/>
              <a:gd name="T10" fmla="*/ 1092 w 1092"/>
              <a:gd name="T11" fmla="*/ 27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2" h="283">
                <a:moveTo>
                  <a:pt x="0" y="0"/>
                </a:moveTo>
                <a:cubicBezTo>
                  <a:pt x="47" y="9"/>
                  <a:pt x="84" y="40"/>
                  <a:pt x="130" y="54"/>
                </a:cubicBezTo>
                <a:cubicBezTo>
                  <a:pt x="184" y="96"/>
                  <a:pt x="261" y="129"/>
                  <a:pt x="326" y="147"/>
                </a:cubicBezTo>
                <a:cubicBezTo>
                  <a:pt x="348" y="162"/>
                  <a:pt x="373" y="163"/>
                  <a:pt x="397" y="174"/>
                </a:cubicBezTo>
                <a:cubicBezTo>
                  <a:pt x="439" y="193"/>
                  <a:pt x="481" y="209"/>
                  <a:pt x="527" y="217"/>
                </a:cubicBezTo>
                <a:cubicBezTo>
                  <a:pt x="704" y="283"/>
                  <a:pt x="907" y="272"/>
                  <a:pt x="1092" y="272"/>
                </a:cubicBezTo>
              </a:path>
            </a:pathLst>
          </a:custGeom>
          <a:noFill/>
          <a:ln w="38100" cap="flat" cmpd="sng">
            <a:solidFill>
              <a:srgbClr val="33CC33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3775" name="Oval 63"/>
          <p:cNvSpPr>
            <a:spLocks noChangeArrowheads="1"/>
          </p:cNvSpPr>
          <p:nvPr/>
        </p:nvSpPr>
        <p:spPr bwMode="auto">
          <a:xfrm>
            <a:off x="5820261" y="3526023"/>
            <a:ext cx="243435" cy="299121"/>
          </a:xfrm>
          <a:prstGeom prst="ellipse">
            <a:avLst/>
          </a:prstGeom>
          <a:noFill/>
          <a:ln w="38100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43776" name="Oval 64"/>
          <p:cNvSpPr>
            <a:spLocks noChangeArrowheads="1"/>
          </p:cNvSpPr>
          <p:nvPr/>
        </p:nvSpPr>
        <p:spPr bwMode="auto">
          <a:xfrm>
            <a:off x="5323373" y="3635560"/>
            <a:ext cx="243435" cy="299121"/>
          </a:xfrm>
          <a:prstGeom prst="ellipse">
            <a:avLst/>
          </a:prstGeom>
          <a:noFill/>
          <a:ln w="38100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43777" name="Oval 65"/>
          <p:cNvSpPr>
            <a:spLocks noChangeArrowheads="1"/>
          </p:cNvSpPr>
          <p:nvPr/>
        </p:nvSpPr>
        <p:spPr bwMode="auto">
          <a:xfrm>
            <a:off x="5312261" y="4330885"/>
            <a:ext cx="243435" cy="299121"/>
          </a:xfrm>
          <a:prstGeom prst="ellipse">
            <a:avLst/>
          </a:prstGeom>
          <a:noFill/>
          <a:ln w="38100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43778" name="Text Box 66"/>
          <p:cNvSpPr txBox="1">
            <a:spLocks noChangeArrowheads="1"/>
          </p:cNvSpPr>
          <p:nvPr/>
        </p:nvSpPr>
        <p:spPr bwMode="auto">
          <a:xfrm>
            <a:off x="5648064" y="1596309"/>
            <a:ext cx="4968875" cy="1692771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AutoNum type="arabicPeriod"/>
            </a:pPr>
            <a:r>
              <a:rPr lang="en-US" altLang="zh-CN" sz="2000" dirty="0">
                <a:latin typeface="Tahoma" panose="020B0604030504040204" pitchFamily="34" charset="0"/>
              </a:rPr>
              <a:t>Maximizing the margin is good according to intuition</a:t>
            </a:r>
          </a:p>
          <a:p>
            <a:pPr>
              <a:spcBef>
                <a:spcPct val="20000"/>
              </a:spcBef>
              <a:buFontTx/>
              <a:buAutoNum type="arabicPeriod"/>
            </a:pPr>
            <a:r>
              <a:rPr lang="en-US" altLang="zh-CN" sz="2000" dirty="0">
                <a:latin typeface="Tahoma" panose="020B0604030504040204" pitchFamily="34" charset="0"/>
              </a:rPr>
              <a:t>Implies that </a:t>
            </a:r>
            <a:r>
              <a:rPr lang="en-US" altLang="zh-CN" sz="2000" i="1" dirty="0">
                <a:latin typeface="Tahoma" panose="020B0604030504040204" pitchFamily="34" charset="0"/>
              </a:rPr>
              <a:t>only support vectors are important</a:t>
            </a:r>
            <a:r>
              <a:rPr lang="en-US" altLang="zh-CN" sz="2000" dirty="0">
                <a:latin typeface="Tahoma" panose="020B0604030504040204" pitchFamily="34" charset="0"/>
              </a:rPr>
              <a:t>; other training examples are ignorable.</a:t>
            </a: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6901B823-202C-47F4-9B36-EDBB669C56EB}"/>
              </a:ext>
            </a:extLst>
          </p:cNvPr>
          <p:cNvSpPr txBox="1">
            <a:spLocks/>
          </p:cNvSpPr>
          <p:nvPr/>
        </p:nvSpPr>
        <p:spPr>
          <a:xfrm>
            <a:off x="111125" y="118392"/>
            <a:ext cx="541312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Intuition for margins and support vectors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3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3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3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3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3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3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69" grpId="0"/>
      <p:bldP spid="243775" grpId="0" animBg="1"/>
      <p:bldP spid="243776" grpId="0" animBg="1"/>
      <p:bldP spid="243777" grpId="0" animBg="1"/>
      <p:bldP spid="24377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3E1635-DE45-45BE-B04B-42FDAAA6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Margins v. Soft Margins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2C3C92-E1B3-446F-8543-3589DC3C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BCCF00-C73E-4F1D-806E-698C88377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58" y="3100804"/>
            <a:ext cx="4639458" cy="3255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7B344C-E307-412B-BACE-C0F7B89CC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301" y="1434822"/>
            <a:ext cx="4218798" cy="3999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C154C2-F103-4698-860C-4BD258917182}"/>
              </a:ext>
            </a:extLst>
          </p:cNvPr>
          <p:cNvSpPr txBox="1"/>
          <p:nvPr/>
        </p:nvSpPr>
        <p:spPr>
          <a:xfrm>
            <a:off x="4059921" y="5617652"/>
            <a:ext cx="5709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Soft Margin Classifiers, parameter C controls how much the soft margin errors impact the model fit:</a:t>
            </a:r>
          </a:p>
          <a:p>
            <a:r>
              <a:rPr lang="en-US" dirty="0"/>
              <a:t>Tunable flexibility with LOWER values = more regularization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27ACC7-B92F-4B40-B8C8-937BB8EED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0560" y="5466168"/>
            <a:ext cx="1711545" cy="756051"/>
          </a:xfrm>
          <a:prstGeom prst="rect">
            <a:avLst/>
          </a:prstGeom>
        </p:spPr>
      </p:pic>
      <p:graphicFrame>
        <p:nvGraphicFramePr>
          <p:cNvPr id="9" name="Object 11">
            <a:extLst>
              <a:ext uri="{FF2B5EF4-FFF2-40B4-BE49-F238E27FC236}">
                <a16:creationId xmlns:a16="http://schemas.microsoft.com/office/drawing/2014/main" id="{98866237-50DA-47C6-B9AB-B667803C15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841832"/>
              </p:ext>
            </p:extLst>
          </p:nvPr>
        </p:nvGraphicFramePr>
        <p:xfrm>
          <a:off x="2271131" y="1981339"/>
          <a:ext cx="1416205" cy="627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6" imgW="888840" imgH="393480" progId="Equation.3">
                  <p:embed/>
                </p:oleObj>
              </mc:Choice>
              <mc:Fallback>
                <p:oleObj name="Equation" r:id="rId6" imgW="888840" imgH="393480" progId="Equation.3">
                  <p:embed/>
                  <p:pic>
                    <p:nvPicPr>
                      <p:cNvPr id="2570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131" y="1981339"/>
                        <a:ext cx="1416205" cy="627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>
            <a:extLst>
              <a:ext uri="{FF2B5EF4-FFF2-40B4-BE49-F238E27FC236}">
                <a16:creationId xmlns:a16="http://schemas.microsoft.com/office/drawing/2014/main" id="{E1A9B057-CE72-4991-865B-C297B7555A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714888"/>
              </p:ext>
            </p:extLst>
          </p:nvPr>
        </p:nvGraphicFramePr>
        <p:xfrm>
          <a:off x="2271131" y="2637458"/>
          <a:ext cx="1828800" cy="463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8" imgW="901309" imgH="228501" progId="Equation.3">
                  <p:embed/>
                </p:oleObj>
              </mc:Choice>
              <mc:Fallback>
                <p:oleObj name="Equation" r:id="rId8" imgW="901309" imgH="228501" progId="Equation.3">
                  <p:embed/>
                  <p:pic>
                    <p:nvPicPr>
                      <p:cNvPr id="25703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131" y="2637458"/>
                        <a:ext cx="1828800" cy="4633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71DC6C1-9847-4552-9A13-1617571F1DC0}"/>
              </a:ext>
            </a:extLst>
          </p:cNvPr>
          <p:cNvSpPr txBox="1"/>
          <p:nvPr/>
        </p:nvSpPr>
        <p:spPr>
          <a:xfrm>
            <a:off x="834401" y="2110440"/>
            <a:ext cx="103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27F2B-34DA-4217-A771-E6708729F589}"/>
              </a:ext>
            </a:extLst>
          </p:cNvPr>
          <p:cNvSpPr txBox="1"/>
          <p:nvPr/>
        </p:nvSpPr>
        <p:spPr>
          <a:xfrm>
            <a:off x="834401" y="2640924"/>
            <a:ext cx="112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 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95FA5A-A465-45BA-BDC4-F530B0BD77E8}"/>
              </a:ext>
            </a:extLst>
          </p:cNvPr>
          <p:cNvSpPr txBox="1"/>
          <p:nvPr/>
        </p:nvSpPr>
        <p:spPr>
          <a:xfrm>
            <a:off x="535259" y="1388152"/>
            <a:ext cx="5709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hard margin classifiers, observations within the margin are the only thing that affect fit:  can lead to overfitting</a:t>
            </a:r>
          </a:p>
        </p:txBody>
      </p:sp>
    </p:spTree>
    <p:extLst>
      <p:ext uri="{BB962C8B-B14F-4D97-AF65-F5344CB8AC3E}">
        <p14:creationId xmlns:p14="http://schemas.microsoft.com/office/powerpoint/2010/main" val="311818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D019-2180-47DE-BE85-9846E848D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51" y="365125"/>
            <a:ext cx="11474603" cy="1325563"/>
          </a:xfrm>
        </p:spPr>
        <p:txBody>
          <a:bodyPr/>
          <a:lstStyle/>
          <a:p>
            <a:r>
              <a:rPr lang="en-US" dirty="0"/>
              <a:t>Achieving linear separability in higher dimensions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C391A4-A226-406C-AFF3-67C5A121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7</a:t>
            </a:fld>
            <a:endParaRPr lang="en-US"/>
          </a:p>
        </p:txBody>
      </p:sp>
      <p:grpSp>
        <p:nvGrpSpPr>
          <p:cNvPr id="36" name="Group 60">
            <a:extLst>
              <a:ext uri="{FF2B5EF4-FFF2-40B4-BE49-F238E27FC236}">
                <a16:creationId xmlns:a16="http://schemas.microsoft.com/office/drawing/2014/main" id="{D34DEC8E-DEAB-499B-9F3B-2CA9E02B8F40}"/>
              </a:ext>
            </a:extLst>
          </p:cNvPr>
          <p:cNvGrpSpPr>
            <a:grpSpLocks/>
          </p:cNvGrpSpPr>
          <p:nvPr/>
        </p:nvGrpSpPr>
        <p:grpSpPr bwMode="auto">
          <a:xfrm>
            <a:off x="6379462" y="1595115"/>
            <a:ext cx="3649532" cy="1531952"/>
            <a:chOff x="1122" y="2874"/>
            <a:chExt cx="2742" cy="1151"/>
          </a:xfrm>
        </p:grpSpPr>
        <p:sp>
          <p:nvSpPr>
            <p:cNvPr id="37" name="Line 6">
              <a:extLst>
                <a:ext uri="{FF2B5EF4-FFF2-40B4-BE49-F238E27FC236}">
                  <a16:creationId xmlns:a16="http://schemas.microsoft.com/office/drawing/2014/main" id="{2EABF819-12FD-4BD6-B247-1F0B1831D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" y="3900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AutoShape 7">
              <a:extLst>
                <a:ext uri="{FF2B5EF4-FFF2-40B4-BE49-F238E27FC236}">
                  <a16:creationId xmlns:a16="http://schemas.microsoft.com/office/drawing/2014/main" id="{DE963651-0D7D-4DB3-AA0D-DB4775C9F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32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8">
              <a:extLst>
                <a:ext uri="{FF2B5EF4-FFF2-40B4-BE49-F238E27FC236}">
                  <a16:creationId xmlns:a16="http://schemas.microsoft.com/office/drawing/2014/main" id="{75F19E70-C0A6-44F4-B2FA-24657A969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2" y="3864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AutoShape 10">
              <a:extLst>
                <a:ext uri="{FF2B5EF4-FFF2-40B4-BE49-F238E27FC236}">
                  <a16:creationId xmlns:a16="http://schemas.microsoft.com/office/drawing/2014/main" id="{82A055D7-7793-43BA-A2BB-563FF2158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35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AutoShape 11">
              <a:extLst>
                <a:ext uri="{FF2B5EF4-FFF2-40B4-BE49-F238E27FC236}">
                  <a16:creationId xmlns:a16="http://schemas.microsoft.com/office/drawing/2014/main" id="{B75F5804-BE0A-4E21-A40A-BC273DA69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" y="375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AutoShape 12">
              <a:extLst>
                <a:ext uri="{FF2B5EF4-FFF2-40B4-BE49-F238E27FC236}">
                  <a16:creationId xmlns:a16="http://schemas.microsoft.com/office/drawing/2014/main" id="{508F60D1-11F9-4EFD-8B57-C54C0BBD3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381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13">
              <a:extLst>
                <a:ext uri="{FF2B5EF4-FFF2-40B4-BE49-F238E27FC236}">
                  <a16:creationId xmlns:a16="http://schemas.microsoft.com/office/drawing/2014/main" id="{8058EC63-2C31-42FB-9D1A-102A55E36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1" y="376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utoShape 14">
              <a:extLst>
                <a:ext uri="{FF2B5EF4-FFF2-40B4-BE49-F238E27FC236}">
                  <a16:creationId xmlns:a16="http://schemas.microsoft.com/office/drawing/2014/main" id="{5697FCF1-EF07-4885-8BC1-CA9332B3B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364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utoShape 15">
              <a:extLst>
                <a:ext uri="{FF2B5EF4-FFF2-40B4-BE49-F238E27FC236}">
                  <a16:creationId xmlns:a16="http://schemas.microsoft.com/office/drawing/2014/main" id="{9E3F479F-B9E3-48E7-9CDA-5DCD644A5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380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utoShape 16">
              <a:extLst>
                <a:ext uri="{FF2B5EF4-FFF2-40B4-BE49-F238E27FC236}">
                  <a16:creationId xmlns:a16="http://schemas.microsoft.com/office/drawing/2014/main" id="{9E9996A0-257F-4387-8ED0-A4B22F510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5" y="344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AutoShape 17">
              <a:extLst>
                <a:ext uri="{FF2B5EF4-FFF2-40B4-BE49-F238E27FC236}">
                  <a16:creationId xmlns:a16="http://schemas.microsoft.com/office/drawing/2014/main" id="{0FB5D41C-8117-46AE-8438-E1273467C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5" y="325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AutoShape 18">
              <a:extLst>
                <a:ext uri="{FF2B5EF4-FFF2-40B4-BE49-F238E27FC236}">
                  <a16:creationId xmlns:a16="http://schemas.microsoft.com/office/drawing/2014/main" id="{AC804F3E-06DC-4C73-BCEE-3CDD3CD92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" y="292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9">
              <a:extLst>
                <a:ext uri="{FF2B5EF4-FFF2-40B4-BE49-F238E27FC236}">
                  <a16:creationId xmlns:a16="http://schemas.microsoft.com/office/drawing/2014/main" id="{35EA9E46-BBA1-484B-92F2-B7C4A77D44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2" y="2988"/>
              <a:ext cx="0" cy="93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 Box 20">
              <a:extLst>
                <a:ext uri="{FF2B5EF4-FFF2-40B4-BE49-F238E27FC236}">
                  <a16:creationId xmlns:a16="http://schemas.microsoft.com/office/drawing/2014/main" id="{9AF5227E-D260-425F-9E1F-B636FCB65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" y="2874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</a:rPr>
                <a:t>x</a:t>
              </a:r>
              <a:r>
                <a:rPr lang="en-US" altLang="zh-CN" i="1" baseline="30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1" name="Line 54">
              <a:extLst>
                <a:ext uri="{FF2B5EF4-FFF2-40B4-BE49-F238E27FC236}">
                  <a16:creationId xmlns:a16="http://schemas.microsoft.com/office/drawing/2014/main" id="{10928AEA-C799-48DC-9E0D-0FAE33FB3D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0" y="3180"/>
              <a:ext cx="2004" cy="81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55">
              <a:extLst>
                <a:ext uri="{FF2B5EF4-FFF2-40B4-BE49-F238E27FC236}">
                  <a16:creationId xmlns:a16="http://schemas.microsoft.com/office/drawing/2014/main" id="{A0DF7DAC-D0E5-46FF-A1C1-2DB5A4967B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7" y="3132"/>
              <a:ext cx="1962" cy="809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56">
              <a:extLst>
                <a:ext uri="{FF2B5EF4-FFF2-40B4-BE49-F238E27FC236}">
                  <a16:creationId xmlns:a16="http://schemas.microsoft.com/office/drawing/2014/main" id="{F9C66D81-A0FD-4B99-B2BD-BC74AC9D87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9" y="3240"/>
              <a:ext cx="1926" cy="785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Oval 57">
              <a:extLst>
                <a:ext uri="{FF2B5EF4-FFF2-40B4-BE49-F238E27FC236}">
                  <a16:creationId xmlns:a16="http://schemas.microsoft.com/office/drawing/2014/main" id="{CF0D8F12-D96E-447B-A39C-FB1B58DEA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5" y="3403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8">
              <a:extLst>
                <a:ext uri="{FF2B5EF4-FFF2-40B4-BE49-F238E27FC236}">
                  <a16:creationId xmlns:a16="http://schemas.microsoft.com/office/drawing/2014/main" id="{AE268BB8-BC42-415F-BB66-0A1F7F555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3601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59">
              <a:extLst>
                <a:ext uri="{FF2B5EF4-FFF2-40B4-BE49-F238E27FC236}">
                  <a16:creationId xmlns:a16="http://schemas.microsoft.com/office/drawing/2014/main" id="{85785F91-6AF0-4A9F-B0F0-F8136ADB0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7" y="3775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Multiplication Sign 56">
            <a:extLst>
              <a:ext uri="{FF2B5EF4-FFF2-40B4-BE49-F238E27FC236}">
                <a16:creationId xmlns:a16="http://schemas.microsoft.com/office/drawing/2014/main" id="{3689A129-EED3-49EB-960B-546F5A6E4F2C}"/>
              </a:ext>
            </a:extLst>
          </p:cNvPr>
          <p:cNvSpPr/>
          <p:nvPr/>
        </p:nvSpPr>
        <p:spPr>
          <a:xfrm>
            <a:off x="3619905" y="2114007"/>
            <a:ext cx="920747" cy="93945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miley Face 58">
            <a:extLst>
              <a:ext uri="{FF2B5EF4-FFF2-40B4-BE49-F238E27FC236}">
                <a16:creationId xmlns:a16="http://schemas.microsoft.com/office/drawing/2014/main" id="{35B74962-BF54-4BF1-B92D-93BE7769AD27}"/>
              </a:ext>
            </a:extLst>
          </p:cNvPr>
          <p:cNvSpPr/>
          <p:nvPr/>
        </p:nvSpPr>
        <p:spPr>
          <a:xfrm>
            <a:off x="10394922" y="2112322"/>
            <a:ext cx="600076" cy="59848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834BB28-082C-4CB1-A28B-9E18F38CC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25" y="3871119"/>
            <a:ext cx="2632479" cy="241546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46C5AC6-C58A-4136-B4E0-B61F0AB45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341" y="3674345"/>
            <a:ext cx="2816587" cy="2468914"/>
          </a:xfrm>
          <a:prstGeom prst="rect">
            <a:avLst/>
          </a:prstGeom>
        </p:spPr>
      </p:pic>
      <p:sp>
        <p:nvSpPr>
          <p:cNvPr id="62" name="Multiplication Sign 61">
            <a:extLst>
              <a:ext uri="{FF2B5EF4-FFF2-40B4-BE49-F238E27FC236}">
                <a16:creationId xmlns:a16="http://schemas.microsoft.com/office/drawing/2014/main" id="{02A559B4-3328-4E61-BE2E-617B2FBEA483}"/>
              </a:ext>
            </a:extLst>
          </p:cNvPr>
          <p:cNvSpPr/>
          <p:nvPr/>
        </p:nvSpPr>
        <p:spPr>
          <a:xfrm>
            <a:off x="3690991" y="4609126"/>
            <a:ext cx="920747" cy="93945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miley Face 62">
            <a:extLst>
              <a:ext uri="{FF2B5EF4-FFF2-40B4-BE49-F238E27FC236}">
                <a16:creationId xmlns:a16="http://schemas.microsoft.com/office/drawing/2014/main" id="{BC772B9E-45BD-4993-9EE7-F35B79684D8A}"/>
              </a:ext>
            </a:extLst>
          </p:cNvPr>
          <p:cNvSpPr/>
          <p:nvPr/>
        </p:nvSpPr>
        <p:spPr>
          <a:xfrm>
            <a:off x="10359203" y="4753459"/>
            <a:ext cx="600076" cy="59848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Box 59">
            <a:extLst>
              <a:ext uri="{FF2B5EF4-FFF2-40B4-BE49-F238E27FC236}">
                <a16:creationId xmlns:a16="http://schemas.microsoft.com/office/drawing/2014/main" id="{3532DF76-95B1-46BA-B9A1-A2FE7A8C9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8268" y="3730933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l-G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9D026157-7439-4EBC-B6F1-DC7FCF8ED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03" y="2501386"/>
            <a:ext cx="3105589" cy="401433"/>
          </a:xfrm>
          <a:prstGeom prst="rect">
            <a:avLst/>
          </a:prstGeom>
        </p:spPr>
      </p:pic>
      <p:sp>
        <p:nvSpPr>
          <p:cNvPr id="67" name="Arrow: Right 66">
            <a:extLst>
              <a:ext uri="{FF2B5EF4-FFF2-40B4-BE49-F238E27FC236}">
                <a16:creationId xmlns:a16="http://schemas.microsoft.com/office/drawing/2014/main" id="{72B7F073-B208-4C62-B42A-9566ED749DCF}"/>
              </a:ext>
            </a:extLst>
          </p:cNvPr>
          <p:cNvSpPr/>
          <p:nvPr/>
        </p:nvSpPr>
        <p:spPr>
          <a:xfrm>
            <a:off x="5058697" y="2352440"/>
            <a:ext cx="809672" cy="34605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60A5B3B7-CC49-41BB-9D38-190723013453}"/>
              </a:ext>
            </a:extLst>
          </p:cNvPr>
          <p:cNvSpPr/>
          <p:nvPr/>
        </p:nvSpPr>
        <p:spPr>
          <a:xfrm>
            <a:off x="5140867" y="4985305"/>
            <a:ext cx="809672" cy="34605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0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87F9-3D39-4EE2-8899-438FD25F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Trick: higher dimensionality for the  similarity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807FB-2189-481E-94CE-1000604DB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2522" cy="4351338"/>
          </a:xfrm>
        </p:spPr>
        <p:txBody>
          <a:bodyPr>
            <a:normAutofit/>
          </a:bodyPr>
          <a:lstStyle/>
          <a:p>
            <a:r>
              <a:rPr lang="en-US" dirty="0"/>
              <a:t>To fit and use an SVM, we need to know the dot product of pairs of observations – represents similarity in feature space.</a:t>
            </a:r>
          </a:p>
          <a:p>
            <a:r>
              <a:rPr lang="en-US" dirty="0"/>
              <a:t>Naive solution: for each observation, compute its higher-dimensional representation and then compute the dot product between observations:  COMPUTATIONALLY EXPENSIVE!</a:t>
            </a:r>
          </a:p>
          <a:p>
            <a:r>
              <a:rPr lang="en-US" dirty="0"/>
              <a:t>Kernel Trick:  A kernel function yields the answer to the dot product in the higher dimensional space without explicitly converting the observations into that space first:  COMPUTATIONALLY CHEAPER!</a:t>
            </a:r>
          </a:p>
          <a:p>
            <a:r>
              <a:rPr lang="en-US" dirty="0"/>
              <a:t>The optimization function for SVM doesn’t change… we just replace the original distance function with the Kernel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4D7985-6EDD-4F96-9558-44910AC8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9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6" name="Rectangle 4"/>
          <p:cNvSpPr>
            <a:spLocks noChangeArrowheads="1"/>
          </p:cNvSpPr>
          <p:nvPr/>
        </p:nvSpPr>
        <p:spPr bwMode="auto">
          <a:xfrm>
            <a:off x="1828800" y="2286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Common Kernel Functions</a:t>
            </a:r>
          </a:p>
        </p:txBody>
      </p:sp>
      <p:sp>
        <p:nvSpPr>
          <p:cNvPr id="315397" name="Rectangle 5"/>
          <p:cNvSpPr>
            <a:spLocks noChangeArrowheads="1"/>
          </p:cNvSpPr>
          <p:nvPr/>
        </p:nvSpPr>
        <p:spPr bwMode="auto">
          <a:xfrm>
            <a:off x="1905000" y="12192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 algn="l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 algn="l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/>
              <a:t>Linear: </a:t>
            </a:r>
            <a:r>
              <a:rPr lang="en-US" altLang="zh-CN" sz="2400" i="1" dirty="0"/>
              <a:t>K</a:t>
            </a:r>
            <a:r>
              <a:rPr lang="en-US" altLang="zh-CN" sz="2400" dirty="0"/>
              <a:t>(</a:t>
            </a:r>
            <a:r>
              <a:rPr lang="en-US" altLang="zh-CN" sz="2400" b="1" dirty="0" err="1"/>
              <a:t>x</a:t>
            </a:r>
            <a:r>
              <a:rPr lang="en-US" altLang="zh-CN" sz="2400" b="1" baseline="-25000" dirty="0" err="1"/>
              <a:t>i</a:t>
            </a:r>
            <a:r>
              <a:rPr lang="en-US" altLang="zh-CN" sz="2400" dirty="0" err="1"/>
              <a:t>,</a:t>
            </a:r>
            <a:r>
              <a:rPr lang="en-US" altLang="zh-CN" sz="2400" b="1" dirty="0" err="1"/>
              <a:t>x</a:t>
            </a:r>
            <a:r>
              <a:rPr lang="en-US" altLang="zh-CN" sz="2400" b="1" baseline="-25000" dirty="0" err="1"/>
              <a:t>j</a:t>
            </a:r>
            <a:r>
              <a:rPr lang="en-US" altLang="zh-CN" sz="2400" dirty="0"/>
              <a:t>)= </a:t>
            </a:r>
            <a:r>
              <a:rPr lang="en-US" altLang="zh-CN" sz="2400" b="1" dirty="0"/>
              <a:t>x</a:t>
            </a:r>
            <a:r>
              <a:rPr lang="en-US" altLang="zh-CN" sz="2400" b="1" baseline="-25000" dirty="0"/>
              <a:t>i </a:t>
            </a:r>
            <a:r>
              <a:rPr lang="en-US" altLang="zh-CN" sz="2400" b="1" baseline="30000" dirty="0" err="1"/>
              <a:t>T</a:t>
            </a:r>
            <a:r>
              <a:rPr lang="en-US" altLang="zh-CN" sz="2400" b="1" dirty="0" err="1"/>
              <a:t>x</a:t>
            </a:r>
            <a:r>
              <a:rPr lang="en-US" altLang="zh-CN" sz="2400" b="1" baseline="-25000" dirty="0" err="1"/>
              <a:t>j</a:t>
            </a:r>
            <a:endParaRPr lang="en-US" altLang="zh-CN" sz="2400" dirty="0"/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/>
              <a:t>Polynomial of order </a:t>
            </a:r>
            <a:r>
              <a:rPr lang="en-US" altLang="zh-CN" sz="2400" i="1" dirty="0"/>
              <a:t>p</a:t>
            </a:r>
            <a:r>
              <a:rPr lang="en-US" altLang="zh-CN" sz="2400" dirty="0"/>
              <a:t>: </a:t>
            </a:r>
            <a:r>
              <a:rPr lang="en-US" altLang="zh-CN" sz="2400" i="1" dirty="0"/>
              <a:t>K</a:t>
            </a:r>
            <a:r>
              <a:rPr lang="en-US" altLang="zh-CN" sz="2400" dirty="0"/>
              <a:t>(</a:t>
            </a:r>
            <a:r>
              <a:rPr lang="en-US" altLang="zh-CN" sz="2400" b="1" dirty="0" err="1"/>
              <a:t>x</a:t>
            </a:r>
            <a:r>
              <a:rPr lang="en-US" altLang="zh-CN" sz="2400" b="1" baseline="-25000" dirty="0" err="1"/>
              <a:t>i</a:t>
            </a:r>
            <a:r>
              <a:rPr lang="en-US" altLang="zh-CN" sz="2400" dirty="0" err="1"/>
              <a:t>,</a:t>
            </a:r>
            <a:r>
              <a:rPr lang="en-US" altLang="zh-CN" sz="2400" b="1" dirty="0" err="1"/>
              <a:t>x</a:t>
            </a:r>
            <a:r>
              <a:rPr lang="en-US" altLang="zh-CN" sz="2400" b="1" baseline="-25000" dirty="0" err="1"/>
              <a:t>j</a:t>
            </a:r>
            <a:r>
              <a:rPr lang="en-US" altLang="zh-CN" sz="2400" dirty="0"/>
              <a:t>)= (1+</a:t>
            </a: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b="1" dirty="0"/>
              <a:t>x</a:t>
            </a:r>
            <a:r>
              <a:rPr lang="en-US" altLang="zh-CN" sz="2400" b="1" baseline="-25000" dirty="0"/>
              <a:t>i </a:t>
            </a:r>
            <a:r>
              <a:rPr lang="en-US" altLang="zh-CN" sz="2400" b="1" baseline="30000" dirty="0" err="1"/>
              <a:t>T</a:t>
            </a:r>
            <a:r>
              <a:rPr lang="en-US" altLang="zh-CN" sz="2400" b="1" dirty="0" err="1"/>
              <a:t>x</a:t>
            </a:r>
            <a:r>
              <a:rPr lang="en-US" altLang="zh-CN" sz="2400" b="1" baseline="-25000" dirty="0" err="1"/>
              <a:t>j</a:t>
            </a:r>
            <a:r>
              <a:rPr lang="en-US" altLang="zh-CN" sz="2400" dirty="0"/>
              <a:t>)</a:t>
            </a:r>
            <a:r>
              <a:rPr lang="en-US" altLang="zh-CN" sz="2400" i="1" baseline="30000" dirty="0"/>
              <a:t>p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/>
              <a:t>Gaussian (radial-basis function (RBF)):</a:t>
            </a:r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/>
              <a:t>Sigmoid: </a:t>
            </a:r>
            <a:r>
              <a:rPr lang="en-US" altLang="zh-CN" sz="2400" i="1" dirty="0"/>
              <a:t>K</a:t>
            </a:r>
            <a:r>
              <a:rPr lang="en-US" altLang="zh-CN" sz="2400" dirty="0"/>
              <a:t>(</a:t>
            </a:r>
            <a:r>
              <a:rPr lang="en-US" altLang="zh-CN" sz="2400" b="1" dirty="0" err="1"/>
              <a:t>x</a:t>
            </a:r>
            <a:r>
              <a:rPr lang="en-US" altLang="zh-CN" sz="2400" b="1" baseline="-25000" dirty="0" err="1"/>
              <a:t>i</a:t>
            </a:r>
            <a:r>
              <a:rPr lang="en-US" altLang="zh-CN" sz="2400" dirty="0" err="1"/>
              <a:t>,</a:t>
            </a:r>
            <a:r>
              <a:rPr lang="en-US" altLang="zh-CN" sz="2400" b="1" dirty="0" err="1"/>
              <a:t>x</a:t>
            </a:r>
            <a:r>
              <a:rPr lang="en-US" altLang="zh-CN" sz="2400" b="1" baseline="-25000" dirty="0" err="1"/>
              <a:t>j</a:t>
            </a:r>
            <a:r>
              <a:rPr lang="en-US" altLang="zh-CN" sz="2400" dirty="0"/>
              <a:t>)= tanh(</a:t>
            </a:r>
            <a:r>
              <a:rPr lang="el-GR" altLang="en-US" sz="2400" dirty="0">
                <a:cs typeface="Times New Roman" panose="02020603050405020304" pitchFamily="18" charset="0"/>
              </a:rPr>
              <a:t>β</a:t>
            </a:r>
            <a:r>
              <a:rPr lang="en-US" altLang="zh-CN" sz="2400" baseline="-25000" dirty="0">
                <a:cs typeface="Times New Roman" panose="02020603050405020304" pitchFamily="18" charset="0"/>
              </a:rPr>
              <a:t>0</a:t>
            </a:r>
            <a:r>
              <a:rPr lang="en-US" altLang="zh-CN" sz="2400" b="1" dirty="0"/>
              <a:t>x</a:t>
            </a:r>
            <a:r>
              <a:rPr lang="en-US" altLang="zh-CN" sz="2400" b="1" baseline="-25000" dirty="0"/>
              <a:t>i </a:t>
            </a:r>
            <a:r>
              <a:rPr lang="en-US" altLang="zh-CN" sz="2400" b="1" baseline="30000" dirty="0" err="1"/>
              <a:t>T</a:t>
            </a:r>
            <a:r>
              <a:rPr lang="en-US" altLang="zh-CN" sz="2400" b="1" dirty="0" err="1"/>
              <a:t>x</a:t>
            </a:r>
            <a:r>
              <a:rPr lang="en-US" altLang="zh-CN" sz="2400" b="1" baseline="-25000" dirty="0" err="1"/>
              <a:t>j</a:t>
            </a:r>
            <a:r>
              <a:rPr lang="en-US" altLang="zh-CN" sz="2400" b="1" baseline="-25000" dirty="0"/>
              <a:t> </a:t>
            </a:r>
            <a:r>
              <a:rPr lang="en-US" altLang="zh-CN" sz="2400" dirty="0"/>
              <a:t>+ </a:t>
            </a:r>
            <a:r>
              <a:rPr lang="el-GR" altLang="en-US" sz="2400" dirty="0">
                <a:cs typeface="Times New Roman" panose="02020603050405020304" pitchFamily="18" charset="0"/>
              </a:rPr>
              <a:t>β</a:t>
            </a:r>
            <a:r>
              <a:rPr lang="en-US" altLang="zh-CN" sz="2400" baseline="-25000" dirty="0"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)</a:t>
            </a:r>
            <a:endParaRPr lang="en-US" altLang="zh-CN" sz="2400" i="1" baseline="30000" dirty="0"/>
          </a:p>
        </p:txBody>
      </p:sp>
      <p:graphicFrame>
        <p:nvGraphicFramePr>
          <p:cNvPr id="315399" name="Object 7"/>
          <p:cNvGraphicFramePr>
            <a:graphicFrameLocks noChangeAspect="1"/>
          </p:cNvGraphicFramePr>
          <p:nvPr/>
        </p:nvGraphicFramePr>
        <p:xfrm>
          <a:off x="3276601" y="3505201"/>
          <a:ext cx="394811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739880" imgH="482400" progId="Equation.3">
                  <p:embed/>
                </p:oleObj>
              </mc:Choice>
              <mc:Fallback>
                <p:oleObj name="Equation" r:id="rId3" imgW="1739880" imgH="482400" progId="Equation.3">
                  <p:embed/>
                  <p:pic>
                    <p:nvPicPr>
                      <p:cNvPr id="3153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3505201"/>
                        <a:ext cx="3948113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19979</TotalTime>
  <Words>547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Tahoma</vt:lpstr>
      <vt:lpstr>Times New Roman</vt:lpstr>
      <vt:lpstr>Office Theme</vt:lpstr>
      <vt:lpstr>Equation</vt:lpstr>
      <vt:lpstr>CSCE 623 In Class Day 15</vt:lpstr>
      <vt:lpstr>Agenda</vt:lpstr>
      <vt:lpstr>Key Points for Support Vector Methods</vt:lpstr>
      <vt:lpstr>Intuition for margins and support vectors</vt:lpstr>
      <vt:lpstr>PowerPoint Presentation</vt:lpstr>
      <vt:lpstr>Hard Margins v. Soft Margins</vt:lpstr>
      <vt:lpstr>Achieving linear separability in higher dimensions</vt:lpstr>
      <vt:lpstr>Kernel Trick: higher dimensionality for the  similarity function</vt:lpstr>
      <vt:lpstr>PowerPoint Presentation</vt:lpstr>
      <vt:lpstr>Benefits and limitations of SVM</vt:lpstr>
      <vt:lpstr>SVM Coding Activity</vt:lpstr>
      <vt:lpstr>Break</vt:lpstr>
      <vt:lpstr>Questions &amp; Open Project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623 In Class Day 3</dc:title>
  <dc:creator>Borghetti, Brett J Civ USAF AETC AFIT/ENG</dc:creator>
  <cp:lastModifiedBy>BORGHETTI, BRETT J CIV USAF AETC AFIT/ENG</cp:lastModifiedBy>
  <cp:revision>171</cp:revision>
  <dcterms:created xsi:type="dcterms:W3CDTF">2021-03-30T19:14:48Z</dcterms:created>
  <dcterms:modified xsi:type="dcterms:W3CDTF">2022-05-14T11:07:30Z</dcterms:modified>
</cp:coreProperties>
</file>