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7"/>
  </p:notesMasterIdLst>
  <p:handoutMasterIdLst>
    <p:handoutMasterId r:id="rId18"/>
  </p:handoutMasterIdLst>
  <p:sldIdLst>
    <p:sldId id="483" r:id="rId2"/>
    <p:sldId id="486" r:id="rId3"/>
    <p:sldId id="491" r:id="rId4"/>
    <p:sldId id="504" r:id="rId5"/>
    <p:sldId id="493" r:id="rId6"/>
    <p:sldId id="494" r:id="rId7"/>
    <p:sldId id="495" r:id="rId8"/>
    <p:sldId id="496" r:id="rId9"/>
    <p:sldId id="497" r:id="rId10"/>
    <p:sldId id="499" r:id="rId11"/>
    <p:sldId id="500" r:id="rId12"/>
    <p:sldId id="502" r:id="rId13"/>
    <p:sldId id="503" r:id="rId14"/>
    <p:sldId id="505" r:id="rId15"/>
    <p:sldId id="485" r:id="rId1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00CC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0" autoAdjust="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0303" y="-114753"/>
            <a:ext cx="6702192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NULL"/><Relationship Id="rId3" Type="http://schemas.openxmlformats.org/officeDocument/2006/relationships/image" Target="../media/image40.png"/><Relationship Id="rId21" Type="http://schemas.openxmlformats.org/officeDocument/2006/relationships/image" Target="NUL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NULL"/><Relationship Id="rId10" Type="http://schemas.openxmlformats.org/officeDocument/2006/relationships/image" Target="../media/image47.png"/><Relationship Id="rId19" Type="http://schemas.openxmlformats.org/officeDocument/2006/relationships/image" Target="NULL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m/url?sa=i&amp;rct=j&amp;q=&amp;esrc=s&amp;source=images&amp;cd=&amp;cad=rja&amp;uact=8&amp;ved=0ahUKEwi8saGgr9XMAhUEJh4KHVxVDCkQjRwIBw&amp;url=http://www.amazon.com/OXO-Grips-Professional-8-Inch-Chefs/dp/B000A13OEI&amp;psig=AFQjCNEo9mRGo2_pV01E60rh2z1ApSCETg&amp;ust=1463171077980142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www.google.com/url?sa=i&amp;rct=j&amp;q=&amp;esrc=s&amp;source=images&amp;cd=&amp;cad=rja&amp;uact=8&amp;ved=0ahUKEwifsqz_rtXMAhXLpR4KHZz9BZkQjRwIBw&amp;url=http://www.recipeshubs.com/chocolate-chip-cookie-smores/25164&amp;psig=AFQjCNFxiY_QPYoCot0uAWUyq7LaCSOdBg&amp;ust=1463170996091261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7.jpeg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hyperlink" Target="http://www.google.com/url?sa=i&amp;rct=j&amp;q=&amp;esrc=s&amp;source=images&amp;cd=&amp;cad=rja&amp;uact=8&amp;ved=0ahUKEwi8saGgr9XMAhUEJh4KHVxVDCkQjRwIBw&amp;url=http://www.amazon.com/OXO-Grips-Professional-8-Inch-Chefs/dp/B000A13OEI&amp;psig=AFQjCNEo9mRGo2_pV01E60rh2z1ApSCETg&amp;ust=1463171077980142" TargetMode="External"/><Relationship Id="rId17" Type="http://schemas.openxmlformats.org/officeDocument/2006/relationships/image" Target="../media/image63.png"/><Relationship Id="rId2" Type="http://schemas.openxmlformats.org/officeDocument/2006/relationships/image" Target="../media/image56.png"/><Relationship Id="rId16" Type="http://schemas.openxmlformats.org/officeDocument/2006/relationships/image" Target="../media/image62.png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5.jpeg"/><Relationship Id="rId5" Type="http://schemas.openxmlformats.org/officeDocument/2006/relationships/image" Target="../media/image58.png"/><Relationship Id="rId15" Type="http://schemas.openxmlformats.org/officeDocument/2006/relationships/image" Target="../media/image61.png"/><Relationship Id="rId23" Type="http://schemas.openxmlformats.org/officeDocument/2006/relationships/image" Target="NULL"/><Relationship Id="rId10" Type="http://schemas.openxmlformats.org/officeDocument/2006/relationships/hyperlink" Target="http://www.google.com/url?sa=i&amp;rct=j&amp;q=&amp;esrc=s&amp;source=images&amp;cd=&amp;cad=rja&amp;uact=8&amp;ved=0ahUKEwifsqz_rtXMAhXLpR4KHZz9BZkQjRwIBw&amp;url=http://www.recipeshubs.com/chocolate-chip-cookie-smores/25164&amp;psig=AFQjCNFxiY_QPYoCot0uAWUyq7LaCSOdBg&amp;ust=1463170996091261" TargetMode="External"/><Relationship Id="rId19" Type="http://schemas.openxmlformats.org/officeDocument/2006/relationships/image" Target="NULL"/><Relationship Id="rId4" Type="http://schemas.openxmlformats.org/officeDocument/2006/relationships/image" Target="../media/image57.png"/><Relationship Id="rId9" Type="http://schemas.openxmlformats.org/officeDocument/2006/relationships/image" Target="NULL"/><Relationship Id="rId14" Type="http://schemas.openxmlformats.org/officeDocument/2006/relationships/image" Target="../media/image60.png"/><Relationship Id="rId22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NULL"/><Relationship Id="rId3" Type="http://schemas.openxmlformats.org/officeDocument/2006/relationships/image" Target="../media/image16.png"/><Relationship Id="rId12" Type="http://schemas.openxmlformats.org/officeDocument/2006/relationships/image" Target="NULL"/><Relationship Id="rId17" Type="http://schemas.openxmlformats.org/officeDocument/2006/relationships/image" Target="../media/image18.png"/><Relationship Id="rId2" Type="http://schemas.openxmlformats.org/officeDocument/2006/relationships/image" Target="../media/image15.png"/><Relationship Id="rId16" Type="http://schemas.openxmlformats.org/officeDocument/2006/relationships/image" Target="NUL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1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2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</a:t>
            </a:r>
            <a:r>
              <a:rPr lang="en-US" dirty="0" smtClean="0"/>
              <a:t>618 </a:t>
            </a:r>
            <a:r>
              <a:rPr lang="en-US" dirty="0"/>
              <a:t>Lesson </a:t>
            </a:r>
            <a:r>
              <a:rPr lang="en-US" dirty="0" smtClean="0"/>
              <a:t>07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Extensive Form Games with Perfect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23922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Market Entry Game Adaptation</a:t>
            </a:r>
            <a:br>
              <a:rPr lang="en-US" sz="3200" dirty="0" smtClean="0"/>
            </a:br>
            <a:r>
              <a:rPr lang="en-US" sz="3200" dirty="0" smtClean="0"/>
              <a:t>Sexual Assault Reporting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0194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1,2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Player #1 is the victim of an unwanted sexual contact.</a:t>
                </a:r>
              </a:p>
              <a:p>
                <a:pPr lvl="1"/>
                <a:r>
                  <a:rPr lang="en-US" dirty="0" smtClean="0"/>
                  <a:t>Player #2 is the referring authority (for UCMJ) in the chain of command.</a:t>
                </a:r>
              </a:p>
              <a:p>
                <a:r>
                  <a:rPr lang="en-US" dirty="0" smtClean="0"/>
                  <a:t>Of note, 59% of situations involving unwanted sexual contact involved alcohol use by the alleged offender and/or victim.*</a:t>
                </a:r>
              </a:p>
              <a:p>
                <a:r>
                  <a:rPr lang="en-US" dirty="0" smtClean="0"/>
                  <a:t>The terminal histories are as shown with a </a:t>
                </a:r>
                <a:r>
                  <a:rPr lang="en-US" i="1" dirty="0" smtClean="0"/>
                  <a:t>possible</a:t>
                </a:r>
                <a:r>
                  <a:rPr lang="en-US" dirty="0" smtClean="0"/>
                  <a:t> set of payoffs.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Is this game tree and resulting SPE realistic? Under what circumstances?</a:t>
                </a:r>
              </a:p>
              <a:p>
                <a:r>
                  <a:rPr lang="en-US" dirty="0" smtClean="0"/>
                  <a:t>What can be done about changing the SPE?</a:t>
                </a:r>
                <a:endParaRPr lang="en-US" dirty="0"/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019400"/>
              </a:xfrm>
              <a:blipFill rotWithShape="0">
                <a:blip r:embed="rId2"/>
                <a:stretch>
                  <a:fillRect l="-593" t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 bwMode="auto">
          <a:xfrm>
            <a:off x="4702569" y="3275244"/>
            <a:ext cx="197617" cy="19761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510547" y="3959975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894590" y="3959975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8" name="Straight Connector 7"/>
          <p:cNvCxnSpPr>
            <a:stCxn id="5" idx="4"/>
            <a:endCxn id="6" idx="0"/>
          </p:cNvCxnSpPr>
          <p:nvPr/>
        </p:nvCxnSpPr>
        <p:spPr bwMode="auto">
          <a:xfrm>
            <a:off x="4801378" y="3472861"/>
            <a:ext cx="807978" cy="4871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4"/>
            <a:endCxn id="7" idx="0"/>
          </p:cNvCxnSpPr>
          <p:nvPr/>
        </p:nvCxnSpPr>
        <p:spPr bwMode="auto">
          <a:xfrm flipH="1">
            <a:off x="3993399" y="3472861"/>
            <a:ext cx="807979" cy="4871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7" idx="4"/>
            <a:endCxn id="18" idx="0"/>
          </p:cNvCxnSpPr>
          <p:nvPr/>
        </p:nvCxnSpPr>
        <p:spPr bwMode="auto">
          <a:xfrm flipH="1">
            <a:off x="3557788" y="4157592"/>
            <a:ext cx="435611" cy="10014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7" idx="4"/>
            <a:endCxn id="19" idx="0"/>
          </p:cNvCxnSpPr>
          <p:nvPr/>
        </p:nvCxnSpPr>
        <p:spPr bwMode="auto">
          <a:xfrm>
            <a:off x="3993399" y="4157592"/>
            <a:ext cx="372551" cy="10014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236805" y="4147850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05" y="4147850"/>
                <a:ext cx="617477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25914" y="3474310"/>
                <a:ext cx="7645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𝑟𝑒𝑝𝑜𝑟𝑡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14" y="3474310"/>
                <a:ext cx="76450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31722" y="3474310"/>
                <a:ext cx="12434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𝑑𝑜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𝑟𝑒𝑝𝑜𝑟𝑡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22" y="3474310"/>
                <a:ext cx="124341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249049" y="5159054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49" y="5159054"/>
                <a:ext cx="617477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57211" y="5159054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11" y="5159054"/>
                <a:ext cx="617477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67691" y="4504434"/>
                <a:ext cx="31079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𝑖𝑛𝑣𝑒𝑠𝑡𝑖𝑔𝑎𝑡𝑒</m:t>
                      </m:r>
                      <m:r>
                        <a:rPr lang="en-US" sz="1400" b="0" i="1" smtClean="0">
                          <a:latin typeface="Cambria Math"/>
                        </a:rPr>
                        <m:t> &amp; </m:t>
                      </m:r>
                      <m:r>
                        <a:rPr lang="en-US" sz="1400" b="0" i="1" smtClean="0">
                          <a:latin typeface="Cambria Math"/>
                        </a:rPr>
                        <m:t>𝑝𝑢𝑛𝑖𝑠h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𝑏𝑜𝑡h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b="0" i="1" smtClean="0">
                          <a:latin typeface="Cambria Math"/>
                        </a:rPr>
                        <m:t>𝑜𝑓𝑓𝑒𝑛𝑠𝑒𝑠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1" y="4504434"/>
                <a:ext cx="3107902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79674" y="4504434"/>
                <a:ext cx="38462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𝑖𝑛𝑣𝑒𝑠𝑡𝑖𝑔𝑎𝑡𝑒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𝑎𝑠𝑠𝑎𝑢𝑙𝑡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;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𝑖𝑔𝑛𝑜𝑟𝑒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𝑎𝑙𝑐𝑜h𝑜𝑙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𝑜𝑓𝑓𝑒𝑛𝑠𝑒𝑠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674" y="4504434"/>
                <a:ext cx="3846246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5" idx="4"/>
            <a:endCxn id="6" idx="0"/>
          </p:cNvCxnSpPr>
          <p:nvPr/>
        </p:nvCxnSpPr>
        <p:spPr bwMode="auto">
          <a:xfrm>
            <a:off x="4801378" y="3472861"/>
            <a:ext cx="807978" cy="4871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7" idx="4"/>
            <a:endCxn id="18" idx="0"/>
          </p:cNvCxnSpPr>
          <p:nvPr/>
        </p:nvCxnSpPr>
        <p:spPr bwMode="auto">
          <a:xfrm flipH="1">
            <a:off x="3557788" y="4157592"/>
            <a:ext cx="435611" cy="10014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115807" y="5159054"/>
                <a:ext cx="10013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807" y="5159054"/>
                <a:ext cx="100130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203041" y="6570018"/>
            <a:ext cx="5367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200" dirty="0" smtClean="0"/>
              <a:t>* 2012 survey of cadets and midshipmen at the military service academies.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225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1756" y="2659156"/>
            <a:ext cx="4669833" cy="2604916"/>
            <a:chOff x="4571756" y="2659156"/>
            <a:chExt cx="4669833" cy="2604916"/>
          </a:xfrm>
        </p:grpSpPr>
        <p:sp>
          <p:nvSpPr>
            <p:cNvPr id="34" name="Oval 33"/>
            <p:cNvSpPr/>
            <p:nvPr/>
          </p:nvSpPr>
          <p:spPr bwMode="auto">
            <a:xfrm>
              <a:off x="6859101" y="2659156"/>
              <a:ext cx="197617" cy="197617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298466" y="3788730"/>
              <a:ext cx="197617" cy="197617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8296166" y="3788730"/>
              <a:ext cx="197617" cy="197617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38" name="Straight Connector 37"/>
            <p:cNvCxnSpPr>
              <a:stCxn id="34" idx="4"/>
              <a:endCxn id="35" idx="7"/>
            </p:cNvCxnSpPr>
            <p:nvPr/>
          </p:nvCxnSpPr>
          <p:spPr bwMode="auto">
            <a:xfrm flipH="1">
              <a:off x="5467143" y="2856773"/>
              <a:ext cx="1490767" cy="96089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>
              <a:stCxn id="34" idx="4"/>
              <a:endCxn id="54" idx="0"/>
            </p:cNvCxnSpPr>
            <p:nvPr/>
          </p:nvCxnSpPr>
          <p:spPr bwMode="auto">
            <a:xfrm>
              <a:off x="6957910" y="2856773"/>
              <a:ext cx="0" cy="9319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571756" y="4956295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756" y="4956295"/>
                  <a:ext cx="617477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 rot="19338920">
                  <a:off x="5710635" y="3143220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8920">
                  <a:off x="5710635" y="3143220"/>
                  <a:ext cx="617477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/>
            <p:cNvSpPr/>
            <p:nvPr/>
          </p:nvSpPr>
          <p:spPr bwMode="auto">
            <a:xfrm>
              <a:off x="6859101" y="3788730"/>
              <a:ext cx="197617" cy="197617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56" name="Straight Connector 55"/>
            <p:cNvCxnSpPr>
              <a:stCxn id="34" idx="4"/>
              <a:endCxn id="36" idx="0"/>
            </p:cNvCxnSpPr>
            <p:nvPr/>
          </p:nvCxnSpPr>
          <p:spPr bwMode="auto">
            <a:xfrm>
              <a:off x="6957910" y="2856773"/>
              <a:ext cx="1437065" cy="9319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 rot="16200000">
                  <a:off x="6532436" y="3270005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32436" y="3270005"/>
                  <a:ext cx="619016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 rot="2265632">
                  <a:off x="7404004" y="3033847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3,6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265632">
                  <a:off x="7404004" y="3033847"/>
                  <a:ext cx="61901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>
              <a:stCxn id="35" idx="4"/>
            </p:cNvCxnSpPr>
            <p:nvPr/>
          </p:nvCxnSpPr>
          <p:spPr bwMode="auto">
            <a:xfrm flipH="1">
              <a:off x="4938007" y="3986347"/>
              <a:ext cx="459268" cy="9933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35" idx="4"/>
            </p:cNvCxnSpPr>
            <p:nvPr/>
          </p:nvCxnSpPr>
          <p:spPr bwMode="auto">
            <a:xfrm>
              <a:off x="5397275" y="3986347"/>
              <a:ext cx="0" cy="9643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 rot="17920568">
                  <a:off x="4738679" y="4329115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20568">
                  <a:off x="4738679" y="4329115"/>
                  <a:ext cx="61901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/>
            <p:cNvCxnSpPr>
              <a:stCxn id="35" idx="4"/>
            </p:cNvCxnSpPr>
            <p:nvPr/>
          </p:nvCxnSpPr>
          <p:spPr bwMode="auto">
            <a:xfrm>
              <a:off x="5397275" y="3986347"/>
              <a:ext cx="545004" cy="9643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 rot="16200000">
                  <a:off x="4971803" y="4487625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2,5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71803" y="4487625"/>
                  <a:ext cx="61901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 rot="4050456">
                  <a:off x="5533961" y="4366481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3,6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50456">
                  <a:off x="5533961" y="4366481"/>
                  <a:ext cx="61901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 bwMode="auto">
            <a:xfrm flipH="1">
              <a:off x="6498641" y="3986347"/>
              <a:ext cx="459268" cy="9933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/>
            <p:nvPr/>
          </p:nvCxnSpPr>
          <p:spPr bwMode="auto">
            <a:xfrm>
              <a:off x="6957909" y="3986347"/>
              <a:ext cx="0" cy="9643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 rot="17920568">
                  <a:off x="6299313" y="4329115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20568">
                  <a:off x="6299313" y="4329115"/>
                  <a:ext cx="61901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Connector 98"/>
            <p:cNvCxnSpPr>
              <a:stCxn id="54" idx="4"/>
            </p:cNvCxnSpPr>
            <p:nvPr/>
          </p:nvCxnSpPr>
          <p:spPr bwMode="auto">
            <a:xfrm>
              <a:off x="6957910" y="3986347"/>
              <a:ext cx="545003" cy="9643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 rot="16200000">
                  <a:off x="6532437" y="4487625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2,5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532437" y="4487625"/>
                  <a:ext cx="619016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 rot="4050456">
                  <a:off x="7094595" y="4366481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3,6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50456">
                  <a:off x="7094595" y="4366481"/>
                  <a:ext cx="619016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Connector 103"/>
            <p:cNvCxnSpPr/>
            <p:nvPr/>
          </p:nvCxnSpPr>
          <p:spPr bwMode="auto">
            <a:xfrm flipH="1">
              <a:off x="7941896" y="3986347"/>
              <a:ext cx="459268" cy="99331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>
              <a:off x="8401164" y="3986347"/>
              <a:ext cx="0" cy="9643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 rot="17920568">
                  <a:off x="7742568" y="4329115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2,4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20568">
                  <a:off x="7742568" y="4329115"/>
                  <a:ext cx="619016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36" idx="4"/>
            </p:cNvCxnSpPr>
            <p:nvPr/>
          </p:nvCxnSpPr>
          <p:spPr bwMode="auto">
            <a:xfrm>
              <a:off x="8394975" y="3986347"/>
              <a:ext cx="551193" cy="96437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 rot="16200000">
                  <a:off x="7975692" y="4487625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2,5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975692" y="4487625"/>
                  <a:ext cx="619016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 rot="4050456">
                  <a:off x="8537850" y="4366481"/>
                  <a:ext cx="61901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3,6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050456">
                  <a:off x="8537850" y="4366481"/>
                  <a:ext cx="619016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5121699" y="4956295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699" y="4956295"/>
                  <a:ext cx="617477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6658514" y="4956295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514" y="4956295"/>
                  <a:ext cx="617477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624112" y="4956295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112" y="4956295"/>
                  <a:ext cx="617477" cy="3077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5669777" y="4956295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777" y="4956295"/>
                  <a:ext cx="617477" cy="30777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20033" y="4956295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033" y="4956295"/>
                  <a:ext cx="617477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7180408" y="4956295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0408" y="4956295"/>
                  <a:ext cx="617477" cy="3077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7577055" y="4956295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055" y="4956295"/>
                  <a:ext cx="617477" cy="30777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8086235" y="4956295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6235" y="4956295"/>
                  <a:ext cx="617477" cy="30777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Content Placeholder 7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530738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Consider a road network depicting paths from City 1 to City 7, with the time of travel indicated on each arc.</a:t>
            </a:r>
          </a:p>
          <a:p>
            <a:r>
              <a:rPr lang="en-US" dirty="0" smtClean="0"/>
              <a:t>Your enemy (Player #2) will chose a path that has the shortest travel time.</a:t>
            </a:r>
          </a:p>
          <a:p>
            <a:r>
              <a:rPr lang="en-US" dirty="0" smtClean="0"/>
              <a:t>You (Player #1) can monitor one arc with a UAV to deter the enemy from using that arc, lest he be targeted and destroyed.</a:t>
            </a:r>
          </a:p>
          <a:p>
            <a:pPr lvl="1"/>
            <a:r>
              <a:rPr lang="en-US" dirty="0" smtClean="0"/>
              <a:t>Due to operational restrictions, you can only target arcs in the shaded region.</a:t>
            </a:r>
          </a:p>
          <a:p>
            <a:r>
              <a:rPr lang="en-US" dirty="0" smtClean="0"/>
              <a:t>Which arc should you target?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What happens if you have more UAVs?  What if he has more routes?</a:t>
            </a:r>
          </a:p>
          <a:p>
            <a:pPr lvl="1"/>
            <a:r>
              <a:rPr lang="en-US" dirty="0" smtClean="0"/>
              <a:t>How can you change the game, as the interdictor?</a:t>
            </a:r>
          </a:p>
          <a:p>
            <a:pPr lvl="2"/>
            <a:r>
              <a:rPr lang="en-US" dirty="0" smtClean="0"/>
              <a:t>Change the utilities.  How might this be done?</a:t>
            </a:r>
          </a:p>
          <a:p>
            <a:pPr lvl="2"/>
            <a:r>
              <a:rPr lang="en-US" dirty="0" smtClean="0"/>
              <a:t>Make your actions covert (i.e., interdiction instead of deterrence).</a:t>
            </a:r>
          </a:p>
          <a:p>
            <a:pPr lvl="2"/>
            <a:r>
              <a:rPr lang="en-US" dirty="0" smtClean="0"/>
              <a:t>Deter with an unarmed assets, target with an armed asset.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Extensive Form</a:t>
            </a:r>
            <a:br>
              <a:rPr lang="en-US" dirty="0" smtClean="0"/>
            </a:br>
            <a:r>
              <a:rPr lang="en-US" dirty="0" smtClean="0"/>
              <a:t> Network-based Application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1883624" y="3070961"/>
            <a:ext cx="1546383" cy="16530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83863" y="3856963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1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791790" y="3205275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791790" y="4457847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3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338173" y="3205275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4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392776" y="3860043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7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338172" y="4443035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2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338173" y="4457847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6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3" name="Straight Arrow Connector 12"/>
          <p:cNvCxnSpPr>
            <a:stCxn id="4" idx="6"/>
            <a:endCxn id="5" idx="3"/>
          </p:cNvCxnSpPr>
          <p:nvPr/>
        </p:nvCxnSpPr>
        <p:spPr bwMode="auto">
          <a:xfrm flipV="1">
            <a:off x="867530" y="3362045"/>
            <a:ext cx="951157" cy="5867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 bwMode="auto">
          <a:xfrm flipV="1">
            <a:off x="1975458" y="3297109"/>
            <a:ext cx="136271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5" idx="6"/>
            <a:endCxn id="48" idx="2"/>
          </p:cNvCxnSpPr>
          <p:nvPr/>
        </p:nvCxnSpPr>
        <p:spPr bwMode="auto">
          <a:xfrm>
            <a:off x="1975457" y="3297109"/>
            <a:ext cx="1362716" cy="6547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4" idx="6"/>
            <a:endCxn id="6" idx="1"/>
          </p:cNvCxnSpPr>
          <p:nvPr/>
        </p:nvCxnSpPr>
        <p:spPr bwMode="auto">
          <a:xfrm>
            <a:off x="867530" y="3948797"/>
            <a:ext cx="951157" cy="535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7" idx="5"/>
            <a:endCxn id="9" idx="1"/>
          </p:cNvCxnSpPr>
          <p:nvPr/>
        </p:nvCxnSpPr>
        <p:spPr bwMode="auto">
          <a:xfrm>
            <a:off x="3494943" y="3362045"/>
            <a:ext cx="924730" cy="524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0" idx="7"/>
            <a:endCxn id="9" idx="3"/>
          </p:cNvCxnSpPr>
          <p:nvPr/>
        </p:nvCxnSpPr>
        <p:spPr bwMode="auto">
          <a:xfrm flipV="1">
            <a:off x="3494942" y="4016813"/>
            <a:ext cx="924731" cy="4531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>
            <a:stCxn id="6" idx="6"/>
            <a:endCxn id="11" idx="2"/>
          </p:cNvCxnSpPr>
          <p:nvPr/>
        </p:nvCxnSpPr>
        <p:spPr bwMode="auto">
          <a:xfrm>
            <a:off x="1975458" y="4549681"/>
            <a:ext cx="136271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3338173" y="3860043"/>
            <a:ext cx="183667" cy="183667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</a:rPr>
              <a:t>5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64" name="Straight Arrow Connector 63"/>
          <p:cNvCxnSpPr>
            <a:stCxn id="48" idx="6"/>
            <a:endCxn id="9" idx="2"/>
          </p:cNvCxnSpPr>
          <p:nvPr/>
        </p:nvCxnSpPr>
        <p:spPr bwMode="auto">
          <a:xfrm>
            <a:off x="3521840" y="3951877"/>
            <a:ext cx="87093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1123626" y="3438383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81" name="Rectangle 80"/>
          <p:cNvSpPr/>
          <p:nvPr/>
        </p:nvSpPr>
        <p:spPr>
          <a:xfrm>
            <a:off x="1103862" y="4147857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2522003" y="3054028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83" name="Rectangle 82"/>
          <p:cNvSpPr/>
          <p:nvPr/>
        </p:nvSpPr>
        <p:spPr>
          <a:xfrm>
            <a:off x="3908025" y="3446850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803591" y="3744352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858038" y="4243372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2417040" y="3561228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90" name="Rectangle 89"/>
          <p:cNvSpPr/>
          <p:nvPr/>
        </p:nvSpPr>
        <p:spPr>
          <a:xfrm>
            <a:off x="2535452" y="4328822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200" dirty="0" smtClean="0"/>
              <a:t>7</a:t>
            </a:r>
            <a:endParaRPr lang="en-US" sz="1200" dirty="0"/>
          </a:p>
        </p:txBody>
      </p:sp>
      <p:sp>
        <p:nvSpPr>
          <p:cNvPr id="96" name="Oval 95"/>
          <p:cNvSpPr/>
          <p:nvPr/>
        </p:nvSpPr>
        <p:spPr bwMode="auto">
          <a:xfrm>
            <a:off x="2177264" y="4716214"/>
            <a:ext cx="749176" cy="262467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UAV Base</a:t>
            </a:r>
          </a:p>
        </p:txBody>
      </p:sp>
      <p:cxnSp>
        <p:nvCxnSpPr>
          <p:cNvPr id="50" name="Straight Connector 49"/>
          <p:cNvCxnSpPr>
            <a:stCxn id="34" idx="4"/>
            <a:endCxn id="54" idx="0"/>
          </p:cNvCxnSpPr>
          <p:nvPr/>
        </p:nvCxnSpPr>
        <p:spPr bwMode="auto">
          <a:xfrm>
            <a:off x="6957910" y="2856773"/>
            <a:ext cx="0" cy="9319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35" idx="4"/>
          </p:cNvCxnSpPr>
          <p:nvPr/>
        </p:nvCxnSpPr>
        <p:spPr bwMode="auto">
          <a:xfrm>
            <a:off x="5397275" y="3986347"/>
            <a:ext cx="0" cy="9643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 flipH="1">
            <a:off x="6498641" y="3986347"/>
            <a:ext cx="459268" cy="99331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8401164" y="3986347"/>
            <a:ext cx="0" cy="96437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410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EF Game w/Infinite </a:t>
            </a:r>
            <a:r>
              <a:rPr lang="en-US" sz="3200" dirty="0"/>
              <a:t>Action </a:t>
            </a:r>
            <a:r>
              <a:rPr lang="en-US" sz="3200" dirty="0" smtClean="0"/>
              <a:t>Space</a:t>
            </a:r>
            <a:br>
              <a:rPr lang="en-US" sz="3200" dirty="0" smtClean="0"/>
            </a:br>
            <a:r>
              <a:rPr lang="en-US" sz="2400" dirty="0" smtClean="0"/>
              <a:t>2-Player Resource Sharing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There are two players,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makes one cut in the cookie.</a:t>
                </a:r>
              </a:p>
              <a:p>
                <a:r>
                  <a:rPr lang="en-US" dirty="0" smtClean="0"/>
                  <a:t>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chooses between the resulting two pieces.</a:t>
                </a:r>
              </a:p>
              <a:p>
                <a:r>
                  <a:rPr lang="en-US" dirty="0"/>
                  <a:t>Player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receives the leftover piece.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s-media-cache-ak0.pinimg.com/736x/ef/a7/b2/efa7b2ab16858447db4d417a11ba2d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40" y="3974693"/>
            <a:ext cx="7086473" cy="225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wntownprintwear.files.wordpress.com/2011/08/chocolate-chip-cookie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t="1808" r="1307" b="1615"/>
          <a:stretch/>
        </p:blipFill>
        <p:spPr bwMode="auto">
          <a:xfrm>
            <a:off x="7518401" y="1162050"/>
            <a:ext cx="1482513" cy="135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ecx.images-amazon.com/images/I/71U8NA7aNCL._SL1500_.jp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7" r="44538"/>
          <a:stretch/>
        </p:blipFill>
        <p:spPr bwMode="auto">
          <a:xfrm>
            <a:off x="8385397" y="2520387"/>
            <a:ext cx="327641" cy="196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5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5956810" y="3320876"/>
            <a:ext cx="1259130" cy="376554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805071"/>
              </a:avLst>
            </a:prstTxWarp>
            <a:spAutoFit/>
          </a:bodyPr>
          <a:lstStyle/>
          <a:p>
            <a:pPr algn="ctr">
              <a:buNone/>
            </a:pPr>
            <a:r>
              <a:rPr lang="en-US" dirty="0" smtClean="0"/>
              <a:t>. . . .</a:t>
            </a:r>
            <a:endParaRPr lang="en-US" dirty="0"/>
          </a:p>
        </p:txBody>
      </p:sp>
      <p:sp>
        <p:nvSpPr>
          <p:cNvPr id="4" name="Pie 3"/>
          <p:cNvSpPr/>
          <p:nvPr/>
        </p:nvSpPr>
        <p:spPr bwMode="auto">
          <a:xfrm>
            <a:off x="4127994" y="305567"/>
            <a:ext cx="4943060" cy="3441066"/>
          </a:xfrm>
          <a:prstGeom prst="pie">
            <a:avLst>
              <a:gd name="adj1" fmla="val 2142766"/>
              <a:gd name="adj2" fmla="val 8573757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2-Player Resource Sharing</a:t>
            </a:r>
            <a:br>
              <a:rPr lang="en-US" dirty="0" smtClean="0"/>
            </a:br>
            <a:r>
              <a:rPr lang="en-US" sz="2800" dirty="0" smtClean="0"/>
              <a:t>Game tree representation</a:t>
            </a:r>
            <a:endParaRPr lang="en-US" sz="2800" dirty="0"/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>
          <a:xfrm>
            <a:off x="388891" y="5476120"/>
            <a:ext cx="8224939" cy="122124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is the SPE for this game?  Why?</a:t>
            </a:r>
          </a:p>
          <a:p>
            <a:r>
              <a:rPr lang="en-US" dirty="0" smtClean="0"/>
              <a:t>This is an example of “second mover advantage”!</a:t>
            </a:r>
          </a:p>
          <a:p>
            <a:pPr lvl="1"/>
            <a:r>
              <a:rPr lang="en-US" dirty="0" smtClean="0"/>
              <a:t>Sometimes, a market follower has the advantage.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 bwMode="auto">
          <a:xfrm>
            <a:off x="6439365" y="1761202"/>
            <a:ext cx="292608" cy="29260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4846717" y="3225356"/>
            <a:ext cx="292608" cy="2926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32" name="Straight Connector 31"/>
          <p:cNvCxnSpPr>
            <a:stCxn id="28" idx="4"/>
            <a:endCxn id="36" idx="0"/>
          </p:cNvCxnSpPr>
          <p:nvPr/>
        </p:nvCxnSpPr>
        <p:spPr bwMode="auto">
          <a:xfrm flipH="1">
            <a:off x="4718496" y="3517964"/>
            <a:ext cx="274525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8" idx="4"/>
            <a:endCxn id="39" idx="0"/>
          </p:cNvCxnSpPr>
          <p:nvPr/>
        </p:nvCxnSpPr>
        <p:spPr bwMode="auto">
          <a:xfrm>
            <a:off x="4993021" y="3517964"/>
            <a:ext cx="274529" cy="10853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345637" y="4239224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637" y="4239224"/>
                <a:ext cx="7457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6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940705" y="2534219"/>
                <a:ext cx="809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𝑝</m:t>
                      </m:r>
                      <m:r>
                        <a:rPr lang="en-US" sz="1800" b="0" i="1" dirty="0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705" y="2534219"/>
                <a:ext cx="80945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778017" y="2534219"/>
                <a:ext cx="809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𝑝</m:t>
                      </m:r>
                      <m:r>
                        <a:rPr lang="en-US" sz="1800" b="0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017" y="2534219"/>
                <a:ext cx="80945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894691" y="4603305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691" y="4603305"/>
                <a:ext cx="74571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233960" y="3693928"/>
                <a:ext cx="658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𝑙𝑒𝑓𝑡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960" y="3693928"/>
                <a:ext cx="65838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85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043619" y="3727796"/>
                <a:ext cx="797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𝑟𝑖𝑔h𝑡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619" y="3727796"/>
                <a:ext cx="79784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6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164186" y="4243534"/>
                <a:ext cx="1239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186" y="4243534"/>
                <a:ext cx="123963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21645" y="1299537"/>
                <a:ext cx="327668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1800" dirty="0" smtClean="0"/>
                  <a:t>Making the cut vertically,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b="0" dirty="0" smtClean="0">
                    <a:latin typeface="+mn-lt"/>
                  </a:rPr>
                  <a:t> is the percentage of the cookie’s </a:t>
                </a:r>
                <a:r>
                  <a:rPr lang="en-US" sz="1800" b="0" u="sng" dirty="0" smtClean="0">
                    <a:latin typeface="+mn-lt"/>
                  </a:rPr>
                  <a:t>area</a:t>
                </a:r>
                <a:r>
                  <a:rPr lang="en-US" sz="1800" b="0" dirty="0" smtClean="0">
                    <a:latin typeface="+mn-lt"/>
                  </a:rPr>
                  <a:t> to the left of the cut </a:t>
                </a: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5" y="1299537"/>
                <a:ext cx="3276687" cy="923330"/>
              </a:xfrm>
              <a:prstGeom prst="rect">
                <a:avLst/>
              </a:prstGeom>
              <a:blipFill rotWithShape="1">
                <a:blip r:embed="rId9"/>
                <a:stretch>
                  <a:fillRect l="-1676" t="-3289" r="-204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2" descr="https://downtownprintwear.files.wordpress.com/2011/08/chocolate-chip-cookie.jpg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" t="1808" r="1307" b="1615"/>
          <a:stretch/>
        </p:blipFill>
        <p:spPr bwMode="auto">
          <a:xfrm>
            <a:off x="684876" y="2241932"/>
            <a:ext cx="1482513" cy="135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ecx.images-amazon.com/images/I/71U8NA7aNCL._SL1500_.jpg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7" r="44538"/>
          <a:stretch/>
        </p:blipFill>
        <p:spPr bwMode="auto">
          <a:xfrm>
            <a:off x="1720080" y="3600269"/>
            <a:ext cx="207090" cy="124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/>
          <p:cNvCxnSpPr>
            <a:stCxn id="53" idx="0"/>
          </p:cNvCxnSpPr>
          <p:nvPr/>
        </p:nvCxnSpPr>
        <p:spPr bwMode="auto">
          <a:xfrm flipH="1" flipV="1">
            <a:off x="1805685" y="2260604"/>
            <a:ext cx="17940" cy="13396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874476" y="4098501"/>
                <a:ext cx="982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𝑝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476" y="4098501"/>
                <a:ext cx="982577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179163" y="4098501"/>
                <a:ext cx="982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𝑝</m:t>
                      </m:r>
                      <m:r>
                        <a:rPr lang="en-US" sz="1800" b="0" i="1" dirty="0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3" y="4098501"/>
                <a:ext cx="982577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4" descr="http://ecx.images-amazon.com/images/I/71U8NA7aNCL._SL1500_.jpg">
            <a:hlinkClick r:id="rId12"/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77" r="44538"/>
          <a:stretch/>
        </p:blipFill>
        <p:spPr bwMode="auto">
          <a:xfrm>
            <a:off x="1110480" y="3600269"/>
            <a:ext cx="207090" cy="124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>
            <a:stCxn id="58" idx="0"/>
          </p:cNvCxnSpPr>
          <p:nvPr/>
        </p:nvCxnSpPr>
        <p:spPr bwMode="auto">
          <a:xfrm flipH="1" flipV="1">
            <a:off x="1196085" y="2260604"/>
            <a:ext cx="17940" cy="13396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Oval 59"/>
          <p:cNvSpPr/>
          <p:nvPr/>
        </p:nvSpPr>
        <p:spPr bwMode="auto">
          <a:xfrm>
            <a:off x="8119884" y="3097829"/>
            <a:ext cx="292608" cy="2926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1" name="Straight Connector 60"/>
          <p:cNvCxnSpPr>
            <a:stCxn id="60" idx="4"/>
          </p:cNvCxnSpPr>
          <p:nvPr/>
        </p:nvCxnSpPr>
        <p:spPr bwMode="auto">
          <a:xfrm flipH="1">
            <a:off x="7991662" y="3390437"/>
            <a:ext cx="274526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60" idx="4"/>
            <a:endCxn id="64" idx="0"/>
          </p:cNvCxnSpPr>
          <p:nvPr/>
        </p:nvCxnSpPr>
        <p:spPr bwMode="auto">
          <a:xfrm>
            <a:off x="8266188" y="3390437"/>
            <a:ext cx="274529" cy="10853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618804" y="4111697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804" y="4111697"/>
                <a:ext cx="745717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63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148622" y="4475778"/>
                <a:ext cx="784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 0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622" y="4475778"/>
                <a:ext cx="784189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56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7507127" y="3566401"/>
                <a:ext cx="658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𝑙𝑒𝑓𝑡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127" y="3566401"/>
                <a:ext cx="658385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92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8316786" y="3600269"/>
                <a:ext cx="797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𝑟𝑖𝑔h𝑡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786" y="3600269"/>
                <a:ext cx="797847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76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/>
          <p:cNvSpPr/>
          <p:nvPr/>
        </p:nvSpPr>
        <p:spPr bwMode="auto">
          <a:xfrm>
            <a:off x="6535071" y="3609257"/>
            <a:ext cx="292608" cy="2926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69" name="Straight Connector 68"/>
          <p:cNvCxnSpPr>
            <a:stCxn id="68" idx="4"/>
          </p:cNvCxnSpPr>
          <p:nvPr/>
        </p:nvCxnSpPr>
        <p:spPr bwMode="auto">
          <a:xfrm flipH="1">
            <a:off x="6406849" y="3901865"/>
            <a:ext cx="274526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8" idx="4"/>
            <a:endCxn id="72" idx="0"/>
          </p:cNvCxnSpPr>
          <p:nvPr/>
        </p:nvCxnSpPr>
        <p:spPr bwMode="auto">
          <a:xfrm>
            <a:off x="6681375" y="3901865"/>
            <a:ext cx="274530" cy="10853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809956" y="4623125"/>
                <a:ext cx="1193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1−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956" y="4623125"/>
                <a:ext cx="1193788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102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359011" y="4987206"/>
                <a:ext cx="1193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800" i="1" dirty="0" smtClean="0"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1−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8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011" y="4987206"/>
                <a:ext cx="1193788" cy="369332"/>
              </a:xfrm>
              <a:prstGeom prst="rect">
                <a:avLst/>
              </a:prstGeom>
              <a:blipFill rotWithShape="1">
                <a:blip r:embed="rId21"/>
                <a:stretch>
                  <a:fillRect l="-51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922314" y="4077829"/>
                <a:ext cx="658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𝑙𝑒𝑓𝑡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314" y="4077829"/>
                <a:ext cx="658385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185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731973" y="4111697"/>
                <a:ext cx="797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/>
                        </a:rPr>
                        <m:t>𝑟𝑖𝑔h𝑡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73" y="4111697"/>
                <a:ext cx="797847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76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 rot="354980">
            <a:off x="5287291" y="3273376"/>
            <a:ext cx="1812497" cy="376554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805071"/>
              </a:avLst>
            </a:prstTxWarp>
            <a:spAutoFit/>
          </a:bodyPr>
          <a:lstStyle/>
          <a:p>
            <a:pPr>
              <a:buNone/>
            </a:pPr>
            <a:r>
              <a:rPr lang="en-US" dirty="0" smtClean="0"/>
              <a:t>. . . . . . .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 rot="21037705" flipH="1">
            <a:off x="6199866" y="3270236"/>
            <a:ext cx="1812497" cy="376554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805071"/>
              </a:avLst>
            </a:prstTxWarp>
            <a:spAutoFit/>
          </a:bodyPr>
          <a:lstStyle/>
          <a:p>
            <a:pPr>
              <a:buNone/>
            </a:pPr>
            <a:r>
              <a:rPr lang="en-US" dirty="0" smtClean="0"/>
              <a:t>. . . .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3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" grpId="0" animBg="1"/>
      <p:bldP spid="27" grpId="0" animBg="1"/>
      <p:bldP spid="28" grpId="0" animBg="1"/>
      <p:bldP spid="36" grpId="0"/>
      <p:bldP spid="37" grpId="0"/>
      <p:bldP spid="38" grpId="0"/>
      <p:bldP spid="39" grpId="0"/>
      <p:bldP spid="42" grpId="0"/>
      <p:bldP spid="43" grpId="0"/>
      <p:bldP spid="46" grpId="0"/>
      <p:bldP spid="56" grpId="0"/>
      <p:bldP spid="57" grpId="0"/>
      <p:bldP spid="60" grpId="0" animBg="1"/>
      <p:bldP spid="63" grpId="0"/>
      <p:bldP spid="64" grpId="0"/>
      <p:bldP spid="65" grpId="0"/>
      <p:bldP spid="66" grpId="0"/>
      <p:bldP spid="68" grpId="0" animBg="1"/>
      <p:bldP spid="71" grpId="0"/>
      <p:bldP spid="72" grpId="0"/>
      <p:bldP spid="73" grpId="0"/>
      <p:bldP spid="74" grpId="0"/>
      <p:bldP spid="54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For what type of </a:t>
            </a:r>
            <a:r>
              <a:rPr lang="en-US" sz="2000" smtClean="0"/>
              <a:t>game variants </a:t>
            </a:r>
            <a:r>
              <a:rPr lang="en-US" sz="2000" dirty="0" smtClean="0"/>
              <a:t>is the Alpha Beta Pruning Algorithm designed?</a:t>
            </a:r>
          </a:p>
          <a:p>
            <a:endParaRPr lang="en-US" sz="2000" dirty="0"/>
          </a:p>
          <a:p>
            <a:r>
              <a:rPr lang="en-US" sz="2000" dirty="0" smtClean="0"/>
              <a:t>Under what principle(s) does it work?</a:t>
            </a:r>
          </a:p>
          <a:p>
            <a:endParaRPr lang="en-US" sz="2000" dirty="0"/>
          </a:p>
          <a:p>
            <a:r>
              <a:rPr lang="en-US" sz="2000" dirty="0" smtClean="0"/>
              <a:t>What</a:t>
            </a:r>
            <a:r>
              <a:rPr lang="en-US" sz="2000" dirty="0"/>
              <a:t> </a:t>
            </a:r>
            <a:r>
              <a:rPr lang="en-US" sz="2000" dirty="0" smtClean="0"/>
              <a:t>are </a:t>
            </a:r>
            <a:r>
              <a:rPr lang="en-US" sz="2000" dirty="0"/>
              <a:t>its best- and worst-case </a:t>
            </a:r>
            <a:r>
              <a:rPr lang="en-US" sz="2000" dirty="0" smtClean="0"/>
              <a:t>performances?</a:t>
            </a:r>
          </a:p>
          <a:p>
            <a:endParaRPr lang="en-US" sz="2000" dirty="0"/>
          </a:p>
          <a:p>
            <a:r>
              <a:rPr lang="en-US" sz="2000" dirty="0" smtClean="0"/>
              <a:t>How well does it work, in practice?</a:t>
            </a:r>
          </a:p>
          <a:p>
            <a:endParaRPr lang="en-US" sz="2000" dirty="0"/>
          </a:p>
          <a:p>
            <a:r>
              <a:rPr lang="en-US" sz="2000" dirty="0" smtClean="0"/>
              <a:t>On page 123, the authors discuss an “evaluation function”?  What might we use as an evaluation function?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59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Extensive Form Games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What is </a:t>
            </a:r>
            <a:r>
              <a:rPr lang="en-US" dirty="0" smtClean="0"/>
              <a:t>an extensive form </a:t>
            </a:r>
            <a:r>
              <a:rPr lang="en-US" dirty="0"/>
              <a:t>game? </a:t>
            </a:r>
          </a:p>
          <a:p>
            <a:pPr marL="457158" lvl="1" indent="0">
              <a:buNone/>
            </a:pPr>
            <a:r>
              <a:rPr lang="en-US" dirty="0">
                <a:solidFill>
                  <a:srgbClr val="0000FF"/>
                </a:solidFill>
              </a:rPr>
              <a:t>An interaction between 2 or more players </a:t>
            </a:r>
            <a:r>
              <a:rPr lang="en-US" u="sng" dirty="0">
                <a:solidFill>
                  <a:srgbClr val="0000FF"/>
                </a:solidFill>
              </a:rPr>
              <a:t>in which </a:t>
            </a:r>
            <a:r>
              <a:rPr lang="en-US" u="sng" dirty="0" smtClean="0">
                <a:solidFill>
                  <a:srgbClr val="0000FF"/>
                </a:solidFill>
              </a:rPr>
              <a:t>decisions are made sequentially</a:t>
            </a:r>
            <a:r>
              <a:rPr lang="en-US" dirty="0" smtClean="0">
                <a:solidFill>
                  <a:srgbClr val="0000FF"/>
                </a:solidFill>
              </a:rPr>
              <a:t>, and their </a:t>
            </a:r>
            <a:r>
              <a:rPr lang="en-US" dirty="0">
                <a:solidFill>
                  <a:srgbClr val="0000FF"/>
                </a:solidFill>
              </a:rPr>
              <a:t>collective decisions affect their outcomes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marL="457158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What </a:t>
            </a:r>
            <a:r>
              <a:rPr lang="en-US" dirty="0" smtClean="0"/>
              <a:t>extensive form games </a:t>
            </a:r>
            <a:r>
              <a:rPr lang="en-US" dirty="0"/>
              <a:t>do we encounter in daily life, </a:t>
            </a:r>
            <a:r>
              <a:rPr lang="en-US" i="1" dirty="0"/>
              <a:t>as a person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What extensive form </a:t>
            </a:r>
            <a:r>
              <a:rPr lang="en-US" dirty="0" smtClean="0"/>
              <a:t>games </a:t>
            </a:r>
            <a:r>
              <a:rPr lang="en-US" dirty="0"/>
              <a:t>do we encounter, </a:t>
            </a:r>
            <a:r>
              <a:rPr lang="en-US" i="1" dirty="0"/>
              <a:t>as an organization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What extensive form </a:t>
            </a:r>
            <a:r>
              <a:rPr lang="en-US" dirty="0" smtClean="0"/>
              <a:t>games </a:t>
            </a:r>
            <a:r>
              <a:rPr lang="en-US" dirty="0"/>
              <a:t>do we encounter, </a:t>
            </a:r>
            <a:r>
              <a:rPr lang="en-US" i="1" dirty="0"/>
              <a:t>as a nation</a:t>
            </a:r>
            <a:r>
              <a:rPr lang="en-US" dirty="0"/>
              <a:t>?</a:t>
            </a:r>
          </a:p>
          <a:p>
            <a:pPr marL="457158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65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9"/>
                <a:ext cx="8224939" cy="51153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Player 1 picks first, and we can’t have two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Batmans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or two Robins.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marL="57869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𝐵𝑎𝑡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𝑅𝑜𝑏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𝑅𝑜𝑏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𝐵𝑎𝑡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𝐵𝑎𝑡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𝐴𝑞𝑚𝑛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𝑅𝑜𝑏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𝐴𝑞𝑚𝑛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57869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𝑅𝑜𝑏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𝐵𝑎𝑡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𝐵𝑎𝑡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800" i="1" smtClean="0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𝑅𝑜𝑏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𝐵𝑎𝑡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𝐴𝑞𝑚𝑛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</a:rPr>
                        <m:t>)&gt;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99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𝑅𝑜𝑏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𝐴𝑞𝑚𝑛</m:t>
                          </m:r>
                        </m:e>
                      </m:d>
                    </m:oMath>
                  </m:oMathPara>
                </a14:m>
                <a:endParaRPr lang="en-US" sz="28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57869" indent="0">
                  <a:buNone/>
                </a:pPr>
                <a:endParaRPr lang="en-US" sz="28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57869" indent="0">
                  <a:buNone/>
                </a:pPr>
                <a:endParaRPr lang="en-US" sz="28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57869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515069" indent="-457200"/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5069" indent="-457200"/>
                <a:endParaRPr lang="en-US" sz="2800" dirty="0">
                  <a:solidFill>
                    <a:schemeClr val="tx1"/>
                  </a:solidFill>
                </a:endParaRPr>
              </a:p>
              <a:p>
                <a:pPr marL="515069" indent="-457200"/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5069" indent="-457200"/>
                <a:endParaRPr lang="en-US" sz="2800" dirty="0">
                  <a:solidFill>
                    <a:schemeClr val="tx1"/>
                  </a:solidFill>
                </a:endParaRPr>
              </a:p>
              <a:p>
                <a:pPr marL="515069" indent="-457200"/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5069" indent="-457200"/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5069" indent="-457200"/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5069" indent="-457200"/>
                <a:r>
                  <a:rPr lang="en-US" sz="2800" dirty="0" smtClean="0">
                    <a:solidFill>
                      <a:schemeClr val="tx1"/>
                    </a:solidFill>
                  </a:rPr>
                  <a:t>This game tree illustrates </a:t>
                </a:r>
              </a:p>
              <a:p>
                <a:pPr marL="914358" lvl="1" indent="-457200"/>
                <a:r>
                  <a:rPr lang="en-US" sz="2400" dirty="0" smtClean="0">
                    <a:solidFill>
                      <a:schemeClr val="tx1"/>
                    </a:solidFill>
                  </a:rPr>
                  <a:t>Two players: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1,2</m:t>
                        </m:r>
                      </m:e>
                    </m:d>
                  </m:oMath>
                </a14:m>
                <a:endParaRPr lang="en-US" sz="2400" i="1" dirty="0" smtClean="0">
                  <a:solidFill>
                    <a:schemeClr val="tx1"/>
                  </a:solidFill>
                </a:endParaRPr>
              </a:p>
              <a:p>
                <a:pPr marL="914358" lvl="1" indent="-457200"/>
                <a:r>
                  <a:rPr lang="en-US" sz="2400" dirty="0" smtClean="0">
                    <a:solidFill>
                      <a:schemeClr val="tx1"/>
                    </a:solidFill>
                  </a:rPr>
                  <a:t>Four terminal histories.  (I.e., the sequence of decisions resulting in the outcome.)</a:t>
                </a:r>
              </a:p>
              <a:p>
                <a:pPr marL="914358" lvl="1" indent="-457200"/>
                <a:r>
                  <a:rPr lang="en-US" sz="2400" dirty="0" smtClean="0">
                    <a:solidFill>
                      <a:schemeClr val="tx1"/>
                    </a:solidFill>
                  </a:rPr>
                  <a:t>At each stage in a terminal history, who is making a decision</a:t>
                </a:r>
              </a:p>
              <a:p>
                <a:pPr marL="914358" lvl="1" indent="-457200"/>
                <a:r>
                  <a:rPr lang="en-US" sz="2400" dirty="0" smtClean="0">
                    <a:solidFill>
                      <a:schemeClr val="tx1"/>
                    </a:solidFill>
                  </a:rPr>
                  <a:t>Player preferences among the outcomes.</a:t>
                </a:r>
              </a:p>
              <a:p>
                <a:pPr marL="57869" indent="0">
                  <a:buNone/>
                </a:pPr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515069" indent="-457200"/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9"/>
                <a:ext cx="8224939" cy="5115357"/>
              </a:xfrm>
              <a:blipFill rotWithShape="0">
                <a:blip r:embed="rId2"/>
                <a:stretch>
                  <a:fillRect l="-66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Halloween Costume Selection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Tree Representation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458124" y="2787569"/>
            <a:ext cx="292608" cy="292608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263425" y="3801437"/>
            <a:ext cx="292608" cy="2926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652823" y="3801437"/>
            <a:ext cx="292608" cy="292608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7" name="Straight Connector 6"/>
          <p:cNvCxnSpPr>
            <a:stCxn id="4" idx="4"/>
            <a:endCxn id="5" idx="7"/>
          </p:cNvCxnSpPr>
          <p:nvPr/>
        </p:nvCxnSpPr>
        <p:spPr bwMode="auto">
          <a:xfrm flipH="1">
            <a:off x="3513182" y="3080177"/>
            <a:ext cx="1091246" cy="7641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4"/>
            <a:endCxn id="6" idx="1"/>
          </p:cNvCxnSpPr>
          <p:nvPr/>
        </p:nvCxnSpPr>
        <p:spPr bwMode="auto">
          <a:xfrm>
            <a:off x="4604428" y="3080177"/>
            <a:ext cx="1091246" cy="7641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4"/>
            <a:endCxn id="13" idx="0"/>
          </p:cNvCxnSpPr>
          <p:nvPr/>
        </p:nvCxnSpPr>
        <p:spPr bwMode="auto">
          <a:xfrm flipH="1">
            <a:off x="2858102" y="4094045"/>
            <a:ext cx="551627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4"/>
            <a:endCxn id="16" idx="0"/>
          </p:cNvCxnSpPr>
          <p:nvPr/>
        </p:nvCxnSpPr>
        <p:spPr bwMode="auto">
          <a:xfrm>
            <a:off x="3409729" y="4094045"/>
            <a:ext cx="551630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6" idx="4"/>
            <a:endCxn id="17" idx="0"/>
          </p:cNvCxnSpPr>
          <p:nvPr/>
        </p:nvCxnSpPr>
        <p:spPr bwMode="auto">
          <a:xfrm flipH="1">
            <a:off x="5247498" y="4094045"/>
            <a:ext cx="551629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6" idx="4"/>
            <a:endCxn id="18" idx="0"/>
          </p:cNvCxnSpPr>
          <p:nvPr/>
        </p:nvCxnSpPr>
        <p:spPr bwMode="auto">
          <a:xfrm>
            <a:off x="5799127" y="4094045"/>
            <a:ext cx="551629" cy="72126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85243" y="4815305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243" y="4815305"/>
                <a:ext cx="7457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197906" y="3163824"/>
                <a:ext cx="1079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𝐵𝑎𝑡𝑚𝑎𝑛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06" y="3163824"/>
                <a:ext cx="107991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176489" y="3191256"/>
                <a:ext cx="855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𝑅𝑜𝑏𝑖𝑛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489" y="3191256"/>
                <a:ext cx="85549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588500" y="4815305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00" y="4815305"/>
                <a:ext cx="7457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74639" y="4815305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639" y="4815305"/>
                <a:ext cx="74571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77897" y="4815305"/>
                <a:ext cx="745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8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97" y="4815305"/>
                <a:ext cx="74571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45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936074" y="4270009"/>
                <a:ext cx="1240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𝐴𝑞𝑢𝑎𝑚𝑎𝑛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074" y="4270009"/>
                <a:ext cx="124021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8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660114" y="4270009"/>
                <a:ext cx="855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𝑅𝑜𝑏𝑖𝑛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114" y="4270009"/>
                <a:ext cx="85549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542301" y="4270009"/>
                <a:ext cx="1079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𝐵𝑎𝑡𝑚𝑎𝑛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301" y="4270009"/>
                <a:ext cx="1079911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027361" y="4270009"/>
                <a:ext cx="12402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𝐴𝑞𝑢𝑎𝑚𝑎𝑛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361" y="4270009"/>
                <a:ext cx="1240211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8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428488" y="4819615"/>
                <a:ext cx="1239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488" y="4819615"/>
                <a:ext cx="1239635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79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dirty="0" smtClean="0"/>
                  <a:t>Defining the Game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𝝌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14034"/>
                  </p:ext>
                </p:extLst>
              </p:nvPr>
            </p:nvGraphicFramePr>
            <p:xfrm>
              <a:off x="330742" y="3039428"/>
              <a:ext cx="8373554" cy="330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27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958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049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Term</a:t>
                          </a:r>
                          <a:endParaRPr lang="en-US" sz="1600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Meaning</a:t>
                          </a:r>
                          <a:endParaRPr lang="en-US" sz="1600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Example Game</a:t>
                          </a:r>
                          <a:endParaRPr lang="en-US" sz="1600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Set of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200" dirty="0" smtClean="0"/>
                            <a:t> players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</a:t>
                          </a:r>
                          <a:r>
                            <a:rPr lang="en-US" sz="1200" baseline="0" dirty="0" smtClean="0"/>
                            <a:t> single set of actions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𝐵𝑎𝑡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𝑅𝑜𝑏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𝐴𝑞𝑚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Set of nonterminal choice nodes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{∅,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𝐵𝑎𝑡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𝑅𝑜𝑏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Set of terminal nodes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𝐵𝑎𝑡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𝐴𝑞𝑚</m:t>
                                        </m:r>
                                      </m:e>
                                    </m:d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𝐵𝑎𝑡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𝑅𝑜𝑏</m:t>
                                        </m:r>
                                      </m:e>
                                    </m:d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𝑅𝑜𝑏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𝐵𝑎𝑡</m:t>
                                        </m:r>
                                      </m:e>
                                    </m:d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𝑅𝑜𝑏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𝐴𝑞𝑚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Action function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𝐵𝑎𝑡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𝑅𝑜𝑏</m:t>
                                    </m:r>
                                  </m:e>
                                </m:d>
                                <m:r>
                                  <m:rPr>
                                    <m:lit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𝐵𝑎𝑡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𝐴𝑞𝑚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𝑅𝑜𝑏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lit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𝑅𝑜𝑏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𝐵𝑎𝑡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𝐴𝑞𝑚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Player function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𝐵𝑎𝑡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=2,</m:t>
                                </m:r>
                                <m:r>
                                  <m:rPr>
                                    <m:lit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𝑅𝑜𝑏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Successor function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∅,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𝐵𝑎𝑡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𝐵𝑎𝑡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…,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𝑅𝑜𝑏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𝐴𝑞𝑚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𝑅𝑜𝑏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𝐴𝑞𝑚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Utility</a:t>
                          </a:r>
                          <a:r>
                            <a:rPr lang="en-US" sz="1200" baseline="0" dirty="0" smtClean="0"/>
                            <a:t> function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baseline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</a:rPr>
                                <m:t>↦</m:t>
                              </m:r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𝐵𝑎𝑡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𝐴𝑞𝑚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=2,…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𝑅𝑜𝑏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𝐴𝑞𝑚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14034"/>
                  </p:ext>
                </p:extLst>
              </p:nvPr>
            </p:nvGraphicFramePr>
            <p:xfrm>
              <a:off x="330742" y="3039428"/>
              <a:ext cx="8373554" cy="330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2768"/>
                    <a:gridCol w="2395855"/>
                    <a:gridCol w="4404931"/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Term</a:t>
                          </a:r>
                          <a:endParaRPr lang="en-US" sz="1600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Meaning</a:t>
                          </a:r>
                          <a:endParaRPr lang="en-US" sz="1600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Example Game</a:t>
                          </a:r>
                          <a:endParaRPr lang="en-US" sz="1600" b="1" dirty="0"/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8" t="-93443" r="-43333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03" t="-93443" r="-184478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80" t="-93443" r="-277" b="-7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8" t="-193443" r="-43333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</a:t>
                          </a:r>
                          <a:r>
                            <a:rPr lang="en-US" sz="1200" baseline="0" dirty="0" smtClean="0"/>
                            <a:t> single set of actions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80" t="-193443" r="-277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8" t="-293443" r="-43333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Set of nonterminal choice nodes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80" t="-293443" r="-27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8" t="-393443" r="-43333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Set of terminal nodes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80" t="-393443" r="-27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8" t="-493443" r="-43333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Action function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80" t="-493443" r="-27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8" t="-593443" r="-43333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Player function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80" t="-593443" r="-27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8" t="-693443" r="-433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Successor function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80" t="-693443" r="-27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8" t="-793443" r="-433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5903" t="-793443" r="-18447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80" t="-793443" r="-27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5" name="Group 4"/>
          <p:cNvGrpSpPr/>
          <p:nvPr/>
        </p:nvGrpSpPr>
        <p:grpSpPr>
          <a:xfrm>
            <a:off x="2521357" y="1169266"/>
            <a:ext cx="3748375" cy="1802269"/>
            <a:chOff x="7506699" y="1084469"/>
            <a:chExt cx="1736770" cy="800393"/>
          </a:xfrm>
        </p:grpSpPr>
        <p:sp>
          <p:nvSpPr>
            <p:cNvPr id="6" name="Oval 5"/>
            <p:cNvSpPr/>
            <p:nvPr/>
          </p:nvSpPr>
          <p:spPr bwMode="auto">
            <a:xfrm>
              <a:off x="8337150" y="1084469"/>
              <a:ext cx="93803" cy="93803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954161" y="1409489"/>
              <a:ext cx="93803" cy="93803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720139" y="1409489"/>
              <a:ext cx="93803" cy="93803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9" name="Straight Connector 8"/>
            <p:cNvCxnSpPr>
              <a:stCxn id="6" idx="4"/>
              <a:endCxn id="7" idx="7"/>
            </p:cNvCxnSpPr>
            <p:nvPr/>
          </p:nvCxnSpPr>
          <p:spPr bwMode="auto">
            <a:xfrm flipH="1">
              <a:off x="8034226" y="1178272"/>
              <a:ext cx="349825" cy="2449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6" idx="4"/>
              <a:endCxn id="8" idx="1"/>
            </p:cNvCxnSpPr>
            <p:nvPr/>
          </p:nvCxnSpPr>
          <p:spPr bwMode="auto">
            <a:xfrm>
              <a:off x="8384051" y="1178272"/>
              <a:ext cx="349825" cy="2449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7" idx="4"/>
              <a:endCxn id="15" idx="0"/>
            </p:cNvCxnSpPr>
            <p:nvPr/>
          </p:nvCxnSpPr>
          <p:spPr bwMode="auto">
            <a:xfrm flipH="1">
              <a:off x="7824225" y="1503292"/>
              <a:ext cx="176838" cy="2312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7" idx="4"/>
              <a:endCxn id="18" idx="0"/>
            </p:cNvCxnSpPr>
            <p:nvPr/>
          </p:nvCxnSpPr>
          <p:spPr bwMode="auto">
            <a:xfrm>
              <a:off x="8001062" y="1503292"/>
              <a:ext cx="176840" cy="2312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" idx="4"/>
              <a:endCxn id="19" idx="0"/>
            </p:cNvCxnSpPr>
            <p:nvPr/>
          </p:nvCxnSpPr>
          <p:spPr bwMode="auto">
            <a:xfrm flipH="1">
              <a:off x="8590202" y="1503292"/>
              <a:ext cx="176839" cy="2312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8" idx="4"/>
              <a:endCxn id="20" idx="0"/>
            </p:cNvCxnSpPr>
            <p:nvPr/>
          </p:nvCxnSpPr>
          <p:spPr bwMode="auto">
            <a:xfrm>
              <a:off x="8767041" y="1503292"/>
              <a:ext cx="176836" cy="2312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666319" y="1734509"/>
                  <a:ext cx="315811" cy="150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658" y="1734509"/>
                  <a:ext cx="433132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7843530" y="1195943"/>
                  <a:ext cx="360850" cy="1230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/>
                          </a:rPr>
                          <m:t>𝐵𝑎𝑡𝑚𝑎𝑛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869" y="1195943"/>
                  <a:ext cx="484172" cy="18466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591015" y="1204736"/>
                  <a:ext cx="291776" cy="1230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/>
                          </a:rPr>
                          <m:t>𝑅𝑜𝑏𝑖𝑛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1015" y="1204736"/>
                  <a:ext cx="291776" cy="1230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8019997" y="1734509"/>
                  <a:ext cx="315811" cy="150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1334" y="1734509"/>
                  <a:ext cx="433132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8432296" y="1734509"/>
                  <a:ext cx="315811" cy="150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636" y="1734509"/>
                  <a:ext cx="433132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785971" y="1734509"/>
                  <a:ext cx="315811" cy="150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6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6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311" y="1734509"/>
                  <a:ext cx="433132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7506699" y="1532269"/>
                  <a:ext cx="410613" cy="1230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𝐴𝑞𝑢𝑎𝑚𝑎𝑛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699" y="1532269"/>
                  <a:ext cx="410613" cy="12301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089601" y="1485373"/>
                  <a:ext cx="291776" cy="1230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/>
                          </a:rPr>
                          <m:t>𝑅𝑜𝑏𝑖𝑛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073" y="1485373"/>
                  <a:ext cx="408830" cy="18466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8320231" y="1532269"/>
                  <a:ext cx="360850" cy="1230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/>
                          </a:rPr>
                          <m:t>𝐵𝑎𝑡𝑚𝑎𝑛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8568" y="1532269"/>
                  <a:ext cx="484172" cy="184666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8832856" y="1497097"/>
                  <a:ext cx="410613" cy="1230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𝐴𝑞𝑢𝑎𝑚𝑎𝑛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856" y="1497097"/>
                  <a:ext cx="410613" cy="1230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671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Halloween Costume Selection</a:t>
            </a:r>
            <a:br>
              <a:rPr lang="en-US" dirty="0">
                <a:solidFill>
                  <a:srgbClr val="000066"/>
                </a:solidFill>
              </a:rPr>
            </a:br>
            <a:r>
              <a:rPr lang="en-US" sz="2400" dirty="0" smtClean="0">
                <a:solidFill>
                  <a:srgbClr val="000066"/>
                </a:solidFill>
              </a:rPr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Classifying</a:t>
            </a:r>
            <a:r>
              <a:rPr lang="en-US" sz="2400" dirty="0" smtClean="0">
                <a:solidFill>
                  <a:srgbClr val="000066"/>
                </a:solidFill>
              </a:rPr>
              <a:t> the Game)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9"/>
            <a:ext cx="8224939" cy="491324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is a </a:t>
            </a:r>
            <a:r>
              <a:rPr lang="en-US" dirty="0">
                <a:solidFill>
                  <a:srgbClr val="0000FF"/>
                </a:solidFill>
              </a:rPr>
              <a:t>finite two-player, </a:t>
            </a:r>
            <a:r>
              <a:rPr lang="en-US" u="sng" dirty="0" smtClean="0">
                <a:solidFill>
                  <a:srgbClr val="0000FF"/>
                </a:solidFill>
              </a:rPr>
              <a:t>extensive form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game </a:t>
            </a:r>
            <a:r>
              <a:rPr lang="en-US" dirty="0">
                <a:solidFill>
                  <a:srgbClr val="0000FF"/>
                </a:solidFill>
              </a:rPr>
              <a:t>with complete </a:t>
            </a:r>
            <a:r>
              <a:rPr lang="en-US" dirty="0" smtClean="0">
                <a:solidFill>
                  <a:srgbClr val="0000FF"/>
                </a:solidFill>
              </a:rPr>
              <a:t>information and </a:t>
            </a:r>
            <a:r>
              <a:rPr lang="en-US" u="sng" dirty="0" smtClean="0">
                <a:solidFill>
                  <a:srgbClr val="0000FF"/>
                </a:solidFill>
              </a:rPr>
              <a:t>perfect information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What’s a perfect information game?</a:t>
            </a:r>
          </a:p>
          <a:p>
            <a:pPr lvl="1"/>
            <a:r>
              <a:rPr lang="en-US" sz="2400" dirty="0" smtClean="0"/>
              <a:t>At any stage, you know all of the decisions that already happened.</a:t>
            </a:r>
          </a:p>
          <a:p>
            <a:pPr lvl="1"/>
            <a:r>
              <a:rPr lang="en-US" sz="2400" dirty="0" smtClean="0"/>
              <a:t>What types of sequential decisions by multiple players have perfect information?</a:t>
            </a:r>
          </a:p>
          <a:p>
            <a:pPr lvl="1"/>
            <a:r>
              <a:rPr lang="en-US" sz="2400" dirty="0" smtClean="0"/>
              <a:t>What types don’t, and how might you classify that information?</a:t>
            </a:r>
          </a:p>
          <a:p>
            <a:pPr lvl="2"/>
            <a:r>
              <a:rPr lang="en-US" sz="2000" dirty="0" smtClean="0"/>
              <a:t>Completely unknown</a:t>
            </a:r>
          </a:p>
          <a:p>
            <a:pPr lvl="2"/>
            <a:r>
              <a:rPr lang="en-US" sz="2000" dirty="0" smtClean="0"/>
              <a:t>Unknown but with some relatively likelihoods (probabilities).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18454" y="2355181"/>
            <a:ext cx="4188900" cy="1680149"/>
            <a:chOff x="2418454" y="2428751"/>
            <a:chExt cx="4188900" cy="1680149"/>
          </a:xfrm>
        </p:grpSpPr>
        <p:sp>
          <p:nvSpPr>
            <p:cNvPr id="4" name="Oval 3"/>
            <p:cNvSpPr/>
            <p:nvPr/>
          </p:nvSpPr>
          <p:spPr bwMode="auto">
            <a:xfrm>
              <a:off x="4546611" y="2428751"/>
              <a:ext cx="197617" cy="197617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3739753" y="3113482"/>
              <a:ext cx="197617" cy="197617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353469" y="3113482"/>
              <a:ext cx="197617" cy="197617"/>
            </a:xfrm>
            <a:prstGeom prst="ellipse">
              <a:avLst/>
            </a:prstGeom>
            <a:solidFill>
              <a:srgbClr val="00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2</a:t>
              </a:r>
            </a:p>
          </p:txBody>
        </p:sp>
        <p:cxnSp>
          <p:nvCxnSpPr>
            <p:cNvPr id="7" name="Straight Connector 6"/>
            <p:cNvCxnSpPr>
              <a:stCxn id="4" idx="4"/>
              <a:endCxn id="5" idx="7"/>
            </p:cNvCxnSpPr>
            <p:nvPr/>
          </p:nvCxnSpPr>
          <p:spPr bwMode="auto">
            <a:xfrm flipH="1">
              <a:off x="3908430" y="2626368"/>
              <a:ext cx="736989" cy="51605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4" idx="4"/>
              <a:endCxn id="6" idx="1"/>
            </p:cNvCxnSpPr>
            <p:nvPr/>
          </p:nvCxnSpPr>
          <p:spPr bwMode="auto">
            <a:xfrm>
              <a:off x="4645420" y="2626368"/>
              <a:ext cx="736989" cy="51605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5" idx="4"/>
              <a:endCxn id="13" idx="0"/>
            </p:cNvCxnSpPr>
            <p:nvPr/>
          </p:nvCxnSpPr>
          <p:spPr bwMode="auto">
            <a:xfrm flipH="1">
              <a:off x="3466012" y="3311099"/>
              <a:ext cx="372550" cy="4871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5" idx="4"/>
              <a:endCxn id="16" idx="0"/>
            </p:cNvCxnSpPr>
            <p:nvPr/>
          </p:nvCxnSpPr>
          <p:spPr bwMode="auto">
            <a:xfrm>
              <a:off x="3838562" y="3311099"/>
              <a:ext cx="372551" cy="4871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>
              <a:stCxn id="6" idx="4"/>
              <a:endCxn id="17" idx="0"/>
            </p:cNvCxnSpPr>
            <p:nvPr/>
          </p:nvCxnSpPr>
          <p:spPr bwMode="auto">
            <a:xfrm flipH="1">
              <a:off x="5079727" y="3311099"/>
              <a:ext cx="372551" cy="4871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6" idx="4"/>
              <a:endCxn id="18" idx="0"/>
            </p:cNvCxnSpPr>
            <p:nvPr/>
          </p:nvCxnSpPr>
          <p:spPr bwMode="auto">
            <a:xfrm>
              <a:off x="5452278" y="3311099"/>
              <a:ext cx="372551" cy="48711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157273" y="3798211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273" y="3798211"/>
                  <a:ext cx="617477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515752" y="2682860"/>
                  <a:ext cx="87863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𝐵𝑎𝑡𝑚𝑎𝑛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52" y="2682860"/>
                  <a:ext cx="878638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969500" y="2617307"/>
                  <a:ext cx="70230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𝑅𝑜𝑏𝑖𝑛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500" y="2617307"/>
                  <a:ext cx="70230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902374" y="3798211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374" y="3798211"/>
                  <a:ext cx="617477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770988" y="3798211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988" y="3798211"/>
                  <a:ext cx="617477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516090" y="3798211"/>
                  <a:ext cx="61747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1400" b="0" i="1" dirty="0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4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090" y="3798211"/>
                  <a:ext cx="617477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672245" y="3429938"/>
                  <a:ext cx="10020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𝐴𝑞𝑢𝑎𝑚𝑎𝑛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245" y="3429938"/>
                  <a:ext cx="1002069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945393" y="3345858"/>
                  <a:ext cx="70230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𝑅𝑜𝑏𝑖𝑛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393" y="3345858"/>
                  <a:ext cx="70230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423709" y="3429938"/>
                  <a:ext cx="87863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𝐵𝑎𝑡𝑚𝑎𝑛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3709" y="3429938"/>
                  <a:ext cx="878638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605285" y="3345858"/>
                  <a:ext cx="100206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𝐴𝑞𝑢𝑎𝑚𝑎𝑛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285" y="3345858"/>
                  <a:ext cx="100206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2418454" y="3801123"/>
                  <a:ext cx="100130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8454" y="3801123"/>
                  <a:ext cx="1001300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553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66"/>
                </a:solidFill>
              </a:rPr>
              <a:t>Halloween Costume Selection</a:t>
            </a:r>
            <a:br>
              <a:rPr lang="en-US" dirty="0">
                <a:solidFill>
                  <a:srgbClr val="000066"/>
                </a:solidFill>
              </a:rPr>
            </a:br>
            <a:r>
              <a:rPr lang="en-US" sz="2400" dirty="0" smtClean="0">
                <a:solidFill>
                  <a:srgbClr val="000066"/>
                </a:solidFill>
              </a:rPr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Solving</a:t>
            </a:r>
            <a:r>
              <a:rPr lang="en-US" sz="2400" dirty="0" smtClean="0">
                <a:solidFill>
                  <a:srgbClr val="000066"/>
                </a:solidFill>
              </a:rPr>
              <a:t> the Game)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5221657"/>
          </a:xfrm>
        </p:spPr>
        <p:txBody>
          <a:bodyPr>
            <a:normAutofit fontScale="70000" lnSpcReduction="20000"/>
          </a:bodyPr>
          <a:lstStyle/>
          <a:p>
            <a:r>
              <a:rPr lang="en-US" sz="2700" dirty="0" smtClean="0"/>
              <a:t>Given the game tree representation</a:t>
            </a:r>
            <a:endParaRPr lang="en-US" sz="27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endParaRPr lang="en-US" sz="2800" dirty="0" smtClean="0"/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 smtClean="0"/>
              <a:t>What will you pick if your friend has picked Batman? Why?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What will you pick if your friend has picked Robin? Why?</a:t>
            </a:r>
          </a:p>
          <a:p>
            <a:pPr>
              <a:spcBef>
                <a:spcPts val="600"/>
              </a:spcBef>
            </a:pPr>
            <a:endParaRPr lang="en-US" sz="28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Given utility-maximizing logic, what will your friend pick?</a:t>
            </a:r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 smtClean="0"/>
              <a:t>This technique is known as </a:t>
            </a:r>
            <a:r>
              <a:rPr lang="en-US" sz="2800" dirty="0" smtClean="0">
                <a:solidFill>
                  <a:srgbClr val="0000FF"/>
                </a:solidFill>
              </a:rPr>
              <a:t>backward induction</a:t>
            </a:r>
            <a:r>
              <a:rPr lang="en-US" sz="28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It can solve all finite, perfect &amp; complete information extensive form games.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The solution is known as the </a:t>
            </a:r>
            <a:r>
              <a:rPr lang="en-US" sz="2400" dirty="0" err="1" smtClean="0"/>
              <a:t>subperfect</a:t>
            </a:r>
            <a:r>
              <a:rPr lang="en-US" sz="2400" dirty="0" smtClean="0"/>
              <a:t> equilibrium (SPE)</a:t>
            </a:r>
          </a:p>
          <a:p>
            <a:pPr marL="857893" lvl="2" indent="0">
              <a:spcBef>
                <a:spcPts val="600"/>
              </a:spcBef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A </a:t>
            </a:r>
            <a:r>
              <a:rPr lang="en-US" sz="2000" i="1" dirty="0" err="1" smtClean="0"/>
              <a:t>subperfect</a:t>
            </a:r>
            <a:r>
              <a:rPr lang="en-US" sz="2000" i="1" dirty="0" smtClean="0"/>
              <a:t> equilibrium (SPE) is a set of strategies that are optimal for any subgame of the tree.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4546611" y="1966311"/>
            <a:ext cx="197617" cy="19761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739753" y="2651042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5353469" y="2651042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7" name="Straight Connector 6"/>
          <p:cNvCxnSpPr>
            <a:stCxn id="4" idx="4"/>
            <a:endCxn id="5" idx="7"/>
          </p:cNvCxnSpPr>
          <p:nvPr/>
        </p:nvCxnSpPr>
        <p:spPr bwMode="auto">
          <a:xfrm flipH="1">
            <a:off x="3908430" y="2163928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4"/>
            <a:endCxn id="6" idx="1"/>
          </p:cNvCxnSpPr>
          <p:nvPr/>
        </p:nvCxnSpPr>
        <p:spPr bwMode="auto">
          <a:xfrm>
            <a:off x="4645420" y="2163928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4"/>
            <a:endCxn id="13" idx="0"/>
          </p:cNvCxnSpPr>
          <p:nvPr/>
        </p:nvCxnSpPr>
        <p:spPr bwMode="auto">
          <a:xfrm flipH="1">
            <a:off x="3466012" y="2848659"/>
            <a:ext cx="372550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5" idx="4"/>
            <a:endCxn id="16" idx="0"/>
          </p:cNvCxnSpPr>
          <p:nvPr/>
        </p:nvCxnSpPr>
        <p:spPr bwMode="auto">
          <a:xfrm>
            <a:off x="3838562" y="2848659"/>
            <a:ext cx="372551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6" idx="4"/>
            <a:endCxn id="17" idx="0"/>
          </p:cNvCxnSpPr>
          <p:nvPr/>
        </p:nvCxnSpPr>
        <p:spPr bwMode="auto">
          <a:xfrm flipH="1">
            <a:off x="5079727" y="2848659"/>
            <a:ext cx="372551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6" idx="4"/>
            <a:endCxn id="18" idx="0"/>
          </p:cNvCxnSpPr>
          <p:nvPr/>
        </p:nvCxnSpPr>
        <p:spPr bwMode="auto">
          <a:xfrm>
            <a:off x="5452278" y="2848659"/>
            <a:ext cx="372551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57273" y="3335771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73" y="3335771"/>
                <a:ext cx="617477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515752" y="2220420"/>
                <a:ext cx="8786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𝐵𝑎𝑡𝑚𝑎𝑛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752" y="2220420"/>
                <a:ext cx="87863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69500" y="2154867"/>
                <a:ext cx="7023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𝑅𝑜𝑏𝑖𝑛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00" y="2154867"/>
                <a:ext cx="70230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902374" y="3335771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374" y="3335771"/>
                <a:ext cx="617477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70988" y="3335771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988" y="3335771"/>
                <a:ext cx="617477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16090" y="3335771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090" y="3335771"/>
                <a:ext cx="617477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617381" y="2967498"/>
                <a:ext cx="10020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𝐴𝑞𝑢𝑎𝑚𝑎𝑛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81" y="2967498"/>
                <a:ext cx="1002069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945393" y="2883418"/>
                <a:ext cx="70230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𝑅𝑜𝑏𝑖𝑛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93" y="2883418"/>
                <a:ext cx="702308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423709" y="2967498"/>
                <a:ext cx="8786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𝐵𝑎𝑡𝑚𝑎𝑛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709" y="2967498"/>
                <a:ext cx="878638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678437" y="2883418"/>
                <a:ext cx="10020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𝐴𝑞𝑢𝑎𝑚𝑎𝑛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37" y="2883418"/>
                <a:ext cx="1002069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4" idx="4"/>
            <a:endCxn id="5" idx="7"/>
          </p:cNvCxnSpPr>
          <p:nvPr/>
        </p:nvCxnSpPr>
        <p:spPr bwMode="auto">
          <a:xfrm flipH="1">
            <a:off x="3908430" y="2163928"/>
            <a:ext cx="736990" cy="5160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836503" y="2846600"/>
            <a:ext cx="372552" cy="4871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5077668" y="2846600"/>
            <a:ext cx="372551" cy="4871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418454" y="3338683"/>
                <a:ext cx="10013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454" y="3338683"/>
                <a:ext cx="1001300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Classic </a:t>
            </a:r>
            <a:r>
              <a:rPr lang="en-US" sz="3200" dirty="0" smtClean="0"/>
              <a:t>Extensive-Form Game</a:t>
            </a:r>
            <a:br>
              <a:rPr lang="en-US" sz="3200" dirty="0" smtClean="0"/>
            </a:br>
            <a:r>
              <a:rPr lang="en-US" sz="2400" dirty="0" smtClean="0"/>
              <a:t>Market Entry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65187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A finite, two-player, extensive form, game with complete &amp; perfect information.</a:t>
                </a:r>
              </a:p>
              <a:p>
                <a:r>
                  <a:rPr lang="en-US" dirty="0" smtClean="0"/>
                  <a:t>Firm 2 is already active in a niche market. 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  <m:r>
                      <a:rPr lang="en-US" i="1" dirty="0">
                        <a:latin typeface="Cambria Math"/>
                      </a:rPr>
                      <m:t>={1,2}</m:t>
                    </m:r>
                  </m:oMath>
                </a14:m>
                <a:r>
                  <a:rPr lang="en-US" dirty="0" smtClean="0"/>
                  <a:t>, with terminal histories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𝑑𝑜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𝑒𝑛𝑡𝑒𝑟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𝑚𝑎𝑟𝑘𝑒𝑡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=(</m:t>
                    </m:r>
                    <m:r>
                      <a:rPr lang="en-US" i="1" dirty="0">
                        <a:latin typeface="Cambria Math"/>
                      </a:rPr>
                      <m:t>𝑒𝑛𝑡𝑒𝑟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𝑚𝑎𝑟𝑘𝑒𝑡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𝑓𝑖𝑔h𝑡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=(</m:t>
                    </m:r>
                    <m:r>
                      <a:rPr lang="en-US" i="1" dirty="0">
                        <a:latin typeface="Cambria Math"/>
                      </a:rPr>
                      <m:t>𝑒𝑛𝑡𝑒𝑟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𝑚𝑎𝑟𝑘𝑒𝑡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𝑎𝑐𝑞𝑢𝑖𝑒𝑠𝑐𝑒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utilities as shown on the game tree below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can you make of this game?</a:t>
                </a:r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651878"/>
              </a:xfrm>
              <a:blipFill rotWithShape="0">
                <a:blip r:embed="rId2"/>
                <a:stretch>
                  <a:fillRect l="-741"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 bwMode="auto">
          <a:xfrm>
            <a:off x="4555280" y="3646539"/>
            <a:ext cx="197617" cy="19761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48422" y="4331270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362138" y="4331270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8" name="Straight Connector 7"/>
          <p:cNvCxnSpPr>
            <a:stCxn id="5" idx="4"/>
            <a:endCxn id="6" idx="7"/>
          </p:cNvCxnSpPr>
          <p:nvPr/>
        </p:nvCxnSpPr>
        <p:spPr bwMode="auto">
          <a:xfrm flipH="1">
            <a:off x="3917099" y="3844156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4"/>
            <a:endCxn id="7" idx="1"/>
          </p:cNvCxnSpPr>
          <p:nvPr/>
        </p:nvCxnSpPr>
        <p:spPr bwMode="auto">
          <a:xfrm>
            <a:off x="4654089" y="3844156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7" idx="4"/>
            <a:endCxn id="18" idx="0"/>
          </p:cNvCxnSpPr>
          <p:nvPr/>
        </p:nvCxnSpPr>
        <p:spPr bwMode="auto">
          <a:xfrm flipH="1">
            <a:off x="5025337" y="4528887"/>
            <a:ext cx="435610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7" idx="4"/>
            <a:endCxn id="19" idx="0"/>
          </p:cNvCxnSpPr>
          <p:nvPr/>
        </p:nvCxnSpPr>
        <p:spPr bwMode="auto">
          <a:xfrm>
            <a:off x="5460947" y="4528887"/>
            <a:ext cx="372551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74680" y="4519145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80" y="4519145"/>
                <a:ext cx="617477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7664" y="3900648"/>
                <a:ext cx="17940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𝑑𝑜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𝑒𝑛𝑡𝑒𝑟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𝑚𝑎𝑟𝑘𝑒𝑡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64" y="3900648"/>
                <a:ext cx="1794016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87073" y="3845605"/>
                <a:ext cx="13151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𝑒𝑛𝑡𝑒𝑟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𝑚𝑎𝑟𝑘𝑒𝑡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73" y="3845605"/>
                <a:ext cx="1315104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13017" y="5015999"/>
                <a:ext cx="10246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−0.5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1.5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17" y="5015999"/>
                <a:ext cx="1024639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4759" y="5015999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759" y="5015999"/>
                <a:ext cx="617477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34329" y="4574156"/>
                <a:ext cx="6747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𝑓𝑖𝑔h𝑡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29" y="4574156"/>
                <a:ext cx="674736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640350" y="4563646"/>
                <a:ext cx="1022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𝑎𝑐𝑞𝑢𝑖𝑒𝑠𝑐𝑒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0" y="4563646"/>
                <a:ext cx="1022203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5" idx="4"/>
            <a:endCxn id="6" idx="7"/>
          </p:cNvCxnSpPr>
          <p:nvPr/>
        </p:nvCxnSpPr>
        <p:spPr bwMode="auto">
          <a:xfrm flipH="1">
            <a:off x="3917099" y="3844156"/>
            <a:ext cx="736990" cy="5160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18" idx="0"/>
          </p:cNvCxnSpPr>
          <p:nvPr/>
        </p:nvCxnSpPr>
        <p:spPr bwMode="auto">
          <a:xfrm flipH="1">
            <a:off x="5025337" y="4526828"/>
            <a:ext cx="433552" cy="4891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35861" y="4522057"/>
                <a:ext cx="10013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61" y="4522057"/>
                <a:ext cx="1001300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0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/>
      <p:bldP spid="15" grpId="0"/>
      <p:bldP spid="16" grpId="0"/>
      <p:bldP spid="18" grpId="0"/>
      <p:bldP spid="19" grpId="0"/>
      <p:bldP spid="22" grpId="0"/>
      <p:bldP spid="23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Classic </a:t>
            </a:r>
            <a:r>
              <a:rPr lang="en-US" sz="3200" dirty="0" smtClean="0"/>
              <a:t>Extensive-Form Game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 smtClean="0"/>
              <a:t>Market Entry:  </a:t>
            </a:r>
            <a:r>
              <a:rPr lang="en-US" sz="2400" dirty="0" smtClean="0">
                <a:solidFill>
                  <a:srgbClr val="0000FF"/>
                </a:solidFill>
              </a:rPr>
              <a:t>Discussion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976306"/>
          </a:xfrm>
        </p:spPr>
        <p:txBody>
          <a:bodyPr>
            <a:noAutofit/>
          </a:bodyPr>
          <a:lstStyle/>
          <a:p>
            <a:r>
              <a:rPr lang="en-US" sz="2200" dirty="0" smtClean="0"/>
              <a:t>Given the original game.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If </a:t>
            </a:r>
            <a:r>
              <a:rPr lang="en-US" sz="2200" dirty="0"/>
              <a:t>you’re Player #1 and could change one part of this game, what would you change? </a:t>
            </a:r>
            <a:endParaRPr lang="en-US" sz="2200" i="1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5" name="Oval 4"/>
          <p:cNvSpPr/>
          <p:nvPr/>
        </p:nvSpPr>
        <p:spPr bwMode="auto">
          <a:xfrm>
            <a:off x="4555280" y="2204261"/>
            <a:ext cx="197617" cy="19761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48422" y="2888992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362138" y="2888992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8" name="Straight Connector 7"/>
          <p:cNvCxnSpPr>
            <a:stCxn id="5" idx="4"/>
            <a:endCxn id="6" idx="7"/>
          </p:cNvCxnSpPr>
          <p:nvPr/>
        </p:nvCxnSpPr>
        <p:spPr bwMode="auto">
          <a:xfrm flipH="1">
            <a:off x="3917099" y="2401878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4"/>
            <a:endCxn id="7" idx="1"/>
          </p:cNvCxnSpPr>
          <p:nvPr/>
        </p:nvCxnSpPr>
        <p:spPr bwMode="auto">
          <a:xfrm>
            <a:off x="4654089" y="2401878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7" idx="4"/>
            <a:endCxn id="18" idx="0"/>
          </p:cNvCxnSpPr>
          <p:nvPr/>
        </p:nvCxnSpPr>
        <p:spPr bwMode="auto">
          <a:xfrm flipH="1">
            <a:off x="5025337" y="3086609"/>
            <a:ext cx="435610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7" idx="4"/>
            <a:endCxn id="19" idx="0"/>
          </p:cNvCxnSpPr>
          <p:nvPr/>
        </p:nvCxnSpPr>
        <p:spPr bwMode="auto">
          <a:xfrm>
            <a:off x="5460947" y="3086609"/>
            <a:ext cx="372551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74680" y="3076867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80" y="3076867"/>
                <a:ext cx="617477" cy="307777"/>
              </a:xfrm>
              <a:prstGeom prst="rect">
                <a:avLst/>
              </a:prstGeom>
              <a:blipFill rotWithShape="0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7664" y="2458370"/>
                <a:ext cx="17940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𝑑𝑜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𝑒𝑛𝑡𝑒𝑟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𝑚𝑎𝑟𝑘𝑒𝑡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64" y="2458370"/>
                <a:ext cx="1794016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87073" y="2403327"/>
                <a:ext cx="13151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𝑒𝑛𝑡𝑒𝑟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𝑚𝑎𝑟𝑘𝑒𝑡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73" y="2403327"/>
                <a:ext cx="1315104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13017" y="3573721"/>
                <a:ext cx="10246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−0.5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1.5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17" y="3573721"/>
                <a:ext cx="1024639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4759" y="3573721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759" y="3573721"/>
                <a:ext cx="617477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34329" y="3131878"/>
                <a:ext cx="6747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𝑓𝑖𝑔h𝑡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29" y="3131878"/>
                <a:ext cx="674736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640350" y="3121368"/>
                <a:ext cx="1022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𝑎𝑐𝑞𝑢𝑖𝑒𝑠𝑐𝑒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0" y="3121368"/>
                <a:ext cx="1022203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5" idx="4"/>
            <a:endCxn id="6" idx="7"/>
          </p:cNvCxnSpPr>
          <p:nvPr/>
        </p:nvCxnSpPr>
        <p:spPr bwMode="auto">
          <a:xfrm flipH="1">
            <a:off x="3917099" y="2401878"/>
            <a:ext cx="736990" cy="5160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18" idx="0"/>
          </p:cNvCxnSpPr>
          <p:nvPr/>
        </p:nvCxnSpPr>
        <p:spPr bwMode="auto">
          <a:xfrm flipH="1">
            <a:off x="5025337" y="3084550"/>
            <a:ext cx="433552" cy="4891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35861" y="3079779"/>
                <a:ext cx="10013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61" y="3079779"/>
                <a:ext cx="1001300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 bwMode="auto">
          <a:xfrm>
            <a:off x="4555280" y="4791516"/>
            <a:ext cx="197617" cy="19761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3748422" y="5476247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362138" y="5476247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29" name="Straight Connector 28"/>
          <p:cNvCxnSpPr>
            <a:stCxn id="21" idx="4"/>
            <a:endCxn id="25" idx="7"/>
          </p:cNvCxnSpPr>
          <p:nvPr/>
        </p:nvCxnSpPr>
        <p:spPr bwMode="auto">
          <a:xfrm flipH="1">
            <a:off x="3917099" y="4989133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21" idx="4"/>
            <a:endCxn id="28" idx="1"/>
          </p:cNvCxnSpPr>
          <p:nvPr/>
        </p:nvCxnSpPr>
        <p:spPr bwMode="auto">
          <a:xfrm>
            <a:off x="4654089" y="4989133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4"/>
            <a:endCxn id="36" idx="0"/>
          </p:cNvCxnSpPr>
          <p:nvPr/>
        </p:nvCxnSpPr>
        <p:spPr bwMode="auto">
          <a:xfrm flipH="1">
            <a:off x="5025337" y="5673864"/>
            <a:ext cx="435610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8" idx="4"/>
            <a:endCxn id="37" idx="0"/>
          </p:cNvCxnSpPr>
          <p:nvPr/>
        </p:nvCxnSpPr>
        <p:spPr bwMode="auto">
          <a:xfrm>
            <a:off x="5460947" y="5673864"/>
            <a:ext cx="372551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474680" y="5664122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80" y="5664122"/>
                <a:ext cx="617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467664" y="5045625"/>
                <a:ext cx="17940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𝑑𝑜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𝑒𝑛𝑡𝑒𝑟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𝑚𝑎𝑟𝑘𝑒𝑡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64" y="5045625"/>
                <a:ext cx="1794016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987073" y="4990582"/>
                <a:ext cx="13151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𝑒𝑛𝑡𝑒𝑟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𝑚𝑎𝑟𝑘𝑒𝑡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73" y="4990582"/>
                <a:ext cx="1315104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13017" y="6160976"/>
                <a:ext cx="10246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−1.1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0.9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17" y="6160976"/>
                <a:ext cx="1024639" cy="307777"/>
              </a:xfrm>
              <a:prstGeom prst="rect">
                <a:avLst/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524759" y="6160976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759" y="6160976"/>
                <a:ext cx="617477" cy="307777"/>
              </a:xfrm>
              <a:prstGeom prst="rect">
                <a:avLst/>
              </a:prstGeom>
              <a:blipFill rotWithShape="0"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534329" y="5719133"/>
                <a:ext cx="6747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𝑓𝑖𝑔h𝑡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29" y="5719133"/>
                <a:ext cx="674736" cy="307777"/>
              </a:xfrm>
              <a:prstGeom prst="rect">
                <a:avLst/>
              </a:prstGeom>
              <a:blipFill rotWithShape="0"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640350" y="5708623"/>
                <a:ext cx="1022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𝑎𝑐𝑞𝑢𝑖𝑒𝑠𝑐𝑒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0" y="5708623"/>
                <a:ext cx="1022203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>
            <a:stCxn id="21" idx="4"/>
            <a:endCxn id="28" idx="1"/>
          </p:cNvCxnSpPr>
          <p:nvPr/>
        </p:nvCxnSpPr>
        <p:spPr bwMode="auto">
          <a:xfrm>
            <a:off x="4654089" y="4989133"/>
            <a:ext cx="736989" cy="5160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endCxn id="37" idx="0"/>
          </p:cNvCxnSpPr>
          <p:nvPr/>
        </p:nvCxnSpPr>
        <p:spPr bwMode="auto">
          <a:xfrm>
            <a:off x="5458891" y="5671805"/>
            <a:ext cx="374607" cy="4891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735861" y="5667034"/>
                <a:ext cx="10013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61" y="5667034"/>
                <a:ext cx="1001300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 bwMode="auto">
          <a:xfrm>
            <a:off x="4542970" y="6219655"/>
            <a:ext cx="930991" cy="208504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2553" y="6065766"/>
            <a:ext cx="18453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Make it a brutal fight!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942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8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2" grpId="0"/>
      <p:bldP spid="4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Classic </a:t>
            </a:r>
            <a:r>
              <a:rPr lang="en-US" sz="3200" dirty="0" smtClean="0"/>
              <a:t>Extensive-Form Game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400" dirty="0" smtClean="0"/>
              <a:t>Market Entry:  </a:t>
            </a:r>
            <a:r>
              <a:rPr lang="en-US" sz="2400" dirty="0" smtClean="0">
                <a:solidFill>
                  <a:srgbClr val="0000FF"/>
                </a:solidFill>
              </a:rPr>
              <a:t>Normal Form Representation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9763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the original game.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represent it as a normal form game. 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/>
          </a:p>
          <a:p>
            <a:endParaRPr lang="en-US" i="1" dirty="0" smtClean="0"/>
          </a:p>
          <a:p>
            <a:pPr lvl="1"/>
            <a:r>
              <a:rPr lang="en-US" dirty="0" smtClean="0"/>
              <a:t>What insights can you garner from this representation?</a:t>
            </a:r>
          </a:p>
          <a:p>
            <a:pPr lvl="1"/>
            <a:r>
              <a:rPr lang="en-US" dirty="0" smtClean="0"/>
              <a:t>What information does it lack?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4555280" y="1781143"/>
            <a:ext cx="197617" cy="197617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748422" y="2465874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362138" y="2465874"/>
            <a:ext cx="197617" cy="197617"/>
          </a:xfrm>
          <a:prstGeom prst="ellipse">
            <a:avLst/>
          </a:prstGeom>
          <a:solidFill>
            <a:srgbClr val="00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cxnSp>
        <p:nvCxnSpPr>
          <p:cNvPr id="8" name="Straight Connector 7"/>
          <p:cNvCxnSpPr>
            <a:stCxn id="5" idx="4"/>
            <a:endCxn id="6" idx="7"/>
          </p:cNvCxnSpPr>
          <p:nvPr/>
        </p:nvCxnSpPr>
        <p:spPr bwMode="auto">
          <a:xfrm flipH="1">
            <a:off x="3917099" y="1978760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4"/>
            <a:endCxn id="7" idx="1"/>
          </p:cNvCxnSpPr>
          <p:nvPr/>
        </p:nvCxnSpPr>
        <p:spPr bwMode="auto">
          <a:xfrm>
            <a:off x="4654089" y="1978760"/>
            <a:ext cx="736989" cy="5160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7" idx="4"/>
            <a:endCxn id="18" idx="0"/>
          </p:cNvCxnSpPr>
          <p:nvPr/>
        </p:nvCxnSpPr>
        <p:spPr bwMode="auto">
          <a:xfrm flipH="1">
            <a:off x="5025337" y="2663491"/>
            <a:ext cx="435610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7" idx="4"/>
            <a:endCxn id="19" idx="0"/>
          </p:cNvCxnSpPr>
          <p:nvPr/>
        </p:nvCxnSpPr>
        <p:spPr bwMode="auto">
          <a:xfrm>
            <a:off x="5460947" y="2663491"/>
            <a:ext cx="372551" cy="4871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74680" y="2653749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0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680" y="2653749"/>
                <a:ext cx="617477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7664" y="2035252"/>
                <a:ext cx="17940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𝑑𝑜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𝑡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𝑒𝑛𝑡𝑒𝑟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𝑚𝑎𝑟𝑘𝑒𝑡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64" y="2035252"/>
                <a:ext cx="1794016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987073" y="1980209"/>
                <a:ext cx="131510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𝑒𝑛𝑡𝑒𝑟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  <m:r>
                        <a:rPr lang="en-US" sz="1400" b="0" i="1" dirty="0" smtClean="0">
                          <a:latin typeface="Cambria Math"/>
                        </a:rPr>
                        <m:t>𝑚𝑎𝑟𝑘𝑒𝑡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73" y="1980209"/>
                <a:ext cx="1315104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13017" y="3150603"/>
                <a:ext cx="10246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−0.5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1.5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017" y="3150603"/>
                <a:ext cx="1024639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4759" y="3150603"/>
                <a:ext cx="6174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r>
                        <a:rPr lang="en-US" sz="1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,</m:t>
                      </m:r>
                      <m:r>
                        <a:rPr lang="en-US" sz="1400" b="0" i="1" dirty="0" smtClean="0">
                          <a:solidFill>
                            <a:srgbClr val="0099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759" y="3150603"/>
                <a:ext cx="617477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34329" y="2708760"/>
                <a:ext cx="6747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𝑓𝑖𝑔h𝑡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29" y="2708760"/>
                <a:ext cx="674736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640350" y="2698250"/>
                <a:ext cx="10222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𝑎𝑐𝑞𝑢𝑖𝑒𝑠𝑐𝑒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0" y="2698250"/>
                <a:ext cx="1022203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stCxn id="5" idx="4"/>
            <a:endCxn id="6" idx="7"/>
          </p:cNvCxnSpPr>
          <p:nvPr/>
        </p:nvCxnSpPr>
        <p:spPr bwMode="auto">
          <a:xfrm flipH="1">
            <a:off x="3917099" y="1978760"/>
            <a:ext cx="736990" cy="5160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18" idx="0"/>
          </p:cNvCxnSpPr>
          <p:nvPr/>
        </p:nvCxnSpPr>
        <p:spPr bwMode="auto">
          <a:xfrm flipH="1">
            <a:off x="5025337" y="2661432"/>
            <a:ext cx="433552" cy="4891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35861" y="2656661"/>
                <a:ext cx="10013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61" y="2656661"/>
                <a:ext cx="1001300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132607" y="3932875"/>
              <a:ext cx="3932009" cy="13411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82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353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3188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0243">
                    <a:tc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𝑓𝑖𝑔h𝑡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𝑎𝑐𝑞𝑢𝑖𝑒𝑠𝑐𝑒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𝑒𝑛𝑡𝑒𝑟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−0.5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1.5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𝑑𝑜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𝑒𝑛𝑡𝑒𝑟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984086"/>
                  </p:ext>
                </p:extLst>
              </p:nvPr>
            </p:nvGraphicFramePr>
            <p:xfrm>
              <a:off x="2132607" y="3932875"/>
              <a:ext cx="3932009" cy="134112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{69C7853C-536D-4A76-A0AE-DD22124D55A5}</a:tableStyleId>
                  </a:tblPr>
                  <a:tblGrid>
                    <a:gridCol w="382930"/>
                    <a:gridCol w="1281812"/>
                    <a:gridCol w="1135380"/>
                    <a:gridCol w="1131887"/>
                  </a:tblGrid>
                  <a:tr h="335280">
                    <a:tc rowSpan="4"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>
                              <a:solidFill>
                                <a:srgbClr val="0000FF"/>
                              </a:solidFill>
                            </a:rPr>
                            <a:t>Player 1</a:t>
                          </a:r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rgbClr val="009900"/>
                              </a:solidFill>
                            </a:rPr>
                            <a:t>Player 2</a:t>
                          </a:r>
                          <a:endParaRPr lang="en-US" b="0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47312" t="-105455" r="-100000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247312" t="-105455" b="-212727"/>
                          </a:stretch>
                        </a:blipFill>
                      </a:tcPr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rgbClr val="0000FF"/>
                            </a:solidFill>
                          </a:endParaRPr>
                        </a:p>
                      </a:txBody>
                      <a:tcPr vert="vert27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30476" t="-205455" r="-177143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47312" t="-205455" r="-100000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247312" t="-205455" b="-112727"/>
                          </a:stretch>
                        </a:blipFill>
                      </a:tcPr>
                    </a:tc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30476" t="-305455" r="-177143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147312" t="-305455" r="-100000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0"/>
                          <a:stretch>
                            <a:fillRect l="-247312" t="-305455" b="-1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047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10030</TotalTime>
  <Words>1840</Words>
  <Application>Microsoft Office PowerPoint</Application>
  <PresentationFormat>On-screen Show (4:3)</PresentationFormat>
  <Paragraphs>378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Cambria Math</vt:lpstr>
      <vt:lpstr>Standard PowerPoint Brief - Template</vt:lpstr>
      <vt:lpstr>OPER 618 Lesson 07 Extensive Form Games with Perfect Information</vt:lpstr>
      <vt:lpstr>On Extensive Form Games</vt:lpstr>
      <vt:lpstr>Halloween Costume Selection Tree Representation</vt:lpstr>
      <vt:lpstr>Defining the Game G=(N,A,H,Z,χ,ρ,σ, u)</vt:lpstr>
      <vt:lpstr>Halloween Costume Selection (Classifying the Game)</vt:lpstr>
      <vt:lpstr>Halloween Costume Selection (Solving the Game)</vt:lpstr>
      <vt:lpstr>Classic Extensive-Form Game Market Entry</vt:lpstr>
      <vt:lpstr>Classic Extensive-Form Game Market Entry:  Discussion</vt:lpstr>
      <vt:lpstr>Classic Extensive-Form Game Market Entry:  Normal Form Representation</vt:lpstr>
      <vt:lpstr>Market Entry Game Adaptation Sexual Assault Reporting</vt:lpstr>
      <vt:lpstr>An Extensive Form  Network-based Application</vt:lpstr>
      <vt:lpstr>EF Game w/Infinite Action Space 2-Player Resource Sharing</vt:lpstr>
      <vt:lpstr>2-Player Resource Sharing Game tree representation</vt:lpstr>
      <vt:lpstr>Game Tree Search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558</cp:revision>
  <dcterms:created xsi:type="dcterms:W3CDTF">2004-05-05T12:20:29Z</dcterms:created>
  <dcterms:modified xsi:type="dcterms:W3CDTF">2023-03-18T12:23:10Z</dcterms:modified>
</cp:coreProperties>
</file>