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3" r:id="rId1"/>
    <p:sldMasterId id="2147484015" r:id="rId2"/>
  </p:sldMasterIdLst>
  <p:notesMasterIdLst>
    <p:notesMasterId r:id="rId49"/>
  </p:notesMasterIdLst>
  <p:handoutMasterIdLst>
    <p:handoutMasterId r:id="rId50"/>
  </p:handoutMasterIdLst>
  <p:sldIdLst>
    <p:sldId id="514" r:id="rId3"/>
    <p:sldId id="553" r:id="rId4"/>
    <p:sldId id="515" r:id="rId5"/>
    <p:sldId id="550" r:id="rId6"/>
    <p:sldId id="529" r:id="rId7"/>
    <p:sldId id="516" r:id="rId8"/>
    <p:sldId id="530" r:id="rId9"/>
    <p:sldId id="531" r:id="rId10"/>
    <p:sldId id="532" r:id="rId11"/>
    <p:sldId id="519" r:id="rId12"/>
    <p:sldId id="520" r:id="rId13"/>
    <p:sldId id="533" r:id="rId14"/>
    <p:sldId id="534" r:id="rId15"/>
    <p:sldId id="554" r:id="rId16"/>
    <p:sldId id="555" r:id="rId17"/>
    <p:sldId id="521" r:id="rId18"/>
    <p:sldId id="535" r:id="rId19"/>
    <p:sldId id="522" r:id="rId20"/>
    <p:sldId id="523" r:id="rId21"/>
    <p:sldId id="536" r:id="rId22"/>
    <p:sldId id="556" r:id="rId23"/>
    <p:sldId id="557" r:id="rId24"/>
    <p:sldId id="537" r:id="rId25"/>
    <p:sldId id="538" r:id="rId26"/>
    <p:sldId id="539" r:id="rId27"/>
    <p:sldId id="524" r:id="rId28"/>
    <p:sldId id="540" r:id="rId29"/>
    <p:sldId id="541" r:id="rId30"/>
    <p:sldId id="558" r:id="rId31"/>
    <p:sldId id="559" r:id="rId32"/>
    <p:sldId id="517" r:id="rId33"/>
    <p:sldId id="547" r:id="rId34"/>
    <p:sldId id="548" r:id="rId35"/>
    <p:sldId id="549" r:id="rId36"/>
    <p:sldId id="560" r:id="rId37"/>
    <p:sldId id="561" r:id="rId38"/>
    <p:sldId id="525" r:id="rId39"/>
    <p:sldId id="526" r:id="rId40"/>
    <p:sldId id="542" r:id="rId41"/>
    <p:sldId id="543" r:id="rId42"/>
    <p:sldId id="551" r:id="rId43"/>
    <p:sldId id="552" r:id="rId44"/>
    <p:sldId id="527" r:id="rId45"/>
    <p:sldId id="544" r:id="rId46"/>
    <p:sldId id="545" r:id="rId47"/>
    <p:sldId id="546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7532" autoAdjust="0"/>
    <p:restoredTop sz="99749" autoAdjust="0"/>
  </p:normalViewPr>
  <p:slideViewPr>
    <p:cSldViewPr>
      <p:cViewPr varScale="1">
        <p:scale>
          <a:sx n="97" d="100"/>
          <a:sy n="97" d="100"/>
        </p:scale>
        <p:origin x="1531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885"/>
    </p:cViewPr>
  </p:sorterViewPr>
  <p:notesViewPr>
    <p:cSldViewPr>
      <p:cViewPr varScale="1">
        <p:scale>
          <a:sx n="80" d="100"/>
          <a:sy n="80" d="100"/>
        </p:scale>
        <p:origin x="-205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22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22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image" Target="../media/image58.emf"/><Relationship Id="rId7" Type="http://schemas.openxmlformats.org/officeDocument/2006/relationships/image" Target="../media/image62.wmf"/><Relationship Id="rId2" Type="http://schemas.openxmlformats.org/officeDocument/2006/relationships/image" Target="../media/image56.wmf"/><Relationship Id="rId1" Type="http://schemas.openxmlformats.org/officeDocument/2006/relationships/image" Target="../media/image22.wmf"/><Relationship Id="rId6" Type="http://schemas.openxmlformats.org/officeDocument/2006/relationships/image" Target="../media/image61.emf"/><Relationship Id="rId5" Type="http://schemas.openxmlformats.org/officeDocument/2006/relationships/image" Target="../media/image60.wmf"/><Relationship Id="rId4" Type="http://schemas.openxmlformats.org/officeDocument/2006/relationships/image" Target="../media/image5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7" Type="http://schemas.openxmlformats.org/officeDocument/2006/relationships/image" Target="../media/image69.emf"/><Relationship Id="rId2" Type="http://schemas.openxmlformats.org/officeDocument/2006/relationships/image" Target="../media/image64.wmf"/><Relationship Id="rId1" Type="http://schemas.openxmlformats.org/officeDocument/2006/relationships/image" Target="../media/image22.wmf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66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3" Type="http://schemas.openxmlformats.org/officeDocument/2006/relationships/image" Target="../media/image68.emf"/><Relationship Id="rId7" Type="http://schemas.openxmlformats.org/officeDocument/2006/relationships/image" Target="../media/image73.emf"/><Relationship Id="rId2" Type="http://schemas.openxmlformats.org/officeDocument/2006/relationships/image" Target="../media/image64.wmf"/><Relationship Id="rId1" Type="http://schemas.openxmlformats.org/officeDocument/2006/relationships/image" Target="../media/image22.wmf"/><Relationship Id="rId6" Type="http://schemas.openxmlformats.org/officeDocument/2006/relationships/image" Target="../media/image72.emf"/><Relationship Id="rId5" Type="http://schemas.openxmlformats.org/officeDocument/2006/relationships/image" Target="../media/image71.emf"/><Relationship Id="rId4" Type="http://schemas.openxmlformats.org/officeDocument/2006/relationships/image" Target="../media/image70.emf"/><Relationship Id="rId9" Type="http://schemas.openxmlformats.org/officeDocument/2006/relationships/image" Target="../media/image75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22.wmf"/><Relationship Id="rId6" Type="http://schemas.openxmlformats.org/officeDocument/2006/relationships/image" Target="../media/image79.wmf"/><Relationship Id="rId5" Type="http://schemas.openxmlformats.org/officeDocument/2006/relationships/image" Target="../media/image78.emf"/><Relationship Id="rId4" Type="http://schemas.openxmlformats.org/officeDocument/2006/relationships/image" Target="../media/image6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64.wmf"/><Relationship Id="rId1" Type="http://schemas.openxmlformats.org/officeDocument/2006/relationships/image" Target="../media/image22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3" Type="http://schemas.openxmlformats.org/officeDocument/2006/relationships/image" Target="../media/image81.wmf"/><Relationship Id="rId7" Type="http://schemas.openxmlformats.org/officeDocument/2006/relationships/image" Target="../media/image86.emf"/><Relationship Id="rId2" Type="http://schemas.openxmlformats.org/officeDocument/2006/relationships/image" Target="../media/image64.wmf"/><Relationship Id="rId1" Type="http://schemas.openxmlformats.org/officeDocument/2006/relationships/image" Target="../media/image22.wmf"/><Relationship Id="rId6" Type="http://schemas.openxmlformats.org/officeDocument/2006/relationships/image" Target="../media/image85.emf"/><Relationship Id="rId5" Type="http://schemas.openxmlformats.org/officeDocument/2006/relationships/image" Target="../media/image84.emf"/><Relationship Id="rId4" Type="http://schemas.openxmlformats.org/officeDocument/2006/relationships/image" Target="../media/image83.emf"/><Relationship Id="rId9" Type="http://schemas.openxmlformats.org/officeDocument/2006/relationships/image" Target="../media/image88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image" Target="../media/image22.wmf"/><Relationship Id="rId4" Type="http://schemas.openxmlformats.org/officeDocument/2006/relationships/image" Target="../media/image92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image" Target="../media/image92.emf"/><Relationship Id="rId1" Type="http://schemas.openxmlformats.org/officeDocument/2006/relationships/image" Target="../media/image22.wmf"/><Relationship Id="rId5" Type="http://schemas.openxmlformats.org/officeDocument/2006/relationships/image" Target="../media/image95.emf"/><Relationship Id="rId4" Type="http://schemas.openxmlformats.org/officeDocument/2006/relationships/image" Target="../media/image94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96.emf"/><Relationship Id="rId1" Type="http://schemas.openxmlformats.org/officeDocument/2006/relationships/image" Target="../media/image22.wmf"/><Relationship Id="rId4" Type="http://schemas.openxmlformats.org/officeDocument/2006/relationships/image" Target="../media/image9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22.wmf"/><Relationship Id="rId6" Type="http://schemas.openxmlformats.org/officeDocument/2006/relationships/image" Target="../media/image103.e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emf"/><Relationship Id="rId1" Type="http://schemas.openxmlformats.org/officeDocument/2006/relationships/image" Target="../media/image22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emf"/><Relationship Id="rId1" Type="http://schemas.openxmlformats.org/officeDocument/2006/relationships/image" Target="../media/image22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emf"/><Relationship Id="rId1" Type="http://schemas.openxmlformats.org/officeDocument/2006/relationships/image" Target="../media/image22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emf"/><Relationship Id="rId1" Type="http://schemas.openxmlformats.org/officeDocument/2006/relationships/image" Target="../media/image2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5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image" Target="../media/image110.emf"/><Relationship Id="rId1" Type="http://schemas.openxmlformats.org/officeDocument/2006/relationships/image" Target="../media/image2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image" Target="../media/image112.emf"/><Relationship Id="rId1" Type="http://schemas.openxmlformats.org/officeDocument/2006/relationships/image" Target="../media/image22.wmf"/><Relationship Id="rId4" Type="http://schemas.openxmlformats.org/officeDocument/2006/relationships/image" Target="../media/image114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e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emf"/><Relationship Id="rId1" Type="http://schemas.openxmlformats.org/officeDocument/2006/relationships/image" Target="../media/image22.wmf"/><Relationship Id="rId4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emf"/><Relationship Id="rId2" Type="http://schemas.openxmlformats.org/officeDocument/2006/relationships/image" Target="../media/image26.wmf"/><Relationship Id="rId1" Type="http://schemas.openxmlformats.org/officeDocument/2006/relationships/image" Target="../media/image22.wmf"/><Relationship Id="rId6" Type="http://schemas.openxmlformats.org/officeDocument/2006/relationships/image" Target="../media/image30.e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22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9" Type="http://schemas.openxmlformats.org/officeDocument/2006/relationships/image" Target="../media/image4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22.wmf"/><Relationship Id="rId4" Type="http://schemas.openxmlformats.org/officeDocument/2006/relationships/image" Target="../media/image4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E10C6EF-E28D-4128-9CED-0202324446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881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C86DA17-BE2A-4EF8-A88E-527DDD3B0D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0054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19" y="2130126"/>
            <a:ext cx="7771963" cy="14702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37" y="3885866"/>
            <a:ext cx="6399926" cy="1752871"/>
          </a:xfrm>
        </p:spPr>
        <p:txBody>
          <a:bodyPr/>
          <a:lstStyle>
            <a:lvl1pPr marL="0" indent="0" algn="ctr">
              <a:buNone/>
              <a:defRPr/>
            </a:lvl1pPr>
            <a:lvl2pPr marL="416692" indent="0" algn="ctr">
              <a:buNone/>
              <a:defRPr/>
            </a:lvl2pPr>
            <a:lvl3pPr marL="833384" indent="0" algn="ctr">
              <a:buNone/>
              <a:defRPr/>
            </a:lvl3pPr>
            <a:lvl4pPr marL="1250076" indent="0" algn="ctr">
              <a:buNone/>
              <a:defRPr/>
            </a:lvl4pPr>
            <a:lvl5pPr marL="1666768" indent="0" algn="ctr">
              <a:buNone/>
              <a:defRPr/>
            </a:lvl5pPr>
            <a:lvl6pPr marL="2083460" indent="0" algn="ctr">
              <a:buNone/>
              <a:defRPr/>
            </a:lvl6pPr>
            <a:lvl7pPr marL="2500152" indent="0" algn="ctr">
              <a:buNone/>
              <a:defRPr/>
            </a:lvl7pPr>
            <a:lvl8pPr marL="2916845" indent="0" algn="ctr">
              <a:buNone/>
              <a:defRPr/>
            </a:lvl8pPr>
            <a:lvl9pPr marL="333353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FECEF620-FF92-4F38-BFC8-247DBCE052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118358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7A707-F913-4D90-B8CA-99F4253398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516778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709" y="-114754"/>
            <a:ext cx="2017273" cy="57807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890" y="-114754"/>
            <a:ext cx="5911993" cy="57807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5C8CC-09B1-4B14-91EE-7E6209D5F8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11255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21" y="2130126"/>
            <a:ext cx="7771963" cy="14702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37" y="3885868"/>
            <a:ext cx="6399926" cy="1752871"/>
          </a:xfrm>
        </p:spPr>
        <p:txBody>
          <a:bodyPr/>
          <a:lstStyle>
            <a:lvl1pPr marL="0" indent="0" algn="ctr">
              <a:buNone/>
              <a:defRPr/>
            </a:lvl1pPr>
            <a:lvl2pPr marL="416606" indent="0" algn="ctr">
              <a:buNone/>
              <a:defRPr/>
            </a:lvl2pPr>
            <a:lvl3pPr marL="833212" indent="0" algn="ctr">
              <a:buNone/>
              <a:defRPr/>
            </a:lvl3pPr>
            <a:lvl4pPr marL="1249818" indent="0" algn="ctr">
              <a:buNone/>
              <a:defRPr/>
            </a:lvl4pPr>
            <a:lvl5pPr marL="1666424" indent="0" algn="ctr">
              <a:buNone/>
              <a:defRPr/>
            </a:lvl5pPr>
            <a:lvl6pPr marL="2083030" indent="0" algn="ctr">
              <a:buNone/>
              <a:defRPr/>
            </a:lvl6pPr>
            <a:lvl7pPr marL="2499638" indent="0" algn="ctr">
              <a:buNone/>
              <a:defRPr/>
            </a:lvl7pPr>
            <a:lvl8pPr marL="2916245" indent="0" algn="ctr">
              <a:buNone/>
              <a:defRPr/>
            </a:lvl8pPr>
            <a:lvl9pPr marL="333284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92F28-758F-4A7D-A8CE-23512E8F8E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442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22FAC-FF52-45A7-885B-265713A1F7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6385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1" y="4406563"/>
            <a:ext cx="7771963" cy="136270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1" y="2906151"/>
            <a:ext cx="7771963" cy="1500412"/>
          </a:xfrm>
        </p:spPr>
        <p:txBody>
          <a:bodyPr anchor="b"/>
          <a:lstStyle>
            <a:lvl1pPr marL="0" indent="0">
              <a:buNone/>
              <a:defRPr sz="1800"/>
            </a:lvl1pPr>
            <a:lvl2pPr marL="416606" indent="0">
              <a:buNone/>
              <a:defRPr sz="1600"/>
            </a:lvl2pPr>
            <a:lvl3pPr marL="833212" indent="0">
              <a:buNone/>
              <a:defRPr sz="1500"/>
            </a:lvl3pPr>
            <a:lvl4pPr marL="1249818" indent="0">
              <a:buNone/>
              <a:defRPr sz="1300"/>
            </a:lvl4pPr>
            <a:lvl5pPr marL="1666424" indent="0">
              <a:buNone/>
              <a:defRPr sz="1300"/>
            </a:lvl5pPr>
            <a:lvl6pPr marL="2083030" indent="0">
              <a:buNone/>
              <a:defRPr sz="1300"/>
            </a:lvl6pPr>
            <a:lvl7pPr marL="2499638" indent="0">
              <a:buNone/>
              <a:defRPr sz="1300"/>
            </a:lvl7pPr>
            <a:lvl8pPr marL="2916245" indent="0">
              <a:buNone/>
              <a:defRPr sz="1300"/>
            </a:lvl8pPr>
            <a:lvl9pPr marL="333284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C4FBB-E453-4D26-BC3E-6B1F290225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1427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346" y="1600822"/>
            <a:ext cx="4044742" cy="45256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916" y="1600822"/>
            <a:ext cx="4044741" cy="45256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FC375-3E24-4C48-8138-862AC91599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138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46" y="1534840"/>
            <a:ext cx="4040372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46" y="2174595"/>
            <a:ext cx="4040372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26" y="1534840"/>
            <a:ext cx="4041828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26" y="2174595"/>
            <a:ext cx="4041828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45804-F5BD-4D8E-A888-0EF3C4C831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5471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E5E37-3AC8-4515-927E-EBAC525724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3959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C166D-2CFB-4E33-B836-33AD8F1CC1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1391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5" y="272544"/>
            <a:ext cx="3007704" cy="11618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47" y="272543"/>
            <a:ext cx="5110910" cy="585390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45" y="1434428"/>
            <a:ext cx="3007704" cy="46920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D008E-CC30-40F6-AD9D-9BB8C80633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05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019" y="0"/>
            <a:ext cx="7771963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DF786DF2-8E5B-4F75-8AA5-14C6E0FD2D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79805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030"/>
            <a:ext cx="5485235" cy="5665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2504"/>
            <a:ext cx="5485235" cy="4115373"/>
          </a:xfrm>
        </p:spPr>
        <p:txBody>
          <a:bodyPr/>
          <a:lstStyle>
            <a:lvl1pPr marL="0" indent="0">
              <a:buNone/>
              <a:defRPr sz="2900"/>
            </a:lvl1pPr>
            <a:lvl2pPr marL="416606" indent="0">
              <a:buNone/>
              <a:defRPr sz="2600"/>
            </a:lvl2pPr>
            <a:lvl3pPr marL="833212" indent="0">
              <a:buNone/>
              <a:defRPr sz="2200"/>
            </a:lvl3pPr>
            <a:lvl4pPr marL="1249818" indent="0">
              <a:buNone/>
              <a:defRPr sz="1800"/>
            </a:lvl4pPr>
            <a:lvl5pPr marL="1666424" indent="0">
              <a:buNone/>
              <a:defRPr sz="1800"/>
            </a:lvl5pPr>
            <a:lvl6pPr marL="2083030" indent="0">
              <a:buNone/>
              <a:defRPr sz="1800"/>
            </a:lvl6pPr>
            <a:lvl7pPr marL="2499638" indent="0">
              <a:buNone/>
              <a:defRPr sz="1800"/>
            </a:lvl7pPr>
            <a:lvl8pPr marL="2916245" indent="0">
              <a:buNone/>
              <a:defRPr sz="1800"/>
            </a:lvl8pPr>
            <a:lvl9pPr marL="3332849" indent="0">
              <a:buNone/>
              <a:defRPr sz="18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7629"/>
            <a:ext cx="5485235" cy="8047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CCE68-17A9-44B2-A176-F943AA6A0B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489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F852E-B07A-4F02-926E-542B49ABB7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0948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055" y="273976"/>
            <a:ext cx="2056599" cy="58524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346" y="273976"/>
            <a:ext cx="6032884" cy="58524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2F945-8959-4A31-A1F2-F6D583AD92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96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1" y="4406563"/>
            <a:ext cx="7771963" cy="136270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1" y="2906151"/>
            <a:ext cx="7771963" cy="1500412"/>
          </a:xfrm>
        </p:spPr>
        <p:txBody>
          <a:bodyPr anchor="b"/>
          <a:lstStyle>
            <a:lvl1pPr marL="0" indent="0">
              <a:buNone/>
              <a:defRPr sz="1800"/>
            </a:lvl1pPr>
            <a:lvl2pPr marL="416692" indent="0">
              <a:buNone/>
              <a:defRPr sz="1600"/>
            </a:lvl2pPr>
            <a:lvl3pPr marL="833384" indent="0">
              <a:buNone/>
              <a:defRPr sz="1500"/>
            </a:lvl3pPr>
            <a:lvl4pPr marL="1250076" indent="0">
              <a:buNone/>
              <a:defRPr sz="1300"/>
            </a:lvl4pPr>
            <a:lvl5pPr marL="1666768" indent="0">
              <a:buNone/>
              <a:defRPr sz="1300"/>
            </a:lvl5pPr>
            <a:lvl6pPr marL="2083460" indent="0">
              <a:buNone/>
              <a:defRPr sz="1300"/>
            </a:lvl6pPr>
            <a:lvl7pPr marL="2500152" indent="0">
              <a:buNone/>
              <a:defRPr sz="1300"/>
            </a:lvl7pPr>
            <a:lvl8pPr marL="2916845" indent="0">
              <a:buNone/>
              <a:defRPr sz="1300"/>
            </a:lvl8pPr>
            <a:lvl9pPr marL="333353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3D15D-0D20-4751-8747-F092CF8509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833590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7"/>
            <a:ext cx="3816069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4784" y="1550617"/>
            <a:ext cx="3816069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2B274-F76C-4CD4-A64D-481476F5E8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09076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6" y="273976"/>
            <a:ext cx="8229309" cy="11432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46" y="1534838"/>
            <a:ext cx="4040372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92" indent="0">
              <a:buNone/>
              <a:defRPr sz="1800" b="1"/>
            </a:lvl2pPr>
            <a:lvl3pPr marL="833384" indent="0">
              <a:buNone/>
              <a:defRPr sz="1600" b="1"/>
            </a:lvl3pPr>
            <a:lvl4pPr marL="1250076" indent="0">
              <a:buNone/>
              <a:defRPr sz="1500" b="1"/>
            </a:lvl4pPr>
            <a:lvl5pPr marL="1666768" indent="0">
              <a:buNone/>
              <a:defRPr sz="1500" b="1"/>
            </a:lvl5pPr>
            <a:lvl6pPr marL="2083460" indent="0">
              <a:buNone/>
              <a:defRPr sz="1500" b="1"/>
            </a:lvl6pPr>
            <a:lvl7pPr marL="2500152" indent="0">
              <a:buNone/>
              <a:defRPr sz="1500" b="1"/>
            </a:lvl7pPr>
            <a:lvl8pPr marL="2916845" indent="0">
              <a:buNone/>
              <a:defRPr sz="1500" b="1"/>
            </a:lvl8pPr>
            <a:lvl9pPr marL="333353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46" y="2174593"/>
            <a:ext cx="4040372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26" y="1534838"/>
            <a:ext cx="4041828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92" indent="0">
              <a:buNone/>
              <a:defRPr sz="1800" b="1"/>
            </a:lvl2pPr>
            <a:lvl3pPr marL="833384" indent="0">
              <a:buNone/>
              <a:defRPr sz="1600" b="1"/>
            </a:lvl3pPr>
            <a:lvl4pPr marL="1250076" indent="0">
              <a:buNone/>
              <a:defRPr sz="1500" b="1"/>
            </a:lvl4pPr>
            <a:lvl5pPr marL="1666768" indent="0">
              <a:buNone/>
              <a:defRPr sz="1500" b="1"/>
            </a:lvl5pPr>
            <a:lvl6pPr marL="2083460" indent="0">
              <a:buNone/>
              <a:defRPr sz="1500" b="1"/>
            </a:lvl6pPr>
            <a:lvl7pPr marL="2500152" indent="0">
              <a:buNone/>
              <a:defRPr sz="1500" b="1"/>
            </a:lvl7pPr>
            <a:lvl8pPr marL="2916845" indent="0">
              <a:buNone/>
              <a:defRPr sz="1500" b="1"/>
            </a:lvl8pPr>
            <a:lvl9pPr marL="333353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26" y="2174593"/>
            <a:ext cx="4041828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B52F738E-203F-4575-8CAE-375C4C5A33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263097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D71E9C98-F01E-4D82-9CD5-0FB4D0576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789651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50FD1-DF1C-4CFE-8445-39E0EF91E0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731411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5" y="272542"/>
            <a:ext cx="3007704" cy="11618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45" y="272541"/>
            <a:ext cx="5110910" cy="585390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45" y="1434428"/>
            <a:ext cx="3007704" cy="4692014"/>
          </a:xfrm>
        </p:spPr>
        <p:txBody>
          <a:bodyPr/>
          <a:lstStyle>
            <a:lvl1pPr marL="0" indent="0">
              <a:buNone/>
              <a:defRPr sz="1300"/>
            </a:lvl1pPr>
            <a:lvl2pPr marL="416692" indent="0">
              <a:buNone/>
              <a:defRPr sz="1100"/>
            </a:lvl2pPr>
            <a:lvl3pPr marL="833384" indent="0">
              <a:buNone/>
              <a:defRPr sz="900"/>
            </a:lvl3pPr>
            <a:lvl4pPr marL="1250076" indent="0">
              <a:buNone/>
              <a:defRPr sz="800"/>
            </a:lvl4pPr>
            <a:lvl5pPr marL="1666768" indent="0">
              <a:buNone/>
              <a:defRPr sz="800"/>
            </a:lvl5pPr>
            <a:lvl6pPr marL="2083460" indent="0">
              <a:buNone/>
              <a:defRPr sz="800"/>
            </a:lvl6pPr>
            <a:lvl7pPr marL="2500152" indent="0">
              <a:buNone/>
              <a:defRPr sz="800"/>
            </a:lvl7pPr>
            <a:lvl8pPr marL="2916845" indent="0">
              <a:buNone/>
              <a:defRPr sz="800"/>
            </a:lvl8pPr>
            <a:lvl9pPr marL="333353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926D2-6243-457F-A306-F9FE1B36A4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700668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1" y="4801030"/>
            <a:ext cx="5485235" cy="5665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1" y="612502"/>
            <a:ext cx="5485235" cy="4115373"/>
          </a:xfrm>
        </p:spPr>
        <p:txBody>
          <a:bodyPr/>
          <a:lstStyle>
            <a:lvl1pPr marL="0" indent="0">
              <a:buNone/>
              <a:defRPr sz="2900"/>
            </a:lvl1pPr>
            <a:lvl2pPr marL="416692" indent="0">
              <a:buNone/>
              <a:defRPr sz="2600"/>
            </a:lvl2pPr>
            <a:lvl3pPr marL="833384" indent="0">
              <a:buNone/>
              <a:defRPr sz="2200"/>
            </a:lvl3pPr>
            <a:lvl4pPr marL="1250076" indent="0">
              <a:buNone/>
              <a:defRPr sz="1800"/>
            </a:lvl4pPr>
            <a:lvl5pPr marL="1666768" indent="0">
              <a:buNone/>
              <a:defRPr sz="1800"/>
            </a:lvl5pPr>
            <a:lvl6pPr marL="2083460" indent="0">
              <a:buNone/>
              <a:defRPr sz="1800"/>
            </a:lvl6pPr>
            <a:lvl7pPr marL="2500152" indent="0">
              <a:buNone/>
              <a:defRPr sz="1800"/>
            </a:lvl7pPr>
            <a:lvl8pPr marL="2916845" indent="0">
              <a:buNone/>
              <a:defRPr sz="1800"/>
            </a:lvl8pPr>
            <a:lvl9pPr marL="3333537" indent="0">
              <a:buNone/>
              <a:defRPr sz="18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1" y="5367629"/>
            <a:ext cx="5485235" cy="804714"/>
          </a:xfrm>
        </p:spPr>
        <p:txBody>
          <a:bodyPr/>
          <a:lstStyle>
            <a:lvl1pPr marL="0" indent="0">
              <a:buNone/>
              <a:defRPr sz="1300"/>
            </a:lvl1pPr>
            <a:lvl2pPr marL="416692" indent="0">
              <a:buNone/>
              <a:defRPr sz="1100"/>
            </a:lvl2pPr>
            <a:lvl3pPr marL="833384" indent="0">
              <a:buNone/>
              <a:defRPr sz="900"/>
            </a:lvl3pPr>
            <a:lvl4pPr marL="1250076" indent="0">
              <a:buNone/>
              <a:defRPr sz="800"/>
            </a:lvl4pPr>
            <a:lvl5pPr marL="1666768" indent="0">
              <a:buNone/>
              <a:defRPr sz="800"/>
            </a:lvl5pPr>
            <a:lvl6pPr marL="2083460" indent="0">
              <a:buNone/>
              <a:defRPr sz="800"/>
            </a:lvl6pPr>
            <a:lvl7pPr marL="2500152" indent="0">
              <a:buNone/>
              <a:defRPr sz="800"/>
            </a:lvl7pPr>
            <a:lvl8pPr marL="2916845" indent="0">
              <a:buNone/>
              <a:defRPr sz="800"/>
            </a:lvl8pPr>
            <a:lvl9pPr marL="333353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DB03E-6A2D-4F09-8F7E-D2F8E99B60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732826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1143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6" tIns="45703" rIns="91406" bIns="457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938" y="15509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5457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57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89788" y="6365875"/>
            <a:ext cx="19050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 smtClean="0"/>
            </a:lvl1pPr>
          </a:lstStyle>
          <a:p>
            <a:pPr>
              <a:defRPr/>
            </a:pPr>
            <a:fld id="{440E2E91-5F6D-4416-88A8-DE0B1E6B3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8829675" y="976313"/>
            <a:ext cx="100013" cy="11906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338" tIns="41669" rIns="83338" bIns="4166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 flipV="1">
            <a:off x="0" y="989013"/>
            <a:ext cx="4037013" cy="77787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338" tIns="41669" rIns="83338" bIns="4166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 flipV="1">
            <a:off x="4037013" y="989013"/>
            <a:ext cx="4916487" cy="7461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338" tIns="41669" rIns="83338" bIns="4166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33" name="WordArt 10"/>
          <p:cNvSpPr>
            <a:spLocks noChangeAspect="1" noChangeArrowheads="1" noChangeShapeType="1" noTextEdit="1"/>
          </p:cNvSpPr>
          <p:nvPr/>
        </p:nvSpPr>
        <p:spPr bwMode="auto">
          <a:xfrm>
            <a:off x="7915275" y="876300"/>
            <a:ext cx="1057275" cy="2317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4204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  <a:contourClr>
                <a:srgbClr val="3333FF"/>
              </a:contourClr>
            </a:sp3d>
          </a:bodyPr>
          <a:lstStyle/>
          <a:p>
            <a:pPr algn="ctr"/>
            <a:r>
              <a:rPr lang="en-US" sz="3300" i="1" kern="10" normalizeH="1">
                <a:ln w="9525">
                  <a:round/>
                  <a:headEnd/>
                  <a:tailEnd/>
                </a:ln>
                <a:solidFill>
                  <a:srgbClr val="3333FF">
                    <a:alpha val="50195"/>
                  </a:srgbClr>
                </a:solidFill>
                <a:latin typeface="Bookman Old Style" panose="02050604050505020204" pitchFamily="18" charset="0"/>
              </a:rPr>
              <a:t>AFIT</a:t>
            </a:r>
          </a:p>
        </p:txBody>
      </p:sp>
      <p:pic>
        <p:nvPicPr>
          <p:cNvPr id="1034" name="Picture 11" descr="shield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25" y="73025"/>
            <a:ext cx="50958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2" descr="AF Zap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4" t="8757" r="6587" b="9735"/>
          <a:stretch>
            <a:fillRect/>
          </a:stretch>
        </p:blipFill>
        <p:spPr bwMode="auto">
          <a:xfrm>
            <a:off x="68263" y="58738"/>
            <a:ext cx="95885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69" r:id="rId2"/>
    <p:sldLayoutId id="2147484250" r:id="rId3"/>
    <p:sldLayoutId id="2147484251" r:id="rId4"/>
    <p:sldLayoutId id="2147484270" r:id="rId5"/>
    <p:sldLayoutId id="2147484271" r:id="rId6"/>
    <p:sldLayoutId id="2147484252" r:id="rId7"/>
    <p:sldLayoutId id="2147484253" r:id="rId8"/>
    <p:sldLayoutId id="2147484254" r:id="rId9"/>
    <p:sldLayoutId id="2147484255" r:id="rId10"/>
    <p:sldLayoutId id="2147484256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16692" algn="ctr" defTabSz="91440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833384" algn="ctr" defTabSz="91440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250076" algn="ctr" defTabSz="91440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666768" algn="ctr" defTabSz="91440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474109" indent="-228602" algn="l" defTabSz="914408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890801" indent="-228602" algn="l" defTabSz="914408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307493" indent="-228602" algn="l" defTabSz="914408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724185" indent="-228602" algn="l" defTabSz="914408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333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6692" algn="l" defTabSz="8333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3384" algn="l" defTabSz="8333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0076" algn="l" defTabSz="8333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6768" algn="l" defTabSz="8333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460" algn="l" defTabSz="8333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00152" algn="l" defTabSz="8333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16845" algn="l" defTabSz="8333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33537" algn="l" defTabSz="8333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3320" tIns="41661" rIns="83320" bIns="416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3320" tIns="41661" rIns="83320" bIns="416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42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320" tIns="41661" rIns="83320" bIns="4166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320" tIns="41661" rIns="83320" bIns="4166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3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320" tIns="41661" rIns="83320" bIns="4166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32FBB2B6-B2E8-4731-A9CF-7DB5A84738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16649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833298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249947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666596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11150" indent="-31115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676275" indent="-2603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041400" indent="-207963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457325" indent="-2095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874838" indent="-207963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291569" indent="-208324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708220" indent="-208324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124869" indent="-208324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541518" indent="-208324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6649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3298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9947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6596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2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9989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165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33193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emf"/><Relationship Id="rId5" Type="http://schemas.openxmlformats.org/officeDocument/2006/relationships/package" Target="../embeddings/Microsoft_Word_Document.docx"/><Relationship Id="rId10" Type="http://schemas.openxmlformats.org/officeDocument/2006/relationships/image" Target="../media/image25.e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2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wmf"/><Relationship Id="rId20" Type="http://schemas.openxmlformats.org/officeDocument/2006/relationships/image" Target="../media/image42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41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wmf"/><Relationship Id="rId11" Type="http://schemas.openxmlformats.org/officeDocument/2006/relationships/image" Target="../media/image44.e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3.e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4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47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4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56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5.wmf"/><Relationship Id="rId20" Type="http://schemas.openxmlformats.org/officeDocument/2006/relationships/image" Target="../media/image57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60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63.e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2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59.e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13" Type="http://schemas.openxmlformats.org/officeDocument/2006/relationships/oleObject" Target="../embeddings/oleObject75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67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9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66.e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68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74.e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71.emf"/><Relationship Id="rId17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3.emf"/><Relationship Id="rId20" Type="http://schemas.openxmlformats.org/officeDocument/2006/relationships/image" Target="../media/image75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70.emf"/><Relationship Id="rId19" Type="http://schemas.openxmlformats.org/officeDocument/2006/relationships/oleObject" Target="../embeddings/oleObject85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72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91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7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5" Type="http://schemas.openxmlformats.org/officeDocument/2006/relationships/image" Target="../media/image80.emf"/><Relationship Id="rId10" Type="http://schemas.openxmlformats.org/officeDocument/2006/relationships/image" Target="../media/image64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79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22.wmf"/><Relationship Id="rId9" Type="http://schemas.openxmlformats.org/officeDocument/2006/relationships/image" Target="../media/image82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87.e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84.emf"/><Relationship Id="rId17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6.emf"/><Relationship Id="rId20" Type="http://schemas.openxmlformats.org/officeDocument/2006/relationships/image" Target="../media/image88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10" Type="http://schemas.openxmlformats.org/officeDocument/2006/relationships/image" Target="../media/image83.emf"/><Relationship Id="rId19" Type="http://schemas.openxmlformats.org/officeDocument/2006/relationships/oleObject" Target="../embeddings/oleObject103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85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2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0.emf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92.e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09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9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2.e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94.e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13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6.emf"/><Relationship Id="rId5" Type="http://schemas.openxmlformats.org/officeDocument/2006/relationships/oleObject" Target="../embeddings/oleObject116.bin"/><Relationship Id="rId10" Type="http://schemas.openxmlformats.org/officeDocument/2006/relationships/image" Target="../media/image98.e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18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2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125.bin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0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01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03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4.e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2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5.e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22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0.bin"/><Relationship Id="rId7" Type="http://schemas.openxmlformats.org/officeDocument/2006/relationships/image" Target="../media/image10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5.e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22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7" Type="http://schemas.openxmlformats.org/officeDocument/2006/relationships/image" Target="../media/image10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5.e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22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22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10.e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22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e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12.emf"/><Relationship Id="rId5" Type="http://schemas.openxmlformats.org/officeDocument/2006/relationships/oleObject" Target="../embeddings/oleObject141.bin"/><Relationship Id="rId10" Type="http://schemas.openxmlformats.org/officeDocument/2006/relationships/image" Target="../media/image114.e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43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15.e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2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e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Sensitivity </a:t>
            </a:r>
            <a:r>
              <a:rPr lang="en-US" altLang="en-US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Analysis</a:t>
            </a:r>
            <a:br>
              <a:rPr lang="en-US" altLang="en-US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US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OPER 510</a:t>
            </a:r>
          </a:p>
        </p:txBody>
      </p:sp>
      <p:sp>
        <p:nvSpPr>
          <p:cNvPr id="9219" name="Rectangle 4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24800" y="6416675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E25B28-5ACC-4BF1-AE46-BFBB92C95608}" type="slidenum">
              <a:rPr lang="en-US" altLang="en-US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Sensitivity Analysis</a:t>
            </a:r>
            <a:b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en-US" altLang="en-US" sz="3200" smtClean="0">
              <a:cs typeface="Times New Roman" panose="02020603050405020304" pitchFamily="18" charset="0"/>
            </a:endParaRP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924800" y="6416675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FDA422-8351-46AF-8CF0-878432ABFC83}" type="slidenum">
              <a:rPr lang="en-US" altLang="en-US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graphicFrame>
        <p:nvGraphicFramePr>
          <p:cNvPr id="16388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2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Content Placeholder 9"/>
          <p:cNvSpPr>
            <a:spLocks noGrp="1"/>
          </p:cNvSpPr>
          <p:nvPr>
            <p:ph idx="1"/>
          </p:nvPr>
        </p:nvSpPr>
        <p:spPr>
          <a:xfrm>
            <a:off x="381000" y="1219200"/>
            <a:ext cx="8001000" cy="5257800"/>
          </a:xfrm>
        </p:spPr>
        <p:txBody>
          <a:bodyPr/>
          <a:lstStyle/>
          <a:p>
            <a:r>
              <a:rPr lang="en-US" altLang="en-US" dirty="0" smtClean="0"/>
              <a:t>Consider the following operations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Our </a:t>
            </a:r>
            <a:r>
              <a:rPr lang="en-US" altLang="en-US" b="1" dirty="0" smtClean="0"/>
              <a:t>objective row</a:t>
            </a:r>
            <a:r>
              <a:rPr lang="en-US" altLang="en-US" dirty="0" smtClean="0"/>
              <a:t> can be expressed as</a:t>
            </a:r>
          </a:p>
          <a:p>
            <a:endParaRPr lang="en-US" altLang="en-US" dirty="0" smtClean="0"/>
          </a:p>
          <a:p>
            <a:pPr>
              <a:buFontTx/>
              <a:buNone/>
            </a:pPr>
            <a:r>
              <a:rPr lang="en-US" altLang="en-US" dirty="0" smtClean="0"/>
              <a:t>	yielding </a:t>
            </a:r>
          </a:p>
          <a:p>
            <a:endParaRPr lang="en-US" altLang="en-US" dirty="0" smtClean="0"/>
          </a:p>
        </p:txBody>
      </p:sp>
      <p:graphicFrame>
        <p:nvGraphicFramePr>
          <p:cNvPr id="1639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656469"/>
              </p:ext>
            </p:extLst>
          </p:nvPr>
        </p:nvGraphicFramePr>
        <p:xfrm>
          <a:off x="908050" y="1740037"/>
          <a:ext cx="6946900" cy="3198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3" name="Document" r:id="rId5" imgW="3457166" imgH="1595127" progId="Word.Document.12">
                  <p:embed/>
                </p:oleObj>
              </mc:Choice>
              <mc:Fallback>
                <p:oleObj name="Document" r:id="rId5" imgW="3457166" imgH="1595127" progId="Word.Document.1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1740037"/>
                        <a:ext cx="6946900" cy="31980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3636"/>
              </p:ext>
            </p:extLst>
          </p:nvPr>
        </p:nvGraphicFramePr>
        <p:xfrm>
          <a:off x="1905000" y="6119018"/>
          <a:ext cx="4849813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4" name="Equation" r:id="rId7" imgW="1549400" imgH="228600" progId="Equation.DSMT4">
                  <p:embed/>
                </p:oleObj>
              </mc:Choice>
              <mc:Fallback>
                <p:oleObj name="Equation" r:id="rId7" imgW="15494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6119018"/>
                        <a:ext cx="4849813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065352"/>
              </p:ext>
            </p:extLst>
          </p:nvPr>
        </p:nvGraphicFramePr>
        <p:xfrm>
          <a:off x="2438400" y="5348972"/>
          <a:ext cx="4152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5" name="Equation" r:id="rId9" imgW="1402610" imgH="231063" progId="Equation.DSMT4">
                  <p:embed/>
                </p:oleObj>
              </mc:Choice>
              <mc:Fallback>
                <p:oleObj name="Equation" r:id="rId9" imgW="1402610" imgH="23106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348972"/>
                        <a:ext cx="41529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Sensitivity Analysis</a:t>
            </a:r>
            <a:b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en-US" altLang="en-US" sz="3200" smtClean="0">
              <a:cs typeface="Times New Roman" panose="02020603050405020304" pitchFamily="18" charset="0"/>
            </a:endParaRP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924800" y="6416675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7CF645-12B7-421C-A6D0-8D752C223B22}" type="slidenum">
              <a:rPr lang="en-US" altLang="en-US" sz="15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500">
              <a:latin typeface="Times New Roman" panose="02020603050405020304" pitchFamily="18" charset="0"/>
            </a:endParaRPr>
          </a:p>
        </p:txBody>
      </p:sp>
      <p:graphicFrame>
        <p:nvGraphicFramePr>
          <p:cNvPr id="17412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4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155" name="Content Placeholder 9"/>
          <p:cNvSpPr>
            <a:spLocks noGrp="1"/>
          </p:cNvSpPr>
          <p:nvPr>
            <p:ph idx="1"/>
          </p:nvPr>
        </p:nvSpPr>
        <p:spPr>
          <a:xfrm>
            <a:off x="388938" y="1066800"/>
            <a:ext cx="7772400" cy="5410200"/>
          </a:xfrm>
        </p:spPr>
        <p:txBody>
          <a:bodyPr/>
          <a:lstStyle/>
          <a:p>
            <a:r>
              <a:rPr lang="en-US" altLang="en-US" smtClean="0"/>
              <a:t>Combining the following expressions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yields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For any given </a:t>
            </a:r>
            <a:r>
              <a:rPr lang="en-US" altLang="en-US" i="1" smtClean="0"/>
              <a:t>x</a:t>
            </a:r>
            <a:r>
              <a:rPr lang="en-US" altLang="en-US" i="1" baseline="-25000" smtClean="0"/>
              <a:t>j</a:t>
            </a:r>
            <a:r>
              <a:rPr lang="en-US" altLang="en-US" smtClean="0"/>
              <a:t>, its</a:t>
            </a:r>
            <a:r>
              <a:rPr lang="en-US" altLang="en-US" smtClean="0">
                <a:solidFill>
                  <a:srgbClr val="FFFFFF"/>
                </a:solidFill>
              </a:rPr>
              <a:t> </a:t>
            </a:r>
            <a:r>
              <a:rPr lang="en-US" altLang="en-US" smtClean="0"/>
              <a:t>coefficient in the current tableau will be 			and                   is the objective function value</a:t>
            </a:r>
          </a:p>
          <a:p>
            <a:r>
              <a:rPr lang="en-US" altLang="en-US" smtClean="0"/>
              <a:t>The value 		 is also given as </a:t>
            </a:r>
          </a:p>
          <a:p>
            <a:endParaRPr lang="en-US" altLang="en-US" smtClean="0"/>
          </a:p>
          <a:p>
            <a:pPr>
              <a:buFont typeface="Wingdings 2" panose="05020102010507070707" pitchFamily="18" charset="2"/>
              <a:buNone/>
            </a:pPr>
            <a:endParaRPr lang="en-US" altLang="en-US" smtClean="0"/>
          </a:p>
        </p:txBody>
      </p:sp>
      <p:graphicFrame>
        <p:nvGraphicFramePr>
          <p:cNvPr id="17415" name="Object 9"/>
          <p:cNvGraphicFramePr>
            <a:graphicFrameLocks noChangeAspect="1"/>
          </p:cNvGraphicFramePr>
          <p:nvPr/>
        </p:nvGraphicFramePr>
        <p:xfrm>
          <a:off x="1828800" y="1981200"/>
          <a:ext cx="38862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5" name="Equation" r:id="rId5" imgW="1549400" imgH="228600" progId="Equation.DSMT4">
                  <p:embed/>
                </p:oleObj>
              </mc:Choice>
              <mc:Fallback>
                <p:oleObj name="Equation" r:id="rId5" imgW="15494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81200"/>
                        <a:ext cx="38862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2286000" y="2819400"/>
          <a:ext cx="466725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6" name="Equation" r:id="rId7" imgW="2222500" imgH="279400" progId="Equation.DSMT4">
                  <p:embed/>
                </p:oleObj>
              </mc:Choice>
              <mc:Fallback>
                <p:oleObj name="Equation" r:id="rId7" imgW="2222500" imgH="279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19400"/>
                        <a:ext cx="466725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7"/>
          <p:cNvGraphicFramePr>
            <a:graphicFrameLocks noChangeAspect="1"/>
          </p:cNvGraphicFramePr>
          <p:nvPr/>
        </p:nvGraphicFramePr>
        <p:xfrm>
          <a:off x="2971800" y="4343400"/>
          <a:ext cx="174466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7" name="Equation" r:id="rId9" imgW="825500" imgH="254000" progId="Equation.DSMT4">
                  <p:embed/>
                </p:oleObj>
              </mc:Choice>
              <mc:Fallback>
                <p:oleObj name="Equation" r:id="rId9" imgW="825500" imgH="254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343400"/>
                        <a:ext cx="174466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6"/>
          <p:cNvGraphicFramePr>
            <a:graphicFrameLocks noChangeAspect="1"/>
          </p:cNvGraphicFramePr>
          <p:nvPr/>
        </p:nvGraphicFramePr>
        <p:xfrm>
          <a:off x="5867400" y="4343400"/>
          <a:ext cx="124936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8" name="Equation" r:id="rId11" imgW="533169" imgH="241195" progId="Equation.DSMT4">
                  <p:embed/>
                </p:oleObj>
              </mc:Choice>
              <mc:Fallback>
                <p:oleObj name="Equation" r:id="rId11" imgW="533169" imgH="24119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343400"/>
                        <a:ext cx="124936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2"/>
          <p:cNvGraphicFramePr>
            <a:graphicFrameLocks noChangeAspect="1"/>
          </p:cNvGraphicFramePr>
          <p:nvPr/>
        </p:nvGraphicFramePr>
        <p:xfrm>
          <a:off x="1905000" y="1447800"/>
          <a:ext cx="47323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9" name="Equation" r:id="rId13" imgW="2112573" imgH="238621" progId="Equation.DSMT4">
                  <p:embed/>
                </p:oleObj>
              </mc:Choice>
              <mc:Fallback>
                <p:oleObj name="Equation" r:id="rId13" imgW="2112573" imgH="238621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47323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13"/>
          <p:cNvGraphicFramePr>
            <a:graphicFrameLocks noChangeAspect="1"/>
          </p:cNvGraphicFramePr>
          <p:nvPr/>
        </p:nvGraphicFramePr>
        <p:xfrm>
          <a:off x="2339975" y="5181600"/>
          <a:ext cx="18510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0" name="Equation" r:id="rId15" imgW="875549" imgH="252658" progId="Equation.DSMT4">
                  <p:embed/>
                </p:oleObj>
              </mc:Choice>
              <mc:Fallback>
                <p:oleObj name="Equation" r:id="rId15" imgW="875549" imgH="252658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181600"/>
                        <a:ext cx="18510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551475"/>
              </p:ext>
            </p:extLst>
          </p:nvPr>
        </p:nvGraphicFramePr>
        <p:xfrm>
          <a:off x="3063875" y="5865813"/>
          <a:ext cx="2557463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1" name="Equation" r:id="rId17" imgW="1104840" imgH="253800" progId="Equation.DSMT4">
                  <p:embed/>
                </p:oleObj>
              </mc:Choice>
              <mc:Fallback>
                <p:oleObj name="Equation" r:id="rId17" imgW="1104840" imgH="253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75" y="5865813"/>
                        <a:ext cx="2557463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6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Sensitivity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97863" cy="5105400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Finding </a:t>
            </a:r>
            <a:r>
              <a:rPr lang="en-US" sz="2000" i="1" dirty="0" smtClean="0"/>
              <a:t>B</a:t>
            </a:r>
            <a:r>
              <a:rPr lang="en-US" sz="2000" baseline="30000" dirty="0" smtClean="0"/>
              <a:t>-1 </a:t>
            </a:r>
          </a:p>
          <a:p>
            <a:pPr lvl="1">
              <a:defRPr/>
            </a:pPr>
            <a:r>
              <a:rPr lang="en-US" sz="1800" dirty="0" smtClean="0">
                <a:ea typeface="+mn-ea"/>
                <a:cs typeface="+mn-cs"/>
              </a:rPr>
              <a:t>Remember that we can find an inverse by doing row operations on the matrix amended to an identity matrix.</a:t>
            </a:r>
          </a:p>
          <a:p>
            <a:pPr lvl="2">
              <a:defRPr/>
            </a:pPr>
            <a:r>
              <a:rPr lang="en-US" sz="1400" dirty="0" smtClean="0">
                <a:ea typeface="+mn-ea"/>
                <a:cs typeface="+mn-cs"/>
              </a:rPr>
              <a:t>These would be the slack and artificial columns</a:t>
            </a:r>
          </a:p>
          <a:p>
            <a:pPr lvl="1">
              <a:defRPr/>
            </a:pPr>
            <a:r>
              <a:rPr lang="en-US" sz="1800" dirty="0" smtClean="0">
                <a:ea typeface="+mn-ea"/>
                <a:cs typeface="+mn-cs"/>
              </a:rPr>
              <a:t> That is exactly what we had with our original tableau. </a:t>
            </a:r>
          </a:p>
          <a:p>
            <a:pPr lvl="1">
              <a:defRPr/>
            </a:pPr>
            <a:r>
              <a:rPr lang="en-US" sz="1800" i="1" dirty="0" smtClean="0">
                <a:ea typeface="+mn-ea"/>
                <a:cs typeface="+mn-cs"/>
              </a:rPr>
              <a:t>B</a:t>
            </a:r>
            <a:r>
              <a:rPr lang="en-US" sz="1800" baseline="30000" dirty="0" smtClean="0">
                <a:ea typeface="+mn-ea"/>
                <a:cs typeface="+mn-cs"/>
              </a:rPr>
              <a:t>-1</a:t>
            </a:r>
            <a:r>
              <a:rPr lang="en-US" sz="1800" baseline="-25000" dirty="0" smtClean="0">
                <a:ea typeface="+mn-ea"/>
                <a:cs typeface="+mn-cs"/>
              </a:rPr>
              <a:t> </a:t>
            </a:r>
            <a:r>
              <a:rPr lang="en-US" sz="1800" dirty="0" smtClean="0">
                <a:ea typeface="+mn-ea"/>
                <a:cs typeface="+mn-cs"/>
              </a:rPr>
              <a:t>will be where the columns of the identity matrix were.</a:t>
            </a:r>
          </a:p>
          <a:p>
            <a:pPr>
              <a:defRPr/>
            </a:pPr>
            <a:endParaRPr lang="en-US" baseline="30000" dirty="0" smtClean="0"/>
          </a:p>
          <a:p>
            <a:pPr>
              <a:defRPr/>
            </a:pPr>
            <a:r>
              <a:rPr lang="en-US" baseline="30000" dirty="0" smtClean="0"/>
              <a:t>For our example , that would be the slack columns</a:t>
            </a:r>
          </a:p>
          <a:p>
            <a:pPr>
              <a:defRPr/>
            </a:pPr>
            <a:endParaRPr lang="en-US" baseline="30000" dirty="0" smtClean="0"/>
          </a:p>
          <a:p>
            <a:pPr>
              <a:defRPr/>
            </a:pPr>
            <a:endParaRPr lang="en-US" baseline="30000" dirty="0" smtClean="0"/>
          </a:p>
          <a:p>
            <a:pPr>
              <a:defRPr/>
            </a:pPr>
            <a:endParaRPr lang="en-US" baseline="30000" dirty="0" smtClean="0"/>
          </a:p>
          <a:p>
            <a:pPr>
              <a:defRPr/>
            </a:pPr>
            <a:endParaRPr lang="en-US" baseline="30000" dirty="0" smtClean="0"/>
          </a:p>
          <a:p>
            <a:pPr>
              <a:defRPr/>
            </a:pPr>
            <a:endParaRPr lang="en-US" baseline="30000" dirty="0" smtClean="0"/>
          </a:p>
          <a:p>
            <a:pPr>
              <a:defRPr/>
            </a:pPr>
            <a:endParaRPr lang="en-US" baseline="30000" dirty="0" smtClean="0"/>
          </a:p>
          <a:p>
            <a:pPr>
              <a:defRPr/>
            </a:pPr>
            <a:endParaRPr lang="en-US" baseline="30000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C3FCFD-17F3-4138-8234-1BB95CB6B4D6}" type="slidenum">
              <a:rPr lang="en-US" altLang="en-US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914400" y="3505200"/>
          <a:ext cx="739298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Document" r:id="rId3" imgW="5574726" imgH="1149197" progId="Word.Document.12">
                  <p:embed/>
                </p:oleObj>
              </mc:Choice>
              <mc:Fallback>
                <p:oleObj name="Document" r:id="rId3" imgW="5574726" imgH="1149197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05200"/>
                        <a:ext cx="7392988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3505200" y="5257800"/>
          <a:ext cx="19288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5" imgW="1384300" imgH="711200" progId="Equation.DSMT4">
                  <p:embed/>
                </p:oleObj>
              </mc:Choice>
              <mc:Fallback>
                <p:oleObj name="Equation" r:id="rId5" imgW="1384300" imgH="71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257800"/>
                        <a:ext cx="19288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91000" y="4114800"/>
            <a:ext cx="1524000" cy="685800"/>
          </a:xfrm>
          <a:prstGeom prst="rect">
            <a:avLst/>
          </a:prstGeom>
          <a:noFill/>
          <a:ln w="158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Sensitivity Analysis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88938" y="1295400"/>
            <a:ext cx="8297862" cy="5181600"/>
          </a:xfrm>
        </p:spPr>
        <p:txBody>
          <a:bodyPr/>
          <a:lstStyle/>
          <a:p>
            <a:r>
              <a:rPr lang="en-US" altLang="en-US" sz="2400" dirty="0" smtClean="0"/>
              <a:t>We can use the formulas developed in terms of the basic and </a:t>
            </a:r>
            <a:r>
              <a:rPr lang="en-US" altLang="en-US" sz="2400" dirty="0" err="1" smtClean="0"/>
              <a:t>nonbasic</a:t>
            </a:r>
            <a:r>
              <a:rPr lang="en-US" altLang="en-US" sz="2400" dirty="0" smtClean="0"/>
              <a:t> variables to execute sensitivity analysis. </a:t>
            </a:r>
          </a:p>
          <a:p>
            <a:r>
              <a:rPr lang="en-US" altLang="en-US" sz="2400" dirty="0" smtClean="0"/>
              <a:t>We wish to maintain the current optimal intersection, although the numerical values of the variables may change, the variables in the basis remain. </a:t>
            </a:r>
          </a:p>
          <a:p>
            <a:r>
              <a:rPr lang="en-US" altLang="en-US" sz="2400" dirty="0" smtClean="0"/>
              <a:t>We must always be concerned with two factors:</a:t>
            </a:r>
          </a:p>
          <a:p>
            <a:pPr marL="912813" lvl="1" indent="-514350">
              <a:buFontTx/>
              <a:buAutoNum type="arabicPeriod"/>
            </a:pPr>
            <a:r>
              <a:rPr lang="en-US" altLang="en-US" sz="2000" dirty="0" smtClean="0"/>
              <a:t>Optimality</a:t>
            </a:r>
          </a:p>
          <a:p>
            <a:pPr marL="912813" lvl="1" indent="-514350">
              <a:buFontTx/>
              <a:buAutoNum type="arabicPeriod"/>
            </a:pPr>
            <a:r>
              <a:rPr lang="en-US" altLang="en-US" sz="2000" dirty="0" smtClean="0"/>
              <a:t>Feasibility</a:t>
            </a:r>
          </a:p>
          <a:p>
            <a:pPr marL="0" indent="0">
              <a:buNone/>
            </a:pPr>
            <a:r>
              <a:rPr lang="en-US" altLang="en-US" sz="2400" dirty="0" smtClean="0"/>
              <a:t>     if we are to maintain the current optima. 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 </a:t>
            </a:r>
            <a:r>
              <a:rPr lang="en-US" altLang="en-US" sz="2400" b="1" dirty="0" smtClean="0"/>
              <a:t>Note:</a:t>
            </a:r>
            <a:r>
              <a:rPr lang="en-US" altLang="en-US" sz="2400" dirty="0" smtClean="0"/>
              <a:t> </a:t>
            </a:r>
            <a:r>
              <a:rPr lang="en-US" altLang="en-US" sz="2400" i="1" dirty="0" smtClean="0"/>
              <a:t>For the purpose of development, we will assume a maximization problem with all ≤ constraints.</a:t>
            </a:r>
            <a:endParaRPr lang="en-US" altLang="en-US" sz="2400" dirty="0" smtClean="0"/>
          </a:p>
          <a:p>
            <a:endParaRPr lang="en-US" altLang="en-US" sz="2400" dirty="0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53CCE1-7DB6-4903-9FC8-C53C690E4990}" type="slidenum">
              <a:rPr lang="en-US" altLang="en-US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altLang="en-US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US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Sensitivity Analysis </a:t>
            </a:r>
            <a:br>
              <a:rPr lang="en-US" altLang="en-US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US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Change in an </a:t>
            </a:r>
            <a:br>
              <a:rPr lang="en-US" altLang="en-US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US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objective function coefficient </a:t>
            </a:r>
            <a:r>
              <a:rPr lang="en-US" altLang="en-US" sz="3200" i="1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c</a:t>
            </a:r>
            <a:r>
              <a:rPr lang="en-US" altLang="en-US" sz="3200" i="1" baseline="-25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r>
              <a:rPr lang="en-US" altLang="en-US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altLang="en-US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en-US" altLang="en-US" sz="3200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219" name="Rectangle 4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24800" y="6416675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E25B28-5ACC-4BF1-AE46-BFBB92C95608}" type="slidenum">
              <a:rPr lang="en-US" altLang="en-US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07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Sensitivity Analysis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88938" y="1295400"/>
            <a:ext cx="8297862" cy="5181600"/>
          </a:xfrm>
        </p:spPr>
        <p:txBody>
          <a:bodyPr/>
          <a:lstStyle/>
          <a:p>
            <a:r>
              <a:rPr lang="en-US" altLang="en-US" sz="2400" dirty="0" smtClean="0"/>
              <a:t>We can use the formulas developed in terms of the basic and </a:t>
            </a:r>
            <a:r>
              <a:rPr lang="en-US" altLang="en-US" sz="2400" dirty="0" err="1" smtClean="0"/>
              <a:t>nonbasic</a:t>
            </a:r>
            <a:r>
              <a:rPr lang="en-US" altLang="en-US" sz="2400" dirty="0" smtClean="0"/>
              <a:t> variables to execute sensitivity analysis. </a:t>
            </a:r>
          </a:p>
          <a:p>
            <a:r>
              <a:rPr lang="en-US" altLang="en-US" sz="2400" dirty="0" smtClean="0"/>
              <a:t>We wish to maintain the current optimal intersection, although the numerical values of the variables may change, the variables in the basis remain. </a:t>
            </a:r>
          </a:p>
          <a:p>
            <a:r>
              <a:rPr lang="en-US" altLang="en-US" sz="2400" dirty="0" smtClean="0"/>
              <a:t>We must always be concerned with two factors:</a:t>
            </a:r>
          </a:p>
          <a:p>
            <a:pPr marL="912813" lvl="1" indent="-514350">
              <a:buFontTx/>
              <a:buAutoNum type="arabicPeriod"/>
            </a:pPr>
            <a:r>
              <a:rPr lang="en-US" altLang="en-US" sz="2000" dirty="0" smtClean="0"/>
              <a:t>Optimality</a:t>
            </a:r>
          </a:p>
          <a:p>
            <a:pPr marL="912813" lvl="1" indent="-514350">
              <a:buFontTx/>
              <a:buAutoNum type="arabicPeriod"/>
            </a:pPr>
            <a:r>
              <a:rPr lang="en-US" altLang="en-US" sz="2000" dirty="0" smtClean="0"/>
              <a:t>Feasibility</a:t>
            </a:r>
          </a:p>
          <a:p>
            <a:pPr marL="0" indent="0">
              <a:buNone/>
            </a:pPr>
            <a:r>
              <a:rPr lang="en-US" altLang="en-US" sz="2400" dirty="0" smtClean="0"/>
              <a:t>     if we are to maintain the current optima. 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 </a:t>
            </a:r>
            <a:r>
              <a:rPr lang="en-US" altLang="en-US" sz="2400" b="1" dirty="0" smtClean="0"/>
              <a:t>Note:</a:t>
            </a:r>
            <a:r>
              <a:rPr lang="en-US" altLang="en-US" sz="2400" dirty="0" smtClean="0"/>
              <a:t> </a:t>
            </a:r>
            <a:r>
              <a:rPr lang="en-US" altLang="en-US" sz="2400" i="1" dirty="0" smtClean="0"/>
              <a:t>For the purpose of development, we will assume a maximization problem with all ≤ constraints.</a:t>
            </a:r>
            <a:endParaRPr lang="en-US" altLang="en-US" sz="2400" dirty="0" smtClean="0"/>
          </a:p>
          <a:p>
            <a:endParaRPr lang="en-US" altLang="en-US" sz="2400" dirty="0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53CCE1-7DB6-4903-9FC8-C53C690E4990}" type="slidenum">
              <a:rPr lang="en-US" altLang="en-US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094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Sensitivity Analysis</a:t>
            </a:r>
            <a:b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US" sz="24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Change in </a:t>
            </a:r>
            <a:r>
              <a:rPr lang="en-US" altLang="en-US" sz="2400" i="1" smtClean="0"/>
              <a:t>c</a:t>
            </a:r>
            <a:r>
              <a:rPr lang="en-US" altLang="en-US" sz="2400" i="1" baseline="-25000" smtClean="0"/>
              <a:t>k</a:t>
            </a:r>
            <a:r>
              <a:rPr lang="en-US" altLang="en-US" sz="2400" smtClean="0"/>
              <a:t>, </a:t>
            </a:r>
            <a:r>
              <a:rPr lang="en-US" altLang="en-US" sz="2400" i="1" smtClean="0"/>
              <a:t>x</a:t>
            </a:r>
            <a:r>
              <a:rPr lang="en-US" altLang="en-US" sz="2400" i="1" baseline="-25000" smtClean="0"/>
              <a:t>k</a:t>
            </a:r>
            <a:r>
              <a:rPr lang="en-US" altLang="en-US" sz="2400" smtClean="0"/>
              <a:t> nonbasic</a:t>
            </a:r>
            <a: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en-US" altLang="en-US" sz="3200" smtClean="0">
              <a:cs typeface="Times New Roman" panose="02020603050405020304" pitchFamily="18" charset="0"/>
            </a:endParaRP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924800" y="6416675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3FDDEE-1839-4414-A3AD-FCAD69C3EC05}" type="slidenum">
              <a:rPr lang="en-US" altLang="en-US" sz="15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500">
              <a:latin typeface="Times New Roman" panose="02020603050405020304" pitchFamily="18" charset="0"/>
            </a:endParaRPr>
          </a:p>
        </p:txBody>
      </p:sp>
      <p:graphicFrame>
        <p:nvGraphicFramePr>
          <p:cNvPr id="20484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6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80" name="Content Placeholder 9"/>
          <p:cNvSpPr>
            <a:spLocks noGrp="1"/>
          </p:cNvSpPr>
          <p:nvPr>
            <p:ph idx="1"/>
          </p:nvPr>
        </p:nvSpPr>
        <p:spPr>
          <a:xfrm>
            <a:off x="388938" y="1219200"/>
            <a:ext cx="8069262" cy="5257800"/>
          </a:xfrm>
        </p:spPr>
        <p:txBody>
          <a:bodyPr/>
          <a:lstStyle/>
          <a:p>
            <a:r>
              <a:rPr lang="en-US" altLang="en-US" sz="2400" dirty="0" smtClean="0"/>
              <a:t>For</a:t>
            </a:r>
            <a:r>
              <a:rPr lang="en-US" altLang="en-US" sz="2400" dirty="0" smtClean="0">
                <a:solidFill>
                  <a:srgbClr val="FFFFFF"/>
                </a:solidFill>
              </a:rPr>
              <a:t> </a:t>
            </a:r>
            <a:r>
              <a:rPr lang="en-US" altLang="en-US" sz="2400" dirty="0" smtClean="0"/>
              <a:t>a </a:t>
            </a:r>
            <a:r>
              <a:rPr lang="en-US" altLang="en-US" sz="2400" dirty="0" err="1" smtClean="0"/>
              <a:t>nonbasic</a:t>
            </a:r>
            <a:r>
              <a:rPr lang="en-US" altLang="en-US" sz="2400" dirty="0" smtClean="0"/>
              <a:t> variable the effect is confined to the variable itself, since</a:t>
            </a:r>
          </a:p>
          <a:p>
            <a:endParaRPr lang="en-US" altLang="en-US" dirty="0" smtClean="0"/>
          </a:p>
          <a:p>
            <a:r>
              <a:rPr lang="en-US" altLang="en-US" sz="2400" dirty="0" smtClean="0"/>
              <a:t>If </a:t>
            </a:r>
            <a:r>
              <a:rPr lang="en-US" altLang="en-US" sz="2400" i="1" dirty="0" err="1" smtClean="0"/>
              <a:t>c</a:t>
            </a:r>
            <a:r>
              <a:rPr lang="en-US" altLang="en-US" sz="2400" i="1" baseline="-25000" dirty="0" err="1" smtClean="0"/>
              <a:t>k</a:t>
            </a:r>
            <a:r>
              <a:rPr lang="en-US" altLang="en-US" sz="2400" dirty="0" smtClean="0"/>
              <a:t> for some </a:t>
            </a:r>
            <a:r>
              <a:rPr lang="en-US" altLang="en-US" sz="2400" dirty="0" err="1" smtClean="0"/>
              <a:t>nonbasic</a:t>
            </a:r>
            <a:r>
              <a:rPr lang="en-US" altLang="en-US" sz="2400" dirty="0" smtClean="0"/>
              <a:t> variable </a:t>
            </a:r>
            <a:r>
              <a:rPr lang="en-US" altLang="en-US" sz="2400" i="1" dirty="0" err="1" smtClean="0"/>
              <a:t>x</a:t>
            </a:r>
            <a:r>
              <a:rPr lang="en-US" altLang="en-US" sz="2400" i="1" baseline="-25000" dirty="0" err="1" smtClean="0"/>
              <a:t>k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/>
              <a:t>is changed by      then </a:t>
            </a:r>
          </a:p>
          <a:p>
            <a:endParaRPr lang="en-US" altLang="en-US" dirty="0" smtClean="0"/>
          </a:p>
          <a:p>
            <a:r>
              <a:rPr lang="en-US" altLang="en-US" sz="2400" dirty="0" smtClean="0"/>
              <a:t>To remain optimal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2400" dirty="0" smtClean="0"/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 dirty="0" smtClean="0"/>
              <a:t>or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If </a:t>
            </a:r>
            <a:r>
              <a:rPr lang="en-US" altLang="en-US" sz="2400" i="1" dirty="0" err="1" smtClean="0"/>
              <a:t>x</a:t>
            </a:r>
            <a:r>
              <a:rPr lang="en-US" altLang="en-US" sz="2400" i="1" baseline="-25000" dirty="0" err="1" smtClean="0"/>
              <a:t>k</a:t>
            </a:r>
            <a:r>
              <a:rPr lang="en-US" altLang="en-US" sz="2400" dirty="0" smtClean="0"/>
              <a:t> was </a:t>
            </a:r>
            <a:r>
              <a:rPr lang="en-US" altLang="en-US" sz="2400" dirty="0" err="1" smtClean="0"/>
              <a:t>nonbasic</a:t>
            </a:r>
            <a:r>
              <a:rPr lang="en-US" altLang="en-US" sz="2400" dirty="0" smtClean="0"/>
              <a:t>, a decrease in its contribution will make more undesirable, thus</a:t>
            </a:r>
          </a:p>
          <a:p>
            <a:pPr>
              <a:buFontTx/>
              <a:buNone/>
            </a:pPr>
            <a:r>
              <a:rPr lang="en-US" altLang="en-US" sz="2400" dirty="0" smtClean="0"/>
              <a:t>                                                          or</a:t>
            </a:r>
          </a:p>
        </p:txBody>
      </p:sp>
      <p:graphicFrame>
        <p:nvGraphicFramePr>
          <p:cNvPr id="20487" name="Object 8"/>
          <p:cNvGraphicFramePr>
            <a:graphicFrameLocks noChangeAspect="1"/>
          </p:cNvGraphicFramePr>
          <p:nvPr/>
        </p:nvGraphicFramePr>
        <p:xfrm>
          <a:off x="3429000" y="1828800"/>
          <a:ext cx="23209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7" name="Equation" r:id="rId5" imgW="1104900" imgH="241300" progId="Equation.DSMT4">
                  <p:embed/>
                </p:oleObj>
              </mc:Choice>
              <mc:Fallback>
                <p:oleObj name="Equation" r:id="rId5" imgW="1104900" imgH="241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828800"/>
                        <a:ext cx="23209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9"/>
          <p:cNvGraphicFramePr>
            <a:graphicFrameLocks noChangeAspect="1"/>
          </p:cNvGraphicFramePr>
          <p:nvPr/>
        </p:nvGraphicFramePr>
        <p:xfrm>
          <a:off x="2819400" y="2895600"/>
          <a:ext cx="373221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8" name="Equation" r:id="rId7" imgW="1600200" imgH="254000" progId="Equation.DSMT4">
                  <p:embed/>
                </p:oleObj>
              </mc:Choice>
              <mc:Fallback>
                <p:oleObj name="Equation" r:id="rId7" imgW="1600200" imgH="254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895600"/>
                        <a:ext cx="373221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10"/>
          <p:cNvGraphicFramePr>
            <a:graphicFrameLocks noChangeAspect="1"/>
          </p:cNvGraphicFramePr>
          <p:nvPr/>
        </p:nvGraphicFramePr>
        <p:xfrm>
          <a:off x="3276600" y="3733800"/>
          <a:ext cx="3357563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9" name="Equation" r:id="rId9" imgW="1536033" imgH="253890" progId="Equation.DSMT4">
                  <p:embed/>
                </p:oleObj>
              </mc:Choice>
              <mc:Fallback>
                <p:oleObj name="Equation" r:id="rId9" imgW="1536033" imgH="25389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733800"/>
                        <a:ext cx="3357563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2"/>
          <p:cNvGraphicFramePr>
            <a:graphicFrameLocks noChangeAspect="1"/>
          </p:cNvGraphicFramePr>
          <p:nvPr/>
        </p:nvGraphicFramePr>
        <p:xfrm>
          <a:off x="4114800" y="4648200"/>
          <a:ext cx="29718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0" name="Equation" r:id="rId11" imgW="1206500" imgH="241300" progId="Equation.DSMT4">
                  <p:embed/>
                </p:oleObj>
              </mc:Choice>
              <mc:Fallback>
                <p:oleObj name="Equation" r:id="rId11" imgW="1206500" imgH="241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648200"/>
                        <a:ext cx="29718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859776"/>
              </p:ext>
            </p:extLst>
          </p:nvPr>
        </p:nvGraphicFramePr>
        <p:xfrm>
          <a:off x="1219200" y="6175375"/>
          <a:ext cx="38862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1" name="Equation" r:id="rId13" imgW="1548728" imgH="241195" progId="Equation.DSMT4">
                  <p:embed/>
                </p:oleObj>
              </mc:Choice>
              <mc:Fallback>
                <p:oleObj name="Equation" r:id="rId13" imgW="1548728" imgH="24119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6175375"/>
                        <a:ext cx="38862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445856"/>
              </p:ext>
            </p:extLst>
          </p:nvPr>
        </p:nvGraphicFramePr>
        <p:xfrm>
          <a:off x="5749925" y="6172200"/>
          <a:ext cx="23622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2" name="Equation" r:id="rId15" imgW="876300" imgH="228600" progId="Equation.DSMT4">
                  <p:embed/>
                </p:oleObj>
              </mc:Choice>
              <mc:Fallback>
                <p:oleObj name="Equation" r:id="rId15" imgW="87630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9925" y="6172200"/>
                        <a:ext cx="23622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9"/>
          <p:cNvGraphicFramePr>
            <a:graphicFrameLocks noChangeAspect="1"/>
          </p:cNvGraphicFramePr>
          <p:nvPr/>
        </p:nvGraphicFramePr>
        <p:xfrm>
          <a:off x="7391400" y="2560638"/>
          <a:ext cx="4572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" name="Equation" r:id="rId17" imgW="253890" imgH="228501" progId="Equation.DSMT4">
                  <p:embed/>
                </p:oleObj>
              </mc:Choice>
              <mc:Fallback>
                <p:oleObj name="Equation" r:id="rId17" imgW="253890" imgH="228501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560638"/>
                        <a:ext cx="45720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2" name="Object 10"/>
          <p:cNvGraphicFramePr>
            <a:graphicFrameLocks noChangeAspect="1"/>
          </p:cNvGraphicFramePr>
          <p:nvPr/>
        </p:nvGraphicFramePr>
        <p:xfrm>
          <a:off x="3429000" y="4191000"/>
          <a:ext cx="31115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4" name="Equation" r:id="rId19" imgW="1285365" imgH="238621" progId="Equation.DSMT4">
                  <p:embed/>
                </p:oleObj>
              </mc:Choice>
              <mc:Fallback>
                <p:oleObj name="Equation" r:id="rId19" imgW="1285365" imgH="238621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31115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7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7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Sensitivity Analysis</a:t>
            </a:r>
            <a:b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US" sz="24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Change in </a:t>
            </a:r>
            <a:r>
              <a:rPr lang="en-US" altLang="en-US" sz="2400" i="1" smtClean="0"/>
              <a:t>c</a:t>
            </a:r>
            <a:r>
              <a:rPr lang="en-US" altLang="en-US" sz="2400" i="1" baseline="-25000" smtClean="0"/>
              <a:t>k</a:t>
            </a:r>
            <a:r>
              <a:rPr lang="en-US" altLang="en-US" sz="2400" smtClean="0"/>
              <a:t>, </a:t>
            </a:r>
            <a:r>
              <a:rPr lang="en-US" altLang="en-US" sz="2400" i="1" smtClean="0"/>
              <a:t>x</a:t>
            </a:r>
            <a:r>
              <a:rPr lang="en-US" altLang="en-US" sz="2400" i="1" baseline="-25000" smtClean="0"/>
              <a:t>k</a:t>
            </a:r>
            <a:r>
              <a:rPr lang="en-US" altLang="en-US" sz="2400" smtClean="0"/>
              <a:t> nonbasic - Example</a:t>
            </a:r>
            <a: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en-US" altLang="en-US" sz="3200" smtClean="0">
              <a:cs typeface="Times New Roman" panose="02020603050405020304" pitchFamily="18" charset="0"/>
            </a:endParaRP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924800" y="6416675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71BA4E-C5FB-4C09-848C-97F2225305FC}" type="slidenum">
              <a:rPr lang="en-US" altLang="en-US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graphicFrame>
        <p:nvGraphicFramePr>
          <p:cNvPr id="21508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1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1510" name="Content Placeholder 9"/>
          <p:cNvSpPr>
            <a:spLocks noGrp="1"/>
          </p:cNvSpPr>
          <p:nvPr>
            <p:ph idx="1"/>
          </p:nvPr>
        </p:nvSpPr>
        <p:spPr>
          <a:xfrm>
            <a:off x="388938" y="1219200"/>
            <a:ext cx="8069262" cy="5257800"/>
          </a:xfrm>
        </p:spPr>
        <p:txBody>
          <a:bodyPr/>
          <a:lstStyle/>
          <a:p>
            <a:endParaRPr lang="en-US" altLang="en-US" sz="2400" smtClean="0"/>
          </a:p>
          <a:p>
            <a:endParaRPr lang="en-US" altLang="en-US" sz="2400" smtClean="0"/>
          </a:p>
        </p:txBody>
      </p:sp>
      <p:graphicFrame>
        <p:nvGraphicFramePr>
          <p:cNvPr id="21511" name="Object 13"/>
          <p:cNvGraphicFramePr>
            <a:graphicFrameLocks noChangeAspect="1"/>
          </p:cNvGraphicFramePr>
          <p:nvPr/>
        </p:nvGraphicFramePr>
        <p:xfrm>
          <a:off x="5867400" y="1295400"/>
          <a:ext cx="28194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2" name="Equation" r:id="rId5" imgW="1548728" imgH="241195" progId="Equation.DSMT4">
                  <p:embed/>
                </p:oleObj>
              </mc:Choice>
              <mc:Fallback>
                <p:oleObj name="Equation" r:id="rId5" imgW="1548728" imgH="24119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295400"/>
                        <a:ext cx="28194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14"/>
          <p:cNvGraphicFramePr>
            <a:graphicFrameLocks noChangeAspect="1"/>
          </p:cNvGraphicFramePr>
          <p:nvPr/>
        </p:nvGraphicFramePr>
        <p:xfrm>
          <a:off x="5943600" y="1752600"/>
          <a:ext cx="16764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3" name="Equation" r:id="rId7" imgW="876300" imgH="228600" progId="Equation.DSMT4">
                  <p:embed/>
                </p:oleObj>
              </mc:Choice>
              <mc:Fallback>
                <p:oleObj name="Equation" r:id="rId7" imgW="87630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752600"/>
                        <a:ext cx="16764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11"/>
          <p:cNvGraphicFramePr>
            <a:graphicFrameLocks noChangeAspect="1"/>
          </p:cNvGraphicFramePr>
          <p:nvPr/>
        </p:nvGraphicFramePr>
        <p:xfrm>
          <a:off x="327025" y="1147763"/>
          <a:ext cx="5624513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4" name="Document" r:id="rId9" imgW="5635332" imgH="1523505" progId="Word.Document.12">
                  <p:embed/>
                </p:oleObj>
              </mc:Choice>
              <mc:Fallback>
                <p:oleObj name="Document" r:id="rId9" imgW="5635332" imgH="1523505" progId="Word.Document.1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" y="1147763"/>
                        <a:ext cx="5624513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236" name="Picture 1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758666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066800" y="1446212"/>
            <a:ext cx="3505200" cy="1290638"/>
            <a:chOff x="1066800" y="1446212"/>
            <a:chExt cx="3505200" cy="1290638"/>
          </a:xfrm>
        </p:grpSpPr>
        <p:sp>
          <p:nvSpPr>
            <p:cNvPr id="2" name="Oval 1"/>
            <p:cNvSpPr/>
            <p:nvPr/>
          </p:nvSpPr>
          <p:spPr bwMode="auto">
            <a:xfrm>
              <a:off x="1066800" y="1446212"/>
              <a:ext cx="381000" cy="288926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 bwMode="auto">
            <a:xfrm>
              <a:off x="1447800" y="1600200"/>
              <a:ext cx="3124200" cy="11366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1976277" y="1447385"/>
            <a:ext cx="2748123" cy="2365790"/>
            <a:chOff x="1976277" y="1447385"/>
            <a:chExt cx="2748123" cy="2365790"/>
          </a:xfrm>
        </p:grpSpPr>
        <p:sp>
          <p:nvSpPr>
            <p:cNvPr id="16" name="Oval 15"/>
            <p:cNvSpPr/>
            <p:nvPr/>
          </p:nvSpPr>
          <p:spPr bwMode="auto">
            <a:xfrm>
              <a:off x="1976277" y="1447385"/>
              <a:ext cx="381000" cy="305629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>
              <a:off x="2357277" y="1610275"/>
              <a:ext cx="2367123" cy="22029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3420484" y="1457875"/>
            <a:ext cx="1303916" cy="3269700"/>
            <a:chOff x="3420484" y="1457875"/>
            <a:chExt cx="1303916" cy="3269700"/>
          </a:xfrm>
        </p:grpSpPr>
        <p:sp>
          <p:nvSpPr>
            <p:cNvPr id="21" name="Oval 20"/>
            <p:cNvSpPr/>
            <p:nvPr/>
          </p:nvSpPr>
          <p:spPr bwMode="auto">
            <a:xfrm>
              <a:off x="3420484" y="1457875"/>
              <a:ext cx="381000" cy="288926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3801484" y="1611863"/>
              <a:ext cx="922916" cy="311571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3859461" y="1463109"/>
            <a:ext cx="864939" cy="4377303"/>
            <a:chOff x="3859461" y="1463109"/>
            <a:chExt cx="864939" cy="4377303"/>
          </a:xfrm>
        </p:grpSpPr>
        <p:sp>
          <p:nvSpPr>
            <p:cNvPr id="26" name="Oval 25"/>
            <p:cNvSpPr/>
            <p:nvPr/>
          </p:nvSpPr>
          <p:spPr bwMode="auto">
            <a:xfrm>
              <a:off x="3859461" y="1463109"/>
              <a:ext cx="381000" cy="288926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4240461" y="1617097"/>
              <a:ext cx="483939" cy="42233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Sensitivity Analysis</a:t>
            </a:r>
            <a:b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US" sz="24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Change in </a:t>
            </a:r>
            <a:r>
              <a:rPr lang="en-US" altLang="en-US" sz="2400" i="1" smtClean="0"/>
              <a:t>c</a:t>
            </a:r>
            <a:r>
              <a:rPr lang="en-US" altLang="en-US" sz="2400" i="1" baseline="-25000" smtClean="0"/>
              <a:t>k</a:t>
            </a:r>
            <a:r>
              <a:rPr lang="en-US" altLang="en-US" sz="2400" smtClean="0"/>
              <a:t>, </a:t>
            </a:r>
            <a:r>
              <a:rPr lang="en-US" altLang="en-US" sz="2400" i="1" smtClean="0"/>
              <a:t>x</a:t>
            </a:r>
            <a:r>
              <a:rPr lang="en-US" altLang="en-US" sz="2400" i="1" baseline="-25000" smtClean="0"/>
              <a:t>k</a:t>
            </a:r>
            <a:r>
              <a:rPr lang="en-US" altLang="en-US" sz="2400" smtClean="0"/>
              <a:t> basic</a:t>
            </a:r>
            <a: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en-US" altLang="en-US" sz="3200" smtClean="0">
              <a:cs typeface="Times New Roman" panose="02020603050405020304" pitchFamily="18" charset="0"/>
            </a:endParaRP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924800" y="6416675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B0C080-07CD-421E-B170-D7252B9E7754}" type="slidenum">
              <a:rPr lang="en-US" altLang="en-US" sz="15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500">
              <a:latin typeface="Times New Roman" panose="02020603050405020304" pitchFamily="18" charset="0"/>
            </a:endParaRPr>
          </a:p>
        </p:txBody>
      </p:sp>
      <p:graphicFrame>
        <p:nvGraphicFramePr>
          <p:cNvPr id="22532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0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2534" name="Content Placeholder 9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5013325"/>
          </a:xfrm>
        </p:spPr>
        <p:txBody>
          <a:bodyPr/>
          <a:lstStyle/>
          <a:p>
            <a:r>
              <a:rPr lang="en-US" altLang="en-US" dirty="0" smtClean="0"/>
              <a:t>For a basic variable the effect goes across the row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As we saw the change will depend on the sign of the coefficients for </a:t>
            </a:r>
            <a:r>
              <a:rPr lang="en-US" altLang="en-US" dirty="0" err="1" smtClean="0"/>
              <a:t>nonbasic</a:t>
            </a:r>
            <a:r>
              <a:rPr lang="en-US" altLang="en-US" dirty="0" smtClean="0"/>
              <a:t> variables in the row that </a:t>
            </a:r>
            <a:r>
              <a:rPr lang="en-US" altLang="en-US" i="1" dirty="0" err="1" smtClean="0"/>
              <a:t>x</a:t>
            </a:r>
            <a:r>
              <a:rPr lang="en-US" altLang="en-US" i="1" baseline="-25000" dirty="0" err="1" smtClean="0"/>
              <a:t>k</a:t>
            </a:r>
            <a:r>
              <a:rPr lang="en-US" altLang="en-US" i="1" baseline="-25000" dirty="0" smtClean="0"/>
              <a:t> </a:t>
            </a:r>
            <a:r>
              <a:rPr lang="en-US" altLang="en-US" dirty="0" smtClean="0"/>
              <a:t>is basic times the change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 smtClean="0"/>
              <a:t>or</a:t>
            </a:r>
          </a:p>
          <a:p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or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graphicFrame>
        <p:nvGraphicFramePr>
          <p:cNvPr id="22535" name="Object 9"/>
          <p:cNvGraphicFramePr>
            <a:graphicFrameLocks noChangeAspect="1"/>
          </p:cNvGraphicFramePr>
          <p:nvPr/>
        </p:nvGraphicFramePr>
        <p:xfrm>
          <a:off x="3276600" y="1600200"/>
          <a:ext cx="2255838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1" name="Equation" r:id="rId5" imgW="1066337" imgH="253890" progId="Equation.DSMT4">
                  <p:embed/>
                </p:oleObj>
              </mc:Choice>
              <mc:Fallback>
                <p:oleObj name="Equation" r:id="rId5" imgW="1066337" imgH="25389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600200"/>
                        <a:ext cx="2255838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772881"/>
              </p:ext>
            </p:extLst>
          </p:nvPr>
        </p:nvGraphicFramePr>
        <p:xfrm>
          <a:off x="1931987" y="3429000"/>
          <a:ext cx="5764213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2" name="Equation" r:id="rId7" imgW="2959100" imgH="431800" progId="Equation.DSMT4">
                  <p:embed/>
                </p:oleObj>
              </mc:Choice>
              <mc:Fallback>
                <p:oleObj name="Equation" r:id="rId7" imgW="29591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7" y="3429000"/>
                        <a:ext cx="5764213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038257"/>
              </p:ext>
            </p:extLst>
          </p:nvPr>
        </p:nvGraphicFramePr>
        <p:xfrm>
          <a:off x="2203450" y="4494213"/>
          <a:ext cx="549275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3" name="Equation" r:id="rId9" imgW="2819160" imgH="431640" progId="Equation.DSMT4">
                  <p:embed/>
                </p:oleObj>
              </mc:Choice>
              <mc:Fallback>
                <p:oleObj name="Equation" r:id="rId9" imgW="2819160" imgH="431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4494213"/>
                        <a:ext cx="549275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065368"/>
              </p:ext>
            </p:extLst>
          </p:nvPr>
        </p:nvGraphicFramePr>
        <p:xfrm>
          <a:off x="3427413" y="5407025"/>
          <a:ext cx="193516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4" name="Equation" r:id="rId11" imgW="825500" imgH="241300" progId="Equation.DSMT4">
                  <p:embed/>
                </p:oleObj>
              </mc:Choice>
              <mc:Fallback>
                <p:oleObj name="Equation" r:id="rId11" imgW="825500" imgH="241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413" y="5407025"/>
                        <a:ext cx="1935162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998353"/>
              </p:ext>
            </p:extLst>
          </p:nvPr>
        </p:nvGraphicFramePr>
        <p:xfrm>
          <a:off x="4114800" y="3328988"/>
          <a:ext cx="914400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5" name="Equation" r:id="rId13" imgW="914400" imgH="198720" progId="Equation.DSMT4">
                  <p:embed/>
                </p:oleObj>
              </mc:Choice>
              <mc:Fallback>
                <p:oleObj name="Equation" r:id="rId1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14800" y="3328988"/>
                        <a:ext cx="914400" cy="198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2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Sensitivity Analysis</a:t>
            </a:r>
            <a:b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US" sz="32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Change in </a:t>
            </a:r>
            <a:r>
              <a:rPr lang="en-US" altLang="en-US" sz="3200" i="1" smtClean="0"/>
              <a:t>c</a:t>
            </a:r>
            <a:r>
              <a:rPr lang="en-US" altLang="en-US" sz="3200" i="1" baseline="-25000" smtClean="0"/>
              <a:t>k</a:t>
            </a:r>
            <a:r>
              <a:rPr lang="en-US" altLang="en-US" sz="3200" smtClean="0"/>
              <a:t>, </a:t>
            </a:r>
            <a:r>
              <a:rPr lang="en-US" altLang="en-US" sz="3200" i="1" smtClean="0"/>
              <a:t>x</a:t>
            </a:r>
            <a:r>
              <a:rPr lang="en-US" altLang="en-US" sz="3200" i="1" baseline="-25000" smtClean="0"/>
              <a:t>k</a:t>
            </a:r>
            <a:r>
              <a:rPr lang="en-US" altLang="en-US" sz="3200" smtClean="0"/>
              <a:t> basic</a:t>
            </a:r>
            <a: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en-US" altLang="en-US" sz="3200" smtClean="0">
              <a:cs typeface="Times New Roman" panose="02020603050405020304" pitchFamily="18" charset="0"/>
            </a:endParaRP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924800" y="6416675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057C50-F603-4630-9B28-53B291CFA102}" type="slidenum">
              <a:rPr lang="en-US" altLang="en-US" sz="15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500">
              <a:latin typeface="Times New Roman" panose="02020603050405020304" pitchFamily="18" charset="0"/>
            </a:endParaRPr>
          </a:p>
        </p:txBody>
      </p:sp>
      <p:graphicFrame>
        <p:nvGraphicFramePr>
          <p:cNvPr id="23556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0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30" name="Content Placeholder 9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65725"/>
          </a:xfrm>
        </p:spPr>
        <p:txBody>
          <a:bodyPr/>
          <a:lstStyle/>
          <a:p>
            <a:r>
              <a:rPr lang="en-US" altLang="en-US" smtClean="0"/>
              <a:t>To remain optimal all </a:t>
            </a:r>
            <a:r>
              <a:rPr lang="en-US" altLang="en-US" i="1" smtClean="0"/>
              <a:t>j</a:t>
            </a:r>
            <a:r>
              <a:rPr lang="en-US" altLang="en-US" smtClean="0"/>
              <a:t> nonbasic must have </a:t>
            </a:r>
          </a:p>
          <a:p>
            <a:endParaRPr lang="en-US" altLang="en-US" smtClean="0"/>
          </a:p>
          <a:p>
            <a:r>
              <a:rPr lang="en-US" altLang="en-US" smtClean="0"/>
              <a:t>If </a:t>
            </a:r>
            <a:r>
              <a:rPr lang="en-US" altLang="en-US" b="1" smtClean="0"/>
              <a:t>            </a:t>
            </a:r>
            <a:r>
              <a:rPr lang="en-US" altLang="en-US" smtClean="0"/>
              <a:t>(where</a:t>
            </a:r>
            <a:r>
              <a:rPr lang="en-US" altLang="en-US" b="1" smtClean="0"/>
              <a:t> </a:t>
            </a:r>
            <a:r>
              <a:rPr lang="en-US" altLang="en-US" smtClean="0"/>
              <a:t>is the coefficient in the row in which </a:t>
            </a:r>
            <a:r>
              <a:rPr lang="en-US" altLang="en-US" i="1" smtClean="0"/>
              <a:t>x</a:t>
            </a:r>
            <a:r>
              <a:rPr lang="en-US" altLang="en-US" i="1" baseline="-25000" smtClean="0"/>
              <a:t>k</a:t>
            </a:r>
            <a:r>
              <a:rPr lang="en-US" altLang="en-US" smtClean="0"/>
              <a:t> is basic), then</a:t>
            </a:r>
          </a:p>
          <a:p>
            <a:endParaRPr lang="en-US" altLang="en-US" smtClean="0"/>
          </a:p>
          <a:p>
            <a:r>
              <a:rPr lang="en-US" altLang="en-US" smtClean="0"/>
              <a:t>If</a:t>
            </a:r>
            <a:r>
              <a:rPr lang="en-US" altLang="en-US" b="1" smtClean="0"/>
              <a:t>          </a:t>
            </a:r>
            <a:r>
              <a:rPr lang="en-US" altLang="en-US" smtClean="0"/>
              <a:t> then when we divide </a:t>
            </a:r>
            <a:r>
              <a:rPr lang="en-US" altLang="en-US" b="1" smtClean="0"/>
              <a:t>, </a:t>
            </a:r>
            <a:r>
              <a:rPr lang="en-US" altLang="en-US" smtClean="0"/>
              <a:t>the inequality is reversed. 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mtClean="0"/>
          </a:p>
          <a:p>
            <a:pPr>
              <a:buFont typeface="Wingdings 2" panose="05020102010507070707" pitchFamily="18" charset="2"/>
              <a:buNone/>
            </a:pPr>
            <a:r>
              <a:rPr lang="en-US" altLang="en-US" smtClean="0"/>
              <a:t>or, in general</a:t>
            </a:r>
          </a:p>
          <a:p>
            <a:endParaRPr lang="en-US" altLang="en-US" smtClean="0"/>
          </a:p>
        </p:txBody>
      </p:sp>
      <p:graphicFrame>
        <p:nvGraphicFramePr>
          <p:cNvPr id="23559" name="Object 12"/>
          <p:cNvGraphicFramePr>
            <a:graphicFrameLocks noChangeAspect="1"/>
          </p:cNvGraphicFramePr>
          <p:nvPr/>
        </p:nvGraphicFramePr>
        <p:xfrm>
          <a:off x="3886200" y="1600200"/>
          <a:ext cx="19335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1" name="Equation" r:id="rId5" imgW="825500" imgH="241300" progId="Equation.DSMT4">
                  <p:embed/>
                </p:oleObj>
              </mc:Choice>
              <mc:Fallback>
                <p:oleObj name="Equation" r:id="rId5" imgW="825500" imgH="241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600200"/>
                        <a:ext cx="193357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8"/>
          <p:cNvGraphicFramePr>
            <a:graphicFrameLocks noChangeAspect="1"/>
          </p:cNvGraphicFramePr>
          <p:nvPr/>
        </p:nvGraphicFramePr>
        <p:xfrm>
          <a:off x="2819400" y="2438400"/>
          <a:ext cx="41036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2" name="Equation" r:id="rId7" imgW="2082800" imgH="469900" progId="Equation.DSMT4">
                  <p:embed/>
                </p:oleObj>
              </mc:Choice>
              <mc:Fallback>
                <p:oleObj name="Equation" r:id="rId7" imgW="2082800" imgH="469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438400"/>
                        <a:ext cx="41036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2590800" y="3886200"/>
          <a:ext cx="4051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3" name="Equation" r:id="rId9" imgW="2082800" imgH="469900" progId="Equation.DSMT4">
                  <p:embed/>
                </p:oleObj>
              </mc:Choice>
              <mc:Fallback>
                <p:oleObj name="Equation" r:id="rId9" imgW="2082800" imgH="469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886200"/>
                        <a:ext cx="4051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4"/>
          <p:cNvGraphicFramePr>
            <a:graphicFrameLocks noChangeAspect="1"/>
          </p:cNvGraphicFramePr>
          <p:nvPr/>
        </p:nvGraphicFramePr>
        <p:xfrm>
          <a:off x="7772400" y="5105400"/>
          <a:ext cx="7905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4" name="Equation" r:id="rId11" imgW="482391" imgH="241195" progId="Equation.DSMT4">
                  <p:embed/>
                </p:oleObj>
              </mc:Choice>
              <mc:Fallback>
                <p:oleObj name="Equation" r:id="rId11" imgW="482391" imgH="241195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5105400"/>
                        <a:ext cx="79057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15"/>
          <p:cNvGraphicFramePr>
            <a:graphicFrameLocks noChangeAspect="1"/>
          </p:cNvGraphicFramePr>
          <p:nvPr/>
        </p:nvGraphicFramePr>
        <p:xfrm>
          <a:off x="1676400" y="5181600"/>
          <a:ext cx="57785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5" name="Equation" r:id="rId13" imgW="2743200" imgH="508000" progId="Equation.DSMT4">
                  <p:embed/>
                </p:oleObj>
              </mc:Choice>
              <mc:Fallback>
                <p:oleObj name="Equation" r:id="rId13" imgW="2743200" imgH="508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181600"/>
                        <a:ext cx="5778500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990600" y="3505200"/>
          <a:ext cx="8667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6" name="Equation" r:id="rId15" imgW="482391" imgH="241195" progId="Equation.DSMT4">
                  <p:embed/>
                </p:oleObj>
              </mc:Choice>
              <mc:Fallback>
                <p:oleObj name="Equation" r:id="rId15" imgW="482391" imgH="24119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05200"/>
                        <a:ext cx="86677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9"/>
          <p:cNvGraphicFramePr>
            <a:graphicFrameLocks noChangeAspect="1"/>
          </p:cNvGraphicFramePr>
          <p:nvPr/>
        </p:nvGraphicFramePr>
        <p:xfrm>
          <a:off x="7696200" y="3581400"/>
          <a:ext cx="7905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7" name="Equation" r:id="rId17" imgW="482391" imgH="241195" progId="Equation.DSMT4">
                  <p:embed/>
                </p:oleObj>
              </mc:Choice>
              <mc:Fallback>
                <p:oleObj name="Equation" r:id="rId17" imgW="482391" imgH="24119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3581400"/>
                        <a:ext cx="79057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1066800" y="2133600"/>
          <a:ext cx="91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8" name="Equation" r:id="rId19" imgW="482391" imgH="241195" progId="Equation.DSMT4">
                  <p:embed/>
                </p:oleObj>
              </mc:Choice>
              <mc:Fallback>
                <p:oleObj name="Equation" r:id="rId19" imgW="482391" imgH="24119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133600"/>
                        <a:ext cx="914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9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altLang="en-US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US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Sensitivity Analysis </a:t>
            </a:r>
            <a:br>
              <a:rPr lang="en-US" altLang="en-US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US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Introduction and Example</a:t>
            </a:r>
            <a:br>
              <a:rPr lang="en-US" altLang="en-US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en-US" altLang="en-US" sz="3200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219" name="Rectangle 4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24800" y="6416675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E25B28-5ACC-4BF1-AE46-BFBB92C95608}" type="slidenum">
              <a:rPr lang="en-US" altLang="en-US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Sensitivity Analysis</a:t>
            </a:r>
            <a:b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US" sz="32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Change in </a:t>
            </a:r>
            <a:r>
              <a:rPr lang="en-US" altLang="en-US" sz="3200" i="1" smtClean="0"/>
              <a:t>c</a:t>
            </a:r>
            <a:r>
              <a:rPr lang="en-US" altLang="en-US" sz="3200" i="1" baseline="-25000" smtClean="0"/>
              <a:t>k</a:t>
            </a:r>
            <a:r>
              <a:rPr lang="en-US" altLang="en-US" sz="3200" smtClean="0"/>
              <a:t>, </a:t>
            </a:r>
            <a:r>
              <a:rPr lang="en-US" altLang="en-US" sz="3200" i="1" smtClean="0"/>
              <a:t>x</a:t>
            </a:r>
            <a:r>
              <a:rPr lang="en-US" altLang="en-US" sz="3200" i="1" baseline="-25000" smtClean="0"/>
              <a:t>k</a:t>
            </a:r>
            <a:r>
              <a:rPr lang="en-US" altLang="en-US" sz="3200" smtClean="0"/>
              <a:t> basic – Example</a:t>
            </a:r>
            <a: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en-US" altLang="en-US" sz="3200" smtClean="0">
              <a:cs typeface="Times New Roman" panose="02020603050405020304" pitchFamily="18" charset="0"/>
            </a:endParaRP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924800" y="6416675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9D1C9A-5A5B-4697-B987-FF9E90F7A83F}" type="slidenum">
              <a:rPr lang="en-US" altLang="en-US" sz="15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500">
              <a:latin typeface="Times New Roman" panose="02020603050405020304" pitchFamily="18" charset="0"/>
            </a:endParaRPr>
          </a:p>
        </p:txBody>
      </p:sp>
      <p:graphicFrame>
        <p:nvGraphicFramePr>
          <p:cNvPr id="24580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0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30" name="Content Placeholder 9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65725"/>
          </a:xfrm>
        </p:spPr>
        <p:txBody>
          <a:bodyPr/>
          <a:lstStyle/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400" smtClean="0"/>
          </a:p>
          <a:p>
            <a:r>
              <a:rPr lang="en-US" altLang="en-US" sz="2400" smtClean="0"/>
              <a:t>Range on </a:t>
            </a:r>
            <a:r>
              <a:rPr lang="en-US" altLang="en-US" sz="2400" i="1" smtClean="0"/>
              <a:t>c</a:t>
            </a:r>
            <a:r>
              <a:rPr lang="en-US" altLang="en-US" sz="2400" i="1" baseline="-25000" smtClean="0"/>
              <a:t>2</a:t>
            </a:r>
            <a:r>
              <a:rPr lang="en-US" altLang="en-US" sz="2400" smtClean="0"/>
              <a:t>, </a:t>
            </a:r>
            <a:r>
              <a:rPr lang="en-US" altLang="en-US" sz="2400" i="1" smtClean="0"/>
              <a:t>x</a:t>
            </a:r>
            <a:r>
              <a:rPr lang="en-US" altLang="en-US" sz="2400" i="1" baseline="-25000" smtClean="0"/>
              <a:t>2</a:t>
            </a:r>
            <a:r>
              <a:rPr lang="en-US" altLang="en-US" sz="2400" smtClean="0"/>
              <a:t> basic</a:t>
            </a:r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1600" smtClean="0"/>
          </a:p>
          <a:p>
            <a:pPr>
              <a:buFontTx/>
              <a:buNone/>
            </a:pPr>
            <a:r>
              <a:rPr lang="en-US" altLang="en-US" sz="1600" smtClean="0"/>
              <a:t>                                                                                               </a:t>
            </a:r>
            <a:r>
              <a:rPr lang="en-US" altLang="en-US" sz="1400" smtClean="0"/>
              <a:t>(note that </a:t>
            </a:r>
            <a:r>
              <a:rPr lang="en-US" altLang="en-US" sz="1400" i="1" smtClean="0"/>
              <a:t>c</a:t>
            </a:r>
            <a:r>
              <a:rPr lang="en-US" altLang="en-US" sz="1400" baseline="-25000" smtClean="0"/>
              <a:t>2</a:t>
            </a:r>
            <a:r>
              <a:rPr lang="en-US" altLang="en-US" sz="1400" smtClean="0"/>
              <a:t> is 5 in the formulation)</a:t>
            </a:r>
          </a:p>
          <a:p>
            <a:endParaRPr lang="en-US" altLang="en-US" sz="2400" smtClean="0"/>
          </a:p>
          <a:p>
            <a:pPr>
              <a:buFontTx/>
              <a:buNone/>
            </a:pPr>
            <a:endParaRPr lang="en-US" altLang="en-US" sz="2400" smtClean="0"/>
          </a:p>
        </p:txBody>
      </p:sp>
      <p:graphicFrame>
        <p:nvGraphicFramePr>
          <p:cNvPr id="24583" name="Object 9"/>
          <p:cNvGraphicFramePr>
            <a:graphicFrameLocks noChangeAspect="1"/>
          </p:cNvGraphicFramePr>
          <p:nvPr/>
        </p:nvGraphicFramePr>
        <p:xfrm>
          <a:off x="7696200" y="3581400"/>
          <a:ext cx="7905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1" name="Equation" r:id="rId5" imgW="482391" imgH="241195" progId="Equation.DSMT4">
                  <p:embed/>
                </p:oleObj>
              </mc:Choice>
              <mc:Fallback>
                <p:oleObj name="Equation" r:id="rId5" imgW="482391" imgH="24119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3581400"/>
                        <a:ext cx="79057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11"/>
          <p:cNvGraphicFramePr>
            <a:graphicFrameLocks noChangeAspect="1"/>
          </p:cNvGraphicFramePr>
          <p:nvPr/>
        </p:nvGraphicFramePr>
        <p:xfrm>
          <a:off x="2462213" y="3810000"/>
          <a:ext cx="51577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2" name="Equation" r:id="rId7" imgW="3438704" imgH="457088" progId="Equation.DSMT4">
                  <p:embed/>
                </p:oleObj>
              </mc:Choice>
              <mc:Fallback>
                <p:oleObj name="Equation" r:id="rId7" imgW="3438704" imgH="457088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3810000"/>
                        <a:ext cx="5157787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12"/>
          <p:cNvGraphicFramePr>
            <a:graphicFrameLocks noChangeAspect="1"/>
          </p:cNvGraphicFramePr>
          <p:nvPr/>
        </p:nvGraphicFramePr>
        <p:xfrm>
          <a:off x="1219200" y="1143000"/>
          <a:ext cx="677703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3" name="Document" r:id="rId9" imgW="5623788" imgH="1518106" progId="Word.Document.12">
                  <p:embed/>
                </p:oleObj>
              </mc:Choice>
              <mc:Fallback>
                <p:oleObj name="Document" r:id="rId9" imgW="5623788" imgH="1518106" progId="Word.Document.1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143000"/>
                        <a:ext cx="6777038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3"/>
          <p:cNvGraphicFramePr>
            <a:graphicFrameLocks noChangeAspect="1"/>
          </p:cNvGraphicFramePr>
          <p:nvPr/>
        </p:nvGraphicFramePr>
        <p:xfrm>
          <a:off x="2743200" y="2895600"/>
          <a:ext cx="456565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4" name="Equation" r:id="rId11" imgW="5765800" imgH="1066800" progId="Equation.DSMT4">
                  <p:embed/>
                </p:oleObj>
              </mc:Choice>
              <mc:Fallback>
                <p:oleObj name="Equation" r:id="rId11" imgW="5765800" imgH="1066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895600"/>
                        <a:ext cx="456565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2" name="Object 14"/>
          <p:cNvGraphicFramePr>
            <a:graphicFrameLocks noChangeAspect="1"/>
          </p:cNvGraphicFramePr>
          <p:nvPr/>
        </p:nvGraphicFramePr>
        <p:xfrm>
          <a:off x="3581400" y="4648200"/>
          <a:ext cx="33480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5" name="Equation" r:id="rId13" imgW="2140712" imgH="293328" progId="Equation.DSMT4">
                  <p:embed/>
                </p:oleObj>
              </mc:Choice>
              <mc:Fallback>
                <p:oleObj name="Equation" r:id="rId13" imgW="2140712" imgH="293328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648200"/>
                        <a:ext cx="3348038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5" name="Object 17"/>
          <p:cNvGraphicFramePr>
            <a:graphicFrameLocks noChangeAspect="1"/>
          </p:cNvGraphicFramePr>
          <p:nvPr/>
        </p:nvGraphicFramePr>
        <p:xfrm>
          <a:off x="4425950" y="5114925"/>
          <a:ext cx="13906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6" name="Equation" r:id="rId15" imgW="901309" imgH="304668" progId="Equation.DSMT4">
                  <p:embed/>
                </p:oleObj>
              </mc:Choice>
              <mc:Fallback>
                <p:oleObj name="Equation" r:id="rId15" imgW="901309" imgH="304668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5114925"/>
                        <a:ext cx="139065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6" name="Object 18"/>
          <p:cNvGraphicFramePr>
            <a:graphicFrameLocks noChangeAspect="1"/>
          </p:cNvGraphicFramePr>
          <p:nvPr/>
        </p:nvGraphicFramePr>
        <p:xfrm>
          <a:off x="4572000" y="5715000"/>
          <a:ext cx="1219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7" name="Equation" r:id="rId17" imgW="711406" imgH="231063" progId="Equation.DSMT4">
                  <p:embed/>
                </p:oleObj>
              </mc:Choice>
              <mc:Fallback>
                <p:oleObj name="Equation" r:id="rId17" imgW="711406" imgH="231063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715000"/>
                        <a:ext cx="12192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2590800" y="1676400"/>
            <a:ext cx="3886200" cy="2286000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>
            <a:off x="2514600" y="2362200"/>
            <a:ext cx="4038600" cy="1981200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>
            <a:off x="3352800" y="2362200"/>
            <a:ext cx="304800" cy="1905000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Arrow Connector 29"/>
          <p:cNvCxnSpPr>
            <a:cxnSpLocks noChangeShapeType="1"/>
          </p:cNvCxnSpPr>
          <p:nvPr/>
        </p:nvCxnSpPr>
        <p:spPr bwMode="auto">
          <a:xfrm>
            <a:off x="3505200" y="1828800"/>
            <a:ext cx="381000" cy="2133600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92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altLang="en-US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US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Sensitivity Analysis </a:t>
            </a:r>
            <a:br>
              <a:rPr lang="en-US" altLang="en-US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US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Change in an </a:t>
            </a:r>
            <a:br>
              <a:rPr lang="en-US" altLang="en-US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US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right hand side </a:t>
            </a:r>
            <a:r>
              <a:rPr lang="en-US" altLang="en-US" sz="3200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b</a:t>
            </a:r>
            <a:r>
              <a:rPr lang="en-US" altLang="en-US" sz="3200" i="1" baseline="-25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altLang="en-US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en-US" altLang="en-US" sz="3200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219" name="Rectangle 4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24800" y="6416675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E25B28-5ACC-4BF1-AE46-BFBB92C95608}" type="slidenum">
              <a:rPr lang="en-US" altLang="en-US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91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Sensitivity Analysis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88938" y="1295400"/>
            <a:ext cx="8297862" cy="5181600"/>
          </a:xfrm>
        </p:spPr>
        <p:txBody>
          <a:bodyPr/>
          <a:lstStyle/>
          <a:p>
            <a:r>
              <a:rPr lang="en-US" altLang="en-US" sz="2400" dirty="0" smtClean="0"/>
              <a:t>We can use the formulas developed in terms of the basic and </a:t>
            </a:r>
            <a:r>
              <a:rPr lang="en-US" altLang="en-US" sz="2400" dirty="0" err="1" smtClean="0"/>
              <a:t>nonbasic</a:t>
            </a:r>
            <a:r>
              <a:rPr lang="en-US" altLang="en-US" sz="2400" dirty="0" smtClean="0"/>
              <a:t> variables to execute sensitivity analysis. </a:t>
            </a:r>
          </a:p>
          <a:p>
            <a:r>
              <a:rPr lang="en-US" altLang="en-US" sz="2400" dirty="0" smtClean="0"/>
              <a:t>We wish to maintain the current optimal intersection, although the numerical values of the variables may change, the variables in the basis remain. </a:t>
            </a:r>
          </a:p>
          <a:p>
            <a:r>
              <a:rPr lang="en-US" altLang="en-US" sz="2400" dirty="0" smtClean="0"/>
              <a:t>We must always be concerned with two factors:</a:t>
            </a:r>
          </a:p>
          <a:p>
            <a:pPr marL="912813" lvl="1" indent="-514350">
              <a:buFontTx/>
              <a:buAutoNum type="arabicPeriod"/>
            </a:pPr>
            <a:r>
              <a:rPr lang="en-US" altLang="en-US" sz="2000" dirty="0" smtClean="0"/>
              <a:t>Optimality</a:t>
            </a:r>
          </a:p>
          <a:p>
            <a:pPr marL="912813" lvl="1" indent="-514350">
              <a:buFontTx/>
              <a:buAutoNum type="arabicPeriod"/>
            </a:pPr>
            <a:r>
              <a:rPr lang="en-US" altLang="en-US" sz="2000" dirty="0" smtClean="0"/>
              <a:t>Feasibility</a:t>
            </a:r>
          </a:p>
          <a:p>
            <a:pPr marL="0" indent="0">
              <a:buNone/>
            </a:pPr>
            <a:r>
              <a:rPr lang="en-US" altLang="en-US" sz="2400" dirty="0" smtClean="0"/>
              <a:t>     if we are to maintain the current optima. 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 </a:t>
            </a:r>
            <a:r>
              <a:rPr lang="en-US" altLang="en-US" sz="2400" b="1" dirty="0" smtClean="0"/>
              <a:t>Note:</a:t>
            </a:r>
            <a:r>
              <a:rPr lang="en-US" altLang="en-US" sz="2400" dirty="0" smtClean="0"/>
              <a:t> </a:t>
            </a:r>
            <a:r>
              <a:rPr lang="en-US" altLang="en-US" sz="2400" i="1" dirty="0" smtClean="0"/>
              <a:t>For the purpose of development, we will assume a maximization problem with all ≤ constraints.</a:t>
            </a:r>
            <a:endParaRPr lang="en-US" altLang="en-US" sz="2400" dirty="0" smtClean="0"/>
          </a:p>
          <a:p>
            <a:endParaRPr lang="en-US" altLang="en-US" sz="2400" dirty="0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53CCE1-7DB6-4903-9FC8-C53C690E4990}" type="slidenum">
              <a:rPr lang="en-US" altLang="en-US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7191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Sensitivity Analysis</a:t>
            </a:r>
            <a:b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US" sz="3200" smtClean="0"/>
              <a:t>Change in RHS</a:t>
            </a:r>
            <a:endParaRPr lang="en-US" altLang="en-US" sz="3200" smtClean="0">
              <a:cs typeface="Times New Roman" panose="02020603050405020304" pitchFamily="18" charset="0"/>
            </a:endParaRP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924800" y="6416675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776619-769B-4BD7-9A00-5A97A5369CD5}" type="slidenum">
              <a:rPr lang="en-US" altLang="en-US" sz="15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500">
              <a:latin typeface="Times New Roman" panose="02020603050405020304" pitchFamily="18" charset="0"/>
            </a:endParaRPr>
          </a:p>
        </p:txBody>
      </p:sp>
      <p:graphicFrame>
        <p:nvGraphicFramePr>
          <p:cNvPr id="25604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250" name="Content Placeholder 9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0895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Any nonzero change in a RHS will change the values of the basic variables. </a:t>
            </a:r>
          </a:p>
          <a:p>
            <a:pPr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We wish to know how great a change is allowed, while still maintaining the feasibility of the current basis. </a:t>
            </a:r>
          </a:p>
          <a:p>
            <a:pPr lvl="1"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As long as the RHS remains non-negative, the solution remains optimal and feasible. </a:t>
            </a:r>
          </a:p>
          <a:p>
            <a:pPr lvl="1"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The change in the </a:t>
            </a:r>
            <a:r>
              <a:rPr lang="en-US" i="1" dirty="0" smtClean="0">
                <a:ea typeface="+mn-ea"/>
                <a:cs typeface="+mn-cs"/>
              </a:rPr>
              <a:t>b</a:t>
            </a:r>
            <a:r>
              <a:rPr lang="en-US" i="1" baseline="-25000" dirty="0" smtClean="0">
                <a:ea typeface="+mn-ea"/>
                <a:cs typeface="+mn-cs"/>
              </a:rPr>
              <a:t>i</a:t>
            </a:r>
            <a:r>
              <a:rPr lang="en-US" dirty="0" smtClean="0">
                <a:ea typeface="+mn-ea"/>
                <a:cs typeface="+mn-cs"/>
              </a:rPr>
              <a:t> does not affect the objective function coefficients so optimality is not affected. (The value of </a:t>
            </a:r>
            <a:r>
              <a:rPr lang="en-US" i="1" dirty="0" smtClean="0">
                <a:ea typeface="+mn-ea"/>
                <a:cs typeface="+mn-cs"/>
              </a:rPr>
              <a:t>z</a:t>
            </a:r>
            <a:r>
              <a:rPr lang="en-US" dirty="0" smtClean="0">
                <a:ea typeface="+mn-ea"/>
                <a:cs typeface="+mn-cs"/>
              </a:rPr>
              <a:t> may be changed.)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Sensitivity Analysis</a:t>
            </a:r>
            <a:b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US" sz="3200" smtClean="0"/>
              <a:t>Change in RHS</a:t>
            </a:r>
            <a:endParaRPr lang="en-US" altLang="en-US" sz="3200" smtClean="0">
              <a:cs typeface="Times New Roman" panose="02020603050405020304" pitchFamily="18" charset="0"/>
            </a:endParaRP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924800" y="6416675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9E7510-2D6A-41A6-8DF5-45139755F4DB}" type="slidenum">
              <a:rPr lang="en-US" altLang="en-US" sz="15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500">
              <a:latin typeface="Times New Roman" panose="02020603050405020304" pitchFamily="18" charset="0"/>
            </a:endParaRPr>
          </a:p>
        </p:txBody>
      </p:sp>
      <p:graphicFrame>
        <p:nvGraphicFramePr>
          <p:cNvPr id="26628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6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250" name="Content Placeholder 9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089525"/>
          </a:xfrm>
        </p:spPr>
        <p:txBody>
          <a:bodyPr/>
          <a:lstStyle/>
          <a:p>
            <a:r>
              <a:rPr lang="en-US" altLang="en-US" smtClean="0"/>
              <a:t>Let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where	is the vector of RHS where </a:t>
            </a:r>
            <a:r>
              <a:rPr lang="en-US" altLang="en-US" i="1" smtClean="0"/>
              <a:t>b</a:t>
            </a:r>
            <a:r>
              <a:rPr lang="en-US" altLang="en-US" i="1" baseline="-25000" smtClean="0"/>
              <a:t>k</a:t>
            </a:r>
            <a:r>
              <a:rPr lang="en-US" altLang="en-US" smtClean="0"/>
              <a:t> is allowed to vary by	 .</a:t>
            </a:r>
          </a:p>
          <a:p>
            <a:r>
              <a:rPr lang="en-US" altLang="en-US" smtClean="0"/>
              <a:t>For our solution to remain optimal</a:t>
            </a:r>
          </a:p>
          <a:p>
            <a:endParaRPr lang="en-US" altLang="en-US" smtClean="0"/>
          </a:p>
          <a:p>
            <a:r>
              <a:rPr lang="en-US" altLang="en-US" smtClean="0"/>
              <a:t>For a maximization problem with all ≤ constraints</a:t>
            </a:r>
          </a:p>
        </p:txBody>
      </p:sp>
      <p:graphicFrame>
        <p:nvGraphicFramePr>
          <p:cNvPr id="26631" name="Object 13"/>
          <p:cNvGraphicFramePr>
            <a:graphicFrameLocks noChangeAspect="1"/>
          </p:cNvGraphicFramePr>
          <p:nvPr/>
        </p:nvGraphicFramePr>
        <p:xfrm>
          <a:off x="6464300" y="3500438"/>
          <a:ext cx="84613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7" name="Equation" r:id="rId5" imgW="330057" imgH="241195" progId="Equation.DSMT4">
                  <p:embed/>
                </p:oleObj>
              </mc:Choice>
              <mc:Fallback>
                <p:oleObj name="Equation" r:id="rId5" imgW="330057" imgH="24119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300" y="3500438"/>
                        <a:ext cx="846138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4"/>
          <p:cNvGraphicFramePr>
            <a:graphicFrameLocks noChangeAspect="1"/>
          </p:cNvGraphicFramePr>
          <p:nvPr/>
        </p:nvGraphicFramePr>
        <p:xfrm>
          <a:off x="2590800" y="1143000"/>
          <a:ext cx="1371600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8" name="Equation" r:id="rId7" imgW="964655" imgH="1399336" progId="Equation.DSMT4">
                  <p:embed/>
                </p:oleObj>
              </mc:Choice>
              <mc:Fallback>
                <p:oleObj name="Equation" r:id="rId7" imgW="964655" imgH="139933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143000"/>
                        <a:ext cx="1371600" cy="198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5"/>
          <p:cNvGraphicFramePr>
            <a:graphicFrameLocks noChangeAspect="1"/>
          </p:cNvGraphicFramePr>
          <p:nvPr/>
        </p:nvGraphicFramePr>
        <p:xfrm>
          <a:off x="1752600" y="3184525"/>
          <a:ext cx="3810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9" name="Equation" r:id="rId9" imgW="178212" imgH="231063" progId="Equation.DSMT4">
                  <p:embed/>
                </p:oleObj>
              </mc:Choice>
              <mc:Fallback>
                <p:oleObj name="Equation" r:id="rId9" imgW="178212" imgH="23106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184525"/>
                        <a:ext cx="3810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6"/>
          <p:cNvGraphicFramePr>
            <a:graphicFrameLocks noChangeAspect="1"/>
          </p:cNvGraphicFramePr>
          <p:nvPr/>
        </p:nvGraphicFramePr>
        <p:xfrm>
          <a:off x="1828800" y="3581400"/>
          <a:ext cx="5254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0" name="Equation" r:id="rId11" imgW="267318" imgH="231063" progId="Equation.DSMT4">
                  <p:embed/>
                </p:oleObj>
              </mc:Choice>
              <mc:Fallback>
                <p:oleObj name="Equation" r:id="rId11" imgW="267318" imgH="231063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581400"/>
                        <a:ext cx="5254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7"/>
          <p:cNvGraphicFramePr>
            <a:graphicFrameLocks noChangeAspect="1"/>
          </p:cNvGraphicFramePr>
          <p:nvPr/>
        </p:nvGraphicFramePr>
        <p:xfrm>
          <a:off x="3505200" y="4495800"/>
          <a:ext cx="149383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1" name="Equation" r:id="rId13" imgW="711406" imgH="238621" progId="Equation.DSMT4">
                  <p:embed/>
                </p:oleObj>
              </mc:Choice>
              <mc:Fallback>
                <p:oleObj name="Equation" r:id="rId13" imgW="711406" imgH="23862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495800"/>
                        <a:ext cx="1493838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6" name="Object 8"/>
          <p:cNvGraphicFramePr>
            <a:graphicFrameLocks noChangeAspect="1"/>
          </p:cNvGraphicFramePr>
          <p:nvPr/>
        </p:nvGraphicFramePr>
        <p:xfrm>
          <a:off x="3276600" y="5427663"/>
          <a:ext cx="3184525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2" name="Equation" r:id="rId15" imgW="2099947" imgH="942248" progId="Equation.DSMT4">
                  <p:embed/>
                </p:oleObj>
              </mc:Choice>
              <mc:Fallback>
                <p:oleObj name="Equation" r:id="rId15" imgW="2099947" imgH="942248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427663"/>
                        <a:ext cx="3184525" cy="1430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Sensitivity Analysis</a:t>
            </a:r>
            <a:b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US" sz="3200" smtClean="0"/>
              <a:t>Change in RHS</a:t>
            </a:r>
            <a:endParaRPr lang="en-US" altLang="en-US" sz="3200" smtClean="0">
              <a:cs typeface="Times New Roman" panose="02020603050405020304" pitchFamily="18" charset="0"/>
            </a:endParaRP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924800" y="6416675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BD82AF-5055-411C-824F-21167467D8B1}" type="slidenum">
              <a:rPr lang="en-US" altLang="en-US" sz="15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500">
              <a:latin typeface="Times New Roman" panose="02020603050405020304" pitchFamily="18" charset="0"/>
            </a:endParaRPr>
          </a:p>
        </p:txBody>
      </p:sp>
      <p:graphicFrame>
        <p:nvGraphicFramePr>
          <p:cNvPr id="27652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5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54" name="Content Placeholder 9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089525"/>
          </a:xfrm>
        </p:spPr>
        <p:txBody>
          <a:bodyPr/>
          <a:lstStyle/>
          <a:p>
            <a:r>
              <a:rPr lang="en-US" altLang="en-US" dirty="0" smtClean="0"/>
              <a:t>To maintain optimality</a:t>
            </a:r>
          </a:p>
          <a:p>
            <a:r>
              <a:rPr lang="en-US" altLang="en-US" dirty="0" smtClean="0"/>
              <a:t>or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For the </a:t>
            </a:r>
            <a:r>
              <a:rPr lang="en-US" altLang="en-US" i="1" dirty="0" err="1" smtClean="0"/>
              <a:t>i</a:t>
            </a:r>
            <a:r>
              <a:rPr lang="en-US" altLang="en-US" baseline="30000" dirty="0" err="1" smtClean="0"/>
              <a:t>th</a:t>
            </a:r>
            <a:r>
              <a:rPr lang="en-US" altLang="en-US" dirty="0" smtClean="0"/>
              <a:t> row, we have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The optimal tableau’s RHS would be</a:t>
            </a:r>
          </a:p>
          <a:p>
            <a:pPr>
              <a:buFontTx/>
              <a:buNone/>
            </a:pPr>
            <a:r>
              <a:rPr lang="en-US" altLang="en-US" dirty="0" smtClean="0"/>
              <a:t>    so for the </a:t>
            </a:r>
            <a:r>
              <a:rPr lang="en-US" altLang="en-US" i="1" dirty="0" err="1" smtClean="0"/>
              <a:t>i</a:t>
            </a:r>
            <a:r>
              <a:rPr lang="en-US" altLang="en-US" baseline="30000" dirty="0" err="1" smtClean="0"/>
              <a:t>th</a:t>
            </a:r>
            <a:r>
              <a:rPr lang="en-US" altLang="en-US" dirty="0" smtClean="0"/>
              <a:t> RHS,   , in the current tableau, we would have</a:t>
            </a:r>
          </a:p>
          <a:p>
            <a:r>
              <a:rPr lang="en-US" altLang="en-US" dirty="0" smtClean="0"/>
              <a:t>Thus we have 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V must be satisfied for </a:t>
            </a:r>
            <a:r>
              <a:rPr lang="en-US" altLang="en-US" i="1" dirty="0" smtClean="0"/>
              <a:t>all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i</a:t>
            </a:r>
            <a:r>
              <a:rPr lang="en-US" altLang="en-US" dirty="0" smtClean="0"/>
              <a:t> in our tableau to maintain the current basis (which is optimal) as feasible.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graphicFrame>
        <p:nvGraphicFramePr>
          <p:cNvPr id="27655" name="Object 13"/>
          <p:cNvGraphicFramePr>
            <a:graphicFrameLocks noChangeAspect="1"/>
          </p:cNvGraphicFramePr>
          <p:nvPr/>
        </p:nvGraphicFramePr>
        <p:xfrm>
          <a:off x="6464300" y="3500438"/>
          <a:ext cx="84613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6" name="Equation" r:id="rId5" imgW="330057" imgH="241195" progId="Equation.DSMT4">
                  <p:embed/>
                </p:oleObj>
              </mc:Choice>
              <mc:Fallback>
                <p:oleObj name="Equation" r:id="rId5" imgW="330057" imgH="24119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300" y="3500438"/>
                        <a:ext cx="846138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7"/>
          <p:cNvGraphicFramePr>
            <a:graphicFrameLocks noChangeAspect="1"/>
          </p:cNvGraphicFramePr>
          <p:nvPr/>
        </p:nvGraphicFramePr>
        <p:xfrm>
          <a:off x="4144963" y="1176338"/>
          <a:ext cx="149383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7" name="Equation" r:id="rId7" imgW="711406" imgH="238621" progId="Equation.DSMT4">
                  <p:embed/>
                </p:oleObj>
              </mc:Choice>
              <mc:Fallback>
                <p:oleObj name="Equation" r:id="rId7" imgW="711406" imgH="23862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4963" y="1176338"/>
                        <a:ext cx="149383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1524000" y="1762125"/>
          <a:ext cx="52228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8" name="Equation" r:id="rId9" imgW="3904436" imgH="675554" progId="Equation.DSMT4">
                  <p:embed/>
                </p:oleObj>
              </mc:Choice>
              <mc:Fallback>
                <p:oleObj name="Equation" r:id="rId9" imgW="3904436" imgH="675554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762125"/>
                        <a:ext cx="522287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1322388" y="3048000"/>
          <a:ext cx="5611812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9" name="Equation" r:id="rId11" imgW="3843469" imgH="238621" progId="Equation.DSMT4">
                  <p:embed/>
                </p:oleObj>
              </mc:Choice>
              <mc:Fallback>
                <p:oleObj name="Equation" r:id="rId11" imgW="3843469" imgH="238621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3048000"/>
                        <a:ext cx="5611812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6324600" y="3505200"/>
          <a:ext cx="8064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0" name="Equation" r:id="rId13" imgW="340912" imgH="204430" progId="Equation.DSMT4">
                  <p:embed/>
                </p:oleObj>
              </mc:Choice>
              <mc:Fallback>
                <p:oleObj name="Equation" r:id="rId13" imgW="340912" imgH="20443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505200"/>
                        <a:ext cx="80645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Object 12"/>
          <p:cNvGraphicFramePr>
            <a:graphicFrameLocks noChangeAspect="1"/>
          </p:cNvGraphicFramePr>
          <p:nvPr/>
        </p:nvGraphicFramePr>
        <p:xfrm>
          <a:off x="3505200" y="3960813"/>
          <a:ext cx="3048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1" name="Equation" r:id="rId15" imgW="143941" imgH="252658" progId="Equation.DSMT4">
                  <p:embed/>
                </p:oleObj>
              </mc:Choice>
              <mc:Fallback>
                <p:oleObj name="Equation" r:id="rId15" imgW="143941" imgH="252658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960813"/>
                        <a:ext cx="3048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1" name="Object 9"/>
          <p:cNvGraphicFramePr>
            <a:graphicFrameLocks noChangeAspect="1"/>
          </p:cNvGraphicFramePr>
          <p:nvPr/>
        </p:nvGraphicFramePr>
        <p:xfrm>
          <a:off x="1600200" y="4429125"/>
          <a:ext cx="65532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2" name="Equation" r:id="rId17" imgW="3896861" imgH="266694" progId="Equation.DSMT4">
                  <p:embed/>
                </p:oleObj>
              </mc:Choice>
              <mc:Fallback>
                <p:oleObj name="Equation" r:id="rId17" imgW="3896861" imgH="266694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429125"/>
                        <a:ext cx="65532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Object 14"/>
          <p:cNvGraphicFramePr>
            <a:graphicFrameLocks noChangeAspect="1"/>
          </p:cNvGraphicFramePr>
          <p:nvPr/>
        </p:nvGraphicFramePr>
        <p:xfrm>
          <a:off x="2895600" y="5334000"/>
          <a:ext cx="41576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3" name="Equation" r:id="rId19" imgW="2529965" imgH="266694" progId="Equation.DSMT4">
                  <p:embed/>
                </p:oleObj>
              </mc:Choice>
              <mc:Fallback>
                <p:oleObj name="Equation" r:id="rId19" imgW="2529965" imgH="266694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34000"/>
                        <a:ext cx="415766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7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7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7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76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Sensitivity Analysis</a:t>
            </a:r>
            <a:b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US" sz="3200" smtClean="0"/>
              <a:t>Change in RHS</a:t>
            </a:r>
            <a:endParaRPr lang="en-US" altLang="en-US" sz="3200" smtClean="0">
              <a:cs typeface="Times New Roman" panose="02020603050405020304" pitchFamily="18" charset="0"/>
            </a:endParaRP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924800" y="6416675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941A86-D5B0-4438-A150-23A9E4A6AF0F}" type="slidenum">
              <a:rPr lang="en-US" altLang="en-US" sz="15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500">
              <a:latin typeface="Times New Roman" panose="02020603050405020304" pitchFamily="18" charset="0"/>
            </a:endParaRPr>
          </a:p>
        </p:txBody>
      </p:sp>
      <p:graphicFrame>
        <p:nvGraphicFramePr>
          <p:cNvPr id="28676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7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678" name="Content Placeholder 9"/>
          <p:cNvSpPr>
            <a:spLocks noGrp="1"/>
          </p:cNvSpPr>
          <p:nvPr>
            <p:ph idx="1"/>
          </p:nvPr>
        </p:nvSpPr>
        <p:spPr>
          <a:xfrm>
            <a:off x="152400" y="1066800"/>
            <a:ext cx="8991600" cy="5089525"/>
          </a:xfrm>
        </p:spPr>
        <p:txBody>
          <a:bodyPr/>
          <a:lstStyle/>
          <a:p>
            <a:r>
              <a:rPr lang="en-US" altLang="en-US" smtClean="0"/>
              <a:t>To remain optimal the tableau must remain feasible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To find the limiting element, we will divide by       and will have to consider if       is positive or negative.</a:t>
            </a:r>
          </a:p>
          <a:p>
            <a:endParaRPr lang="en-US" altLang="en-US" smtClean="0"/>
          </a:p>
        </p:txBody>
      </p:sp>
      <p:graphicFrame>
        <p:nvGraphicFramePr>
          <p:cNvPr id="28679" name="Object 11"/>
          <p:cNvGraphicFramePr>
            <a:graphicFrameLocks noChangeAspect="1"/>
          </p:cNvGraphicFramePr>
          <p:nvPr/>
        </p:nvGraphicFramePr>
        <p:xfrm>
          <a:off x="2057400" y="1524000"/>
          <a:ext cx="53975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8" name="Equation" r:id="rId5" imgW="2438400" imgH="266700" progId="Equation.DSMT4">
                  <p:embed/>
                </p:oleObj>
              </mc:Choice>
              <mc:Fallback>
                <p:oleObj name="Equation" r:id="rId5" imgW="2438400" imgH="2667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524000"/>
                        <a:ext cx="53975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12"/>
          <p:cNvGraphicFramePr>
            <a:graphicFrameLocks noChangeAspect="1"/>
          </p:cNvGraphicFramePr>
          <p:nvPr/>
        </p:nvGraphicFramePr>
        <p:xfrm>
          <a:off x="2514600" y="2057400"/>
          <a:ext cx="50228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9" name="Equation" r:id="rId7" imgW="2323092" imgH="266584" progId="Equation.DSMT4">
                  <p:embed/>
                </p:oleObj>
              </mc:Choice>
              <mc:Fallback>
                <p:oleObj name="Equation" r:id="rId7" imgW="2323092" imgH="266584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057400"/>
                        <a:ext cx="50228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13"/>
          <p:cNvGraphicFramePr>
            <a:graphicFrameLocks noChangeAspect="1"/>
          </p:cNvGraphicFramePr>
          <p:nvPr/>
        </p:nvGraphicFramePr>
        <p:xfrm>
          <a:off x="6464300" y="3500438"/>
          <a:ext cx="84613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0" name="Equation" r:id="rId9" imgW="330057" imgH="241195" progId="Equation.DSMT4">
                  <p:embed/>
                </p:oleObj>
              </mc:Choice>
              <mc:Fallback>
                <p:oleObj name="Equation" r:id="rId9" imgW="330057" imgH="24119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300" y="3500438"/>
                        <a:ext cx="846138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6"/>
          <p:cNvGraphicFramePr>
            <a:graphicFrameLocks noChangeAspect="1"/>
          </p:cNvGraphicFramePr>
          <p:nvPr/>
        </p:nvGraphicFramePr>
        <p:xfrm>
          <a:off x="7112000" y="2590800"/>
          <a:ext cx="5842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1" name="Equation" r:id="rId11" imgW="328286" imgH="238621" progId="Equation.DSMT4">
                  <p:embed/>
                </p:oleObj>
              </mc:Choice>
              <mc:Fallback>
                <p:oleObj name="Equation" r:id="rId11" imgW="328286" imgH="238621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0" y="2590800"/>
                        <a:ext cx="58420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7"/>
          <p:cNvGraphicFramePr>
            <a:graphicFrameLocks noChangeAspect="1"/>
          </p:cNvGraphicFramePr>
          <p:nvPr/>
        </p:nvGraphicFramePr>
        <p:xfrm>
          <a:off x="3352800" y="2895600"/>
          <a:ext cx="609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2" name="Equation" r:id="rId13" imgW="330057" imgH="241195" progId="Equation.DSMT4">
                  <p:embed/>
                </p:oleObj>
              </mc:Choice>
              <mc:Fallback>
                <p:oleObj name="Equation" r:id="rId13" imgW="330057" imgH="24119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895600"/>
                        <a:ext cx="6096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55" name="Picture 1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05200"/>
            <a:ext cx="8408988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Sensitivity Analysis</a:t>
            </a:r>
            <a:b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US" sz="3200" smtClean="0"/>
              <a:t>Change in RHS</a:t>
            </a:r>
            <a:endParaRPr lang="en-US" altLang="en-US" sz="3200" smtClean="0">
              <a:cs typeface="Times New Roman" panose="02020603050405020304" pitchFamily="18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924800" y="6416675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C3EEE2-2A0E-4CF4-B5B6-F6E9BD7670DC}" type="slidenum">
              <a:rPr lang="en-US" altLang="en-US" sz="15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500">
              <a:latin typeface="Times New Roman" panose="02020603050405020304" pitchFamily="18" charset="0"/>
            </a:endParaRPr>
          </a:p>
        </p:txBody>
      </p:sp>
      <p:graphicFrame>
        <p:nvGraphicFramePr>
          <p:cNvPr id="29700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3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02" name="Content Placeholder 9"/>
          <p:cNvSpPr>
            <a:spLocks noGrp="1"/>
          </p:cNvSpPr>
          <p:nvPr>
            <p:ph idx="1"/>
          </p:nvPr>
        </p:nvSpPr>
        <p:spPr>
          <a:xfrm>
            <a:off x="533400" y="1219200"/>
            <a:ext cx="8458200" cy="5089525"/>
          </a:xfrm>
        </p:spPr>
        <p:txBody>
          <a:bodyPr/>
          <a:lstStyle/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In general</a:t>
            </a:r>
          </a:p>
          <a:p>
            <a:endParaRPr lang="en-US" altLang="en-US" dirty="0" smtClean="0"/>
          </a:p>
        </p:txBody>
      </p:sp>
      <p:graphicFrame>
        <p:nvGraphicFramePr>
          <p:cNvPr id="29703" name="Object 13"/>
          <p:cNvGraphicFramePr>
            <a:graphicFrameLocks noChangeAspect="1"/>
          </p:cNvGraphicFramePr>
          <p:nvPr/>
        </p:nvGraphicFramePr>
        <p:xfrm>
          <a:off x="6464300" y="3500438"/>
          <a:ext cx="84613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4" name="Equation" r:id="rId5" imgW="330057" imgH="241195" progId="Equation.DSMT4">
                  <p:embed/>
                </p:oleObj>
              </mc:Choice>
              <mc:Fallback>
                <p:oleObj name="Equation" r:id="rId5" imgW="330057" imgH="24119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300" y="3500438"/>
                        <a:ext cx="846138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0" name="Object 14"/>
          <p:cNvGraphicFramePr>
            <a:graphicFrameLocks noChangeAspect="1"/>
          </p:cNvGraphicFramePr>
          <p:nvPr/>
        </p:nvGraphicFramePr>
        <p:xfrm>
          <a:off x="1905000" y="5181600"/>
          <a:ext cx="51054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5" name="Equation" r:id="rId7" imgW="2806700" imgH="508000" progId="Equation.DSMT4">
                  <p:embed/>
                </p:oleObj>
              </mc:Choice>
              <mc:Fallback>
                <p:oleObj name="Equation" r:id="rId7" imgW="2806700" imgH="508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181600"/>
                        <a:ext cx="51054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5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80772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5642113" y="2896964"/>
            <a:ext cx="2286000" cy="1938992"/>
            <a:chOff x="5675906" y="2840504"/>
            <a:chExt cx="2286000" cy="1938992"/>
          </a:xfrm>
        </p:grpSpPr>
        <p:sp>
          <p:nvSpPr>
            <p:cNvPr id="2" name="Line Callout 1 1"/>
            <p:cNvSpPr/>
            <p:nvPr/>
          </p:nvSpPr>
          <p:spPr bwMode="auto">
            <a:xfrm>
              <a:off x="5675906" y="2905992"/>
              <a:ext cx="2286000" cy="1862792"/>
            </a:xfrm>
            <a:prstGeom prst="borderCallout1">
              <a:avLst>
                <a:gd name="adj1" fmla="val 18750"/>
                <a:gd name="adj2" fmla="val -8333"/>
                <a:gd name="adj3" fmla="val -53544"/>
                <a:gd name="adj4" fmla="val -57463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799482" y="2840504"/>
              <a:ext cx="203884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Note that the inequality has reversed as we divided by a negative value                        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97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Sensitivity Analysis</a:t>
            </a:r>
            <a:b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US" sz="3200" smtClean="0"/>
              <a:t>Change in RHS - Example</a:t>
            </a:r>
            <a:endParaRPr lang="en-US" altLang="en-US" sz="3200" smtClean="0">
              <a:cs typeface="Times New Roman" panose="02020603050405020304" pitchFamily="18" charset="0"/>
            </a:endParaRP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924800" y="6416675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B6034A-C719-4D00-B781-A4F5A19130AA}" type="slidenum">
              <a:rPr lang="en-US" altLang="en-US" sz="15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500">
              <a:latin typeface="Times New Roman" panose="02020603050405020304" pitchFamily="18" charset="0"/>
            </a:endParaRPr>
          </a:p>
        </p:txBody>
      </p:sp>
      <p:graphicFrame>
        <p:nvGraphicFramePr>
          <p:cNvPr id="30724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4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26" name="Content Placeholder 9"/>
          <p:cNvSpPr>
            <a:spLocks noGrp="1"/>
          </p:cNvSpPr>
          <p:nvPr>
            <p:ph idx="1"/>
          </p:nvPr>
        </p:nvSpPr>
        <p:spPr>
          <a:xfrm>
            <a:off x="381000" y="1219200"/>
            <a:ext cx="8610600" cy="5089525"/>
          </a:xfrm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Range on </a:t>
            </a:r>
            <a:r>
              <a:rPr lang="en-US" altLang="en-US" i="1" smtClean="0"/>
              <a:t>b</a:t>
            </a:r>
            <a:r>
              <a:rPr lang="en-US" altLang="en-US" baseline="-25000" smtClean="0"/>
              <a:t>2</a:t>
            </a:r>
            <a:r>
              <a:rPr lang="en-US" altLang="en-US" smtClean="0"/>
              <a:t>					(</a:t>
            </a:r>
            <a:r>
              <a:rPr lang="en-US" altLang="en-US" i="1" smtClean="0"/>
              <a:t>b</a:t>
            </a:r>
            <a:r>
              <a:rPr lang="en-US" altLang="en-US" baseline="-25000" smtClean="0"/>
              <a:t>2</a:t>
            </a:r>
            <a:r>
              <a:rPr lang="en-US" altLang="en-US" smtClean="0"/>
              <a:t> = 1200)</a:t>
            </a:r>
          </a:p>
          <a:p>
            <a:endParaRPr lang="en-US" altLang="en-US" smtClean="0"/>
          </a:p>
        </p:txBody>
      </p:sp>
      <p:graphicFrame>
        <p:nvGraphicFramePr>
          <p:cNvPr id="30727" name="Object 13"/>
          <p:cNvGraphicFramePr>
            <a:graphicFrameLocks noChangeAspect="1"/>
          </p:cNvGraphicFramePr>
          <p:nvPr/>
        </p:nvGraphicFramePr>
        <p:xfrm>
          <a:off x="6464300" y="3500438"/>
          <a:ext cx="84613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5" name="Equation" r:id="rId5" imgW="330057" imgH="241195" progId="Equation.DSMT4">
                  <p:embed/>
                </p:oleObj>
              </mc:Choice>
              <mc:Fallback>
                <p:oleObj name="Equation" r:id="rId5" imgW="330057" imgH="24119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300" y="3500438"/>
                        <a:ext cx="846138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14"/>
          <p:cNvGraphicFramePr>
            <a:graphicFrameLocks noChangeAspect="1"/>
          </p:cNvGraphicFramePr>
          <p:nvPr/>
        </p:nvGraphicFramePr>
        <p:xfrm>
          <a:off x="2514600" y="2590800"/>
          <a:ext cx="35052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6" name="Equation" r:id="rId7" imgW="2806700" imgH="508000" progId="Equation.DSMT4">
                  <p:embed/>
                </p:oleObj>
              </mc:Choice>
              <mc:Fallback>
                <p:oleObj name="Equation" r:id="rId7" imgW="2806700" imgH="508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590800"/>
                        <a:ext cx="35052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5"/>
          <p:cNvGraphicFramePr>
            <a:graphicFrameLocks noChangeAspect="1"/>
          </p:cNvGraphicFramePr>
          <p:nvPr/>
        </p:nvGraphicFramePr>
        <p:xfrm>
          <a:off x="533400" y="1066800"/>
          <a:ext cx="7907338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7" name="Document" r:id="rId9" imgW="5623788" imgH="1518106" progId="Word.Document.12">
                  <p:embed/>
                </p:oleObj>
              </mc:Choice>
              <mc:Fallback>
                <p:oleObj name="Document" r:id="rId9" imgW="5623788" imgH="1518106" progId="Word.Documen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066800"/>
                        <a:ext cx="7907338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2667000" y="3429000"/>
          <a:ext cx="3344863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8" name="Equation" r:id="rId11" imgW="2379892" imgH="505316" progId="Equation.DSMT4">
                  <p:embed/>
                </p:oleObj>
              </mc:Choice>
              <mc:Fallback>
                <p:oleObj name="Equation" r:id="rId11" imgW="2379892" imgH="50531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3344863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7" name="Object 7"/>
          <p:cNvGraphicFramePr>
            <a:graphicFrameLocks noChangeAspect="1"/>
          </p:cNvGraphicFramePr>
          <p:nvPr/>
        </p:nvGraphicFramePr>
        <p:xfrm>
          <a:off x="2286000" y="4114800"/>
          <a:ext cx="35639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9" name="Equation" r:id="rId13" imgW="2673906" imgH="457088" progId="Equation.DSMT4">
                  <p:embed/>
                </p:oleObj>
              </mc:Choice>
              <mc:Fallback>
                <p:oleObj name="Equation" r:id="rId13" imgW="2673906" imgH="457088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114800"/>
                        <a:ext cx="35639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 bwMode="auto">
          <a:xfrm flipH="1">
            <a:off x="3200400" y="1981200"/>
            <a:ext cx="3124200" cy="2209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>
            <a:off x="3200400" y="1981200"/>
            <a:ext cx="1828800" cy="2590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3810000" y="2286000"/>
            <a:ext cx="1295400" cy="2286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H="1">
            <a:off x="3810000" y="2209800"/>
            <a:ext cx="2514600" cy="1981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flipH="1">
            <a:off x="5638800" y="2514600"/>
            <a:ext cx="762000" cy="1676400"/>
          </a:xfrm>
          <a:prstGeom prst="straightConnector1">
            <a:avLst/>
          </a:prstGeom>
          <a:noFill/>
          <a:ln w="9525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26"/>
          <p:cNvCxnSpPr>
            <a:cxnSpLocks noChangeShapeType="1"/>
          </p:cNvCxnSpPr>
          <p:nvPr/>
        </p:nvCxnSpPr>
        <p:spPr bwMode="auto">
          <a:xfrm>
            <a:off x="5181600" y="2514600"/>
            <a:ext cx="228600" cy="1981200"/>
          </a:xfrm>
          <a:prstGeom prst="straightConnector1">
            <a:avLst/>
          </a:prstGeom>
          <a:noFill/>
          <a:ln w="9525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81928" name="Object 8"/>
          <p:cNvGraphicFramePr>
            <a:graphicFrameLocks noChangeAspect="1"/>
          </p:cNvGraphicFramePr>
          <p:nvPr/>
        </p:nvGraphicFramePr>
        <p:xfrm>
          <a:off x="2590800" y="4800600"/>
          <a:ext cx="32432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0" name="Equation" r:id="rId15" imgW="2318924" imgH="327519" progId="Equation.DSMT4">
                  <p:embed/>
                </p:oleObj>
              </mc:Choice>
              <mc:Fallback>
                <p:oleObj name="Equation" r:id="rId15" imgW="2318924" imgH="32751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800600"/>
                        <a:ext cx="32432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9" name="Object 9"/>
          <p:cNvGraphicFramePr>
            <a:graphicFrameLocks noChangeAspect="1"/>
          </p:cNvGraphicFramePr>
          <p:nvPr/>
        </p:nvGraphicFramePr>
        <p:xfrm>
          <a:off x="3581400" y="5334000"/>
          <a:ext cx="190500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1" name="Equation" r:id="rId17" imgW="1244600" imgH="218466" progId="Equation.DSMT4">
                  <p:embed/>
                </p:oleObj>
              </mc:Choice>
              <mc:Fallback>
                <p:oleObj name="Equation" r:id="rId17" imgW="1244600" imgH="218466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334000"/>
                        <a:ext cx="1905000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0" name="Object 10"/>
          <p:cNvGraphicFramePr>
            <a:graphicFrameLocks noChangeAspect="1"/>
          </p:cNvGraphicFramePr>
          <p:nvPr/>
        </p:nvGraphicFramePr>
        <p:xfrm>
          <a:off x="3733800" y="5791200"/>
          <a:ext cx="1828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2" name="Equation" r:id="rId19" imgW="1169563" imgH="218466" progId="Equation.DSMT4">
                  <p:embed/>
                </p:oleObj>
              </mc:Choice>
              <mc:Fallback>
                <p:oleObj name="Equation" r:id="rId19" imgW="1169563" imgH="218466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791200"/>
                        <a:ext cx="1828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altLang="en-US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US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Sensitivity Analysis </a:t>
            </a:r>
            <a:br>
              <a:rPr lang="en-US" altLang="en-US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US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Shadow Price</a:t>
            </a:r>
          </a:p>
        </p:txBody>
      </p:sp>
      <p:sp>
        <p:nvSpPr>
          <p:cNvPr id="9219" name="Rectangle 4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24800" y="6416675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E25B28-5ACC-4BF1-AE46-BFBB92C95608}" type="slidenum">
              <a:rPr lang="en-US" altLang="en-US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2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Sensitivity Analysis</a:t>
            </a:r>
            <a:r>
              <a:rPr lang="en-US" altLang="en-US" sz="3700" smtClean="0"/>
              <a:t> Example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924800" y="6416675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880AE3-6F20-46F3-A5D3-548EF4A0859D}" type="slidenum">
              <a:rPr lang="en-US" altLang="en-US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389" name="Content Placeholder 11"/>
          <p:cNvSpPr>
            <a:spLocks noGrp="1"/>
          </p:cNvSpPr>
          <p:nvPr>
            <p:ph idx="1"/>
          </p:nvPr>
        </p:nvSpPr>
        <p:spPr>
          <a:xfrm>
            <a:off x="190500" y="1295400"/>
            <a:ext cx="8763000" cy="5638800"/>
          </a:xfrm>
        </p:spPr>
        <p:txBody>
          <a:bodyPr/>
          <a:lstStyle/>
          <a:p>
            <a:r>
              <a:rPr lang="en-US" altLang="en-US" sz="2000" dirty="0" smtClean="0"/>
              <a:t>Consider the following linear program in canonical form: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600" dirty="0" smtClean="0"/>
              <a:t> Max z = 1 x</a:t>
            </a:r>
            <a:r>
              <a:rPr lang="en-US" altLang="en-US" sz="1600" baseline="-25000" dirty="0" smtClean="0"/>
              <a:t>1</a:t>
            </a:r>
            <a:r>
              <a:rPr lang="en-US" altLang="en-US" sz="1600" dirty="0" smtClean="0"/>
              <a:t> + 5 x</a:t>
            </a:r>
            <a:r>
              <a:rPr lang="en-US" altLang="en-US" sz="1600" baseline="-25000" dirty="0" smtClean="0"/>
              <a:t>2</a:t>
            </a:r>
            <a:r>
              <a:rPr lang="en-US" altLang="en-US" sz="1600" dirty="0" smtClean="0"/>
              <a:t> + 3 x</a:t>
            </a:r>
            <a:r>
              <a:rPr lang="en-US" altLang="en-US" sz="1600" baseline="-25000" dirty="0" smtClean="0"/>
              <a:t>3</a:t>
            </a:r>
            <a:r>
              <a:rPr lang="en-US" altLang="en-US" sz="1600" dirty="0" smtClean="0"/>
              <a:t> + 4 x</a:t>
            </a:r>
            <a:r>
              <a:rPr lang="en-US" altLang="en-US" sz="1600" baseline="-25000" dirty="0" smtClean="0"/>
              <a:t>4</a:t>
            </a:r>
            <a:r>
              <a:rPr lang="en-US" altLang="en-US" sz="1600" dirty="0" smtClean="0"/>
              <a:t> + 0 x</a:t>
            </a:r>
            <a:r>
              <a:rPr lang="en-US" altLang="en-US" sz="1600" baseline="-25000" dirty="0" smtClean="0"/>
              <a:t>5</a:t>
            </a:r>
            <a:r>
              <a:rPr lang="en-US" altLang="en-US" sz="1600" dirty="0" smtClean="0"/>
              <a:t> + 0 x</a:t>
            </a:r>
            <a:r>
              <a:rPr lang="en-US" altLang="en-US" sz="1600" baseline="-25000" dirty="0" smtClean="0"/>
              <a:t>6</a:t>
            </a:r>
            <a:r>
              <a:rPr lang="en-US" altLang="en-US" sz="1600" dirty="0" smtClean="0"/>
              <a:t> + 0 x</a:t>
            </a:r>
            <a:r>
              <a:rPr lang="en-US" altLang="en-US" sz="1600" baseline="-25000" dirty="0" smtClean="0"/>
              <a:t>7</a:t>
            </a:r>
            <a:endParaRPr lang="en-US" altLang="en-US" sz="1600" dirty="0" smtClean="0"/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600" dirty="0" err="1" smtClean="0"/>
              <a:t>s.t.</a:t>
            </a:r>
            <a:r>
              <a:rPr lang="en-US" altLang="en-US" sz="1600" dirty="0" smtClean="0"/>
              <a:t>	          2 x</a:t>
            </a:r>
            <a:r>
              <a:rPr lang="en-US" altLang="en-US" sz="1600" baseline="-25000" dirty="0" smtClean="0"/>
              <a:t>1</a:t>
            </a:r>
            <a:r>
              <a:rPr lang="en-US" altLang="en-US" sz="1600" dirty="0" smtClean="0"/>
              <a:t> + 3 x</a:t>
            </a:r>
            <a:r>
              <a:rPr lang="en-US" altLang="en-US" sz="1600" baseline="-25000" dirty="0" smtClean="0"/>
              <a:t>2</a:t>
            </a:r>
            <a:r>
              <a:rPr lang="en-US" altLang="en-US" sz="1600" dirty="0" smtClean="0"/>
              <a:t> + 1 x</a:t>
            </a:r>
            <a:r>
              <a:rPr lang="en-US" altLang="en-US" sz="1600" baseline="-25000" dirty="0" smtClean="0"/>
              <a:t>3</a:t>
            </a:r>
            <a:r>
              <a:rPr lang="en-US" altLang="en-US" sz="1600" dirty="0" smtClean="0"/>
              <a:t> + 2 x</a:t>
            </a:r>
            <a:r>
              <a:rPr lang="en-US" altLang="en-US" sz="1600" baseline="-25000" dirty="0" smtClean="0"/>
              <a:t>4</a:t>
            </a:r>
            <a:r>
              <a:rPr lang="en-US" altLang="en-US" sz="1600" dirty="0" smtClean="0"/>
              <a:t> + 1 x</a:t>
            </a:r>
            <a:r>
              <a:rPr lang="en-US" altLang="en-US" sz="1600" baseline="-25000" dirty="0" smtClean="0"/>
              <a:t>5</a:t>
            </a:r>
            <a:r>
              <a:rPr lang="en-US" altLang="en-US" sz="1600" dirty="0" smtClean="0"/>
              <a:t> + 0 x</a:t>
            </a:r>
            <a:r>
              <a:rPr lang="en-US" altLang="en-US" sz="1600" baseline="-25000" dirty="0" smtClean="0"/>
              <a:t>6</a:t>
            </a:r>
            <a:r>
              <a:rPr lang="en-US" altLang="en-US" sz="1600" dirty="0" smtClean="0"/>
              <a:t> + 0 x</a:t>
            </a:r>
            <a:r>
              <a:rPr lang="en-US" altLang="en-US" sz="1600" baseline="-25000" dirty="0" smtClean="0"/>
              <a:t>7</a:t>
            </a:r>
            <a:r>
              <a:rPr lang="en-US" altLang="en-US" sz="1600" dirty="0" smtClean="0"/>
              <a:t> =   800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600" dirty="0" smtClean="0"/>
              <a:t>	          5 x</a:t>
            </a:r>
            <a:r>
              <a:rPr lang="en-US" altLang="en-US" sz="1600" baseline="-25000" dirty="0" smtClean="0"/>
              <a:t>1</a:t>
            </a:r>
            <a:r>
              <a:rPr lang="en-US" altLang="en-US" sz="1600" dirty="0" smtClean="0"/>
              <a:t> + 4 x</a:t>
            </a:r>
            <a:r>
              <a:rPr lang="en-US" altLang="en-US" sz="1600" baseline="-25000" dirty="0" smtClean="0"/>
              <a:t>2</a:t>
            </a:r>
            <a:r>
              <a:rPr lang="en-US" altLang="en-US" sz="1600" dirty="0" smtClean="0"/>
              <a:t> + 3 x</a:t>
            </a:r>
            <a:r>
              <a:rPr lang="en-US" altLang="en-US" sz="1600" baseline="-25000" dirty="0" smtClean="0"/>
              <a:t>3</a:t>
            </a:r>
            <a:r>
              <a:rPr lang="en-US" altLang="en-US" sz="1600" dirty="0" smtClean="0"/>
              <a:t> + 4 x</a:t>
            </a:r>
            <a:r>
              <a:rPr lang="en-US" altLang="en-US" sz="1600" baseline="-25000" dirty="0" smtClean="0"/>
              <a:t>4</a:t>
            </a:r>
            <a:r>
              <a:rPr lang="en-US" altLang="en-US" sz="1600" dirty="0" smtClean="0"/>
              <a:t> + 0 x</a:t>
            </a:r>
            <a:r>
              <a:rPr lang="en-US" altLang="en-US" sz="1600" baseline="-25000" dirty="0" smtClean="0"/>
              <a:t>5</a:t>
            </a:r>
            <a:r>
              <a:rPr lang="en-US" altLang="en-US" sz="1600" dirty="0" smtClean="0"/>
              <a:t> + 1 x</a:t>
            </a:r>
            <a:r>
              <a:rPr lang="en-US" altLang="en-US" sz="1600" baseline="-25000" dirty="0" smtClean="0"/>
              <a:t>6</a:t>
            </a:r>
            <a:r>
              <a:rPr lang="en-US" altLang="en-US" sz="1600" dirty="0" smtClean="0"/>
              <a:t> + 0 x</a:t>
            </a:r>
            <a:r>
              <a:rPr lang="en-US" altLang="en-US" sz="1600" baseline="-25000" dirty="0" smtClean="0"/>
              <a:t>7  </a:t>
            </a:r>
            <a:r>
              <a:rPr lang="en-US" altLang="en-US" sz="1600" dirty="0" smtClean="0"/>
              <a:t>= 1200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600" dirty="0" smtClean="0"/>
              <a:t>	          3 x</a:t>
            </a:r>
            <a:r>
              <a:rPr lang="en-US" altLang="en-US" sz="1600" baseline="-25000" dirty="0" smtClean="0"/>
              <a:t>1</a:t>
            </a:r>
            <a:r>
              <a:rPr lang="en-US" altLang="en-US" sz="1600" dirty="0" smtClean="0"/>
              <a:t> + 4 x</a:t>
            </a:r>
            <a:r>
              <a:rPr lang="en-US" altLang="en-US" sz="1600" baseline="-25000" dirty="0" smtClean="0"/>
              <a:t>2</a:t>
            </a:r>
            <a:r>
              <a:rPr lang="en-US" altLang="en-US" sz="1600" dirty="0" smtClean="0"/>
              <a:t> + 5 x</a:t>
            </a:r>
            <a:r>
              <a:rPr lang="en-US" altLang="en-US" sz="1600" baseline="-25000" dirty="0" smtClean="0"/>
              <a:t>3</a:t>
            </a:r>
            <a:r>
              <a:rPr lang="en-US" altLang="en-US" sz="1600" dirty="0" smtClean="0"/>
              <a:t> + 3 x</a:t>
            </a:r>
            <a:r>
              <a:rPr lang="en-US" altLang="en-US" sz="1600" baseline="-25000" dirty="0" smtClean="0"/>
              <a:t>4</a:t>
            </a:r>
            <a:r>
              <a:rPr lang="en-US" altLang="en-US" sz="1600" dirty="0" smtClean="0"/>
              <a:t> + 0 x</a:t>
            </a:r>
            <a:r>
              <a:rPr lang="en-US" altLang="en-US" sz="1600" baseline="-25000" dirty="0" smtClean="0"/>
              <a:t>5</a:t>
            </a:r>
            <a:r>
              <a:rPr lang="en-US" altLang="en-US" sz="1600" dirty="0" smtClean="0"/>
              <a:t> + 0 x</a:t>
            </a:r>
            <a:r>
              <a:rPr lang="en-US" altLang="en-US" sz="1600" baseline="-25000" dirty="0" smtClean="0"/>
              <a:t>6</a:t>
            </a:r>
            <a:r>
              <a:rPr lang="en-US" altLang="en-US" sz="1600" dirty="0" smtClean="0"/>
              <a:t> + 1 x</a:t>
            </a:r>
            <a:r>
              <a:rPr lang="en-US" altLang="en-US" sz="1600" baseline="-25000" dirty="0" smtClean="0"/>
              <a:t>7</a:t>
            </a:r>
            <a:r>
              <a:rPr lang="en-US" altLang="en-US" sz="1600" dirty="0" smtClean="0"/>
              <a:t>  = 1000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600" dirty="0" smtClean="0"/>
              <a:t>				 x</a:t>
            </a:r>
            <a:r>
              <a:rPr lang="en-US" altLang="en-US" sz="1600" baseline="-25000" dirty="0" smtClean="0"/>
              <a:t>1</a:t>
            </a:r>
            <a:r>
              <a:rPr lang="en-US" altLang="en-US" sz="1600" dirty="0" smtClean="0"/>
              <a:t>, x</a:t>
            </a:r>
            <a:r>
              <a:rPr lang="en-US" altLang="en-US" sz="1600" baseline="-25000" dirty="0" smtClean="0"/>
              <a:t>2</a:t>
            </a:r>
            <a:r>
              <a:rPr lang="en-US" altLang="en-US" sz="1600" dirty="0" smtClean="0"/>
              <a:t>, x</a:t>
            </a:r>
            <a:r>
              <a:rPr lang="en-US" altLang="en-US" sz="1600" baseline="-25000" dirty="0" smtClean="0"/>
              <a:t>3</a:t>
            </a:r>
            <a:r>
              <a:rPr lang="en-US" altLang="en-US" sz="1600" dirty="0" smtClean="0"/>
              <a:t>, x</a:t>
            </a:r>
            <a:r>
              <a:rPr lang="en-US" altLang="en-US" sz="1600" baseline="-25000" dirty="0" smtClean="0"/>
              <a:t>4</a:t>
            </a:r>
            <a:r>
              <a:rPr lang="en-US" altLang="en-US" sz="1600" dirty="0" smtClean="0"/>
              <a:t>, x</a:t>
            </a:r>
            <a:r>
              <a:rPr lang="en-US" altLang="en-US" sz="1600" baseline="-25000" dirty="0" smtClean="0"/>
              <a:t>5</a:t>
            </a:r>
            <a:r>
              <a:rPr lang="en-US" altLang="en-US" sz="1600" dirty="0" smtClean="0"/>
              <a:t>, x</a:t>
            </a:r>
            <a:r>
              <a:rPr lang="en-US" altLang="en-US" sz="1600" baseline="-25000" dirty="0" smtClean="0"/>
              <a:t>6</a:t>
            </a:r>
            <a:r>
              <a:rPr lang="en-US" altLang="en-US" sz="1600" dirty="0" smtClean="0"/>
              <a:t>,</a:t>
            </a:r>
            <a:r>
              <a:rPr lang="en-US" altLang="en-US" sz="1600" baseline="-25000" dirty="0" smtClean="0"/>
              <a:t> </a:t>
            </a:r>
            <a:r>
              <a:rPr lang="en-US" altLang="en-US" sz="1600" dirty="0" smtClean="0"/>
              <a:t>x</a:t>
            </a:r>
            <a:r>
              <a:rPr lang="en-US" altLang="en-US" sz="1600" baseline="-25000" dirty="0" smtClean="0"/>
              <a:t>7</a:t>
            </a:r>
            <a:r>
              <a:rPr lang="en-US" altLang="en-US" sz="1600" dirty="0" smtClean="0"/>
              <a:t>  </a:t>
            </a:r>
            <a:r>
              <a:rPr lang="en-US" altLang="en-US" sz="1600" dirty="0" smtClean="0">
                <a:sym typeface="Symbol" panose="05050102010706020507" pitchFamily="18" charset="2"/>
              </a:rPr>
              <a:t></a:t>
            </a:r>
            <a:r>
              <a:rPr lang="en-US" altLang="en-US" sz="1600" dirty="0" smtClean="0"/>
              <a:t> 0 </a:t>
            </a:r>
          </a:p>
          <a:p>
            <a:pPr lvl="1">
              <a:buFont typeface="Wingdings 2" panose="05020102010507070707" pitchFamily="18" charset="2"/>
              <a:buNone/>
            </a:pPr>
            <a:endParaRPr lang="en-US" altLang="en-US" sz="1600" dirty="0" smtClean="0"/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The final tableau for this problem is:</a:t>
            </a:r>
          </a:p>
          <a:p>
            <a:endParaRPr lang="en-US" altLang="en-US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431024"/>
            <a:ext cx="7799671" cy="16046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Sensitivity Analysis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88938" y="1295400"/>
            <a:ext cx="8297862" cy="5181600"/>
          </a:xfrm>
        </p:spPr>
        <p:txBody>
          <a:bodyPr/>
          <a:lstStyle/>
          <a:p>
            <a:r>
              <a:rPr lang="en-US" altLang="en-US" sz="2400" dirty="0" smtClean="0"/>
              <a:t>We can use the formulas developed in terms of the basic and </a:t>
            </a:r>
            <a:r>
              <a:rPr lang="en-US" altLang="en-US" sz="2400" dirty="0" err="1" smtClean="0"/>
              <a:t>nonbasic</a:t>
            </a:r>
            <a:r>
              <a:rPr lang="en-US" altLang="en-US" sz="2400" dirty="0" smtClean="0"/>
              <a:t> variables to execute sensitivity analysis. </a:t>
            </a:r>
          </a:p>
          <a:p>
            <a:r>
              <a:rPr lang="en-US" altLang="en-US" sz="2400" dirty="0" smtClean="0"/>
              <a:t>We wish to maintain the current optimal intersection, although the numerical values of the variables may change, the variables in the basis remain. </a:t>
            </a:r>
          </a:p>
          <a:p>
            <a:r>
              <a:rPr lang="en-US" altLang="en-US" sz="2400" dirty="0" smtClean="0"/>
              <a:t>We must always be concerned with two factors:</a:t>
            </a:r>
          </a:p>
          <a:p>
            <a:pPr marL="912813" lvl="1" indent="-514350">
              <a:buFontTx/>
              <a:buAutoNum type="arabicPeriod"/>
            </a:pPr>
            <a:r>
              <a:rPr lang="en-US" altLang="en-US" sz="2000" dirty="0" smtClean="0"/>
              <a:t>Optimality</a:t>
            </a:r>
          </a:p>
          <a:p>
            <a:pPr marL="912813" lvl="1" indent="-514350">
              <a:buFontTx/>
              <a:buAutoNum type="arabicPeriod"/>
            </a:pPr>
            <a:r>
              <a:rPr lang="en-US" altLang="en-US" sz="2000" dirty="0" smtClean="0"/>
              <a:t>Feasibility</a:t>
            </a:r>
          </a:p>
          <a:p>
            <a:pPr marL="0" indent="0">
              <a:buNone/>
            </a:pPr>
            <a:r>
              <a:rPr lang="en-US" altLang="en-US" sz="2400" dirty="0" smtClean="0"/>
              <a:t>     if we are to maintain the current optima. 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 </a:t>
            </a:r>
            <a:r>
              <a:rPr lang="en-US" altLang="en-US" sz="2400" b="1" dirty="0" smtClean="0"/>
              <a:t>Note:</a:t>
            </a:r>
            <a:r>
              <a:rPr lang="en-US" altLang="en-US" sz="2400" dirty="0" smtClean="0"/>
              <a:t> </a:t>
            </a:r>
            <a:r>
              <a:rPr lang="en-US" altLang="en-US" sz="2400" i="1" dirty="0" smtClean="0"/>
              <a:t>For the purpose of development, we will assume a maximization problem with all ≤ constraints.</a:t>
            </a:r>
            <a:endParaRPr lang="en-US" altLang="en-US" sz="2400" dirty="0" smtClean="0"/>
          </a:p>
          <a:p>
            <a:endParaRPr lang="en-US" altLang="en-US" sz="2400" dirty="0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53CCE1-7DB6-4903-9FC8-C53C690E4990}" type="slidenum">
              <a:rPr lang="en-US" altLang="en-US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7080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Sensitivity Analysis</a:t>
            </a:r>
            <a:b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US" sz="32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Shadow Price</a:t>
            </a:r>
            <a:endParaRPr lang="en-US" altLang="en-US" sz="3200" smtClean="0">
              <a:cs typeface="Times New Roman" panose="02020603050405020304" pitchFamily="18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0" y="1143000"/>
            <a:ext cx="8610600" cy="5105400"/>
          </a:xfrm>
        </p:spPr>
        <p:txBody>
          <a:bodyPr/>
          <a:lstStyle/>
          <a:p>
            <a:r>
              <a:rPr lang="en-US" altLang="en-US" sz="2000" dirty="0" smtClean="0"/>
              <a:t>The </a:t>
            </a:r>
            <a:r>
              <a:rPr lang="en-US" altLang="en-US" sz="2000" i="1" dirty="0" smtClean="0"/>
              <a:t>shadow price</a:t>
            </a:r>
            <a:r>
              <a:rPr lang="en-US" altLang="en-US" sz="2000" dirty="0" smtClean="0"/>
              <a:t> associated with a particular constraint is the change in the optimal value of the objective function per unit increase in the RHS value for that constraint, all other data remaining unchanged.</a:t>
            </a:r>
          </a:p>
          <a:p>
            <a:r>
              <a:rPr lang="en-US" altLang="en-US" sz="2000" dirty="0" smtClean="0"/>
              <a:t>In economics, this value is </a:t>
            </a:r>
            <a:r>
              <a:rPr lang="en-US" altLang="en-US" sz="2000" dirty="0" err="1" smtClean="0"/>
              <a:t>refered</a:t>
            </a:r>
            <a:r>
              <a:rPr lang="en-US" altLang="en-US" sz="2000" dirty="0" smtClean="0"/>
              <a:t> to as the </a:t>
            </a:r>
            <a:r>
              <a:rPr lang="en-US" altLang="en-US" sz="2000" i="1" dirty="0" smtClean="0"/>
              <a:t>physical marginal product, </a:t>
            </a:r>
            <a:r>
              <a:rPr lang="en-US" altLang="en-US" sz="2000" dirty="0" smtClean="0"/>
              <a:t>the marginal value of an additional unit of resource.</a:t>
            </a:r>
          </a:p>
          <a:p>
            <a:r>
              <a:rPr lang="en-US" altLang="en-US" sz="2000" dirty="0" smtClean="0"/>
              <a:t>In economics, the optimal allocation of resources occurs were the value of the resources used just equals their benefits</a:t>
            </a:r>
          </a:p>
          <a:p>
            <a:pPr algn="ctr">
              <a:buFont typeface="Wingdings 2" panose="05020102010507070707" pitchFamily="18" charset="2"/>
              <a:buNone/>
            </a:pPr>
            <a:r>
              <a:rPr lang="en-US" altLang="en-US" sz="2000" dirty="0" smtClean="0"/>
              <a:t>marginal revenue = marginal cost</a:t>
            </a:r>
          </a:p>
          <a:p>
            <a:pPr algn="ctr">
              <a:buFont typeface="Wingdings 2" panose="05020102010507070707" pitchFamily="18" charset="2"/>
              <a:buNone/>
            </a:pPr>
            <a:r>
              <a:rPr lang="en-US" altLang="en-US" sz="2000" i="1" dirty="0" err="1" smtClean="0"/>
              <a:t>c</a:t>
            </a:r>
            <a:r>
              <a:rPr lang="en-US" altLang="en-US" sz="2000" i="1" baseline="-25000" dirty="0" err="1" smtClean="0"/>
              <a:t>j</a:t>
            </a:r>
            <a:r>
              <a:rPr lang="en-US" altLang="en-US" sz="2000" i="1" dirty="0" smtClean="0"/>
              <a:t> = </a:t>
            </a:r>
            <a:r>
              <a:rPr lang="en-US" altLang="en-US" sz="2000" i="1" dirty="0" err="1" smtClean="0"/>
              <a:t>z</a:t>
            </a:r>
            <a:r>
              <a:rPr lang="en-US" altLang="en-US" sz="2000" i="1" baseline="-25000" dirty="0" err="1" smtClean="0"/>
              <a:t>j</a:t>
            </a:r>
            <a:endParaRPr lang="en-US" altLang="en-US" sz="2000" i="1" baseline="-25000" dirty="0" smtClean="0"/>
          </a:p>
          <a:p>
            <a:pPr algn="ctr">
              <a:buFont typeface="Wingdings 2" panose="05020102010507070707" pitchFamily="18" charset="2"/>
              <a:buNone/>
            </a:pPr>
            <a:endParaRPr lang="en-US" altLang="en-US" sz="2000" dirty="0" smtClean="0"/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924800" y="6416675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58AB9F-915B-4577-AACD-5B7E7B5B084D}" type="slidenum">
              <a:rPr lang="en-US" altLang="en-US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graphicFrame>
        <p:nvGraphicFramePr>
          <p:cNvPr id="31749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9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31751" name="Object 12"/>
          <p:cNvGraphicFramePr>
            <a:graphicFrameLocks noChangeAspect="1"/>
          </p:cNvGraphicFramePr>
          <p:nvPr/>
        </p:nvGraphicFramePr>
        <p:xfrm>
          <a:off x="3657600" y="4419600"/>
          <a:ext cx="2187575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name="Equation" r:id="rId5" imgW="850531" imgH="431613" progId="Equation.DSMT4">
                  <p:embed/>
                </p:oleObj>
              </mc:Choice>
              <mc:Fallback>
                <p:oleObj name="Equation" r:id="rId5" imgW="850531" imgH="431613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419600"/>
                        <a:ext cx="2187575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TextBox 13"/>
          <p:cNvSpPr txBox="1">
            <a:spLocks noChangeArrowheads="1"/>
          </p:cNvSpPr>
          <p:nvPr/>
        </p:nvSpPr>
        <p:spPr bwMode="auto">
          <a:xfrm>
            <a:off x="1676400" y="5867400"/>
            <a:ext cx="536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 dirty="0" err="1">
                <a:latin typeface="Times New Roman" panose="02020603050405020304" pitchFamily="18" charset="0"/>
              </a:rPr>
              <a:t>y</a:t>
            </a:r>
            <a:r>
              <a:rPr lang="en-US" altLang="en-US" sz="2400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</a:rPr>
              <a:t>= the shadow price of the</a:t>
            </a:r>
            <a:r>
              <a:rPr lang="en-US" altLang="en-US" sz="2400" i="1" dirty="0">
                <a:latin typeface="Times New Roman" panose="02020603050405020304" pitchFamily="18" charset="0"/>
              </a:rPr>
              <a:t> k</a:t>
            </a:r>
            <a:r>
              <a:rPr lang="en-US" altLang="en-US" sz="2400" dirty="0">
                <a:latin typeface="Times New Roman" panose="02020603050405020304" pitchFamily="18" charset="0"/>
              </a:rPr>
              <a:t>th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</a:rPr>
              <a:t>constraint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Sensitivity Analysis</a:t>
            </a:r>
            <a:b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US" sz="32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Shadow Price</a:t>
            </a:r>
            <a:endParaRPr lang="en-US" altLang="en-US" sz="3200" smtClean="0">
              <a:cs typeface="Times New Roman" panose="02020603050405020304" pitchFamily="18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0" y="1143000"/>
            <a:ext cx="8610600" cy="5105400"/>
          </a:xfrm>
        </p:spPr>
        <p:txBody>
          <a:bodyPr/>
          <a:lstStyle/>
          <a:p>
            <a:pPr marL="0">
              <a:spcBef>
                <a:spcPct val="0"/>
              </a:spcBef>
            </a:pPr>
            <a:r>
              <a:rPr lang="en-US" altLang="en-US" sz="3200" dirty="0" smtClean="0">
                <a:cs typeface="Times New Roman" panose="02020603050405020304" pitchFamily="18" charset="0"/>
              </a:rPr>
              <a:t>Recall     is the column for a slack variable in terms of the original coefficients; it is a unit vector with a 1 in the </a:t>
            </a:r>
            <a:r>
              <a:rPr lang="en-US" altLang="en-US" sz="3200" i="1" dirty="0" smtClean="0">
                <a:cs typeface="Times New Roman" panose="02020603050405020304" pitchFamily="18" charset="0"/>
              </a:rPr>
              <a:t>n</a:t>
            </a:r>
            <a:r>
              <a:rPr lang="en-US" altLang="en-US" sz="3200" dirty="0" smtClean="0">
                <a:cs typeface="Times New Roman" panose="02020603050405020304" pitchFamily="18" charset="0"/>
              </a:rPr>
              <a:t> + </a:t>
            </a:r>
            <a:r>
              <a:rPr lang="en-US" altLang="en-US" sz="3200" i="1" dirty="0" smtClean="0">
                <a:cs typeface="Times New Roman" panose="02020603050405020304" pitchFamily="18" charset="0"/>
              </a:rPr>
              <a:t>i</a:t>
            </a:r>
            <a:r>
              <a:rPr lang="en-US" altLang="en-US" sz="3200" dirty="0" smtClean="0">
                <a:cs typeface="Times New Roman" panose="02020603050405020304" pitchFamily="18" charset="0"/>
              </a:rPr>
              <a:t> position. </a:t>
            </a:r>
          </a:p>
          <a:p>
            <a:pPr marL="0">
              <a:spcBef>
                <a:spcPct val="0"/>
              </a:spcBef>
            </a:pPr>
            <a:endParaRPr lang="en-US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spcBef>
                <a:spcPct val="0"/>
              </a:spcBef>
            </a:pPr>
            <a:endParaRPr lang="en-US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spcBef>
                <a:spcPct val="0"/>
              </a:spcBef>
            </a:pPr>
            <a:endParaRPr lang="en-US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ctr">
              <a:spcBef>
                <a:spcPct val="0"/>
              </a:spcBef>
            </a:pPr>
            <a:endParaRPr lang="en-US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ctr">
              <a:spcBef>
                <a:spcPct val="0"/>
              </a:spcBef>
            </a:pPr>
            <a:endParaRPr lang="en-US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spcBef>
                <a:spcPct val="0"/>
              </a:spcBef>
            </a:pP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 </a:t>
            </a:r>
            <a:endParaRPr lang="en-US" altLang="en-US" sz="2000" i="1" dirty="0" smtClean="0"/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924800" y="6416675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21A6F0-D98F-403A-B5EF-6C4690F464B6}" type="slidenum">
              <a:rPr lang="en-US" altLang="en-US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graphicFrame>
        <p:nvGraphicFramePr>
          <p:cNvPr id="32773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0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3277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528149"/>
              </p:ext>
            </p:extLst>
          </p:nvPr>
        </p:nvGraphicFramePr>
        <p:xfrm>
          <a:off x="1524000" y="1157207"/>
          <a:ext cx="609600" cy="542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1" name="Equation" r:id="rId5" imgW="257578" imgH="228544" progId="Equation.DSMT4">
                  <p:embed/>
                </p:oleObj>
              </mc:Choice>
              <mc:Fallback>
                <p:oleObj name="Equation" r:id="rId5" imgW="257578" imgH="228544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157207"/>
                        <a:ext cx="609600" cy="542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674150"/>
              </p:ext>
            </p:extLst>
          </p:nvPr>
        </p:nvGraphicFramePr>
        <p:xfrm>
          <a:off x="3276600" y="2590048"/>
          <a:ext cx="2111878" cy="311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2" name="Equation" r:id="rId7" imgW="1260112" imgH="1856783" progId="Equation.DSMT4">
                  <p:embed/>
                </p:oleObj>
              </mc:Choice>
              <mc:Fallback>
                <p:oleObj name="Equation" r:id="rId7" imgW="1260112" imgH="1856783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590048"/>
                        <a:ext cx="2111878" cy="311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379011"/>
              </p:ext>
            </p:extLst>
          </p:nvPr>
        </p:nvGraphicFramePr>
        <p:xfrm>
          <a:off x="2590800" y="5867400"/>
          <a:ext cx="354972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3" name="Equation" r:id="rId9" imgW="1718270" imgH="428655" progId="Equation.DSMT4">
                  <p:embed/>
                </p:oleObj>
              </mc:Choice>
              <mc:Fallback>
                <p:oleObj name="Equation" r:id="rId9" imgW="1718270" imgH="42865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867400"/>
                        <a:ext cx="354972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Sensitivity Analysis</a:t>
            </a:r>
            <a:b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US" sz="32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Shadow Price</a:t>
            </a:r>
            <a:endParaRPr lang="en-US" altLang="en-US" sz="3200" smtClean="0">
              <a:cs typeface="Times New Roman" panose="02020603050405020304" pitchFamily="18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229600" cy="5486400"/>
          </a:xfrm>
        </p:spPr>
        <p:txBody>
          <a:bodyPr/>
          <a:lstStyle/>
          <a:p>
            <a:pPr marL="0" algn="ctr">
              <a:spcBef>
                <a:spcPct val="0"/>
              </a:spcBef>
            </a:pPr>
            <a:endParaRPr lang="en-US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spcBef>
                <a:spcPct val="0"/>
              </a:spcBef>
            </a:pPr>
            <a:r>
              <a:rPr lang="en-US" altLang="en-US" sz="3600" dirty="0" smtClean="0">
                <a:cs typeface="Times New Roman" panose="02020603050405020304" pitchFamily="18" charset="0"/>
              </a:rPr>
              <a:t>Since </a:t>
            </a:r>
            <a:r>
              <a:rPr lang="en-US" altLang="en-US" sz="3600" i="1" dirty="0" err="1" smtClean="0">
                <a:cs typeface="Times New Roman" panose="02020603050405020304" pitchFamily="18" charset="0"/>
              </a:rPr>
              <a:t>x</a:t>
            </a:r>
            <a:r>
              <a:rPr lang="en-US" altLang="en-US" sz="3600" i="1" baseline="-25000" dirty="0" err="1" smtClean="0">
                <a:cs typeface="Times New Roman" panose="02020603050405020304" pitchFamily="18" charset="0"/>
              </a:rPr>
              <a:t>n+i</a:t>
            </a:r>
            <a:r>
              <a:rPr lang="en-US" altLang="en-US" sz="3600" i="1" dirty="0" smtClean="0">
                <a:cs typeface="Times New Roman" panose="02020603050405020304" pitchFamily="18" charset="0"/>
              </a:rPr>
              <a:t> 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is a slack variable, </a:t>
            </a:r>
            <a:r>
              <a:rPr lang="en-US" altLang="en-US" sz="3600" i="1" dirty="0" err="1" smtClean="0">
                <a:cs typeface="Times New Roman" panose="02020603050405020304" pitchFamily="18" charset="0"/>
              </a:rPr>
              <a:t>c</a:t>
            </a:r>
            <a:r>
              <a:rPr lang="en-US" altLang="en-US" sz="3600" i="1" baseline="-25000" dirty="0" err="1" smtClean="0">
                <a:cs typeface="Times New Roman" panose="02020603050405020304" pitchFamily="18" charset="0"/>
              </a:rPr>
              <a:t>n+i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 = 0, this means that                       , the value in the objective row is  			</a:t>
            </a:r>
          </a:p>
          <a:p>
            <a:pPr marL="0">
              <a:spcBef>
                <a:spcPct val="0"/>
              </a:spcBef>
            </a:pPr>
            <a:r>
              <a:rPr lang="en-US" altLang="en-US" sz="3600" dirty="0" smtClean="0">
                <a:cs typeface="Times New Roman" panose="02020603050405020304" pitchFamily="18" charset="0"/>
              </a:rPr>
              <a:t>Therefore, </a:t>
            </a:r>
          </a:p>
          <a:p>
            <a:pPr marL="0">
              <a:spcBef>
                <a:spcPct val="0"/>
              </a:spcBef>
            </a:pPr>
            <a:r>
              <a:rPr lang="en-US" altLang="en-US" sz="3600" dirty="0" smtClean="0">
                <a:cs typeface="Times New Roman" panose="02020603050405020304" pitchFamily="18" charset="0"/>
              </a:rPr>
              <a:t>The value of the shadow price for resource </a:t>
            </a:r>
            <a:r>
              <a:rPr lang="en-US" altLang="en-US" sz="3600" i="1" dirty="0" smtClean="0">
                <a:cs typeface="Times New Roman" panose="02020603050405020304" pitchFamily="18" charset="0"/>
              </a:rPr>
              <a:t>i, </a:t>
            </a:r>
            <a:r>
              <a:rPr lang="en-US" altLang="en-US" sz="3600" i="1" dirty="0" err="1" smtClean="0">
                <a:cs typeface="Times New Roman" panose="02020603050405020304" pitchFamily="18" charset="0"/>
              </a:rPr>
              <a:t>y</a:t>
            </a:r>
            <a:r>
              <a:rPr lang="en-US" altLang="en-US" sz="3600" i="1" baseline="-25000" dirty="0" err="1" smtClean="0">
                <a:cs typeface="Times New Roman" panose="02020603050405020304" pitchFamily="18" charset="0"/>
              </a:rPr>
              <a:t>i</a:t>
            </a:r>
            <a:r>
              <a:rPr lang="en-US" altLang="en-US" sz="3600" i="1" dirty="0" smtClean="0">
                <a:cs typeface="Times New Roman" panose="02020603050405020304" pitchFamily="18" charset="0"/>
              </a:rPr>
              <a:t> 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, where the constraint is ≤, is the value in the objective row for </a:t>
            </a:r>
            <a:r>
              <a:rPr lang="en-US" altLang="en-US" sz="3600" i="1" dirty="0" err="1" smtClean="0">
                <a:cs typeface="Times New Roman" panose="02020603050405020304" pitchFamily="18" charset="0"/>
              </a:rPr>
              <a:t>x</a:t>
            </a:r>
            <a:r>
              <a:rPr lang="en-US" altLang="en-US" sz="3600" i="1" baseline="-25000" dirty="0" err="1" smtClean="0">
                <a:cs typeface="Times New Roman" panose="02020603050405020304" pitchFamily="18" charset="0"/>
              </a:rPr>
              <a:t>n+i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.</a:t>
            </a:r>
          </a:p>
          <a:p>
            <a:pPr marL="0" algn="ctr">
              <a:buFont typeface="Wingdings 2" panose="05020102010507070707" pitchFamily="18" charset="2"/>
              <a:buNone/>
            </a:pPr>
            <a:endParaRPr lang="en-US" altLang="en-US" sz="2000" i="1" dirty="0" smtClean="0"/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924800" y="6416675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42D84-5C2C-4BB2-9827-F1F0AA385343}" type="slidenum">
              <a:rPr lang="en-US" altLang="en-US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graphicFrame>
        <p:nvGraphicFramePr>
          <p:cNvPr id="33797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3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33799" name="Object 4"/>
          <p:cNvGraphicFramePr>
            <a:graphicFrameLocks noChangeAspect="1"/>
          </p:cNvGraphicFramePr>
          <p:nvPr/>
        </p:nvGraphicFramePr>
        <p:xfrm>
          <a:off x="2438400" y="1143000"/>
          <a:ext cx="263366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4" name="Equation" r:id="rId5" imgW="1718270" imgH="428655" progId="Equation.DSMT4">
                  <p:embed/>
                </p:oleObj>
              </mc:Choice>
              <mc:Fallback>
                <p:oleObj name="Equation" r:id="rId5" imgW="1718270" imgH="42865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143000"/>
                        <a:ext cx="2633663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5"/>
          <p:cNvGraphicFramePr>
            <a:graphicFrameLocks noChangeAspect="1"/>
          </p:cNvGraphicFramePr>
          <p:nvPr/>
        </p:nvGraphicFramePr>
        <p:xfrm>
          <a:off x="3886200" y="2209800"/>
          <a:ext cx="26670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5" name="Equation" r:id="rId7" imgW="1002174" imgH="237901" progId="Equation.DSMT4">
                  <p:embed/>
                </p:oleObj>
              </mc:Choice>
              <mc:Fallback>
                <p:oleObj name="Equation" r:id="rId7" imgW="1002174" imgH="23790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209800"/>
                        <a:ext cx="26670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6"/>
          <p:cNvGraphicFramePr>
            <a:graphicFrameLocks noChangeAspect="1"/>
          </p:cNvGraphicFramePr>
          <p:nvPr/>
        </p:nvGraphicFramePr>
        <p:xfrm>
          <a:off x="2362200" y="3276600"/>
          <a:ext cx="48371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6" name="Equation" r:id="rId9" imgW="1680030" imgH="237901" progId="Equation.DSMT4">
                  <p:embed/>
                </p:oleObj>
              </mc:Choice>
              <mc:Fallback>
                <p:oleObj name="Equation" r:id="rId9" imgW="1680030" imgH="237901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76600"/>
                        <a:ext cx="48371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7"/>
          <p:cNvGraphicFramePr>
            <a:graphicFrameLocks noChangeAspect="1"/>
          </p:cNvGraphicFramePr>
          <p:nvPr/>
        </p:nvGraphicFramePr>
        <p:xfrm>
          <a:off x="3200400" y="3962400"/>
          <a:ext cx="22399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7" name="Equation" r:id="rId11" imgW="925694" imgH="237901" progId="Equation.DSMT4">
                  <p:embed/>
                </p:oleObj>
              </mc:Choice>
              <mc:Fallback>
                <p:oleObj name="Equation" r:id="rId11" imgW="925694" imgH="23790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962400"/>
                        <a:ext cx="223996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Sensitivity Analysis</a:t>
            </a:r>
            <a:b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US" sz="32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Shadow Price</a:t>
            </a:r>
            <a:endParaRPr lang="en-US" altLang="en-US" sz="3200" smtClean="0">
              <a:cs typeface="Times New Roman" panose="02020603050405020304" pitchFamily="18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382000" cy="5486400"/>
          </a:xfrm>
        </p:spPr>
        <p:txBody>
          <a:bodyPr/>
          <a:lstStyle/>
          <a:p>
            <a:pPr marL="0">
              <a:lnSpc>
                <a:spcPct val="80000"/>
              </a:lnSpc>
              <a:spcBef>
                <a:spcPct val="0"/>
              </a:spcBef>
            </a:pPr>
            <a:r>
              <a:rPr lang="en-US" altLang="en-US" sz="3100" dirty="0" smtClean="0">
                <a:cs typeface="Times New Roman" panose="02020603050405020304" pitchFamily="18" charset="0"/>
              </a:rPr>
              <a:t>What if constraint </a:t>
            </a:r>
            <a:r>
              <a:rPr lang="en-US" altLang="en-US" sz="3100" i="1" dirty="0" smtClean="0">
                <a:cs typeface="Times New Roman" panose="02020603050405020304" pitchFamily="18" charset="0"/>
              </a:rPr>
              <a:t>i</a:t>
            </a:r>
            <a:r>
              <a:rPr lang="en-US" altLang="en-US" sz="3100" dirty="0" smtClean="0">
                <a:cs typeface="Times New Roman" panose="02020603050405020304" pitchFamily="18" charset="0"/>
              </a:rPr>
              <a:t> where a ≥ constraint in a maximization problem? The shadow price will be the negative of the value in the objective row in the </a:t>
            </a:r>
            <a:r>
              <a:rPr lang="en-US" altLang="en-US" sz="3100" i="1" dirty="0" smtClean="0">
                <a:cs typeface="Times New Roman" panose="02020603050405020304" pitchFamily="18" charset="0"/>
              </a:rPr>
              <a:t>n + i </a:t>
            </a:r>
            <a:r>
              <a:rPr lang="en-US" altLang="en-US" sz="3100" dirty="0" smtClean="0">
                <a:cs typeface="Times New Roman" panose="02020603050405020304" pitchFamily="18" charset="0"/>
              </a:rPr>
              <a:t>column. This is because there is a negative one in the        position.</a:t>
            </a:r>
          </a:p>
          <a:p>
            <a:pPr marL="0" algn="just">
              <a:lnSpc>
                <a:spcPct val="80000"/>
              </a:lnSpc>
              <a:spcBef>
                <a:spcPct val="0"/>
              </a:spcBef>
            </a:pPr>
            <a:endParaRPr lang="en-US" altLang="en-US" sz="3100" dirty="0" smtClean="0">
              <a:cs typeface="Times New Roman" panose="02020603050405020304" pitchFamily="18" charset="0"/>
            </a:endParaRPr>
          </a:p>
          <a:p>
            <a:pPr marL="0" algn="just">
              <a:lnSpc>
                <a:spcPct val="80000"/>
              </a:lnSpc>
              <a:spcBef>
                <a:spcPct val="0"/>
              </a:spcBef>
            </a:pPr>
            <a:endParaRPr lang="en-US" altLang="en-US" sz="3100" dirty="0" smtClean="0">
              <a:cs typeface="Times New Roman" panose="02020603050405020304" pitchFamily="18" charset="0"/>
            </a:endParaRPr>
          </a:p>
          <a:p>
            <a:pPr marL="0" algn="just">
              <a:lnSpc>
                <a:spcPct val="80000"/>
              </a:lnSpc>
              <a:spcBef>
                <a:spcPct val="0"/>
              </a:spcBef>
            </a:pPr>
            <a:endParaRPr lang="en-US" altLang="en-US" sz="3100" dirty="0" smtClean="0">
              <a:cs typeface="Times New Roman" panose="02020603050405020304" pitchFamily="18" charset="0"/>
            </a:endParaRPr>
          </a:p>
          <a:p>
            <a:pPr marL="0">
              <a:lnSpc>
                <a:spcPct val="80000"/>
              </a:lnSpc>
              <a:spcBef>
                <a:spcPct val="0"/>
              </a:spcBef>
            </a:pPr>
            <a:r>
              <a:rPr lang="en-US" altLang="en-US" sz="3100" dirty="0" smtClean="0">
                <a:cs typeface="Times New Roman" panose="02020603050405020304" pitchFamily="18" charset="0"/>
              </a:rPr>
              <a:t>The shadow price for a ≥ constraint in a maximization problem will be the negative of the value in the in the objective row in the </a:t>
            </a:r>
            <a:r>
              <a:rPr lang="en-US" altLang="en-US" sz="3100" i="1" dirty="0" smtClean="0">
                <a:cs typeface="Times New Roman" panose="02020603050405020304" pitchFamily="18" charset="0"/>
              </a:rPr>
              <a:t>n + i </a:t>
            </a:r>
            <a:r>
              <a:rPr lang="en-US" altLang="en-US" sz="3100" dirty="0" smtClean="0">
                <a:cs typeface="Times New Roman" panose="02020603050405020304" pitchFamily="18" charset="0"/>
              </a:rPr>
              <a:t>column. </a:t>
            </a:r>
          </a:p>
          <a:p>
            <a:pPr marL="0">
              <a:lnSpc>
                <a:spcPct val="80000"/>
              </a:lnSpc>
              <a:spcBef>
                <a:spcPct val="0"/>
              </a:spcBef>
            </a:pPr>
            <a:r>
              <a:rPr lang="en-US" altLang="en-US" sz="3100" dirty="0" smtClean="0">
                <a:cs typeface="Times New Roman" panose="02020603050405020304" pitchFamily="18" charset="0"/>
              </a:rPr>
              <a:t>For an equality, we use the </a:t>
            </a:r>
            <a:r>
              <a:rPr lang="en-US" altLang="en-US" sz="3100" dirty="0" err="1" smtClean="0">
                <a:cs typeface="Times New Roman" panose="02020603050405020304" pitchFamily="18" charset="0"/>
              </a:rPr>
              <a:t>artificial’s</a:t>
            </a:r>
            <a:r>
              <a:rPr lang="en-US" altLang="en-US" sz="3100" dirty="0" smtClean="0">
                <a:cs typeface="Times New Roman" panose="02020603050405020304" pitchFamily="18" charset="0"/>
              </a:rPr>
              <a:t> objective value. It will be unrestricted in sign.</a:t>
            </a:r>
          </a:p>
          <a:p>
            <a:pPr marL="0">
              <a:lnSpc>
                <a:spcPct val="80000"/>
              </a:lnSpc>
              <a:spcBef>
                <a:spcPct val="0"/>
              </a:spcBef>
            </a:pPr>
            <a:endParaRPr lang="en-US" altLang="en-US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924800" y="6416675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0A5835-BB61-4DBC-BC78-1BDE92058EE0}" type="slidenum">
              <a:rPr lang="en-US" altLang="en-US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graphicFrame>
        <p:nvGraphicFramePr>
          <p:cNvPr id="34821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8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34823" name="Object 1"/>
          <p:cNvGraphicFramePr>
            <a:graphicFrameLocks noChangeAspect="1"/>
          </p:cNvGraphicFramePr>
          <p:nvPr/>
        </p:nvGraphicFramePr>
        <p:xfrm>
          <a:off x="4800600" y="2667000"/>
          <a:ext cx="6858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9" name="Equation" r:id="rId5" imgW="314938" imgH="237901" progId="Equation.DSMT4">
                  <p:embed/>
                </p:oleObj>
              </mc:Choice>
              <mc:Fallback>
                <p:oleObj name="Equation" r:id="rId5" imgW="314938" imgH="237901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667000"/>
                        <a:ext cx="6858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2"/>
          <p:cNvGraphicFramePr>
            <a:graphicFrameLocks noChangeAspect="1"/>
          </p:cNvGraphicFramePr>
          <p:nvPr/>
        </p:nvGraphicFramePr>
        <p:xfrm>
          <a:off x="3124200" y="3048000"/>
          <a:ext cx="32067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0" name="Equation" r:id="rId7" imgW="1804129" imgH="428655" progId="Equation.DSMT4">
                  <p:embed/>
                </p:oleObj>
              </mc:Choice>
              <mc:Fallback>
                <p:oleObj name="Equation" r:id="rId7" imgW="1804129" imgH="42865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048000"/>
                        <a:ext cx="32067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851642"/>
              </p:ext>
            </p:extLst>
          </p:nvPr>
        </p:nvGraphicFramePr>
        <p:xfrm>
          <a:off x="3949754" y="3733800"/>
          <a:ext cx="2346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1" name="Equation" r:id="rId9" imgW="1221873" imgH="237901" progId="Equation.DSMT4">
                  <p:embed/>
                </p:oleObj>
              </mc:Choice>
              <mc:Fallback>
                <p:oleObj name="Equation" r:id="rId9" imgW="1221873" imgH="23790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54" y="3733800"/>
                        <a:ext cx="23463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304800" y="2057400"/>
            <a:ext cx="8305800" cy="1752600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altLang="en-US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US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Sensitivity Analysis </a:t>
            </a:r>
            <a:br>
              <a:rPr lang="en-US" altLang="en-US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US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Change in a technological coefficient </a:t>
            </a:r>
            <a:r>
              <a:rPr lang="en-US" altLang="en-US" sz="3200" i="1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3200" i="1" baseline="-25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ij</a:t>
            </a:r>
            <a:r>
              <a:rPr lang="en-US" altLang="en-US" sz="3200" i="1" baseline="-25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r>
              <a:rPr lang="en-US" altLang="en-US" sz="3200" i="1" baseline="-25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Adding a variable</a:t>
            </a:r>
            <a:br>
              <a:rPr lang="en-US" altLang="en-US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en-US" altLang="en-US" sz="3200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219" name="Rectangle 4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24800" y="6416675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E25B28-5ACC-4BF1-AE46-BFBB92C95608}" type="slidenum">
              <a:rPr lang="en-US" altLang="en-US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12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Sensitivity Analysis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88938" y="1295400"/>
            <a:ext cx="8297862" cy="5181600"/>
          </a:xfrm>
        </p:spPr>
        <p:txBody>
          <a:bodyPr/>
          <a:lstStyle/>
          <a:p>
            <a:r>
              <a:rPr lang="en-US" altLang="en-US" sz="2400" dirty="0" smtClean="0"/>
              <a:t>We can use the formulas developed in terms of the basic and </a:t>
            </a:r>
            <a:r>
              <a:rPr lang="en-US" altLang="en-US" sz="2400" dirty="0" err="1" smtClean="0"/>
              <a:t>nonbasic</a:t>
            </a:r>
            <a:r>
              <a:rPr lang="en-US" altLang="en-US" sz="2400" dirty="0" smtClean="0"/>
              <a:t> variables to execute sensitivity analysis. </a:t>
            </a:r>
          </a:p>
          <a:p>
            <a:r>
              <a:rPr lang="en-US" altLang="en-US" sz="2400" dirty="0" smtClean="0"/>
              <a:t>We wish to maintain the current optimal intersection, although the numerical values of the variables may change, the variables in the basis remain. </a:t>
            </a:r>
          </a:p>
          <a:p>
            <a:r>
              <a:rPr lang="en-US" altLang="en-US" sz="2400" dirty="0" smtClean="0"/>
              <a:t>We must always be concerned with two factors:</a:t>
            </a:r>
          </a:p>
          <a:p>
            <a:pPr marL="912813" lvl="1" indent="-514350">
              <a:buFontTx/>
              <a:buAutoNum type="arabicPeriod"/>
            </a:pPr>
            <a:r>
              <a:rPr lang="en-US" altLang="en-US" sz="2000" dirty="0" smtClean="0"/>
              <a:t>Optimality</a:t>
            </a:r>
          </a:p>
          <a:p>
            <a:pPr marL="912813" lvl="1" indent="-514350">
              <a:buFontTx/>
              <a:buAutoNum type="arabicPeriod"/>
            </a:pPr>
            <a:r>
              <a:rPr lang="en-US" altLang="en-US" sz="2000" dirty="0" smtClean="0"/>
              <a:t>Feasibility</a:t>
            </a:r>
          </a:p>
          <a:p>
            <a:pPr marL="0" indent="0">
              <a:buNone/>
            </a:pPr>
            <a:r>
              <a:rPr lang="en-US" altLang="en-US" sz="2400" dirty="0" smtClean="0"/>
              <a:t>     if we are to maintain the current optima. 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 </a:t>
            </a:r>
            <a:r>
              <a:rPr lang="en-US" altLang="en-US" sz="2400" b="1" dirty="0" smtClean="0"/>
              <a:t>Note:</a:t>
            </a:r>
            <a:r>
              <a:rPr lang="en-US" altLang="en-US" sz="2400" dirty="0" smtClean="0"/>
              <a:t> </a:t>
            </a:r>
            <a:r>
              <a:rPr lang="en-US" altLang="en-US" sz="2400" i="1" dirty="0" smtClean="0"/>
              <a:t>For the purpose of development, we will assume a maximization problem with all ≤ constraints.</a:t>
            </a:r>
            <a:endParaRPr lang="en-US" altLang="en-US" sz="2400" dirty="0" smtClean="0"/>
          </a:p>
          <a:p>
            <a:endParaRPr lang="en-US" altLang="en-US" sz="2400" dirty="0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53CCE1-7DB6-4903-9FC8-C53C690E4990}" type="slidenum">
              <a:rPr lang="en-US" altLang="en-US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145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Sensitivity Analysis</a:t>
            </a:r>
            <a:b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US" sz="2400" smtClean="0"/>
              <a:t>Change in Technological Coefficient</a:t>
            </a:r>
            <a:endParaRPr lang="en-US" altLang="en-US" sz="2400" smtClean="0">
              <a:cs typeface="Times New Roman" panose="02020603050405020304" pitchFamily="18" charset="0"/>
            </a:endParaRP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924800" y="6416675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182820-E47F-4073-AAB7-0172C4598918}" type="slidenum">
              <a:rPr lang="en-US" altLang="en-US" sz="15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500">
              <a:latin typeface="Times New Roman" panose="02020603050405020304" pitchFamily="18" charset="0"/>
            </a:endParaRPr>
          </a:p>
        </p:txBody>
      </p:sp>
      <p:graphicFrame>
        <p:nvGraphicFramePr>
          <p:cNvPr id="35844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1272" name="Content Placeholder 9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/>
              <a:t>Again, remaining with our assumption of a ≤ constraint in a maximization problem, three possibilities exist for a change in an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i,j</a:t>
            </a:r>
            <a:r>
              <a:rPr lang="en-US" dirty="0" smtClean="0"/>
              <a:t> :</a:t>
            </a:r>
          </a:p>
          <a:p>
            <a:pPr lvl="1">
              <a:defRPr/>
            </a:pPr>
            <a:r>
              <a:rPr lang="en-US" i="1" dirty="0" err="1" smtClean="0">
                <a:ea typeface="+mn-ea"/>
                <a:cs typeface="+mn-cs"/>
              </a:rPr>
              <a:t>a</a:t>
            </a:r>
            <a:r>
              <a:rPr lang="en-US" i="1" baseline="-25000" dirty="0" err="1" smtClean="0">
                <a:ea typeface="+mn-ea"/>
                <a:cs typeface="+mn-cs"/>
              </a:rPr>
              <a:t>i,j</a:t>
            </a:r>
            <a:r>
              <a:rPr lang="en-US" dirty="0" smtClean="0">
                <a:ea typeface="+mn-ea"/>
                <a:cs typeface="+mn-cs"/>
              </a:rPr>
              <a:t> where </a:t>
            </a:r>
            <a:r>
              <a:rPr lang="en-US" i="1" dirty="0" smtClean="0">
                <a:ea typeface="+mn-ea"/>
                <a:cs typeface="+mn-cs"/>
              </a:rPr>
              <a:t>j</a:t>
            </a:r>
            <a:r>
              <a:rPr lang="en-US" dirty="0" smtClean="0">
                <a:ea typeface="+mn-ea"/>
                <a:cs typeface="+mn-cs"/>
              </a:rPr>
              <a:t> is a basic variable and resource </a:t>
            </a:r>
            <a:r>
              <a:rPr lang="en-US" i="1" dirty="0" err="1" smtClean="0">
                <a:ea typeface="+mn-ea"/>
                <a:cs typeface="+mn-cs"/>
              </a:rPr>
              <a:t>i</a:t>
            </a:r>
            <a:r>
              <a:rPr lang="en-US" dirty="0" smtClean="0">
                <a:ea typeface="+mn-ea"/>
                <a:cs typeface="+mn-cs"/>
              </a:rPr>
              <a:t> is fully consumed</a:t>
            </a:r>
          </a:p>
          <a:p>
            <a:pPr lvl="1">
              <a:defRPr/>
            </a:pPr>
            <a:r>
              <a:rPr lang="en-US" i="1" dirty="0" err="1" smtClean="0">
                <a:ea typeface="+mn-ea"/>
                <a:cs typeface="+mn-cs"/>
              </a:rPr>
              <a:t>a</a:t>
            </a:r>
            <a:r>
              <a:rPr lang="en-US" i="1" baseline="-25000" dirty="0" err="1" smtClean="0">
                <a:ea typeface="+mn-ea"/>
                <a:cs typeface="+mn-cs"/>
              </a:rPr>
              <a:t>i,j</a:t>
            </a:r>
            <a:r>
              <a:rPr lang="en-US" dirty="0" smtClean="0">
                <a:ea typeface="+mn-ea"/>
                <a:cs typeface="+mn-cs"/>
              </a:rPr>
              <a:t> where </a:t>
            </a:r>
            <a:r>
              <a:rPr lang="en-US" i="1" dirty="0" smtClean="0">
                <a:ea typeface="+mn-ea"/>
                <a:cs typeface="+mn-cs"/>
              </a:rPr>
              <a:t>j</a:t>
            </a:r>
            <a:r>
              <a:rPr lang="en-US" dirty="0" smtClean="0">
                <a:ea typeface="+mn-ea"/>
                <a:cs typeface="+mn-cs"/>
              </a:rPr>
              <a:t> is a </a:t>
            </a:r>
            <a:r>
              <a:rPr lang="en-US" dirty="0" err="1" smtClean="0">
                <a:ea typeface="+mn-ea"/>
                <a:cs typeface="+mn-cs"/>
              </a:rPr>
              <a:t>nonbasic</a:t>
            </a:r>
            <a:r>
              <a:rPr lang="en-US" dirty="0" smtClean="0">
                <a:ea typeface="+mn-ea"/>
                <a:cs typeface="+mn-cs"/>
              </a:rPr>
              <a:t> variable </a:t>
            </a:r>
          </a:p>
          <a:p>
            <a:pPr lvl="1">
              <a:defRPr/>
            </a:pPr>
            <a:r>
              <a:rPr lang="en-US" i="1" dirty="0" err="1" smtClean="0">
                <a:ea typeface="+mn-ea"/>
                <a:cs typeface="+mn-cs"/>
              </a:rPr>
              <a:t>a</a:t>
            </a:r>
            <a:r>
              <a:rPr lang="en-US" i="1" baseline="-25000" dirty="0" err="1" smtClean="0">
                <a:ea typeface="+mn-ea"/>
                <a:cs typeface="+mn-cs"/>
              </a:rPr>
              <a:t>i,j</a:t>
            </a:r>
            <a:r>
              <a:rPr lang="en-US" dirty="0" smtClean="0">
                <a:ea typeface="+mn-ea"/>
                <a:cs typeface="+mn-cs"/>
              </a:rPr>
              <a:t> where </a:t>
            </a:r>
            <a:r>
              <a:rPr lang="en-US" i="1" dirty="0" smtClean="0">
                <a:ea typeface="+mn-ea"/>
                <a:cs typeface="+mn-cs"/>
              </a:rPr>
              <a:t>j</a:t>
            </a:r>
            <a:r>
              <a:rPr lang="en-US" dirty="0" smtClean="0">
                <a:ea typeface="+mn-ea"/>
                <a:cs typeface="+mn-cs"/>
              </a:rPr>
              <a:t> is a basic variable and resource </a:t>
            </a:r>
            <a:r>
              <a:rPr lang="en-US" i="1" dirty="0" err="1" smtClean="0">
                <a:ea typeface="+mn-ea"/>
                <a:cs typeface="+mn-cs"/>
              </a:rPr>
              <a:t>i</a:t>
            </a:r>
            <a:r>
              <a:rPr lang="en-US" dirty="0" smtClean="0">
                <a:ea typeface="+mn-ea"/>
                <a:cs typeface="+mn-cs"/>
              </a:rPr>
              <a:t> is not fully consumed, that is, there is slack in constraint </a:t>
            </a:r>
            <a:r>
              <a:rPr lang="en-US" i="1" dirty="0" err="1" smtClean="0">
                <a:ea typeface="+mn-ea"/>
                <a:cs typeface="+mn-cs"/>
              </a:rPr>
              <a:t>i</a:t>
            </a:r>
            <a:r>
              <a:rPr lang="en-US" dirty="0" smtClean="0">
                <a:ea typeface="+mn-ea"/>
                <a:cs typeface="+mn-cs"/>
              </a:rPr>
              <a:t>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Case 1- </a:t>
            </a:r>
            <a:r>
              <a:rPr lang="en-US" i="1" dirty="0" smtClean="0"/>
              <a:t>j</a:t>
            </a:r>
            <a:r>
              <a:rPr lang="en-US" dirty="0" smtClean="0"/>
              <a:t> is a basic variable and resource </a:t>
            </a:r>
            <a:r>
              <a:rPr lang="en-US" i="1" dirty="0" err="1" smtClean="0"/>
              <a:t>i</a:t>
            </a:r>
            <a:r>
              <a:rPr lang="en-US" dirty="0" smtClean="0"/>
              <a:t> is fully consumed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                                     0 ≤ </a:t>
            </a:r>
            <a:r>
              <a:rPr lang="en-US" dirty="0" err="1" smtClean="0"/>
              <a:t>Δ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i,j</a:t>
            </a:r>
            <a:r>
              <a:rPr lang="en-US" dirty="0" smtClean="0"/>
              <a:t> ≤ 0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If </a:t>
            </a:r>
            <a:r>
              <a:rPr lang="en-US" dirty="0" err="1" smtClean="0">
                <a:ea typeface="+mn-ea"/>
                <a:cs typeface="+mn-cs"/>
              </a:rPr>
              <a:t>Δ</a:t>
            </a:r>
            <a:r>
              <a:rPr lang="en-US" i="1" dirty="0" err="1" smtClean="0">
                <a:ea typeface="+mn-ea"/>
                <a:cs typeface="+mn-cs"/>
              </a:rPr>
              <a:t>a</a:t>
            </a:r>
            <a:r>
              <a:rPr lang="en-US" i="1" baseline="-25000" dirty="0" err="1" smtClean="0">
                <a:ea typeface="+mn-ea"/>
                <a:cs typeface="+mn-cs"/>
              </a:rPr>
              <a:t>i,j</a:t>
            </a:r>
            <a:r>
              <a:rPr lang="en-US" dirty="0" smtClean="0">
                <a:ea typeface="+mn-ea"/>
                <a:cs typeface="+mn-cs"/>
              </a:rPr>
              <a:t> &gt; 0 more units of an unavailable resource are required; the optimal solution would no longer be feasible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 If </a:t>
            </a:r>
            <a:r>
              <a:rPr lang="en-US" dirty="0" err="1" smtClean="0">
                <a:ea typeface="+mn-ea"/>
                <a:cs typeface="+mn-cs"/>
              </a:rPr>
              <a:t>Δ</a:t>
            </a:r>
            <a:r>
              <a:rPr lang="en-US" i="1" dirty="0" err="1" smtClean="0">
                <a:ea typeface="+mn-ea"/>
                <a:cs typeface="+mn-cs"/>
              </a:rPr>
              <a:t>a</a:t>
            </a:r>
            <a:r>
              <a:rPr lang="en-US" i="1" baseline="-25000" dirty="0" err="1" smtClean="0">
                <a:ea typeface="+mn-ea"/>
                <a:cs typeface="+mn-cs"/>
              </a:rPr>
              <a:t>i,j</a:t>
            </a:r>
            <a:r>
              <a:rPr lang="en-US" dirty="0" smtClean="0">
                <a:ea typeface="+mn-ea"/>
                <a:cs typeface="+mn-cs"/>
              </a:rPr>
              <a:t> &lt; 0 less resource are required; some of resource </a:t>
            </a:r>
            <a:r>
              <a:rPr lang="en-US" i="1" dirty="0" err="1" smtClean="0">
                <a:ea typeface="+mn-ea"/>
                <a:cs typeface="+mn-cs"/>
              </a:rPr>
              <a:t>i</a:t>
            </a:r>
            <a:r>
              <a:rPr lang="en-US" dirty="0" smtClean="0">
                <a:ea typeface="+mn-ea"/>
                <a:cs typeface="+mn-cs"/>
              </a:rPr>
              <a:t> is now available creating slack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2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2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Sensitivity Analysis</a:t>
            </a:r>
            <a:b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US" sz="2400" smtClean="0"/>
              <a:t>Change in Technological Coefficient</a:t>
            </a:r>
            <a:endParaRPr lang="en-US" altLang="en-US" sz="2400" smtClean="0">
              <a:cs typeface="Times New Roman" panose="02020603050405020304" pitchFamily="18" charset="0"/>
            </a:endParaRP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924800" y="6416675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13AFA1-10E1-4F0D-9C4F-F5BF0DC27C06}" type="slidenum">
              <a:rPr lang="en-US" altLang="en-US" sz="15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500">
              <a:latin typeface="Times New Roman" panose="02020603050405020304" pitchFamily="18" charset="0"/>
            </a:endParaRPr>
          </a:p>
        </p:txBody>
      </p:sp>
      <p:graphicFrame>
        <p:nvGraphicFramePr>
          <p:cNvPr id="36868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8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2298" name="Content Placeholder 9"/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5165725"/>
          </a:xfrm>
        </p:spPr>
        <p:txBody>
          <a:bodyPr/>
          <a:lstStyle/>
          <a:p>
            <a:r>
              <a:rPr lang="en-US" altLang="en-US" smtClean="0"/>
              <a:t>Case 2 -	 </a:t>
            </a:r>
            <a:r>
              <a:rPr lang="en-US" altLang="en-US" i="1" smtClean="0"/>
              <a:t>j</a:t>
            </a:r>
            <a:r>
              <a:rPr lang="en-US" altLang="en-US" smtClean="0"/>
              <a:t> is not a basic variable </a:t>
            </a:r>
          </a:p>
          <a:p>
            <a:pPr lvl="1"/>
            <a:r>
              <a:rPr lang="en-US" altLang="en-US" i="1" smtClean="0"/>
              <a:t>Upper Limit - </a:t>
            </a:r>
            <a:r>
              <a:rPr lang="en-US" altLang="en-US" smtClean="0"/>
              <a:t>If it is not profitable to produce </a:t>
            </a:r>
            <a:r>
              <a:rPr lang="en-US" altLang="en-US" i="1" smtClean="0"/>
              <a:t>j</a:t>
            </a:r>
            <a:r>
              <a:rPr lang="en-US" altLang="en-US" smtClean="0"/>
              <a:t> (</a:t>
            </a:r>
            <a:r>
              <a:rPr lang="en-US" altLang="en-US" i="1" smtClean="0"/>
              <a:t>j</a:t>
            </a:r>
            <a:r>
              <a:rPr lang="en-US" altLang="en-US" smtClean="0"/>
              <a:t> nonbasic) at a usage of </a:t>
            </a:r>
            <a:r>
              <a:rPr lang="en-US" altLang="en-US" i="1" smtClean="0"/>
              <a:t>a</a:t>
            </a:r>
            <a:r>
              <a:rPr lang="en-US" altLang="en-US" i="1" baseline="-25000" smtClean="0"/>
              <a:t>i,j</a:t>
            </a:r>
            <a:r>
              <a:rPr lang="en-US" altLang="en-US" smtClean="0"/>
              <a:t> , it will continue to be unprofitable for an increase in its requirement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mtClean="0"/>
              <a:t>                                         Δ</a:t>
            </a:r>
            <a:r>
              <a:rPr lang="en-US" altLang="en-US" i="1" smtClean="0"/>
              <a:t>a</a:t>
            </a:r>
            <a:r>
              <a:rPr lang="en-US" altLang="en-US" i="1" baseline="-25000" smtClean="0"/>
              <a:t>i,j</a:t>
            </a:r>
            <a:r>
              <a:rPr lang="en-US" altLang="en-US" smtClean="0"/>
              <a:t> ≤ ∞</a:t>
            </a:r>
          </a:p>
          <a:p>
            <a:pPr lvl="1"/>
            <a:r>
              <a:rPr lang="en-US" altLang="en-US" smtClean="0"/>
              <a:t>Lower limit – As you use less, sooner or later it will be profitable to enter.</a:t>
            </a:r>
          </a:p>
          <a:p>
            <a:pPr lvl="2"/>
            <a:r>
              <a:rPr lang="en-US" altLang="en-US" smtClean="0"/>
              <a:t>To remain optimal             or </a:t>
            </a:r>
          </a:p>
          <a:p>
            <a:pPr lvl="2">
              <a:buFontTx/>
              <a:buNone/>
            </a:pPr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r>
              <a:rPr lang="en-US" altLang="en-US" smtClean="0"/>
              <a:t>Yielding</a:t>
            </a:r>
          </a:p>
          <a:p>
            <a:pPr lvl="1"/>
            <a:endParaRPr lang="en-US" altLang="en-US" smtClean="0"/>
          </a:p>
        </p:txBody>
      </p:sp>
      <p:graphicFrame>
        <p:nvGraphicFramePr>
          <p:cNvPr id="12291" name="Object 7"/>
          <p:cNvGraphicFramePr>
            <a:graphicFrameLocks noChangeAspect="1"/>
          </p:cNvGraphicFramePr>
          <p:nvPr/>
        </p:nvGraphicFramePr>
        <p:xfrm>
          <a:off x="2514600" y="4254500"/>
          <a:ext cx="1828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9" name="Equation" r:id="rId5" imgW="939392" imgH="241195" progId="Equation.DSMT4">
                  <p:embed/>
                </p:oleObj>
              </mc:Choice>
              <mc:Fallback>
                <p:oleObj name="Equation" r:id="rId5" imgW="939392" imgH="24119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54500"/>
                        <a:ext cx="1828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8"/>
          <p:cNvGraphicFramePr>
            <a:graphicFrameLocks noChangeAspect="1"/>
          </p:cNvGraphicFramePr>
          <p:nvPr/>
        </p:nvGraphicFramePr>
        <p:xfrm>
          <a:off x="2743200" y="4648200"/>
          <a:ext cx="20574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0" name="Equation" r:id="rId7" imgW="799753" imgH="241195" progId="Equation.DSMT4">
                  <p:embed/>
                </p:oleObj>
              </mc:Choice>
              <mc:Fallback>
                <p:oleObj name="Equation" r:id="rId7" imgW="799753" imgH="24119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648200"/>
                        <a:ext cx="20574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3200400" y="4953000"/>
          <a:ext cx="16017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1" name="Equation" r:id="rId9" imgW="723586" imgH="457002" progId="Equation.DSMT4">
                  <p:embed/>
                </p:oleObj>
              </mc:Choice>
              <mc:Fallback>
                <p:oleObj name="Equation" r:id="rId9" imgW="723586" imgH="45700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953000"/>
                        <a:ext cx="16017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2514600" y="5715000"/>
          <a:ext cx="4140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2" name="Equation" r:id="rId11" imgW="2070100" imgH="457200" progId="Equation.DSMT4">
                  <p:embed/>
                </p:oleObj>
              </mc:Choice>
              <mc:Fallback>
                <p:oleObj name="Equation" r:id="rId11" imgW="20701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715000"/>
                        <a:ext cx="4140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3505200" y="3810000"/>
          <a:ext cx="7620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3" name="Equation" r:id="rId13" imgW="403323" imgH="238621" progId="Equation.DSMT4">
                  <p:embed/>
                </p:oleObj>
              </mc:Choice>
              <mc:Fallback>
                <p:oleObj name="Equation" r:id="rId13" imgW="403323" imgH="238621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0"/>
                        <a:ext cx="7620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2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Sensitivity Analysis</a:t>
            </a:r>
            <a:b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US" sz="2400" smtClean="0"/>
              <a:t>Change in Technological Coefficient</a:t>
            </a:r>
            <a:endParaRPr lang="en-US" altLang="en-US" sz="2400" smtClean="0">
              <a:cs typeface="Times New Roman" panose="02020603050405020304" pitchFamily="18" charset="0"/>
            </a:endParaRP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924800" y="6416675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DAA805-2107-453C-9E11-43DDBEBE20EB}" type="slidenum">
              <a:rPr lang="en-US" altLang="en-US" sz="15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500">
              <a:latin typeface="Times New Roman" panose="02020603050405020304" pitchFamily="18" charset="0"/>
            </a:endParaRPr>
          </a:p>
        </p:txBody>
      </p:sp>
      <p:graphicFrame>
        <p:nvGraphicFramePr>
          <p:cNvPr id="37892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2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2298" name="Content Placeholder 9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1657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Case 3 - </a:t>
            </a:r>
            <a:r>
              <a:rPr lang="en-US" i="1" dirty="0" smtClean="0"/>
              <a:t>j</a:t>
            </a:r>
            <a:r>
              <a:rPr lang="en-US" dirty="0" smtClean="0"/>
              <a:t> is a basic variable and resource </a:t>
            </a:r>
            <a:r>
              <a:rPr lang="en-US" i="1" dirty="0" err="1" smtClean="0"/>
              <a:t>i</a:t>
            </a:r>
            <a:r>
              <a:rPr lang="en-US" dirty="0" smtClean="0"/>
              <a:t> is not fully consumed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If resource </a:t>
            </a:r>
            <a:r>
              <a:rPr lang="en-US" i="1" dirty="0" err="1" smtClean="0">
                <a:ea typeface="+mn-ea"/>
                <a:cs typeface="+mn-cs"/>
              </a:rPr>
              <a:t>i</a:t>
            </a:r>
            <a:r>
              <a:rPr lang="en-US" dirty="0" smtClean="0">
                <a:ea typeface="+mn-ea"/>
                <a:cs typeface="+mn-cs"/>
              </a:rPr>
              <a:t> is not fully consumed, additional consumption will reduce the available slack until it is used up. 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On the other hand, if less of resource </a:t>
            </a:r>
            <a:r>
              <a:rPr lang="en-US" i="1" dirty="0" smtClean="0">
                <a:ea typeface="+mn-ea"/>
                <a:cs typeface="+mn-cs"/>
              </a:rPr>
              <a:t>i</a:t>
            </a:r>
            <a:r>
              <a:rPr lang="en-US" dirty="0" smtClean="0">
                <a:ea typeface="+mn-ea"/>
                <a:cs typeface="+mn-cs"/>
              </a:rPr>
              <a:t> is used, it will create more slack. A reduction in </a:t>
            </a:r>
            <a:r>
              <a:rPr lang="en-US" i="1" dirty="0" err="1" smtClean="0">
                <a:ea typeface="+mn-ea"/>
                <a:cs typeface="+mn-cs"/>
              </a:rPr>
              <a:t>a</a:t>
            </a:r>
            <a:r>
              <a:rPr lang="en-US" i="1" baseline="-25000" dirty="0" err="1" smtClean="0">
                <a:ea typeface="+mn-ea"/>
                <a:cs typeface="+mn-cs"/>
              </a:rPr>
              <a:t>i,j</a:t>
            </a:r>
            <a:r>
              <a:rPr lang="en-US" dirty="0" smtClean="0">
                <a:ea typeface="+mn-ea"/>
                <a:cs typeface="+mn-cs"/>
              </a:rPr>
              <a:t> would only free up more resources.</a:t>
            </a:r>
          </a:p>
          <a:p>
            <a:pPr>
              <a:defRPr/>
            </a:pPr>
            <a:endParaRPr lang="en-US" dirty="0" smtClean="0"/>
          </a:p>
        </p:txBody>
      </p:sp>
      <p:graphicFrame>
        <p:nvGraphicFramePr>
          <p:cNvPr id="83976" name="Object 8"/>
          <p:cNvGraphicFramePr>
            <a:graphicFrameLocks noChangeAspect="1"/>
          </p:cNvGraphicFramePr>
          <p:nvPr/>
        </p:nvGraphicFramePr>
        <p:xfrm>
          <a:off x="1066800" y="4267200"/>
          <a:ext cx="71580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3" name="Equation" r:id="rId5" imgW="3795128" imgH="444491" progId="Equation.DSMT4">
                  <p:embed/>
                </p:oleObj>
              </mc:Choice>
              <mc:Fallback>
                <p:oleObj name="Equation" r:id="rId5" imgW="3795128" imgH="44449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267200"/>
                        <a:ext cx="715803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Sensitivity Analysis</a:t>
            </a:r>
            <a:r>
              <a:rPr lang="en-US" altLang="en-US" sz="3700" smtClean="0"/>
              <a:t> Example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924800" y="6416675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880AE3-6F20-46F3-A5D3-548EF4A0859D}" type="slidenum">
              <a:rPr lang="en-US" altLang="en-US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389" name="Content Placeholder 11"/>
          <p:cNvSpPr>
            <a:spLocks noGrp="1"/>
          </p:cNvSpPr>
          <p:nvPr>
            <p:ph idx="1"/>
          </p:nvPr>
        </p:nvSpPr>
        <p:spPr>
          <a:xfrm>
            <a:off x="190500" y="1295400"/>
            <a:ext cx="8763000" cy="5638800"/>
          </a:xfrm>
        </p:spPr>
        <p:txBody>
          <a:bodyPr/>
          <a:lstStyle/>
          <a:p>
            <a:r>
              <a:rPr lang="en-US" altLang="en-US" sz="2000" dirty="0" smtClean="0"/>
              <a:t>Consider the following linear program in canonical form: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600" dirty="0" smtClean="0"/>
              <a:t> Max z = 1 x</a:t>
            </a:r>
            <a:r>
              <a:rPr lang="en-US" altLang="en-US" sz="1600" baseline="-25000" dirty="0" smtClean="0"/>
              <a:t>1</a:t>
            </a:r>
            <a:r>
              <a:rPr lang="en-US" altLang="en-US" sz="1600" dirty="0" smtClean="0"/>
              <a:t> + 5 x</a:t>
            </a:r>
            <a:r>
              <a:rPr lang="en-US" altLang="en-US" sz="1600" baseline="-25000" dirty="0" smtClean="0"/>
              <a:t>2</a:t>
            </a:r>
            <a:r>
              <a:rPr lang="en-US" altLang="en-US" sz="1600" dirty="0" smtClean="0"/>
              <a:t> + 3 x</a:t>
            </a:r>
            <a:r>
              <a:rPr lang="en-US" altLang="en-US" sz="1600" baseline="-25000" dirty="0" smtClean="0"/>
              <a:t>3</a:t>
            </a:r>
            <a:r>
              <a:rPr lang="en-US" altLang="en-US" sz="1600" dirty="0" smtClean="0"/>
              <a:t> + 4 x</a:t>
            </a:r>
            <a:r>
              <a:rPr lang="en-US" altLang="en-US" sz="1600" baseline="-25000" dirty="0" smtClean="0"/>
              <a:t>4</a:t>
            </a:r>
            <a:r>
              <a:rPr lang="en-US" altLang="en-US" sz="1600" dirty="0" smtClean="0"/>
              <a:t> + 0 x</a:t>
            </a:r>
            <a:r>
              <a:rPr lang="en-US" altLang="en-US" sz="1600" baseline="-25000" dirty="0" smtClean="0"/>
              <a:t>5</a:t>
            </a:r>
            <a:r>
              <a:rPr lang="en-US" altLang="en-US" sz="1600" dirty="0" smtClean="0"/>
              <a:t> + 0 x</a:t>
            </a:r>
            <a:r>
              <a:rPr lang="en-US" altLang="en-US" sz="1600" baseline="-25000" dirty="0" smtClean="0"/>
              <a:t>6</a:t>
            </a:r>
            <a:r>
              <a:rPr lang="en-US" altLang="en-US" sz="1600" dirty="0" smtClean="0"/>
              <a:t> + 0 x</a:t>
            </a:r>
            <a:r>
              <a:rPr lang="en-US" altLang="en-US" sz="1600" baseline="-25000" dirty="0" smtClean="0"/>
              <a:t>7</a:t>
            </a:r>
            <a:endParaRPr lang="en-US" altLang="en-US" sz="1600" dirty="0" smtClean="0"/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600" dirty="0" err="1" smtClean="0"/>
              <a:t>s.t.</a:t>
            </a:r>
            <a:r>
              <a:rPr lang="en-US" altLang="en-US" sz="1600" dirty="0" smtClean="0"/>
              <a:t>	          2 x</a:t>
            </a:r>
            <a:r>
              <a:rPr lang="en-US" altLang="en-US" sz="1600" baseline="-25000" dirty="0" smtClean="0"/>
              <a:t>1</a:t>
            </a:r>
            <a:r>
              <a:rPr lang="en-US" altLang="en-US" sz="1600" dirty="0" smtClean="0"/>
              <a:t> + 3 x</a:t>
            </a:r>
            <a:r>
              <a:rPr lang="en-US" altLang="en-US" sz="1600" baseline="-25000" dirty="0" smtClean="0"/>
              <a:t>2</a:t>
            </a:r>
            <a:r>
              <a:rPr lang="en-US" altLang="en-US" sz="1600" dirty="0" smtClean="0"/>
              <a:t> + 1 x</a:t>
            </a:r>
            <a:r>
              <a:rPr lang="en-US" altLang="en-US" sz="1600" baseline="-25000" dirty="0" smtClean="0"/>
              <a:t>3</a:t>
            </a:r>
            <a:r>
              <a:rPr lang="en-US" altLang="en-US" sz="1600" dirty="0" smtClean="0"/>
              <a:t> + 2 x</a:t>
            </a:r>
            <a:r>
              <a:rPr lang="en-US" altLang="en-US" sz="1600" baseline="-25000" dirty="0" smtClean="0"/>
              <a:t>4</a:t>
            </a:r>
            <a:r>
              <a:rPr lang="en-US" altLang="en-US" sz="1600" dirty="0" smtClean="0"/>
              <a:t> + 1 x</a:t>
            </a:r>
            <a:r>
              <a:rPr lang="en-US" altLang="en-US" sz="1600" baseline="-25000" dirty="0" smtClean="0"/>
              <a:t>5</a:t>
            </a:r>
            <a:r>
              <a:rPr lang="en-US" altLang="en-US" sz="1600" dirty="0" smtClean="0"/>
              <a:t> + 0 x</a:t>
            </a:r>
            <a:r>
              <a:rPr lang="en-US" altLang="en-US" sz="1600" baseline="-25000" dirty="0" smtClean="0"/>
              <a:t>6</a:t>
            </a:r>
            <a:r>
              <a:rPr lang="en-US" altLang="en-US" sz="1600" dirty="0" smtClean="0"/>
              <a:t> + 0 x</a:t>
            </a:r>
            <a:r>
              <a:rPr lang="en-US" altLang="en-US" sz="1600" baseline="-25000" dirty="0" smtClean="0"/>
              <a:t>7</a:t>
            </a:r>
            <a:r>
              <a:rPr lang="en-US" altLang="en-US" sz="1600" dirty="0" smtClean="0"/>
              <a:t> =   800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600" dirty="0" smtClean="0"/>
              <a:t>	          5 x</a:t>
            </a:r>
            <a:r>
              <a:rPr lang="en-US" altLang="en-US" sz="1600" baseline="-25000" dirty="0" smtClean="0"/>
              <a:t>1</a:t>
            </a:r>
            <a:r>
              <a:rPr lang="en-US" altLang="en-US" sz="1600" dirty="0" smtClean="0"/>
              <a:t> + 4 x</a:t>
            </a:r>
            <a:r>
              <a:rPr lang="en-US" altLang="en-US" sz="1600" baseline="-25000" dirty="0" smtClean="0"/>
              <a:t>2</a:t>
            </a:r>
            <a:r>
              <a:rPr lang="en-US" altLang="en-US" sz="1600" dirty="0" smtClean="0"/>
              <a:t> + 3 x</a:t>
            </a:r>
            <a:r>
              <a:rPr lang="en-US" altLang="en-US" sz="1600" baseline="-25000" dirty="0" smtClean="0"/>
              <a:t>3</a:t>
            </a:r>
            <a:r>
              <a:rPr lang="en-US" altLang="en-US" sz="1600" dirty="0" smtClean="0"/>
              <a:t> + 4 x</a:t>
            </a:r>
            <a:r>
              <a:rPr lang="en-US" altLang="en-US" sz="1600" baseline="-25000" dirty="0" smtClean="0"/>
              <a:t>4</a:t>
            </a:r>
            <a:r>
              <a:rPr lang="en-US" altLang="en-US" sz="1600" dirty="0" smtClean="0"/>
              <a:t> + 0 x</a:t>
            </a:r>
            <a:r>
              <a:rPr lang="en-US" altLang="en-US" sz="1600" baseline="-25000" dirty="0" smtClean="0"/>
              <a:t>5</a:t>
            </a:r>
            <a:r>
              <a:rPr lang="en-US" altLang="en-US" sz="1600" dirty="0" smtClean="0"/>
              <a:t> + 1 x</a:t>
            </a:r>
            <a:r>
              <a:rPr lang="en-US" altLang="en-US" sz="1600" baseline="-25000" dirty="0" smtClean="0"/>
              <a:t>6</a:t>
            </a:r>
            <a:r>
              <a:rPr lang="en-US" altLang="en-US" sz="1600" dirty="0" smtClean="0"/>
              <a:t> + 0 x</a:t>
            </a:r>
            <a:r>
              <a:rPr lang="en-US" altLang="en-US" sz="1600" baseline="-25000" dirty="0" smtClean="0"/>
              <a:t>7  </a:t>
            </a:r>
            <a:r>
              <a:rPr lang="en-US" altLang="en-US" sz="1600" dirty="0" smtClean="0"/>
              <a:t>= 1200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600" dirty="0" smtClean="0"/>
              <a:t>	          3 x</a:t>
            </a:r>
            <a:r>
              <a:rPr lang="en-US" altLang="en-US" sz="1600" baseline="-25000" dirty="0" smtClean="0"/>
              <a:t>1</a:t>
            </a:r>
            <a:r>
              <a:rPr lang="en-US" altLang="en-US" sz="1600" dirty="0" smtClean="0"/>
              <a:t> + 4 x</a:t>
            </a:r>
            <a:r>
              <a:rPr lang="en-US" altLang="en-US" sz="1600" baseline="-25000" dirty="0" smtClean="0"/>
              <a:t>2</a:t>
            </a:r>
            <a:r>
              <a:rPr lang="en-US" altLang="en-US" sz="1600" dirty="0" smtClean="0"/>
              <a:t> + 5 x</a:t>
            </a:r>
            <a:r>
              <a:rPr lang="en-US" altLang="en-US" sz="1600" baseline="-25000" dirty="0" smtClean="0"/>
              <a:t>3</a:t>
            </a:r>
            <a:r>
              <a:rPr lang="en-US" altLang="en-US" sz="1600" dirty="0" smtClean="0"/>
              <a:t> + 3 x</a:t>
            </a:r>
            <a:r>
              <a:rPr lang="en-US" altLang="en-US" sz="1600" baseline="-25000" dirty="0" smtClean="0"/>
              <a:t>4</a:t>
            </a:r>
            <a:r>
              <a:rPr lang="en-US" altLang="en-US" sz="1600" dirty="0" smtClean="0"/>
              <a:t> + 0 x</a:t>
            </a:r>
            <a:r>
              <a:rPr lang="en-US" altLang="en-US" sz="1600" baseline="-25000" dirty="0" smtClean="0"/>
              <a:t>5</a:t>
            </a:r>
            <a:r>
              <a:rPr lang="en-US" altLang="en-US" sz="1600" dirty="0" smtClean="0"/>
              <a:t> + 0 x</a:t>
            </a:r>
            <a:r>
              <a:rPr lang="en-US" altLang="en-US" sz="1600" baseline="-25000" dirty="0" smtClean="0"/>
              <a:t>6</a:t>
            </a:r>
            <a:r>
              <a:rPr lang="en-US" altLang="en-US" sz="1600" dirty="0" smtClean="0"/>
              <a:t> + 1 x</a:t>
            </a:r>
            <a:r>
              <a:rPr lang="en-US" altLang="en-US" sz="1600" baseline="-25000" dirty="0" smtClean="0"/>
              <a:t>7</a:t>
            </a:r>
            <a:r>
              <a:rPr lang="en-US" altLang="en-US" sz="1600" dirty="0" smtClean="0"/>
              <a:t>  = 1000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600" dirty="0" smtClean="0"/>
              <a:t>				 x</a:t>
            </a:r>
            <a:r>
              <a:rPr lang="en-US" altLang="en-US" sz="1600" baseline="-25000" dirty="0" smtClean="0"/>
              <a:t>1</a:t>
            </a:r>
            <a:r>
              <a:rPr lang="en-US" altLang="en-US" sz="1600" dirty="0" smtClean="0"/>
              <a:t>, x</a:t>
            </a:r>
            <a:r>
              <a:rPr lang="en-US" altLang="en-US" sz="1600" baseline="-25000" dirty="0" smtClean="0"/>
              <a:t>2</a:t>
            </a:r>
            <a:r>
              <a:rPr lang="en-US" altLang="en-US" sz="1600" dirty="0" smtClean="0"/>
              <a:t>, x</a:t>
            </a:r>
            <a:r>
              <a:rPr lang="en-US" altLang="en-US" sz="1600" baseline="-25000" dirty="0" smtClean="0"/>
              <a:t>3</a:t>
            </a:r>
            <a:r>
              <a:rPr lang="en-US" altLang="en-US" sz="1600" dirty="0" smtClean="0"/>
              <a:t>, x</a:t>
            </a:r>
            <a:r>
              <a:rPr lang="en-US" altLang="en-US" sz="1600" baseline="-25000" dirty="0" smtClean="0"/>
              <a:t>4</a:t>
            </a:r>
            <a:r>
              <a:rPr lang="en-US" altLang="en-US" sz="1600" dirty="0" smtClean="0"/>
              <a:t>, x</a:t>
            </a:r>
            <a:r>
              <a:rPr lang="en-US" altLang="en-US" sz="1600" baseline="-25000" dirty="0" smtClean="0"/>
              <a:t>5</a:t>
            </a:r>
            <a:r>
              <a:rPr lang="en-US" altLang="en-US" sz="1600" dirty="0" smtClean="0"/>
              <a:t>, x</a:t>
            </a:r>
            <a:r>
              <a:rPr lang="en-US" altLang="en-US" sz="1600" baseline="-25000" dirty="0" smtClean="0"/>
              <a:t>6</a:t>
            </a:r>
            <a:r>
              <a:rPr lang="en-US" altLang="en-US" sz="1600" dirty="0" smtClean="0"/>
              <a:t>,</a:t>
            </a:r>
            <a:r>
              <a:rPr lang="en-US" altLang="en-US" sz="1600" baseline="-25000" dirty="0" smtClean="0"/>
              <a:t> </a:t>
            </a:r>
            <a:r>
              <a:rPr lang="en-US" altLang="en-US" sz="1600" dirty="0" smtClean="0"/>
              <a:t>x</a:t>
            </a:r>
            <a:r>
              <a:rPr lang="en-US" altLang="en-US" sz="1600" baseline="-25000" dirty="0" smtClean="0"/>
              <a:t>7</a:t>
            </a:r>
            <a:r>
              <a:rPr lang="en-US" altLang="en-US" sz="1600" dirty="0" smtClean="0"/>
              <a:t>  </a:t>
            </a:r>
            <a:r>
              <a:rPr lang="en-US" altLang="en-US" sz="1600" dirty="0" smtClean="0">
                <a:sym typeface="Symbol" panose="05050102010706020507" pitchFamily="18" charset="2"/>
              </a:rPr>
              <a:t></a:t>
            </a:r>
            <a:r>
              <a:rPr lang="en-US" altLang="en-US" sz="1600" dirty="0" smtClean="0"/>
              <a:t> 0 </a:t>
            </a:r>
          </a:p>
          <a:p>
            <a:pPr lvl="1">
              <a:buFont typeface="Wingdings 2" panose="05020102010507070707" pitchFamily="18" charset="2"/>
              <a:buNone/>
            </a:pPr>
            <a:endParaRPr lang="en-US" altLang="en-US" sz="1600" dirty="0" smtClean="0"/>
          </a:p>
          <a:p>
            <a:r>
              <a:rPr lang="en-US" altLang="en-US" sz="2000" dirty="0" smtClean="0"/>
              <a:t>Recall that the basic variables equal the current values of the corresponding RHS while the non-basic variables equal zero. </a:t>
            </a:r>
            <a:r>
              <a:rPr lang="en-US" altLang="en-US" sz="2000" b="1" i="1" dirty="0" smtClean="0"/>
              <a:t>If</a:t>
            </a:r>
            <a:r>
              <a:rPr lang="en-US" altLang="en-US" sz="2000" dirty="0" smtClean="0"/>
              <a:t> we had known which variables would be basic in the final tableau (</a:t>
            </a:r>
            <a:r>
              <a:rPr lang="en-US" altLang="en-US" sz="1600" dirty="0">
                <a:solidFill>
                  <a:srgbClr val="000000"/>
                </a:solidFill>
              </a:rPr>
              <a:t>x</a:t>
            </a:r>
            <a:r>
              <a:rPr lang="en-US" altLang="en-US" sz="1600" baseline="-25000" dirty="0">
                <a:solidFill>
                  <a:srgbClr val="000000"/>
                </a:solidFill>
              </a:rPr>
              <a:t>5</a:t>
            </a:r>
            <a:r>
              <a:rPr lang="en-US" altLang="en-US" sz="2000" dirty="0" smtClean="0"/>
              <a:t>,</a:t>
            </a:r>
            <a:r>
              <a:rPr lang="en-US" altLang="en-US" sz="1600" dirty="0">
                <a:solidFill>
                  <a:srgbClr val="000000"/>
                </a:solidFill>
              </a:rPr>
              <a:t> x</a:t>
            </a:r>
            <a:r>
              <a:rPr lang="en-US" altLang="en-US" sz="1600" baseline="-25000" dirty="0">
                <a:solidFill>
                  <a:srgbClr val="000000"/>
                </a:solidFill>
              </a:rPr>
              <a:t>4</a:t>
            </a:r>
            <a:r>
              <a:rPr lang="en-US" altLang="en-US" sz="2000" dirty="0" smtClean="0"/>
              <a:t> ,</a:t>
            </a:r>
            <a:r>
              <a:rPr lang="en-US" altLang="en-US" sz="1600" dirty="0">
                <a:solidFill>
                  <a:srgbClr val="000000"/>
                </a:solidFill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</a:rPr>
              <a:t>x</a:t>
            </a:r>
            <a:r>
              <a:rPr lang="en-US" altLang="en-US" sz="1600" baseline="-25000" dirty="0" smtClean="0">
                <a:solidFill>
                  <a:srgbClr val="000000"/>
                </a:solidFill>
              </a:rPr>
              <a:t>2</a:t>
            </a:r>
            <a:r>
              <a:rPr lang="en-US" altLang="en-US" sz="1600" dirty="0" smtClean="0">
                <a:solidFill>
                  <a:srgbClr val="000000"/>
                </a:solidFill>
              </a:rPr>
              <a:t>),</a:t>
            </a:r>
            <a:r>
              <a:rPr lang="en-US" altLang="en-US" sz="2000" dirty="0" smtClean="0"/>
              <a:t> we </a:t>
            </a:r>
            <a:r>
              <a:rPr lang="en-US" altLang="en-US" sz="2000" i="1" dirty="0" smtClean="0"/>
              <a:t>could</a:t>
            </a:r>
            <a:r>
              <a:rPr lang="en-US" altLang="en-US" sz="2000" dirty="0" smtClean="0"/>
              <a:t> have re-written our problem as:</a:t>
            </a:r>
          </a:p>
          <a:p>
            <a:endParaRPr lang="en-US" altLang="en-US" sz="2000" dirty="0" smtClean="0"/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 smtClean="0"/>
              <a:t> </a:t>
            </a:r>
            <a:r>
              <a:rPr lang="en-US" altLang="en-US" sz="1600" dirty="0" smtClean="0"/>
              <a:t>Max z = 1 (0) + 5 x</a:t>
            </a:r>
            <a:r>
              <a:rPr lang="en-US" altLang="en-US" sz="1600" baseline="-25000" dirty="0" smtClean="0"/>
              <a:t>2</a:t>
            </a:r>
            <a:r>
              <a:rPr lang="en-US" altLang="en-US" sz="1600" dirty="0" smtClean="0"/>
              <a:t> + 3 (0) + 4 x</a:t>
            </a:r>
            <a:r>
              <a:rPr lang="en-US" altLang="en-US" sz="1600" baseline="-25000" dirty="0" smtClean="0"/>
              <a:t>4</a:t>
            </a:r>
            <a:r>
              <a:rPr lang="en-US" altLang="en-US" sz="1600" dirty="0" smtClean="0"/>
              <a:t> + 0 x</a:t>
            </a:r>
            <a:r>
              <a:rPr lang="en-US" altLang="en-US" sz="1600" baseline="-25000" dirty="0" smtClean="0"/>
              <a:t>5</a:t>
            </a:r>
            <a:r>
              <a:rPr lang="en-US" altLang="en-US" sz="1600" dirty="0" smtClean="0"/>
              <a:t> + 0 (0) + 0 (0)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 dirty="0" err="1" smtClean="0"/>
              <a:t>s.t.</a:t>
            </a:r>
            <a:r>
              <a:rPr lang="en-US" altLang="en-US" sz="1600" dirty="0" smtClean="0"/>
              <a:t>	         2 (0) + 3 x</a:t>
            </a:r>
            <a:r>
              <a:rPr lang="en-US" altLang="en-US" sz="1600" baseline="-25000" dirty="0" smtClean="0"/>
              <a:t>2</a:t>
            </a:r>
            <a:r>
              <a:rPr lang="en-US" altLang="en-US" sz="1600" dirty="0" smtClean="0"/>
              <a:t> + 1 (0) + 2 x</a:t>
            </a:r>
            <a:r>
              <a:rPr lang="en-US" altLang="en-US" sz="1600" baseline="-25000" dirty="0" smtClean="0"/>
              <a:t>4</a:t>
            </a:r>
            <a:r>
              <a:rPr lang="en-US" altLang="en-US" sz="1600" dirty="0" smtClean="0"/>
              <a:t> + 1 x</a:t>
            </a:r>
            <a:r>
              <a:rPr lang="en-US" altLang="en-US" sz="1600" baseline="-25000" dirty="0" smtClean="0"/>
              <a:t>5</a:t>
            </a:r>
            <a:r>
              <a:rPr lang="en-US" altLang="en-US" sz="1600" dirty="0" smtClean="0"/>
              <a:t> + 0 (0) + 0 (0) =   800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 dirty="0" smtClean="0"/>
              <a:t>	         5 (0) + 4 x</a:t>
            </a:r>
            <a:r>
              <a:rPr lang="en-US" altLang="en-US" sz="1600" baseline="-25000" dirty="0" smtClean="0"/>
              <a:t>2</a:t>
            </a:r>
            <a:r>
              <a:rPr lang="en-US" altLang="en-US" sz="1600" dirty="0" smtClean="0"/>
              <a:t> + 3 (0) + 4 x</a:t>
            </a:r>
            <a:r>
              <a:rPr lang="en-US" altLang="en-US" sz="1600" baseline="-25000" dirty="0" smtClean="0"/>
              <a:t>4</a:t>
            </a:r>
            <a:r>
              <a:rPr lang="en-US" altLang="en-US" sz="1600" dirty="0" smtClean="0"/>
              <a:t> + 0 x</a:t>
            </a:r>
            <a:r>
              <a:rPr lang="en-US" altLang="en-US" sz="1600" baseline="-25000" dirty="0" smtClean="0"/>
              <a:t>5</a:t>
            </a:r>
            <a:r>
              <a:rPr lang="en-US" altLang="en-US" sz="1600" dirty="0" smtClean="0"/>
              <a:t> + 1 (0) + 0 (0)</a:t>
            </a:r>
            <a:r>
              <a:rPr lang="en-US" altLang="en-US" sz="1600" baseline="-25000" dirty="0" smtClean="0"/>
              <a:t> </a:t>
            </a:r>
            <a:r>
              <a:rPr lang="en-US" altLang="en-US" sz="1600" dirty="0" smtClean="0"/>
              <a:t>= 1200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 dirty="0" smtClean="0"/>
              <a:t>	         3 (0) + 4 x</a:t>
            </a:r>
            <a:r>
              <a:rPr lang="en-US" altLang="en-US" sz="1600" baseline="-25000" dirty="0" smtClean="0"/>
              <a:t>2</a:t>
            </a:r>
            <a:r>
              <a:rPr lang="en-US" altLang="en-US" sz="1600" dirty="0" smtClean="0"/>
              <a:t> + 5 (0) + 3 x</a:t>
            </a:r>
            <a:r>
              <a:rPr lang="en-US" altLang="en-US" sz="1600" baseline="-25000" dirty="0" smtClean="0"/>
              <a:t>4</a:t>
            </a:r>
            <a:r>
              <a:rPr lang="en-US" altLang="en-US" sz="1600" dirty="0" smtClean="0"/>
              <a:t> + 0 x</a:t>
            </a:r>
            <a:r>
              <a:rPr lang="en-US" altLang="en-US" sz="1600" baseline="-25000" dirty="0" smtClean="0"/>
              <a:t>5</a:t>
            </a:r>
            <a:r>
              <a:rPr lang="en-US" altLang="en-US" sz="1600" dirty="0" smtClean="0"/>
              <a:t> + 0 (0) + 1 (0) = 1000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 dirty="0" smtClean="0"/>
              <a:t>				 x</a:t>
            </a:r>
            <a:r>
              <a:rPr lang="en-US" altLang="en-US" sz="1600" baseline="-25000" dirty="0" smtClean="0"/>
              <a:t>1</a:t>
            </a:r>
            <a:r>
              <a:rPr lang="en-US" altLang="en-US" sz="1600" dirty="0" smtClean="0"/>
              <a:t>, x</a:t>
            </a:r>
            <a:r>
              <a:rPr lang="en-US" altLang="en-US" sz="1600" baseline="-25000" dirty="0" smtClean="0"/>
              <a:t>2</a:t>
            </a:r>
            <a:r>
              <a:rPr lang="en-US" altLang="en-US" sz="1600" dirty="0" smtClean="0"/>
              <a:t>, x</a:t>
            </a:r>
            <a:r>
              <a:rPr lang="en-US" altLang="en-US" sz="1600" baseline="-25000" dirty="0" smtClean="0"/>
              <a:t>3</a:t>
            </a:r>
            <a:r>
              <a:rPr lang="en-US" altLang="en-US" sz="1600" dirty="0" smtClean="0"/>
              <a:t>, x</a:t>
            </a:r>
            <a:r>
              <a:rPr lang="en-US" altLang="en-US" sz="1600" baseline="-25000" dirty="0" smtClean="0"/>
              <a:t>4</a:t>
            </a:r>
            <a:r>
              <a:rPr lang="en-US" altLang="en-US" sz="1600" dirty="0" smtClean="0"/>
              <a:t>, x</a:t>
            </a:r>
            <a:r>
              <a:rPr lang="en-US" altLang="en-US" sz="1600" baseline="-25000" dirty="0" smtClean="0"/>
              <a:t>5</a:t>
            </a:r>
            <a:r>
              <a:rPr lang="en-US" altLang="en-US" sz="1600" dirty="0" smtClean="0"/>
              <a:t>, x</a:t>
            </a:r>
            <a:r>
              <a:rPr lang="en-US" altLang="en-US" sz="1600" baseline="-25000" dirty="0" smtClean="0"/>
              <a:t>6</a:t>
            </a:r>
            <a:r>
              <a:rPr lang="en-US" altLang="en-US" sz="1600" dirty="0" smtClean="0"/>
              <a:t>,</a:t>
            </a:r>
            <a:r>
              <a:rPr lang="en-US" altLang="en-US" sz="1600" baseline="-25000" dirty="0" smtClean="0"/>
              <a:t> </a:t>
            </a:r>
            <a:r>
              <a:rPr lang="en-US" altLang="en-US" sz="1600" dirty="0" smtClean="0"/>
              <a:t>x</a:t>
            </a:r>
            <a:r>
              <a:rPr lang="en-US" altLang="en-US" sz="1600" baseline="-25000" dirty="0" smtClean="0"/>
              <a:t>7</a:t>
            </a:r>
            <a:r>
              <a:rPr lang="en-US" altLang="en-US" sz="1600" dirty="0" smtClean="0"/>
              <a:t>  </a:t>
            </a:r>
            <a:r>
              <a:rPr lang="en-US" altLang="en-US" sz="1600" dirty="0" smtClean="0">
                <a:sym typeface="Symbol" panose="05050102010706020507" pitchFamily="18" charset="2"/>
              </a:rPr>
              <a:t></a:t>
            </a:r>
            <a:r>
              <a:rPr lang="en-US" altLang="en-US" sz="1600" dirty="0" smtClean="0"/>
              <a:t> 0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 dirty="0" smtClean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0116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Sensitivity Analysis</a:t>
            </a:r>
            <a:b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US" sz="2400" smtClean="0"/>
              <a:t>Change in Technological Coefficient</a:t>
            </a:r>
            <a:endParaRPr lang="en-US" altLang="en-US" sz="2400" smtClean="0">
              <a:cs typeface="Times New Roman" panose="02020603050405020304" pitchFamily="18" charset="0"/>
            </a:endParaRP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924800" y="6416675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B39748-D6D1-4F14-9BA1-1D1D20C7FD43}" type="slidenum">
              <a:rPr lang="en-US" altLang="en-US" sz="15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500">
              <a:latin typeface="Times New Roman" panose="02020603050405020304" pitchFamily="18" charset="0"/>
            </a:endParaRPr>
          </a:p>
        </p:txBody>
      </p:sp>
      <p:graphicFrame>
        <p:nvGraphicFramePr>
          <p:cNvPr id="38916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6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2298" name="Content Placeholder 9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16572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Example – Change in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i,j</a:t>
            </a:r>
            <a:endParaRPr lang="en-US" dirty="0" smtClean="0"/>
          </a:p>
          <a:p>
            <a:pPr>
              <a:buFontTx/>
              <a:buNone/>
              <a:defRPr/>
            </a:pPr>
            <a:r>
              <a:rPr lang="en-US" dirty="0" smtClean="0"/>
              <a:t>Max z = 1 x</a:t>
            </a:r>
            <a:r>
              <a:rPr lang="en-US" baseline="-25000" dirty="0" smtClean="0"/>
              <a:t>1</a:t>
            </a:r>
            <a:r>
              <a:rPr lang="en-US" dirty="0" smtClean="0"/>
              <a:t> + 5 x</a:t>
            </a:r>
            <a:r>
              <a:rPr lang="en-US" baseline="-25000" dirty="0" smtClean="0"/>
              <a:t>2</a:t>
            </a:r>
            <a:r>
              <a:rPr lang="en-US" dirty="0" smtClean="0"/>
              <a:t> + 3 x</a:t>
            </a:r>
            <a:r>
              <a:rPr lang="en-US" baseline="-25000" dirty="0" smtClean="0"/>
              <a:t>3</a:t>
            </a:r>
            <a:r>
              <a:rPr lang="en-US" dirty="0" smtClean="0"/>
              <a:t> + 4 x</a:t>
            </a:r>
            <a:r>
              <a:rPr lang="en-US" baseline="-25000" dirty="0" smtClean="0"/>
              <a:t>4</a:t>
            </a:r>
            <a:r>
              <a:rPr lang="en-US" dirty="0" smtClean="0"/>
              <a:t> + 0 x</a:t>
            </a:r>
            <a:r>
              <a:rPr lang="en-US" baseline="-25000" dirty="0" smtClean="0"/>
              <a:t>5</a:t>
            </a:r>
            <a:r>
              <a:rPr lang="en-US" dirty="0" smtClean="0"/>
              <a:t> + 0 x</a:t>
            </a:r>
            <a:r>
              <a:rPr lang="en-US" baseline="-25000" dirty="0" smtClean="0"/>
              <a:t>6</a:t>
            </a:r>
            <a:r>
              <a:rPr lang="en-US" dirty="0" smtClean="0"/>
              <a:t> + 0 x</a:t>
            </a:r>
            <a:r>
              <a:rPr lang="en-US" baseline="-25000" dirty="0" smtClean="0"/>
              <a:t>7</a:t>
            </a:r>
            <a:endParaRPr lang="en-US" dirty="0" smtClean="0"/>
          </a:p>
          <a:p>
            <a:pPr>
              <a:buFontTx/>
              <a:buNone/>
              <a:defRPr/>
            </a:pPr>
            <a:r>
              <a:rPr lang="en-US" dirty="0" err="1" smtClean="0"/>
              <a:t>s.t</a:t>
            </a:r>
            <a:r>
              <a:rPr lang="en-US" dirty="0" smtClean="0"/>
              <a:t>.	  2 x</a:t>
            </a:r>
            <a:r>
              <a:rPr lang="en-US" baseline="-25000" dirty="0" smtClean="0"/>
              <a:t>1</a:t>
            </a:r>
            <a:r>
              <a:rPr lang="en-US" dirty="0" smtClean="0"/>
              <a:t> + 3 x</a:t>
            </a:r>
            <a:r>
              <a:rPr lang="en-US" baseline="-25000" dirty="0" smtClean="0"/>
              <a:t>2</a:t>
            </a:r>
            <a:r>
              <a:rPr lang="en-US" dirty="0" smtClean="0"/>
              <a:t> + 1 x</a:t>
            </a:r>
            <a:r>
              <a:rPr lang="en-US" baseline="-25000" dirty="0" smtClean="0"/>
              <a:t>3</a:t>
            </a:r>
            <a:r>
              <a:rPr lang="en-US" dirty="0" smtClean="0"/>
              <a:t> + 2 x</a:t>
            </a:r>
            <a:r>
              <a:rPr lang="en-US" baseline="-25000" dirty="0" smtClean="0"/>
              <a:t>4</a:t>
            </a:r>
            <a:r>
              <a:rPr lang="en-US" dirty="0" smtClean="0"/>
              <a:t> + 1 x</a:t>
            </a:r>
            <a:r>
              <a:rPr lang="en-US" baseline="-25000" dirty="0" smtClean="0"/>
              <a:t>5</a:t>
            </a:r>
            <a:r>
              <a:rPr lang="en-US" dirty="0" smtClean="0"/>
              <a:t> + 0 x</a:t>
            </a:r>
            <a:r>
              <a:rPr lang="en-US" baseline="-25000" dirty="0" smtClean="0"/>
              <a:t>6</a:t>
            </a:r>
            <a:r>
              <a:rPr lang="en-US" dirty="0" smtClean="0"/>
              <a:t> + 0 x</a:t>
            </a:r>
            <a:r>
              <a:rPr lang="en-US" baseline="-25000" dirty="0" smtClean="0"/>
              <a:t>7</a:t>
            </a:r>
            <a:r>
              <a:rPr lang="en-US" dirty="0" smtClean="0"/>
              <a:t> =   800</a:t>
            </a:r>
          </a:p>
          <a:p>
            <a:pPr>
              <a:buFontTx/>
              <a:buNone/>
              <a:defRPr/>
            </a:pPr>
            <a:r>
              <a:rPr lang="en-US" dirty="0" smtClean="0"/>
              <a:t>	  	  5 x</a:t>
            </a:r>
            <a:r>
              <a:rPr lang="en-US" baseline="-25000" dirty="0" smtClean="0"/>
              <a:t>1</a:t>
            </a:r>
            <a:r>
              <a:rPr lang="en-US" dirty="0" smtClean="0"/>
              <a:t> + 4 x</a:t>
            </a:r>
            <a:r>
              <a:rPr lang="en-US" baseline="-25000" dirty="0" smtClean="0"/>
              <a:t>2</a:t>
            </a:r>
            <a:r>
              <a:rPr lang="en-US" dirty="0" smtClean="0"/>
              <a:t> + 3 x</a:t>
            </a:r>
            <a:r>
              <a:rPr lang="en-US" baseline="-25000" dirty="0" smtClean="0"/>
              <a:t>3</a:t>
            </a:r>
            <a:r>
              <a:rPr lang="en-US" dirty="0" smtClean="0"/>
              <a:t> + 4 x</a:t>
            </a:r>
            <a:r>
              <a:rPr lang="en-US" baseline="-25000" dirty="0" smtClean="0"/>
              <a:t>4</a:t>
            </a:r>
            <a:r>
              <a:rPr lang="en-US" dirty="0" smtClean="0"/>
              <a:t> + 0 x</a:t>
            </a:r>
            <a:r>
              <a:rPr lang="en-US" baseline="-25000" dirty="0" smtClean="0"/>
              <a:t>5</a:t>
            </a:r>
            <a:r>
              <a:rPr lang="en-US" dirty="0" smtClean="0"/>
              <a:t> + 1 x</a:t>
            </a:r>
            <a:r>
              <a:rPr lang="en-US" baseline="-25000" dirty="0" smtClean="0"/>
              <a:t>6</a:t>
            </a:r>
            <a:r>
              <a:rPr lang="en-US" dirty="0" smtClean="0"/>
              <a:t> + 0 x</a:t>
            </a:r>
            <a:r>
              <a:rPr lang="en-US" baseline="-25000" dirty="0" smtClean="0"/>
              <a:t>7  </a:t>
            </a:r>
            <a:r>
              <a:rPr lang="en-US" dirty="0" smtClean="0"/>
              <a:t>= 1200</a:t>
            </a:r>
          </a:p>
          <a:p>
            <a:pPr>
              <a:buFontTx/>
              <a:buNone/>
              <a:defRPr/>
            </a:pPr>
            <a:r>
              <a:rPr lang="en-US" dirty="0" smtClean="0"/>
              <a:t>	  	 3 x</a:t>
            </a:r>
            <a:r>
              <a:rPr lang="en-US" baseline="-25000" dirty="0" smtClean="0"/>
              <a:t>1</a:t>
            </a:r>
            <a:r>
              <a:rPr lang="en-US" dirty="0" smtClean="0"/>
              <a:t> + 4 x</a:t>
            </a:r>
            <a:r>
              <a:rPr lang="en-US" baseline="-25000" dirty="0" smtClean="0"/>
              <a:t>2</a:t>
            </a:r>
            <a:r>
              <a:rPr lang="en-US" dirty="0" smtClean="0"/>
              <a:t> + 5 x</a:t>
            </a:r>
            <a:r>
              <a:rPr lang="en-US" baseline="-25000" dirty="0" smtClean="0"/>
              <a:t>3</a:t>
            </a:r>
            <a:r>
              <a:rPr lang="en-US" dirty="0" smtClean="0"/>
              <a:t> + 3 x</a:t>
            </a:r>
            <a:r>
              <a:rPr lang="en-US" baseline="-25000" dirty="0" smtClean="0"/>
              <a:t>4</a:t>
            </a:r>
            <a:r>
              <a:rPr lang="en-US" dirty="0" smtClean="0"/>
              <a:t> + 0 x</a:t>
            </a:r>
            <a:r>
              <a:rPr lang="en-US" baseline="-25000" dirty="0" smtClean="0"/>
              <a:t>5</a:t>
            </a:r>
            <a:r>
              <a:rPr lang="en-US" dirty="0" smtClean="0"/>
              <a:t> + 0 x</a:t>
            </a:r>
            <a:r>
              <a:rPr lang="en-US" baseline="-25000" dirty="0" smtClean="0"/>
              <a:t>6</a:t>
            </a:r>
            <a:r>
              <a:rPr lang="en-US" dirty="0" smtClean="0"/>
              <a:t> + 1 x</a:t>
            </a:r>
            <a:r>
              <a:rPr lang="en-US" baseline="-25000" dirty="0" smtClean="0"/>
              <a:t>7</a:t>
            </a:r>
            <a:r>
              <a:rPr lang="en-US" dirty="0" smtClean="0"/>
              <a:t>  = 1000</a:t>
            </a:r>
          </a:p>
          <a:p>
            <a:pPr>
              <a:buFontTx/>
              <a:buNone/>
              <a:defRPr/>
            </a:pPr>
            <a:r>
              <a:rPr lang="en-US" dirty="0" smtClean="0"/>
              <a:t>				 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, x</a:t>
            </a:r>
            <a:r>
              <a:rPr lang="en-US" baseline="-25000" dirty="0" smtClean="0"/>
              <a:t>3</a:t>
            </a:r>
            <a:r>
              <a:rPr lang="en-US" dirty="0" smtClean="0"/>
              <a:t>, x</a:t>
            </a:r>
            <a:r>
              <a:rPr lang="en-US" baseline="-25000" dirty="0" smtClean="0"/>
              <a:t>4</a:t>
            </a:r>
            <a:r>
              <a:rPr lang="en-US" dirty="0" smtClean="0"/>
              <a:t>, x</a:t>
            </a:r>
            <a:r>
              <a:rPr lang="en-US" baseline="-25000" dirty="0" smtClean="0"/>
              <a:t>5</a:t>
            </a:r>
            <a:r>
              <a:rPr lang="en-US" dirty="0" smtClean="0"/>
              <a:t>, x</a:t>
            </a:r>
            <a:r>
              <a:rPr lang="en-US" baseline="-25000" dirty="0" smtClean="0"/>
              <a:t>6</a:t>
            </a:r>
            <a:r>
              <a:rPr lang="en-US" dirty="0" smtClean="0"/>
              <a:t>,</a:t>
            </a:r>
            <a:r>
              <a:rPr lang="en-US" baseline="-25000" dirty="0" smtClean="0"/>
              <a:t> </a:t>
            </a:r>
            <a:r>
              <a:rPr lang="en-US" dirty="0" smtClean="0"/>
              <a:t>x</a:t>
            </a:r>
            <a:r>
              <a:rPr lang="en-US" baseline="-25000" dirty="0" smtClean="0"/>
              <a:t>7</a:t>
            </a:r>
            <a:r>
              <a:rPr lang="en-US" dirty="0" smtClean="0"/>
              <a:t> 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0 </a:t>
            </a:r>
          </a:p>
          <a:p>
            <a:pPr>
              <a:defRPr/>
            </a:pPr>
            <a:r>
              <a:rPr lang="en-US" dirty="0" smtClean="0"/>
              <a:t> The optimal tableau for this problem is 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From the tableau, we see </a:t>
            </a:r>
            <a:r>
              <a:rPr lang="en-US" i="1" dirty="0" smtClean="0"/>
              <a:t>y</a:t>
            </a:r>
            <a:r>
              <a:rPr lang="en-US" baseline="-25000" dirty="0" smtClean="0"/>
              <a:t>1</a:t>
            </a:r>
            <a:r>
              <a:rPr lang="en-US" dirty="0" smtClean="0"/>
              <a:t> = 0, </a:t>
            </a:r>
            <a:r>
              <a:rPr lang="en-US" i="1" dirty="0" smtClean="0"/>
              <a:t>y</a:t>
            </a:r>
            <a:r>
              <a:rPr lang="en-US" baseline="-25000" dirty="0" smtClean="0"/>
              <a:t>2</a:t>
            </a:r>
            <a:r>
              <a:rPr lang="en-US" dirty="0" smtClean="0"/>
              <a:t> = ¼, </a:t>
            </a:r>
            <a:r>
              <a:rPr lang="en-US" i="1" dirty="0" smtClean="0"/>
              <a:t>y</a:t>
            </a:r>
            <a:r>
              <a:rPr lang="en-US" baseline="-25000" dirty="0" smtClean="0"/>
              <a:t>3</a:t>
            </a:r>
            <a:r>
              <a:rPr lang="en-US" dirty="0" smtClean="0"/>
              <a:t> = 1.</a:t>
            </a:r>
          </a:p>
          <a:p>
            <a:pPr>
              <a:defRPr/>
            </a:pPr>
            <a:endParaRPr lang="en-US" dirty="0" smtClean="0"/>
          </a:p>
        </p:txBody>
      </p:sp>
      <p:graphicFrame>
        <p:nvGraphicFramePr>
          <p:cNvPr id="38919" name="Object 4"/>
          <p:cNvGraphicFramePr>
            <a:graphicFrameLocks noChangeAspect="1"/>
          </p:cNvGraphicFramePr>
          <p:nvPr/>
        </p:nvGraphicFramePr>
        <p:xfrm>
          <a:off x="857250" y="3886200"/>
          <a:ext cx="82867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7" name="Document" r:id="rId5" imgW="5956042" imgH="876024" progId="Word.Document.12">
                  <p:embed/>
                </p:oleObj>
              </mc:Choice>
              <mc:Fallback>
                <p:oleObj name="Document" r:id="rId5" imgW="5956042" imgH="876024" progId="Word.Document.1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886200"/>
                        <a:ext cx="828675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1"/>
          <p:cNvSpPr/>
          <p:nvPr/>
        </p:nvSpPr>
        <p:spPr bwMode="auto">
          <a:xfrm>
            <a:off x="3733800" y="4114800"/>
            <a:ext cx="2209800" cy="304799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2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Sensitivity Analysis</a:t>
            </a:r>
            <a:b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US" sz="2400" smtClean="0"/>
              <a:t>Change in Technological Coefficient</a:t>
            </a:r>
            <a:endParaRPr lang="en-US" altLang="en-US" sz="2400" smtClean="0">
              <a:cs typeface="Times New Roman" panose="02020603050405020304" pitchFamily="18" charset="0"/>
            </a:endParaRP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924800" y="6416675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B39748-D6D1-4F14-9BA1-1D1D20C7FD43}" type="slidenum">
              <a:rPr lang="en-US" altLang="en-US" sz="15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500">
              <a:latin typeface="Times New Roman" panose="02020603050405020304" pitchFamily="18" charset="0"/>
            </a:endParaRPr>
          </a:p>
        </p:txBody>
      </p:sp>
      <p:graphicFrame>
        <p:nvGraphicFramePr>
          <p:cNvPr id="38916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2298" name="Content Placeholder 9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1657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Example – Change in </a:t>
            </a:r>
            <a:r>
              <a:rPr lang="en-US" sz="1200" i="1" dirty="0" err="1" smtClean="0"/>
              <a:t>a</a:t>
            </a:r>
            <a:r>
              <a:rPr lang="en-US" sz="1200" i="1" baseline="-25000" dirty="0" err="1" smtClean="0"/>
              <a:t>i,j</a:t>
            </a:r>
            <a:endParaRPr lang="en-US" sz="1200" dirty="0" smtClean="0"/>
          </a:p>
          <a:p>
            <a:pPr>
              <a:buFontTx/>
              <a:buNone/>
              <a:defRPr/>
            </a:pPr>
            <a:r>
              <a:rPr lang="en-US" sz="1200" dirty="0" smtClean="0"/>
              <a:t>Max z = 1 x</a:t>
            </a:r>
            <a:r>
              <a:rPr lang="en-US" sz="1200" baseline="-25000" dirty="0" smtClean="0"/>
              <a:t>1</a:t>
            </a:r>
            <a:r>
              <a:rPr lang="en-US" sz="1200" dirty="0" smtClean="0"/>
              <a:t> + 5 x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 + 3 x</a:t>
            </a:r>
            <a:r>
              <a:rPr lang="en-US" sz="1200" baseline="-25000" dirty="0" smtClean="0"/>
              <a:t>3</a:t>
            </a:r>
            <a:r>
              <a:rPr lang="en-US" sz="1200" dirty="0" smtClean="0"/>
              <a:t> + 4 x</a:t>
            </a:r>
            <a:r>
              <a:rPr lang="en-US" sz="1200" baseline="-25000" dirty="0" smtClean="0"/>
              <a:t>4</a:t>
            </a:r>
            <a:r>
              <a:rPr lang="en-US" sz="1200" dirty="0" smtClean="0"/>
              <a:t> + 0 x</a:t>
            </a:r>
            <a:r>
              <a:rPr lang="en-US" sz="1200" baseline="-25000" dirty="0" smtClean="0"/>
              <a:t>5</a:t>
            </a:r>
            <a:r>
              <a:rPr lang="en-US" sz="1200" dirty="0" smtClean="0"/>
              <a:t> + 0 x</a:t>
            </a:r>
            <a:r>
              <a:rPr lang="en-US" sz="1200" baseline="-25000" dirty="0" smtClean="0"/>
              <a:t>6</a:t>
            </a:r>
            <a:r>
              <a:rPr lang="en-US" sz="1200" dirty="0" smtClean="0"/>
              <a:t> + 0 x</a:t>
            </a:r>
            <a:r>
              <a:rPr lang="en-US" sz="1200" baseline="-25000" dirty="0" smtClean="0"/>
              <a:t>7</a:t>
            </a:r>
            <a:endParaRPr lang="en-US" sz="1200" dirty="0" smtClean="0"/>
          </a:p>
          <a:p>
            <a:pPr>
              <a:buFontTx/>
              <a:buNone/>
              <a:defRPr/>
            </a:pPr>
            <a:r>
              <a:rPr lang="en-US" sz="1200" dirty="0" err="1" smtClean="0"/>
              <a:t>s.t.</a:t>
            </a:r>
            <a:r>
              <a:rPr lang="en-US" sz="1200" dirty="0" smtClean="0"/>
              <a:t>	  	2 x</a:t>
            </a:r>
            <a:r>
              <a:rPr lang="en-US" sz="1200" baseline="-25000" dirty="0" smtClean="0"/>
              <a:t>1</a:t>
            </a:r>
            <a:r>
              <a:rPr lang="en-US" sz="1200" dirty="0" smtClean="0"/>
              <a:t> + 3 x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 + 1 x</a:t>
            </a:r>
            <a:r>
              <a:rPr lang="en-US" sz="1200" baseline="-25000" dirty="0" smtClean="0"/>
              <a:t>3</a:t>
            </a:r>
            <a:r>
              <a:rPr lang="en-US" sz="1200" dirty="0" smtClean="0"/>
              <a:t> + 2 x</a:t>
            </a:r>
            <a:r>
              <a:rPr lang="en-US" sz="1200" baseline="-25000" dirty="0" smtClean="0"/>
              <a:t>4</a:t>
            </a:r>
            <a:r>
              <a:rPr lang="en-US" sz="1200" dirty="0" smtClean="0"/>
              <a:t> + 1 x</a:t>
            </a:r>
            <a:r>
              <a:rPr lang="en-US" sz="1200" baseline="-25000" dirty="0" smtClean="0"/>
              <a:t>5</a:t>
            </a:r>
            <a:r>
              <a:rPr lang="en-US" sz="1200" dirty="0" smtClean="0"/>
              <a:t> + 0 x</a:t>
            </a:r>
            <a:r>
              <a:rPr lang="en-US" sz="1200" baseline="-25000" dirty="0" smtClean="0"/>
              <a:t>6</a:t>
            </a:r>
            <a:r>
              <a:rPr lang="en-US" sz="1200" dirty="0" smtClean="0"/>
              <a:t> + 0 x</a:t>
            </a:r>
            <a:r>
              <a:rPr lang="en-US" sz="1200" baseline="-25000" dirty="0" smtClean="0"/>
              <a:t>7</a:t>
            </a:r>
            <a:r>
              <a:rPr lang="en-US" sz="1200" dirty="0" smtClean="0"/>
              <a:t> =   800</a:t>
            </a:r>
          </a:p>
          <a:p>
            <a:pPr>
              <a:buFontTx/>
              <a:buNone/>
              <a:defRPr/>
            </a:pPr>
            <a:r>
              <a:rPr lang="en-US" sz="1200" dirty="0" smtClean="0"/>
              <a:t>	  	  5 x</a:t>
            </a:r>
            <a:r>
              <a:rPr lang="en-US" sz="1200" baseline="-25000" dirty="0" smtClean="0"/>
              <a:t>1</a:t>
            </a:r>
            <a:r>
              <a:rPr lang="en-US" sz="1200" dirty="0" smtClean="0"/>
              <a:t> + 4 x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 + 3 x</a:t>
            </a:r>
            <a:r>
              <a:rPr lang="en-US" sz="1200" baseline="-25000" dirty="0" smtClean="0"/>
              <a:t>3</a:t>
            </a:r>
            <a:r>
              <a:rPr lang="en-US" sz="1200" dirty="0" smtClean="0"/>
              <a:t> + 4 x</a:t>
            </a:r>
            <a:r>
              <a:rPr lang="en-US" sz="1200" baseline="-25000" dirty="0" smtClean="0"/>
              <a:t>4</a:t>
            </a:r>
            <a:r>
              <a:rPr lang="en-US" sz="1200" dirty="0" smtClean="0"/>
              <a:t> + 0 x</a:t>
            </a:r>
            <a:r>
              <a:rPr lang="en-US" sz="1200" baseline="-25000" dirty="0" smtClean="0"/>
              <a:t>5</a:t>
            </a:r>
            <a:r>
              <a:rPr lang="en-US" sz="1200" dirty="0" smtClean="0"/>
              <a:t> + 1 x</a:t>
            </a:r>
            <a:r>
              <a:rPr lang="en-US" sz="1200" baseline="-25000" dirty="0" smtClean="0"/>
              <a:t>6</a:t>
            </a:r>
            <a:r>
              <a:rPr lang="en-US" sz="1200" dirty="0" smtClean="0"/>
              <a:t> + 0 x</a:t>
            </a:r>
            <a:r>
              <a:rPr lang="en-US" sz="1200" baseline="-25000" dirty="0" smtClean="0"/>
              <a:t>7  </a:t>
            </a:r>
            <a:r>
              <a:rPr lang="en-US" sz="1200" dirty="0" smtClean="0"/>
              <a:t>= 1200</a:t>
            </a:r>
          </a:p>
          <a:p>
            <a:pPr>
              <a:buFontTx/>
              <a:buNone/>
              <a:defRPr/>
            </a:pPr>
            <a:r>
              <a:rPr lang="en-US" sz="1200" dirty="0" smtClean="0"/>
              <a:t>	  	 3 x</a:t>
            </a:r>
            <a:r>
              <a:rPr lang="en-US" sz="1200" baseline="-25000" dirty="0" smtClean="0"/>
              <a:t>1</a:t>
            </a:r>
            <a:r>
              <a:rPr lang="en-US" sz="1200" dirty="0" smtClean="0"/>
              <a:t> + 4 x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 + 5 x</a:t>
            </a:r>
            <a:r>
              <a:rPr lang="en-US" sz="1200" baseline="-25000" dirty="0" smtClean="0"/>
              <a:t>3</a:t>
            </a:r>
            <a:r>
              <a:rPr lang="en-US" sz="1200" dirty="0" smtClean="0"/>
              <a:t> + 3 x</a:t>
            </a:r>
            <a:r>
              <a:rPr lang="en-US" sz="1200" baseline="-25000" dirty="0" smtClean="0"/>
              <a:t>4</a:t>
            </a:r>
            <a:r>
              <a:rPr lang="en-US" sz="1200" dirty="0" smtClean="0"/>
              <a:t> + 0 x</a:t>
            </a:r>
            <a:r>
              <a:rPr lang="en-US" sz="1200" baseline="-25000" dirty="0" smtClean="0"/>
              <a:t>5</a:t>
            </a:r>
            <a:r>
              <a:rPr lang="en-US" sz="1200" dirty="0" smtClean="0"/>
              <a:t> + 0 x</a:t>
            </a:r>
            <a:r>
              <a:rPr lang="en-US" sz="1200" baseline="-25000" dirty="0" smtClean="0"/>
              <a:t>6</a:t>
            </a:r>
            <a:r>
              <a:rPr lang="en-US" sz="1200" dirty="0" smtClean="0"/>
              <a:t> + 1 x</a:t>
            </a:r>
            <a:r>
              <a:rPr lang="en-US" sz="1200" baseline="-25000" dirty="0" smtClean="0"/>
              <a:t>7</a:t>
            </a:r>
            <a:r>
              <a:rPr lang="en-US" sz="1200" dirty="0" smtClean="0"/>
              <a:t>  = 1000</a:t>
            </a:r>
          </a:p>
          <a:p>
            <a:pPr>
              <a:buFontTx/>
              <a:buNone/>
              <a:defRPr/>
            </a:pPr>
            <a:r>
              <a:rPr lang="en-US" sz="1200" dirty="0" smtClean="0"/>
              <a:t>				 x</a:t>
            </a:r>
            <a:r>
              <a:rPr lang="en-US" sz="1200" baseline="-25000" dirty="0" smtClean="0"/>
              <a:t>1</a:t>
            </a:r>
            <a:r>
              <a:rPr lang="en-US" sz="1200" dirty="0" smtClean="0"/>
              <a:t>, x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, x</a:t>
            </a:r>
            <a:r>
              <a:rPr lang="en-US" sz="1200" baseline="-25000" dirty="0" smtClean="0"/>
              <a:t>3</a:t>
            </a:r>
            <a:r>
              <a:rPr lang="en-US" sz="1200" dirty="0" smtClean="0"/>
              <a:t>, x</a:t>
            </a:r>
            <a:r>
              <a:rPr lang="en-US" sz="1200" baseline="-25000" dirty="0" smtClean="0"/>
              <a:t>4</a:t>
            </a:r>
            <a:r>
              <a:rPr lang="en-US" sz="1200" dirty="0" smtClean="0"/>
              <a:t>, x</a:t>
            </a:r>
            <a:r>
              <a:rPr lang="en-US" sz="1200" baseline="-25000" dirty="0" smtClean="0"/>
              <a:t>5</a:t>
            </a:r>
            <a:r>
              <a:rPr lang="en-US" sz="1200" dirty="0" smtClean="0"/>
              <a:t>, x</a:t>
            </a:r>
            <a:r>
              <a:rPr lang="en-US" sz="1200" baseline="-25000" dirty="0" smtClean="0"/>
              <a:t>6</a:t>
            </a:r>
            <a:r>
              <a:rPr lang="en-US" sz="1200" dirty="0" smtClean="0"/>
              <a:t>,</a:t>
            </a:r>
            <a:r>
              <a:rPr lang="en-US" sz="1200" baseline="-25000" dirty="0" smtClean="0"/>
              <a:t> </a:t>
            </a:r>
            <a:r>
              <a:rPr lang="en-US" sz="1200" dirty="0" smtClean="0"/>
              <a:t>x</a:t>
            </a:r>
            <a:r>
              <a:rPr lang="en-US" sz="1200" baseline="-25000" dirty="0" smtClean="0"/>
              <a:t>7</a:t>
            </a:r>
            <a:r>
              <a:rPr lang="en-US" sz="1200" dirty="0" smtClean="0"/>
              <a:t>  </a:t>
            </a:r>
            <a:r>
              <a:rPr lang="en-US" sz="1200" dirty="0" smtClean="0">
                <a:sym typeface="Symbol"/>
              </a:rPr>
              <a:t></a:t>
            </a:r>
            <a:r>
              <a:rPr lang="en-US" sz="1200" dirty="0" smtClean="0"/>
              <a:t> 0 </a:t>
            </a:r>
          </a:p>
          <a:p>
            <a:pPr>
              <a:defRPr/>
            </a:pPr>
            <a:r>
              <a:rPr lang="en-US" sz="1200" dirty="0" smtClean="0"/>
              <a:t> The optimal tableau for this problem is 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 marL="0" indent="0">
              <a:buNone/>
              <a:defRPr/>
            </a:pPr>
            <a:r>
              <a:rPr lang="en-US" dirty="0" smtClean="0"/>
              <a:t>.</a:t>
            </a:r>
          </a:p>
          <a:p>
            <a:pPr>
              <a:defRPr/>
            </a:pPr>
            <a:endParaRPr lang="en-US" dirty="0" smtClean="0"/>
          </a:p>
        </p:txBody>
      </p:sp>
      <p:graphicFrame>
        <p:nvGraphicFramePr>
          <p:cNvPr id="389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044392"/>
              </p:ext>
            </p:extLst>
          </p:nvPr>
        </p:nvGraphicFramePr>
        <p:xfrm>
          <a:off x="1200150" y="2680006"/>
          <a:ext cx="6724650" cy="1008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" name="Document" r:id="rId5" imgW="5956042" imgH="876024" progId="Word.Document.12">
                  <p:embed/>
                </p:oleObj>
              </mc:Choice>
              <mc:Fallback>
                <p:oleObj name="Document" r:id="rId5" imgW="5956042" imgH="87602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2680006"/>
                        <a:ext cx="6724650" cy="10089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3882005"/>
            <a:ext cx="6098250" cy="26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8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2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Sensitivity Analysis</a:t>
            </a:r>
            <a:b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US" sz="2400" smtClean="0"/>
              <a:t>Change in Technological Coefficient</a:t>
            </a:r>
            <a:endParaRPr lang="en-US" altLang="en-US" sz="2400" smtClean="0">
              <a:cs typeface="Times New Roman" panose="02020603050405020304" pitchFamily="18" charset="0"/>
            </a:endParaRP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924800" y="6416675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B39748-D6D1-4F14-9BA1-1D1D20C7FD43}" type="slidenum">
              <a:rPr lang="en-US" altLang="en-US" sz="15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5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8916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0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8" name="Content Placeholder 9"/>
          <p:cNvSpPr>
            <a:spLocks noGrp="1"/>
          </p:cNvSpPr>
          <p:nvPr>
            <p:ph idx="1"/>
          </p:nvPr>
        </p:nvSpPr>
        <p:spPr>
          <a:xfrm>
            <a:off x="400050" y="1106136"/>
            <a:ext cx="8458200" cy="51657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Example – Change in </a:t>
            </a:r>
            <a:r>
              <a:rPr lang="en-US" sz="1200" i="1" dirty="0" err="1" smtClean="0"/>
              <a:t>a</a:t>
            </a:r>
            <a:r>
              <a:rPr lang="en-US" sz="1200" i="1" baseline="-25000" dirty="0" err="1" smtClean="0"/>
              <a:t>i,j</a:t>
            </a:r>
            <a:endParaRPr lang="en-US" sz="1200" dirty="0" smtClean="0"/>
          </a:p>
          <a:p>
            <a:pPr>
              <a:buFontTx/>
              <a:buNone/>
              <a:defRPr/>
            </a:pPr>
            <a:r>
              <a:rPr lang="en-US" sz="1200" dirty="0" smtClean="0"/>
              <a:t>Max z = 1 x</a:t>
            </a:r>
            <a:r>
              <a:rPr lang="en-US" sz="1200" baseline="-25000" dirty="0" smtClean="0"/>
              <a:t>1</a:t>
            </a:r>
            <a:r>
              <a:rPr lang="en-US" sz="1200" dirty="0" smtClean="0"/>
              <a:t> + 5 x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 + 3 x</a:t>
            </a:r>
            <a:r>
              <a:rPr lang="en-US" sz="1200" baseline="-25000" dirty="0" smtClean="0"/>
              <a:t>3</a:t>
            </a:r>
            <a:r>
              <a:rPr lang="en-US" sz="1200" dirty="0" smtClean="0"/>
              <a:t> + 4 x</a:t>
            </a:r>
            <a:r>
              <a:rPr lang="en-US" sz="1200" baseline="-25000" dirty="0" smtClean="0"/>
              <a:t>4</a:t>
            </a:r>
            <a:r>
              <a:rPr lang="en-US" sz="1200" dirty="0" smtClean="0"/>
              <a:t> + 0 x</a:t>
            </a:r>
            <a:r>
              <a:rPr lang="en-US" sz="1200" baseline="-25000" dirty="0" smtClean="0"/>
              <a:t>5</a:t>
            </a:r>
            <a:r>
              <a:rPr lang="en-US" sz="1200" dirty="0" smtClean="0"/>
              <a:t> + 0 x</a:t>
            </a:r>
            <a:r>
              <a:rPr lang="en-US" sz="1200" baseline="-25000" dirty="0" smtClean="0"/>
              <a:t>6</a:t>
            </a:r>
            <a:r>
              <a:rPr lang="en-US" sz="1200" dirty="0" smtClean="0"/>
              <a:t> + 0 x</a:t>
            </a:r>
            <a:r>
              <a:rPr lang="en-US" sz="1200" baseline="-25000" dirty="0" smtClean="0"/>
              <a:t>7</a:t>
            </a:r>
            <a:endParaRPr lang="en-US" sz="1200" dirty="0" smtClean="0"/>
          </a:p>
          <a:p>
            <a:pPr>
              <a:buFontTx/>
              <a:buNone/>
              <a:defRPr/>
            </a:pPr>
            <a:r>
              <a:rPr lang="en-US" sz="1200" dirty="0" err="1" smtClean="0"/>
              <a:t>s.t.</a:t>
            </a:r>
            <a:r>
              <a:rPr lang="en-US" sz="1200" dirty="0" smtClean="0"/>
              <a:t>	  	2 x</a:t>
            </a:r>
            <a:r>
              <a:rPr lang="en-US" sz="1200" baseline="-25000" dirty="0" smtClean="0"/>
              <a:t>1</a:t>
            </a:r>
            <a:r>
              <a:rPr lang="en-US" sz="1200" dirty="0" smtClean="0"/>
              <a:t> + 3 x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 + 1 x</a:t>
            </a:r>
            <a:r>
              <a:rPr lang="en-US" sz="1200" baseline="-25000" dirty="0" smtClean="0"/>
              <a:t>3</a:t>
            </a:r>
            <a:r>
              <a:rPr lang="en-US" sz="1200" dirty="0" smtClean="0"/>
              <a:t> + 2 x</a:t>
            </a:r>
            <a:r>
              <a:rPr lang="en-US" sz="1200" baseline="-25000" dirty="0" smtClean="0"/>
              <a:t>4</a:t>
            </a:r>
            <a:r>
              <a:rPr lang="en-US" sz="1200" dirty="0" smtClean="0"/>
              <a:t> + 1 x</a:t>
            </a:r>
            <a:r>
              <a:rPr lang="en-US" sz="1200" baseline="-25000" dirty="0" smtClean="0"/>
              <a:t>5</a:t>
            </a:r>
            <a:r>
              <a:rPr lang="en-US" sz="1200" dirty="0" smtClean="0"/>
              <a:t> + 0 x</a:t>
            </a:r>
            <a:r>
              <a:rPr lang="en-US" sz="1200" baseline="-25000" dirty="0" smtClean="0"/>
              <a:t>6</a:t>
            </a:r>
            <a:r>
              <a:rPr lang="en-US" sz="1200" dirty="0" smtClean="0"/>
              <a:t> + 0 x</a:t>
            </a:r>
            <a:r>
              <a:rPr lang="en-US" sz="1200" baseline="-25000" dirty="0" smtClean="0"/>
              <a:t>7</a:t>
            </a:r>
            <a:r>
              <a:rPr lang="en-US" sz="1200" dirty="0" smtClean="0"/>
              <a:t> =   800</a:t>
            </a:r>
          </a:p>
          <a:p>
            <a:pPr>
              <a:buFontTx/>
              <a:buNone/>
              <a:defRPr/>
            </a:pPr>
            <a:r>
              <a:rPr lang="en-US" sz="1200" dirty="0" smtClean="0"/>
              <a:t>	  	  5 x</a:t>
            </a:r>
            <a:r>
              <a:rPr lang="en-US" sz="1200" baseline="-25000" dirty="0" smtClean="0"/>
              <a:t>1</a:t>
            </a:r>
            <a:r>
              <a:rPr lang="en-US" sz="1200" dirty="0" smtClean="0"/>
              <a:t> + 4 x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 + 3 x</a:t>
            </a:r>
            <a:r>
              <a:rPr lang="en-US" sz="1200" baseline="-25000" dirty="0" smtClean="0"/>
              <a:t>3</a:t>
            </a:r>
            <a:r>
              <a:rPr lang="en-US" sz="1200" dirty="0" smtClean="0"/>
              <a:t> + 4 x</a:t>
            </a:r>
            <a:r>
              <a:rPr lang="en-US" sz="1200" baseline="-25000" dirty="0" smtClean="0"/>
              <a:t>4</a:t>
            </a:r>
            <a:r>
              <a:rPr lang="en-US" sz="1200" dirty="0" smtClean="0"/>
              <a:t> + 0 x</a:t>
            </a:r>
            <a:r>
              <a:rPr lang="en-US" sz="1200" baseline="-25000" dirty="0" smtClean="0"/>
              <a:t>5</a:t>
            </a:r>
            <a:r>
              <a:rPr lang="en-US" sz="1200" dirty="0" smtClean="0"/>
              <a:t> + 1 x</a:t>
            </a:r>
            <a:r>
              <a:rPr lang="en-US" sz="1200" baseline="-25000" dirty="0" smtClean="0"/>
              <a:t>6</a:t>
            </a:r>
            <a:r>
              <a:rPr lang="en-US" sz="1200" dirty="0" smtClean="0"/>
              <a:t> + 0 x</a:t>
            </a:r>
            <a:r>
              <a:rPr lang="en-US" sz="1200" baseline="-25000" dirty="0" smtClean="0"/>
              <a:t>7  </a:t>
            </a:r>
            <a:r>
              <a:rPr lang="en-US" sz="1200" dirty="0" smtClean="0"/>
              <a:t>= 1200</a:t>
            </a:r>
          </a:p>
          <a:p>
            <a:pPr>
              <a:buFontTx/>
              <a:buNone/>
              <a:defRPr/>
            </a:pPr>
            <a:r>
              <a:rPr lang="en-US" sz="1200" dirty="0" smtClean="0"/>
              <a:t>	  	 3 x</a:t>
            </a:r>
            <a:r>
              <a:rPr lang="en-US" sz="1200" baseline="-25000" dirty="0" smtClean="0"/>
              <a:t>1</a:t>
            </a:r>
            <a:r>
              <a:rPr lang="en-US" sz="1200" dirty="0" smtClean="0"/>
              <a:t> + 4 x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 + 5 x</a:t>
            </a:r>
            <a:r>
              <a:rPr lang="en-US" sz="1200" baseline="-25000" dirty="0" smtClean="0"/>
              <a:t>3</a:t>
            </a:r>
            <a:r>
              <a:rPr lang="en-US" sz="1200" dirty="0" smtClean="0"/>
              <a:t> + 3 x</a:t>
            </a:r>
            <a:r>
              <a:rPr lang="en-US" sz="1200" baseline="-25000" dirty="0" smtClean="0"/>
              <a:t>4</a:t>
            </a:r>
            <a:r>
              <a:rPr lang="en-US" sz="1200" dirty="0" smtClean="0"/>
              <a:t> + 0 x</a:t>
            </a:r>
            <a:r>
              <a:rPr lang="en-US" sz="1200" baseline="-25000" dirty="0" smtClean="0"/>
              <a:t>5</a:t>
            </a:r>
            <a:r>
              <a:rPr lang="en-US" sz="1200" dirty="0" smtClean="0"/>
              <a:t> + 0 x</a:t>
            </a:r>
            <a:r>
              <a:rPr lang="en-US" sz="1200" baseline="-25000" dirty="0" smtClean="0"/>
              <a:t>6</a:t>
            </a:r>
            <a:r>
              <a:rPr lang="en-US" sz="1200" dirty="0" smtClean="0"/>
              <a:t> + 1 x</a:t>
            </a:r>
            <a:r>
              <a:rPr lang="en-US" sz="1200" baseline="-25000" dirty="0" smtClean="0"/>
              <a:t>7</a:t>
            </a:r>
            <a:r>
              <a:rPr lang="en-US" sz="1200" dirty="0" smtClean="0"/>
              <a:t>  = 1000</a:t>
            </a:r>
          </a:p>
          <a:p>
            <a:pPr>
              <a:buFontTx/>
              <a:buNone/>
              <a:defRPr/>
            </a:pPr>
            <a:r>
              <a:rPr lang="en-US" sz="1200" dirty="0" smtClean="0"/>
              <a:t>				 x</a:t>
            </a:r>
            <a:r>
              <a:rPr lang="en-US" sz="1200" baseline="-25000" dirty="0" smtClean="0"/>
              <a:t>1</a:t>
            </a:r>
            <a:r>
              <a:rPr lang="en-US" sz="1200" dirty="0" smtClean="0"/>
              <a:t>, x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, x</a:t>
            </a:r>
            <a:r>
              <a:rPr lang="en-US" sz="1200" baseline="-25000" dirty="0" smtClean="0"/>
              <a:t>3</a:t>
            </a:r>
            <a:r>
              <a:rPr lang="en-US" sz="1200" dirty="0" smtClean="0"/>
              <a:t>, x</a:t>
            </a:r>
            <a:r>
              <a:rPr lang="en-US" sz="1200" baseline="-25000" dirty="0" smtClean="0"/>
              <a:t>4</a:t>
            </a:r>
            <a:r>
              <a:rPr lang="en-US" sz="1200" dirty="0" smtClean="0"/>
              <a:t>, x</a:t>
            </a:r>
            <a:r>
              <a:rPr lang="en-US" sz="1200" baseline="-25000" dirty="0" smtClean="0"/>
              <a:t>5</a:t>
            </a:r>
            <a:r>
              <a:rPr lang="en-US" sz="1200" dirty="0" smtClean="0"/>
              <a:t>, x</a:t>
            </a:r>
            <a:r>
              <a:rPr lang="en-US" sz="1200" baseline="-25000" dirty="0" smtClean="0"/>
              <a:t>6</a:t>
            </a:r>
            <a:r>
              <a:rPr lang="en-US" sz="1200" dirty="0" smtClean="0"/>
              <a:t>,</a:t>
            </a:r>
            <a:r>
              <a:rPr lang="en-US" sz="1200" baseline="-25000" dirty="0" smtClean="0"/>
              <a:t> </a:t>
            </a:r>
            <a:r>
              <a:rPr lang="en-US" sz="1200" dirty="0" smtClean="0"/>
              <a:t>x</a:t>
            </a:r>
            <a:r>
              <a:rPr lang="en-US" sz="1200" baseline="-25000" dirty="0" smtClean="0"/>
              <a:t>7</a:t>
            </a:r>
            <a:r>
              <a:rPr lang="en-US" sz="1200" dirty="0" smtClean="0"/>
              <a:t>  </a:t>
            </a:r>
            <a:r>
              <a:rPr lang="en-US" sz="1200" dirty="0" smtClean="0">
                <a:sym typeface="Symbol"/>
              </a:rPr>
              <a:t></a:t>
            </a:r>
            <a:r>
              <a:rPr lang="en-US" sz="1200" dirty="0" smtClean="0"/>
              <a:t> 0 </a:t>
            </a:r>
          </a:p>
          <a:p>
            <a:pPr>
              <a:defRPr/>
            </a:pPr>
            <a:r>
              <a:rPr lang="en-US" sz="1200" dirty="0" smtClean="0"/>
              <a:t> The optimal tableau for this problem is 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graphicFrame>
        <p:nvGraphicFramePr>
          <p:cNvPr id="38919" name="Object 4"/>
          <p:cNvGraphicFramePr>
            <a:graphicFrameLocks noChangeAspect="1"/>
          </p:cNvGraphicFramePr>
          <p:nvPr/>
        </p:nvGraphicFramePr>
        <p:xfrm>
          <a:off x="1200150" y="2680006"/>
          <a:ext cx="6724650" cy="1008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1" name="Document" r:id="rId5" imgW="5956042" imgH="876024" progId="Word.Document.12">
                  <p:embed/>
                </p:oleObj>
              </mc:Choice>
              <mc:Fallback>
                <p:oleObj name="Document" r:id="rId5" imgW="5956042" imgH="87602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2680006"/>
                        <a:ext cx="6724650" cy="10089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162" y="3938886"/>
            <a:ext cx="8354251" cy="280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9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Sensitivity Analysis</a:t>
            </a:r>
            <a:b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US" sz="1800" smtClean="0"/>
              <a:t>Adding an Activity</a:t>
            </a:r>
            <a:endParaRPr lang="en-US" altLang="en-US" sz="1800" smtClean="0">
              <a:cs typeface="Times New Roman" panose="02020603050405020304" pitchFamily="18" charset="0"/>
            </a:endParaRP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924800" y="6416675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EC53BB-D3EA-427F-96F4-3BE8D8BCC977}" type="slidenum">
              <a:rPr lang="en-US" altLang="en-US" sz="15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500">
              <a:latin typeface="Times New Roman" panose="02020603050405020304" pitchFamily="18" charset="0"/>
            </a:endParaRPr>
          </a:p>
        </p:txBody>
      </p:sp>
      <p:graphicFrame>
        <p:nvGraphicFramePr>
          <p:cNvPr id="39940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6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9942" name="Content Placeholder 9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708525"/>
          </a:xfrm>
        </p:spPr>
        <p:txBody>
          <a:bodyPr/>
          <a:lstStyle/>
          <a:p>
            <a:r>
              <a:rPr lang="en-US" altLang="en-US" smtClean="0"/>
              <a:t>First, check if                                    . </a:t>
            </a:r>
          </a:p>
          <a:p>
            <a:endParaRPr lang="en-US" altLang="en-US" smtClean="0"/>
          </a:p>
          <a:p>
            <a:r>
              <a:rPr lang="en-US" altLang="en-US" smtClean="0"/>
              <a:t>If it is, we can update the new column and add it to the tableau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</p:txBody>
      </p:sp>
      <p:graphicFrame>
        <p:nvGraphicFramePr>
          <p:cNvPr id="39943" name="Object 8"/>
          <p:cNvGraphicFramePr>
            <a:graphicFrameLocks noChangeAspect="1"/>
          </p:cNvGraphicFramePr>
          <p:nvPr/>
        </p:nvGraphicFramePr>
        <p:xfrm>
          <a:off x="2903538" y="1370013"/>
          <a:ext cx="286702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7" name="Equation" r:id="rId5" imgW="1244600" imgH="431800" progId="Equation.DSMT4">
                  <p:embed/>
                </p:oleObj>
              </mc:Choice>
              <mc:Fallback>
                <p:oleObj name="Equation" r:id="rId5" imgW="12446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538" y="1370013"/>
                        <a:ext cx="286702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9"/>
          <p:cNvGraphicFramePr>
            <a:graphicFrameLocks noChangeAspect="1"/>
          </p:cNvGraphicFramePr>
          <p:nvPr/>
        </p:nvGraphicFramePr>
        <p:xfrm>
          <a:off x="3062288" y="3851275"/>
          <a:ext cx="3459162" cy="205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8" name="Equation" r:id="rId7" imgW="1155700" imgH="685800" progId="Equation.DSMT4">
                  <p:embed/>
                </p:oleObj>
              </mc:Choice>
              <mc:Fallback>
                <p:oleObj name="Equation" r:id="rId7" imgW="1155700" imgH="685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288" y="3851275"/>
                        <a:ext cx="3459162" cy="205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Sensitivity Analysis</a:t>
            </a:r>
            <a:b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US" sz="1800" smtClean="0"/>
              <a:t>Adding an Activity - Example</a:t>
            </a:r>
            <a:endParaRPr lang="en-US" altLang="en-US" sz="1800" smtClean="0">
              <a:cs typeface="Times New Roman" panose="02020603050405020304" pitchFamily="18" charset="0"/>
            </a:endParaRP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924800" y="6416675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D0FBBB-CD48-4A8B-AECD-6E51ECBB5BBA}" type="slidenum">
              <a:rPr lang="en-US" altLang="en-US" sz="15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500">
              <a:latin typeface="Times New Roman" panose="02020603050405020304" pitchFamily="18" charset="0"/>
            </a:endParaRPr>
          </a:p>
        </p:txBody>
      </p:sp>
      <p:graphicFrame>
        <p:nvGraphicFramePr>
          <p:cNvPr id="40964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0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3320" name="Content Placeholder 9"/>
          <p:cNvSpPr>
            <a:spLocks noGrp="1"/>
          </p:cNvSpPr>
          <p:nvPr>
            <p:ph idx="1"/>
          </p:nvPr>
        </p:nvSpPr>
        <p:spPr>
          <a:xfrm>
            <a:off x="381000" y="1295400"/>
            <a:ext cx="8763000" cy="5089525"/>
          </a:xfrm>
        </p:spPr>
        <p:txBody>
          <a:bodyPr/>
          <a:lstStyle/>
          <a:p>
            <a:pPr>
              <a:defRPr/>
            </a:pPr>
            <a:r>
              <a:rPr lang="en-US" sz="2800" i="1" dirty="0" smtClean="0"/>
              <a:t>Example</a:t>
            </a: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Suppose we could produce a new product, </a:t>
            </a:r>
            <a:r>
              <a:rPr lang="en-US" sz="2800" i="1" dirty="0" smtClean="0"/>
              <a:t>x</a:t>
            </a:r>
            <a:r>
              <a:rPr lang="en-US" sz="2800" baseline="-25000" dirty="0" smtClean="0"/>
              <a:t>8</a:t>
            </a:r>
            <a:r>
              <a:rPr lang="en-US" sz="2800" dirty="0" smtClean="0"/>
              <a:t>, with an estimated unit profit of $9. The product requires 5 units of resource 1, 4 units of resource 2 and 3 units of resource 3, or </a:t>
            </a:r>
          </a:p>
          <a:p>
            <a:pPr lvl="1">
              <a:defRPr/>
            </a:pPr>
            <a:r>
              <a:rPr lang="en-US" sz="2400" i="1" dirty="0" smtClean="0">
                <a:ea typeface="+mn-ea"/>
                <a:cs typeface="+mn-cs"/>
              </a:rPr>
              <a:t>c</a:t>
            </a:r>
            <a:r>
              <a:rPr lang="en-US" sz="2400" baseline="-25000" dirty="0" smtClean="0">
                <a:ea typeface="+mn-ea"/>
                <a:cs typeface="+mn-cs"/>
              </a:rPr>
              <a:t>8</a:t>
            </a:r>
            <a:r>
              <a:rPr lang="en-US" sz="2400" dirty="0" smtClean="0">
                <a:ea typeface="+mn-ea"/>
                <a:cs typeface="+mn-cs"/>
              </a:rPr>
              <a:t> = 9, </a:t>
            </a:r>
            <a:r>
              <a:rPr lang="en-US" sz="2400" i="1" dirty="0" smtClean="0">
                <a:ea typeface="+mn-ea"/>
                <a:cs typeface="+mn-cs"/>
              </a:rPr>
              <a:t>a</a:t>
            </a:r>
            <a:r>
              <a:rPr lang="en-US" sz="2400" baseline="-25000" dirty="0" smtClean="0">
                <a:ea typeface="+mn-ea"/>
                <a:cs typeface="+mn-cs"/>
              </a:rPr>
              <a:t>1,8</a:t>
            </a:r>
            <a:r>
              <a:rPr lang="en-US" sz="2400" dirty="0" smtClean="0">
                <a:ea typeface="+mn-ea"/>
                <a:cs typeface="+mn-cs"/>
              </a:rPr>
              <a:t> = 5,</a:t>
            </a:r>
            <a:r>
              <a:rPr lang="en-US" sz="2400" i="1" dirty="0" smtClean="0">
                <a:ea typeface="+mn-ea"/>
                <a:cs typeface="+mn-cs"/>
              </a:rPr>
              <a:t> a</a:t>
            </a:r>
            <a:r>
              <a:rPr lang="en-US" sz="2400" baseline="-25000" dirty="0" smtClean="0">
                <a:ea typeface="+mn-ea"/>
                <a:cs typeface="+mn-cs"/>
              </a:rPr>
              <a:t>2,8</a:t>
            </a:r>
            <a:r>
              <a:rPr lang="en-US" sz="2400" dirty="0" smtClean="0">
                <a:ea typeface="+mn-ea"/>
                <a:cs typeface="+mn-cs"/>
              </a:rPr>
              <a:t> = 4,</a:t>
            </a:r>
            <a:r>
              <a:rPr lang="en-US" sz="2400" i="1" dirty="0" smtClean="0">
                <a:ea typeface="+mn-ea"/>
                <a:cs typeface="+mn-cs"/>
              </a:rPr>
              <a:t> a</a:t>
            </a:r>
            <a:r>
              <a:rPr lang="en-US" sz="2400" baseline="-25000" dirty="0" smtClean="0">
                <a:ea typeface="+mn-ea"/>
                <a:cs typeface="+mn-cs"/>
              </a:rPr>
              <a:t>3,8</a:t>
            </a:r>
            <a:r>
              <a:rPr lang="en-US" sz="2400" dirty="0" smtClean="0">
                <a:ea typeface="+mn-ea"/>
                <a:cs typeface="+mn-cs"/>
              </a:rPr>
              <a:t> = 3 and </a:t>
            </a:r>
          </a:p>
          <a:p>
            <a:pPr lvl="1">
              <a:defRPr/>
            </a:pPr>
            <a:r>
              <a:rPr lang="en-US" sz="2400" dirty="0" smtClean="0">
                <a:ea typeface="+mn-ea"/>
                <a:cs typeface="+mn-cs"/>
              </a:rPr>
              <a:t>recall that </a:t>
            </a:r>
            <a:r>
              <a:rPr lang="en-US" sz="2400" i="1" dirty="0" smtClean="0">
                <a:ea typeface="+mn-ea"/>
                <a:cs typeface="+mn-cs"/>
              </a:rPr>
              <a:t>y</a:t>
            </a:r>
            <a:r>
              <a:rPr lang="en-US" sz="2400" baseline="-25000" dirty="0" smtClean="0">
                <a:ea typeface="+mn-ea"/>
                <a:cs typeface="+mn-cs"/>
              </a:rPr>
              <a:t>1</a:t>
            </a:r>
            <a:r>
              <a:rPr lang="en-US" sz="2400" dirty="0" smtClean="0">
                <a:ea typeface="+mn-ea"/>
                <a:cs typeface="+mn-cs"/>
              </a:rPr>
              <a:t> = 0, </a:t>
            </a:r>
            <a:r>
              <a:rPr lang="en-US" sz="2400" i="1" dirty="0" smtClean="0">
                <a:ea typeface="+mn-ea"/>
                <a:cs typeface="+mn-cs"/>
              </a:rPr>
              <a:t>y</a:t>
            </a:r>
            <a:r>
              <a:rPr lang="en-US" sz="2400" baseline="-25000" dirty="0" smtClean="0">
                <a:ea typeface="+mn-ea"/>
                <a:cs typeface="+mn-cs"/>
              </a:rPr>
              <a:t>2</a:t>
            </a:r>
            <a:r>
              <a:rPr lang="en-US" sz="2400" dirty="0" smtClean="0">
                <a:ea typeface="+mn-ea"/>
                <a:cs typeface="+mn-cs"/>
              </a:rPr>
              <a:t> = ¼, </a:t>
            </a:r>
            <a:r>
              <a:rPr lang="en-US" sz="2400" i="1" dirty="0" smtClean="0">
                <a:ea typeface="+mn-ea"/>
                <a:cs typeface="+mn-cs"/>
              </a:rPr>
              <a:t>y</a:t>
            </a:r>
            <a:r>
              <a:rPr lang="en-US" sz="2400" baseline="-25000" dirty="0" smtClean="0">
                <a:ea typeface="+mn-ea"/>
                <a:cs typeface="+mn-cs"/>
              </a:rPr>
              <a:t>3</a:t>
            </a:r>
            <a:r>
              <a:rPr lang="en-US" sz="2400" dirty="0" smtClean="0">
                <a:ea typeface="+mn-ea"/>
                <a:cs typeface="+mn-cs"/>
              </a:rPr>
              <a:t> = 1.</a:t>
            </a:r>
          </a:p>
          <a:p>
            <a:pPr lvl="1">
              <a:defRPr/>
            </a:pPr>
            <a:endParaRPr lang="en-US" sz="2400" dirty="0" smtClean="0">
              <a:ea typeface="+mn-ea"/>
              <a:cs typeface="+mn-cs"/>
            </a:endParaRPr>
          </a:p>
          <a:p>
            <a:pPr lvl="1">
              <a:defRPr/>
            </a:pPr>
            <a:endParaRPr lang="en-US" sz="2400" dirty="0" smtClean="0">
              <a:ea typeface="+mn-ea"/>
              <a:cs typeface="+mn-cs"/>
            </a:endParaRPr>
          </a:p>
          <a:p>
            <a:pPr lvl="1">
              <a:defRPr/>
            </a:pPr>
            <a:endParaRPr lang="en-US" sz="2400" dirty="0" smtClean="0">
              <a:ea typeface="+mn-ea"/>
              <a:cs typeface="+mn-cs"/>
            </a:endParaRPr>
          </a:p>
          <a:p>
            <a:pPr>
              <a:defRPr/>
            </a:pPr>
            <a:r>
              <a:rPr lang="en-US" sz="2800" dirty="0" smtClean="0"/>
              <a:t>The product is profitable to produce.</a:t>
            </a:r>
          </a:p>
          <a:p>
            <a:pPr lvl="1">
              <a:defRPr/>
            </a:pPr>
            <a:endParaRPr lang="en-US" sz="2400" dirty="0" smtClean="0">
              <a:ea typeface="+mn-ea"/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2800" dirty="0" smtClean="0"/>
              <a:t> </a:t>
            </a:r>
            <a:endParaRPr lang="en-US" dirty="0" smtClean="0"/>
          </a:p>
        </p:txBody>
      </p:sp>
      <p:graphicFrame>
        <p:nvGraphicFramePr>
          <p:cNvPr id="86021" name="Object 5"/>
          <p:cNvGraphicFramePr>
            <a:graphicFrameLocks noChangeAspect="1"/>
          </p:cNvGraphicFramePr>
          <p:nvPr/>
        </p:nvGraphicFramePr>
        <p:xfrm>
          <a:off x="2133600" y="4572000"/>
          <a:ext cx="446087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1" name="Equation" r:id="rId5" imgW="2558104" imgH="429014" progId="Equation.DSMT4">
                  <p:embed/>
                </p:oleObj>
              </mc:Choice>
              <mc:Fallback>
                <p:oleObj name="Equation" r:id="rId5" imgW="2558104" imgH="42901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72000"/>
                        <a:ext cx="4460875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2" name="Object 4"/>
          <p:cNvGraphicFramePr>
            <a:graphicFrameLocks noChangeAspect="1"/>
          </p:cNvGraphicFramePr>
          <p:nvPr/>
        </p:nvGraphicFramePr>
        <p:xfrm>
          <a:off x="3200400" y="5181600"/>
          <a:ext cx="27606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2" name="Equation" r:id="rId7" imgW="1552684" imgH="429014" progId="Equation.DSMT4">
                  <p:embed/>
                </p:oleObj>
              </mc:Choice>
              <mc:Fallback>
                <p:oleObj name="Equation" r:id="rId7" imgW="1552684" imgH="429014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181600"/>
                        <a:ext cx="27606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3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Sensitivity Analysis</a:t>
            </a:r>
            <a:b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US" sz="1800" smtClean="0"/>
              <a:t>Adding an Activity - Example</a:t>
            </a:r>
            <a:endParaRPr lang="en-US" altLang="en-US" sz="1800" smtClean="0">
              <a:cs typeface="Times New Roman" panose="02020603050405020304" pitchFamily="18" charset="0"/>
            </a:endParaRP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924800" y="6416675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C25088-BCF6-4095-AC0F-33F18172C5C8}" type="slidenum">
              <a:rPr lang="en-US" altLang="en-US" sz="15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500">
              <a:latin typeface="Times New Roman" panose="02020603050405020304" pitchFamily="18" charset="0"/>
            </a:endParaRPr>
          </a:p>
        </p:txBody>
      </p:sp>
      <p:graphicFrame>
        <p:nvGraphicFramePr>
          <p:cNvPr id="41988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2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3320" name="Content Placeholder 9"/>
          <p:cNvSpPr>
            <a:spLocks noGrp="1"/>
          </p:cNvSpPr>
          <p:nvPr>
            <p:ph idx="1"/>
          </p:nvPr>
        </p:nvSpPr>
        <p:spPr>
          <a:xfrm>
            <a:off x="381000" y="1219200"/>
            <a:ext cx="8763000" cy="5089525"/>
          </a:xfrm>
        </p:spPr>
        <p:txBody>
          <a:bodyPr/>
          <a:lstStyle/>
          <a:p>
            <a:r>
              <a:rPr lang="en-US" altLang="en-US" sz="2800" smtClean="0"/>
              <a:t> Update the new column</a:t>
            </a:r>
          </a:p>
          <a:p>
            <a:endParaRPr lang="en-US" altLang="en-US" sz="2800" smtClean="0"/>
          </a:p>
          <a:p>
            <a:endParaRPr lang="en-US" altLang="en-US" sz="2800" smtClean="0"/>
          </a:p>
          <a:p>
            <a:endParaRPr lang="en-US" altLang="en-US" sz="2800" smtClean="0"/>
          </a:p>
          <a:p>
            <a:endParaRPr lang="en-US" altLang="en-US" sz="2800" smtClean="0"/>
          </a:p>
          <a:p>
            <a:endParaRPr lang="en-US" altLang="en-US" sz="2800" smtClean="0"/>
          </a:p>
          <a:p>
            <a:endParaRPr lang="en-US" altLang="en-US" sz="2800" smtClean="0"/>
          </a:p>
          <a:p>
            <a:endParaRPr lang="en-US" altLang="en-US" sz="2800" smtClean="0"/>
          </a:p>
          <a:p>
            <a:r>
              <a:rPr lang="en-US" altLang="en-US" sz="2800" smtClean="0"/>
              <a:t>Add the new column to the tableau and continue</a:t>
            </a:r>
            <a:endParaRPr lang="en-US" altLang="en-US" smtClean="0"/>
          </a:p>
        </p:txBody>
      </p:sp>
      <p:graphicFrame>
        <p:nvGraphicFramePr>
          <p:cNvPr id="87045" name="Object 5"/>
          <p:cNvGraphicFramePr>
            <a:graphicFrameLocks noChangeAspect="1"/>
          </p:cNvGraphicFramePr>
          <p:nvPr/>
        </p:nvGraphicFramePr>
        <p:xfrm>
          <a:off x="4038600" y="1676400"/>
          <a:ext cx="14017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3" name="Equation" r:id="rId5" imgW="663065" imgH="252658" progId="Equation.DSMT4">
                  <p:embed/>
                </p:oleObj>
              </mc:Choice>
              <mc:Fallback>
                <p:oleObj name="Equation" r:id="rId5" imgW="663065" imgH="252658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676400"/>
                        <a:ext cx="14017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4"/>
          <p:cNvGraphicFramePr>
            <a:graphicFrameLocks noChangeAspect="1"/>
          </p:cNvGraphicFramePr>
          <p:nvPr/>
        </p:nvGraphicFramePr>
        <p:xfrm>
          <a:off x="2362200" y="2362200"/>
          <a:ext cx="460533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4" name="Equation" r:id="rId7" imgW="2522389" imgH="709745" progId="Equation.DSMT4">
                  <p:embed/>
                </p:oleObj>
              </mc:Choice>
              <mc:Fallback>
                <p:oleObj name="Equation" r:id="rId7" imgW="2522389" imgH="70974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362200"/>
                        <a:ext cx="460533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7" name="Object 7"/>
          <p:cNvGraphicFramePr>
            <a:graphicFrameLocks noChangeAspect="1"/>
          </p:cNvGraphicFramePr>
          <p:nvPr/>
        </p:nvGraphicFramePr>
        <p:xfrm>
          <a:off x="3505200" y="3733800"/>
          <a:ext cx="233838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5" name="Equation" r:id="rId9" imgW="1402610" imgH="914175" progId="Equation.DSMT4">
                  <p:embed/>
                </p:oleObj>
              </mc:Choice>
              <mc:Fallback>
                <p:oleObj name="Equation" r:id="rId9" imgW="1402610" imgH="91417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733800"/>
                        <a:ext cx="2338388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33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Sensitivity Analysis</a:t>
            </a:r>
            <a:b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US" sz="1800" smtClean="0"/>
              <a:t>Adding an Activity - Example</a:t>
            </a:r>
            <a:endParaRPr lang="en-US" altLang="en-US" sz="1800" smtClean="0">
              <a:cs typeface="Times New Roman" panose="02020603050405020304" pitchFamily="18" charset="0"/>
            </a:endParaRP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924800" y="6416675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6B9AAB-B923-450F-8E5C-2990AF0AC5E0}" type="slidenum">
              <a:rPr lang="en-US" altLang="en-US" sz="15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500">
              <a:latin typeface="Times New Roman" panose="02020603050405020304" pitchFamily="18" charset="0"/>
            </a:endParaRPr>
          </a:p>
        </p:txBody>
      </p:sp>
      <p:graphicFrame>
        <p:nvGraphicFramePr>
          <p:cNvPr id="43012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1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3320" name="Content Placeholder 9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089525"/>
          </a:xfrm>
        </p:spPr>
        <p:txBody>
          <a:bodyPr/>
          <a:lstStyle/>
          <a:p>
            <a:r>
              <a:rPr lang="en-US" altLang="en-US" sz="2800" smtClean="0"/>
              <a:t>Add the new column to the tableau and continue</a:t>
            </a:r>
          </a:p>
          <a:p>
            <a:endParaRPr lang="en-US" altLang="en-US" sz="2800" smtClean="0"/>
          </a:p>
          <a:p>
            <a:endParaRPr lang="en-US" altLang="en-US" sz="2800" smtClean="0"/>
          </a:p>
          <a:p>
            <a:endParaRPr lang="en-US" altLang="en-US" sz="2800" smtClean="0"/>
          </a:p>
          <a:p>
            <a:r>
              <a:rPr lang="en-US" altLang="en-US" sz="2800" smtClean="0"/>
              <a:t>We would continue until we have an optimal solution. It could be the next tableau or it could take a number of tableaus.</a:t>
            </a:r>
          </a:p>
          <a:p>
            <a:endParaRPr lang="en-US" altLang="en-US" sz="2800" smtClean="0"/>
          </a:p>
          <a:p>
            <a:endParaRPr lang="en-US" altLang="en-US" sz="2800" smtClean="0"/>
          </a:p>
          <a:p>
            <a:endParaRPr lang="en-US" altLang="en-US" smtClean="0"/>
          </a:p>
        </p:txBody>
      </p:sp>
      <p:graphicFrame>
        <p:nvGraphicFramePr>
          <p:cNvPr id="88075" name="Object 11"/>
          <p:cNvGraphicFramePr>
            <a:graphicFrameLocks noChangeAspect="1"/>
          </p:cNvGraphicFramePr>
          <p:nvPr/>
        </p:nvGraphicFramePr>
        <p:xfrm>
          <a:off x="304800" y="1905000"/>
          <a:ext cx="820578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2" name="Document" r:id="rId5" imgW="5956042" imgH="1078655" progId="Word.Document.12">
                  <p:embed/>
                </p:oleObj>
              </mc:Choice>
              <mc:Fallback>
                <p:oleObj name="Document" r:id="rId5" imgW="5956042" imgH="1078655" progId="Word.Document.1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905000"/>
                        <a:ext cx="8205788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5257800" y="2362200"/>
            <a:ext cx="304800" cy="2746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33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Sensitivity Analysis</a:t>
            </a:r>
            <a:r>
              <a:rPr lang="en-US" altLang="en-US" sz="3700" smtClean="0"/>
              <a:t> Example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924800" y="6416675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BA545C-B20E-4BBF-8A53-55270B24C25B}" type="slidenum">
              <a:rPr lang="en-US" altLang="en-US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389" name="Content Placeholder 11"/>
          <p:cNvSpPr>
            <a:spLocks noGrp="1"/>
          </p:cNvSpPr>
          <p:nvPr>
            <p:ph idx="1"/>
          </p:nvPr>
        </p:nvSpPr>
        <p:spPr>
          <a:xfrm>
            <a:off x="0" y="1066800"/>
            <a:ext cx="8763000" cy="5638800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000" smtClean="0"/>
              <a:t> </a:t>
            </a:r>
            <a:r>
              <a:rPr lang="en-US" altLang="en-US" sz="1600" smtClean="0"/>
              <a:t>Max z = 1 (0) + 5 x</a:t>
            </a:r>
            <a:r>
              <a:rPr lang="en-US" altLang="en-US" sz="1600" baseline="-25000" smtClean="0"/>
              <a:t>2</a:t>
            </a:r>
            <a:r>
              <a:rPr lang="en-US" altLang="en-US" sz="1600" smtClean="0"/>
              <a:t> + 3 (0) + 4 x</a:t>
            </a:r>
            <a:r>
              <a:rPr lang="en-US" altLang="en-US" sz="1600" baseline="-25000" smtClean="0"/>
              <a:t>4</a:t>
            </a:r>
            <a:r>
              <a:rPr lang="en-US" altLang="en-US" sz="1600" smtClean="0"/>
              <a:t> + 0 x</a:t>
            </a:r>
            <a:r>
              <a:rPr lang="en-US" altLang="en-US" sz="1600" baseline="-25000" smtClean="0"/>
              <a:t>5</a:t>
            </a:r>
            <a:r>
              <a:rPr lang="en-US" altLang="en-US" sz="1600" smtClean="0"/>
              <a:t> + 0 (0) + 0 (0)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 smtClean="0"/>
              <a:t>s.t.	         2 (0) + 3 x</a:t>
            </a:r>
            <a:r>
              <a:rPr lang="en-US" altLang="en-US" sz="1600" baseline="-25000" smtClean="0"/>
              <a:t>2</a:t>
            </a:r>
            <a:r>
              <a:rPr lang="en-US" altLang="en-US" sz="1600" smtClean="0"/>
              <a:t> + 1 (0) + 2 x</a:t>
            </a:r>
            <a:r>
              <a:rPr lang="en-US" altLang="en-US" sz="1600" baseline="-25000" smtClean="0"/>
              <a:t>4</a:t>
            </a:r>
            <a:r>
              <a:rPr lang="en-US" altLang="en-US" sz="1600" smtClean="0"/>
              <a:t> + 1 x</a:t>
            </a:r>
            <a:r>
              <a:rPr lang="en-US" altLang="en-US" sz="1600" baseline="-25000" smtClean="0"/>
              <a:t>5</a:t>
            </a:r>
            <a:r>
              <a:rPr lang="en-US" altLang="en-US" sz="1600" smtClean="0"/>
              <a:t> + 0 (0) + 0 (0) =   800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 smtClean="0"/>
              <a:t>	         5 (0) + 4 x</a:t>
            </a:r>
            <a:r>
              <a:rPr lang="en-US" altLang="en-US" sz="1600" baseline="-25000" smtClean="0"/>
              <a:t>2</a:t>
            </a:r>
            <a:r>
              <a:rPr lang="en-US" altLang="en-US" sz="1600" smtClean="0"/>
              <a:t> + 3 (0) + 4 x</a:t>
            </a:r>
            <a:r>
              <a:rPr lang="en-US" altLang="en-US" sz="1600" baseline="-25000" smtClean="0"/>
              <a:t>4</a:t>
            </a:r>
            <a:r>
              <a:rPr lang="en-US" altLang="en-US" sz="1600" smtClean="0"/>
              <a:t> + 0 x</a:t>
            </a:r>
            <a:r>
              <a:rPr lang="en-US" altLang="en-US" sz="1600" baseline="-25000" smtClean="0"/>
              <a:t>5</a:t>
            </a:r>
            <a:r>
              <a:rPr lang="en-US" altLang="en-US" sz="1600" smtClean="0"/>
              <a:t> + 1 (0) + 0 (0)</a:t>
            </a:r>
            <a:r>
              <a:rPr lang="en-US" altLang="en-US" sz="1600" baseline="-25000" smtClean="0"/>
              <a:t> </a:t>
            </a:r>
            <a:r>
              <a:rPr lang="en-US" altLang="en-US" sz="1600" smtClean="0"/>
              <a:t>= 1200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 smtClean="0"/>
              <a:t>	         3 (0) + 4 x</a:t>
            </a:r>
            <a:r>
              <a:rPr lang="en-US" altLang="en-US" sz="1600" baseline="-25000" smtClean="0"/>
              <a:t>2</a:t>
            </a:r>
            <a:r>
              <a:rPr lang="en-US" altLang="en-US" sz="1600" smtClean="0"/>
              <a:t> + 5 (0) + 3 x</a:t>
            </a:r>
            <a:r>
              <a:rPr lang="en-US" altLang="en-US" sz="1600" baseline="-25000" smtClean="0"/>
              <a:t>4</a:t>
            </a:r>
            <a:r>
              <a:rPr lang="en-US" altLang="en-US" sz="1600" smtClean="0"/>
              <a:t> + 0 x</a:t>
            </a:r>
            <a:r>
              <a:rPr lang="en-US" altLang="en-US" sz="1600" baseline="-25000" smtClean="0"/>
              <a:t>5</a:t>
            </a:r>
            <a:r>
              <a:rPr lang="en-US" altLang="en-US" sz="1600" smtClean="0"/>
              <a:t> + 0 (0) + 1 (0) = 1000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 smtClean="0"/>
              <a:t>				 x</a:t>
            </a:r>
            <a:r>
              <a:rPr lang="en-US" altLang="en-US" sz="1600" baseline="-25000" smtClean="0"/>
              <a:t>1</a:t>
            </a:r>
            <a:r>
              <a:rPr lang="en-US" altLang="en-US" sz="1600" smtClean="0"/>
              <a:t>, x</a:t>
            </a:r>
            <a:r>
              <a:rPr lang="en-US" altLang="en-US" sz="1600" baseline="-25000" smtClean="0"/>
              <a:t>2</a:t>
            </a:r>
            <a:r>
              <a:rPr lang="en-US" altLang="en-US" sz="1600" smtClean="0"/>
              <a:t>, x</a:t>
            </a:r>
            <a:r>
              <a:rPr lang="en-US" altLang="en-US" sz="1600" baseline="-25000" smtClean="0"/>
              <a:t>3</a:t>
            </a:r>
            <a:r>
              <a:rPr lang="en-US" altLang="en-US" sz="1600" smtClean="0"/>
              <a:t>, x</a:t>
            </a:r>
            <a:r>
              <a:rPr lang="en-US" altLang="en-US" sz="1600" baseline="-25000" smtClean="0"/>
              <a:t>4</a:t>
            </a:r>
            <a:r>
              <a:rPr lang="en-US" altLang="en-US" sz="1600" smtClean="0"/>
              <a:t>, x</a:t>
            </a:r>
            <a:r>
              <a:rPr lang="en-US" altLang="en-US" sz="1600" baseline="-25000" smtClean="0"/>
              <a:t>5</a:t>
            </a:r>
            <a:r>
              <a:rPr lang="en-US" altLang="en-US" sz="1600" smtClean="0"/>
              <a:t>, x</a:t>
            </a:r>
            <a:r>
              <a:rPr lang="en-US" altLang="en-US" sz="1600" baseline="-25000" smtClean="0"/>
              <a:t>6</a:t>
            </a:r>
            <a:r>
              <a:rPr lang="en-US" altLang="en-US" sz="1600" smtClean="0"/>
              <a:t>,</a:t>
            </a:r>
            <a:r>
              <a:rPr lang="en-US" altLang="en-US" sz="1600" baseline="-25000" smtClean="0"/>
              <a:t> </a:t>
            </a:r>
            <a:r>
              <a:rPr lang="en-US" altLang="en-US" sz="1600" smtClean="0"/>
              <a:t>x</a:t>
            </a:r>
            <a:r>
              <a:rPr lang="en-US" altLang="en-US" sz="1600" baseline="-25000" smtClean="0"/>
              <a:t>7</a:t>
            </a:r>
            <a:r>
              <a:rPr lang="en-US" altLang="en-US" sz="1600" smtClean="0"/>
              <a:t>  </a:t>
            </a:r>
            <a:r>
              <a:rPr lang="en-US" altLang="en-US" sz="1600" smtClean="0">
                <a:sym typeface="Symbol" panose="05050102010706020507" pitchFamily="18" charset="2"/>
              </a:rPr>
              <a:t></a:t>
            </a:r>
            <a:r>
              <a:rPr lang="en-US" altLang="en-US" sz="1600" smtClean="0"/>
              <a:t> 0 </a:t>
            </a:r>
          </a:p>
          <a:p>
            <a:r>
              <a:rPr lang="en-US" altLang="en-US" sz="1600" i="1" smtClean="0"/>
              <a:t>Or</a:t>
            </a:r>
            <a:endParaRPr lang="en-US" altLang="en-US" sz="1600" smtClean="0"/>
          </a:p>
          <a:p>
            <a:pPr>
              <a:buFontTx/>
              <a:buNone/>
            </a:pPr>
            <a:r>
              <a:rPr lang="en-US" altLang="en-US" sz="1600" smtClean="0"/>
              <a:t>	 Max z = 5 x</a:t>
            </a:r>
            <a:r>
              <a:rPr lang="en-US" altLang="en-US" sz="1600" baseline="-25000" smtClean="0"/>
              <a:t>2</a:t>
            </a:r>
            <a:r>
              <a:rPr lang="en-US" altLang="en-US" sz="1600" smtClean="0"/>
              <a:t> + 4 x</a:t>
            </a:r>
            <a:r>
              <a:rPr lang="en-US" altLang="en-US" sz="1600" baseline="-25000" smtClean="0"/>
              <a:t>4</a:t>
            </a:r>
            <a:r>
              <a:rPr lang="en-US" altLang="en-US" sz="1600" smtClean="0"/>
              <a:t> + 0 x</a:t>
            </a:r>
            <a:r>
              <a:rPr lang="en-US" altLang="en-US" sz="1600" baseline="-25000" smtClean="0"/>
              <a:t>5</a:t>
            </a:r>
            <a:r>
              <a:rPr lang="en-US" altLang="en-US" sz="1600" smtClean="0"/>
              <a:t> </a:t>
            </a:r>
          </a:p>
          <a:p>
            <a:pPr>
              <a:buFontTx/>
              <a:buNone/>
            </a:pPr>
            <a:r>
              <a:rPr lang="en-US" altLang="en-US" sz="1600" smtClean="0"/>
              <a:t>	s.t.	    3 x</a:t>
            </a:r>
            <a:r>
              <a:rPr lang="en-US" altLang="en-US" sz="1600" baseline="-25000" smtClean="0"/>
              <a:t>2</a:t>
            </a:r>
            <a:r>
              <a:rPr lang="en-US" altLang="en-US" sz="1600" smtClean="0"/>
              <a:t> + 2 x</a:t>
            </a:r>
            <a:r>
              <a:rPr lang="en-US" altLang="en-US" sz="1600" baseline="-25000" smtClean="0"/>
              <a:t>4</a:t>
            </a:r>
            <a:r>
              <a:rPr lang="en-US" altLang="en-US" sz="1600" smtClean="0"/>
              <a:t> + 1 x</a:t>
            </a:r>
            <a:r>
              <a:rPr lang="en-US" altLang="en-US" sz="1600" baseline="-25000" smtClean="0"/>
              <a:t>5</a:t>
            </a:r>
            <a:r>
              <a:rPr lang="en-US" altLang="en-US" sz="1600" smtClean="0"/>
              <a:t> =   800</a:t>
            </a:r>
          </a:p>
          <a:p>
            <a:pPr>
              <a:buFontTx/>
              <a:buNone/>
            </a:pPr>
            <a:r>
              <a:rPr lang="en-US" altLang="en-US" sz="1600" smtClean="0"/>
              <a:t>	  	    4 x</a:t>
            </a:r>
            <a:r>
              <a:rPr lang="en-US" altLang="en-US" sz="1600" baseline="-25000" smtClean="0"/>
              <a:t>2</a:t>
            </a:r>
            <a:r>
              <a:rPr lang="en-US" altLang="en-US" sz="1600" smtClean="0"/>
              <a:t> + 4 x</a:t>
            </a:r>
            <a:r>
              <a:rPr lang="en-US" altLang="en-US" sz="1600" baseline="-25000" smtClean="0"/>
              <a:t>4</a:t>
            </a:r>
            <a:r>
              <a:rPr lang="en-US" altLang="en-US" sz="1600" smtClean="0"/>
              <a:t> + 0 x</a:t>
            </a:r>
            <a:r>
              <a:rPr lang="en-US" altLang="en-US" sz="1600" baseline="-25000" smtClean="0"/>
              <a:t>5</a:t>
            </a:r>
            <a:r>
              <a:rPr lang="en-US" altLang="en-US" sz="1600" smtClean="0"/>
              <a:t> = 1200</a:t>
            </a:r>
          </a:p>
          <a:p>
            <a:pPr>
              <a:buFontTx/>
              <a:buNone/>
            </a:pPr>
            <a:r>
              <a:rPr lang="en-US" altLang="en-US" sz="1600" smtClean="0"/>
              <a:t>	  	    4 x</a:t>
            </a:r>
            <a:r>
              <a:rPr lang="en-US" altLang="en-US" sz="1600" baseline="-25000" smtClean="0"/>
              <a:t>2</a:t>
            </a:r>
            <a:r>
              <a:rPr lang="en-US" altLang="en-US" sz="1600" smtClean="0"/>
              <a:t> + 3 x</a:t>
            </a:r>
            <a:r>
              <a:rPr lang="en-US" altLang="en-US" sz="1600" baseline="-25000" smtClean="0"/>
              <a:t>4</a:t>
            </a:r>
            <a:r>
              <a:rPr lang="en-US" altLang="en-US" sz="1600" smtClean="0"/>
              <a:t> + 0 x</a:t>
            </a:r>
            <a:r>
              <a:rPr lang="en-US" altLang="en-US" sz="1600" baseline="-25000" smtClean="0"/>
              <a:t>5</a:t>
            </a:r>
            <a:r>
              <a:rPr lang="en-US" altLang="en-US" sz="1600" smtClean="0"/>
              <a:t> = 1000</a:t>
            </a:r>
          </a:p>
          <a:p>
            <a:pPr>
              <a:buFontTx/>
              <a:buNone/>
            </a:pPr>
            <a:r>
              <a:rPr lang="en-US" altLang="en-US" sz="1600" smtClean="0"/>
              <a:t>                          x</a:t>
            </a:r>
            <a:r>
              <a:rPr lang="en-US" altLang="en-US" sz="1600" baseline="-25000" smtClean="0"/>
              <a:t>2</a:t>
            </a:r>
            <a:r>
              <a:rPr lang="en-US" altLang="en-US" sz="1600" smtClean="0"/>
              <a:t>, x</a:t>
            </a:r>
            <a:r>
              <a:rPr lang="en-US" altLang="en-US" sz="1600" baseline="-25000" smtClean="0"/>
              <a:t>4</a:t>
            </a:r>
            <a:r>
              <a:rPr lang="en-US" altLang="en-US" sz="1600" smtClean="0"/>
              <a:t>, x</a:t>
            </a:r>
            <a:r>
              <a:rPr lang="en-US" altLang="en-US" sz="1600" baseline="-25000" smtClean="0"/>
              <a:t>5</a:t>
            </a:r>
            <a:r>
              <a:rPr lang="en-US" altLang="en-US" sz="1600" smtClean="0"/>
              <a:t>  </a:t>
            </a:r>
            <a:r>
              <a:rPr lang="en-US" altLang="en-US" sz="1600" smtClean="0">
                <a:sym typeface="Symbol" panose="05050102010706020507" pitchFamily="18" charset="2"/>
              </a:rPr>
              <a:t></a:t>
            </a:r>
            <a:r>
              <a:rPr lang="en-US" altLang="en-US" sz="1600" smtClean="0"/>
              <a:t> 0 </a:t>
            </a:r>
          </a:p>
          <a:p>
            <a:pPr>
              <a:buFontTx/>
              <a:buNone/>
            </a:pPr>
            <a:r>
              <a:rPr lang="en-US" altLang="en-US" sz="1600" smtClean="0"/>
              <a:t> </a:t>
            </a:r>
          </a:p>
          <a:p>
            <a:r>
              <a:rPr lang="en-US" altLang="en-US" sz="1600" smtClean="0"/>
              <a:t>We could have solved the system of equations:</a:t>
            </a:r>
          </a:p>
          <a:p>
            <a:pPr>
              <a:buFontTx/>
              <a:buNone/>
            </a:pPr>
            <a:r>
              <a:rPr lang="en-US" altLang="en-US" sz="1600" smtClean="0"/>
              <a:t> 	 	 3 x</a:t>
            </a:r>
            <a:r>
              <a:rPr lang="en-US" altLang="en-US" sz="1600" baseline="-25000" smtClean="0"/>
              <a:t>2</a:t>
            </a:r>
            <a:r>
              <a:rPr lang="en-US" altLang="en-US" sz="1600" smtClean="0"/>
              <a:t> + 2 x</a:t>
            </a:r>
            <a:r>
              <a:rPr lang="en-US" altLang="en-US" sz="1600" baseline="-25000" smtClean="0"/>
              <a:t>4</a:t>
            </a:r>
            <a:r>
              <a:rPr lang="en-US" altLang="en-US" sz="1600" smtClean="0"/>
              <a:t> + 1 x</a:t>
            </a:r>
            <a:r>
              <a:rPr lang="en-US" altLang="en-US" sz="1600" baseline="-25000" smtClean="0"/>
              <a:t>5</a:t>
            </a:r>
            <a:r>
              <a:rPr lang="en-US" altLang="en-US" sz="1600" smtClean="0"/>
              <a:t> =   800</a:t>
            </a:r>
          </a:p>
          <a:p>
            <a:pPr>
              <a:buFontTx/>
              <a:buNone/>
            </a:pPr>
            <a:r>
              <a:rPr lang="en-US" altLang="en-US" sz="1600" smtClean="0"/>
              <a:t>		  4 x</a:t>
            </a:r>
            <a:r>
              <a:rPr lang="en-US" altLang="en-US" sz="1600" baseline="-25000" smtClean="0"/>
              <a:t>2</a:t>
            </a:r>
            <a:r>
              <a:rPr lang="en-US" altLang="en-US" sz="1600" smtClean="0"/>
              <a:t> + 4 x</a:t>
            </a:r>
            <a:r>
              <a:rPr lang="en-US" altLang="en-US" sz="1600" baseline="-25000" smtClean="0"/>
              <a:t>4</a:t>
            </a:r>
            <a:r>
              <a:rPr lang="en-US" altLang="en-US" sz="1600" smtClean="0"/>
              <a:t> + 0 x</a:t>
            </a:r>
            <a:r>
              <a:rPr lang="en-US" altLang="en-US" sz="1600" baseline="-25000" smtClean="0"/>
              <a:t>5</a:t>
            </a:r>
            <a:r>
              <a:rPr lang="en-US" altLang="en-US" sz="1600" smtClean="0"/>
              <a:t> = 1200</a:t>
            </a:r>
          </a:p>
          <a:p>
            <a:pPr>
              <a:buFontTx/>
              <a:buNone/>
            </a:pPr>
            <a:r>
              <a:rPr lang="en-US" altLang="en-US" sz="1600" smtClean="0"/>
              <a:t>		  4 x</a:t>
            </a:r>
            <a:r>
              <a:rPr lang="en-US" altLang="en-US" sz="1600" baseline="-25000" smtClean="0"/>
              <a:t>2</a:t>
            </a:r>
            <a:r>
              <a:rPr lang="en-US" altLang="en-US" sz="1600" smtClean="0"/>
              <a:t> + 3 x</a:t>
            </a:r>
            <a:r>
              <a:rPr lang="en-US" altLang="en-US" sz="1600" baseline="-25000" smtClean="0"/>
              <a:t>4</a:t>
            </a:r>
            <a:r>
              <a:rPr lang="en-US" altLang="en-US" sz="1600" smtClean="0"/>
              <a:t> + 0 x</a:t>
            </a:r>
            <a:r>
              <a:rPr lang="en-US" altLang="en-US" sz="1600" baseline="-25000" smtClean="0"/>
              <a:t>5</a:t>
            </a:r>
            <a:r>
              <a:rPr lang="en-US" altLang="en-US" sz="1600" smtClean="0"/>
              <a:t> = 1000</a:t>
            </a:r>
          </a:p>
          <a:p>
            <a:pPr>
              <a:buFontTx/>
              <a:buNone/>
            </a:pPr>
            <a:r>
              <a:rPr lang="en-US" altLang="en-US" sz="1600" smtClean="0"/>
              <a:t> </a:t>
            </a:r>
          </a:p>
          <a:p>
            <a:pPr>
              <a:buFontTx/>
              <a:buNone/>
            </a:pPr>
            <a:r>
              <a:rPr lang="en-US" altLang="en-US" sz="1600" i="1" smtClean="0"/>
              <a:t>		if</a:t>
            </a:r>
            <a:r>
              <a:rPr lang="en-US" altLang="en-US" sz="1600" smtClean="0"/>
              <a:t> we had known which variables </a:t>
            </a:r>
            <a:r>
              <a:rPr lang="en-US" altLang="en-US" sz="1600" i="1" smtClean="0"/>
              <a:t>would</a:t>
            </a:r>
            <a:r>
              <a:rPr lang="en-US" altLang="en-US" sz="1600" smtClean="0"/>
              <a:t> be basic in the final tableau.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1600" smtClean="0"/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 smtClean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6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6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638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638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638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638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Sensitivity Analysis</a:t>
            </a:r>
            <a:r>
              <a:rPr lang="en-US" altLang="en-US" sz="3700" smtClean="0"/>
              <a:t> Example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924800" y="6416675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3BFBF0-3D1A-4F5B-99EC-EBF2EBBBC720}" type="slidenum">
              <a:rPr lang="en-US" altLang="en-US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292" name="Content Placeholder 11"/>
          <p:cNvSpPr>
            <a:spLocks noGrp="1"/>
          </p:cNvSpPr>
          <p:nvPr>
            <p:ph idx="1"/>
          </p:nvPr>
        </p:nvSpPr>
        <p:spPr>
          <a:xfrm>
            <a:off x="457200" y="1092200"/>
            <a:ext cx="8534400" cy="4708525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1600" dirty="0" smtClean="0"/>
              <a:t>Max z = 5 x</a:t>
            </a:r>
            <a:r>
              <a:rPr lang="en-US" altLang="en-US" sz="1600" baseline="-25000" dirty="0" smtClean="0"/>
              <a:t>2</a:t>
            </a:r>
            <a:r>
              <a:rPr lang="en-US" altLang="en-US" sz="1600" dirty="0" smtClean="0"/>
              <a:t> + 4 x</a:t>
            </a:r>
            <a:r>
              <a:rPr lang="en-US" altLang="en-US" sz="1600" baseline="-25000" dirty="0" smtClean="0"/>
              <a:t>4</a:t>
            </a:r>
            <a:r>
              <a:rPr lang="en-US" altLang="en-US" sz="1600" dirty="0" smtClean="0"/>
              <a:t> + 0 x</a:t>
            </a:r>
            <a:r>
              <a:rPr lang="en-US" altLang="en-US" sz="1600" baseline="-25000" dirty="0" smtClean="0"/>
              <a:t>5</a:t>
            </a:r>
            <a:r>
              <a:rPr lang="en-US" altLang="en-US" sz="1600" dirty="0" smtClean="0"/>
              <a:t>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 dirty="0" err="1" smtClean="0"/>
              <a:t>s.t.</a:t>
            </a:r>
            <a:r>
              <a:rPr lang="en-US" altLang="en-US" sz="1600" dirty="0" smtClean="0"/>
              <a:t>	  3 x</a:t>
            </a:r>
            <a:r>
              <a:rPr lang="en-US" altLang="en-US" sz="1600" baseline="-25000" dirty="0" smtClean="0"/>
              <a:t>2</a:t>
            </a:r>
            <a:r>
              <a:rPr lang="en-US" altLang="en-US" sz="1600" dirty="0" smtClean="0"/>
              <a:t> + 2 x</a:t>
            </a:r>
            <a:r>
              <a:rPr lang="en-US" altLang="en-US" sz="1600" baseline="-25000" dirty="0" smtClean="0"/>
              <a:t>4</a:t>
            </a:r>
            <a:r>
              <a:rPr lang="en-US" altLang="en-US" sz="1600" dirty="0" smtClean="0"/>
              <a:t> + 1 x</a:t>
            </a:r>
            <a:r>
              <a:rPr lang="en-US" altLang="en-US" sz="1600" baseline="-25000" dirty="0" smtClean="0"/>
              <a:t>5</a:t>
            </a:r>
            <a:r>
              <a:rPr lang="en-US" altLang="en-US" sz="1600" dirty="0" smtClean="0"/>
              <a:t> =   800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 dirty="0" smtClean="0"/>
              <a:t>	  4 x</a:t>
            </a:r>
            <a:r>
              <a:rPr lang="en-US" altLang="en-US" sz="1600" baseline="-25000" dirty="0" smtClean="0"/>
              <a:t>2</a:t>
            </a:r>
            <a:r>
              <a:rPr lang="en-US" altLang="en-US" sz="1600" dirty="0" smtClean="0"/>
              <a:t> + 4 x</a:t>
            </a:r>
            <a:r>
              <a:rPr lang="en-US" altLang="en-US" sz="1600" baseline="-25000" dirty="0" smtClean="0"/>
              <a:t>4</a:t>
            </a:r>
            <a:r>
              <a:rPr lang="en-US" altLang="en-US" sz="1600" dirty="0" smtClean="0"/>
              <a:t> + 0 x</a:t>
            </a:r>
            <a:r>
              <a:rPr lang="en-US" altLang="en-US" sz="1600" baseline="-25000" dirty="0" smtClean="0"/>
              <a:t>5</a:t>
            </a:r>
            <a:r>
              <a:rPr lang="en-US" altLang="en-US" sz="1600" dirty="0" smtClean="0"/>
              <a:t> = 1200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 dirty="0" smtClean="0"/>
              <a:t>	  4 x</a:t>
            </a:r>
            <a:r>
              <a:rPr lang="en-US" altLang="en-US" sz="1600" baseline="-25000" dirty="0" smtClean="0"/>
              <a:t>2</a:t>
            </a:r>
            <a:r>
              <a:rPr lang="en-US" altLang="en-US" sz="1600" dirty="0" smtClean="0"/>
              <a:t> + 3 x</a:t>
            </a:r>
            <a:r>
              <a:rPr lang="en-US" altLang="en-US" sz="1600" baseline="-25000" dirty="0" smtClean="0"/>
              <a:t>4</a:t>
            </a:r>
            <a:r>
              <a:rPr lang="en-US" altLang="en-US" sz="1600" dirty="0" smtClean="0"/>
              <a:t> + 0 x</a:t>
            </a:r>
            <a:r>
              <a:rPr lang="en-US" altLang="en-US" sz="1600" baseline="-25000" dirty="0" smtClean="0"/>
              <a:t>5</a:t>
            </a:r>
            <a:r>
              <a:rPr lang="en-US" altLang="en-US" sz="1600" dirty="0" smtClean="0"/>
              <a:t> = 1000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 dirty="0" smtClean="0"/>
              <a:t>                          x</a:t>
            </a:r>
            <a:r>
              <a:rPr lang="en-US" altLang="en-US" sz="1600" baseline="-25000" dirty="0" smtClean="0"/>
              <a:t>2</a:t>
            </a:r>
            <a:r>
              <a:rPr lang="en-US" altLang="en-US" sz="1600" dirty="0" smtClean="0"/>
              <a:t>, x</a:t>
            </a:r>
            <a:r>
              <a:rPr lang="en-US" altLang="en-US" sz="1600" baseline="-25000" dirty="0" smtClean="0"/>
              <a:t>4</a:t>
            </a:r>
            <a:r>
              <a:rPr lang="en-US" altLang="en-US" sz="1600" dirty="0" smtClean="0"/>
              <a:t>, x</a:t>
            </a:r>
            <a:r>
              <a:rPr lang="en-US" altLang="en-US" sz="1600" baseline="-25000" dirty="0" smtClean="0"/>
              <a:t>5</a:t>
            </a:r>
            <a:r>
              <a:rPr lang="en-US" altLang="en-US" sz="1600" dirty="0" smtClean="0"/>
              <a:t>  </a:t>
            </a:r>
            <a:r>
              <a:rPr lang="en-US" altLang="en-US" sz="1600" dirty="0" smtClean="0">
                <a:sym typeface="Symbol" panose="05050102010706020507" pitchFamily="18" charset="2"/>
              </a:rPr>
              <a:t></a:t>
            </a:r>
            <a:r>
              <a:rPr lang="en-US" altLang="en-US" sz="1600" dirty="0" smtClean="0"/>
              <a:t> 0 </a:t>
            </a:r>
          </a:p>
          <a:p>
            <a:endParaRPr lang="en-US" altLang="en-US" sz="1600" dirty="0" smtClean="0"/>
          </a:p>
          <a:p>
            <a:pPr>
              <a:buFontTx/>
              <a:buNone/>
            </a:pPr>
            <a:r>
              <a:rPr lang="en-US" altLang="en-US" sz="1600" dirty="0" smtClean="0"/>
              <a:t>Let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 i="1" dirty="0" err="1" smtClean="0"/>
              <a:t>BV</a:t>
            </a:r>
            <a:r>
              <a:rPr lang="en-US" altLang="en-US" sz="1600" i="1" baseline="-25000" dirty="0" err="1" smtClean="0"/>
              <a:t>i</a:t>
            </a:r>
            <a:r>
              <a:rPr lang="en-US" altLang="en-US" sz="1600" dirty="0" smtClean="0"/>
              <a:t> = basic variable for row i in an optimal tableau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 i="1" dirty="0" smtClean="0"/>
              <a:t>BV </a:t>
            </a:r>
            <a:r>
              <a:rPr lang="en-US" altLang="en-US" sz="1600" dirty="0" smtClean="0"/>
              <a:t> = set of basic variables in the optimal tableau in </a:t>
            </a:r>
            <a:r>
              <a:rPr lang="en-US" altLang="en-US" sz="1600" i="1" dirty="0" smtClean="0"/>
              <a:t>the order in which they are basic by row</a:t>
            </a:r>
            <a:endParaRPr lang="en-US" altLang="en-US" sz="1600" dirty="0" smtClean="0"/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 i="1" dirty="0" smtClean="0"/>
              <a:t>	BV</a:t>
            </a:r>
            <a:r>
              <a:rPr lang="en-US" altLang="en-US" sz="1600" dirty="0" smtClean="0"/>
              <a:t>  = {</a:t>
            </a:r>
            <a:r>
              <a:rPr lang="en-US" altLang="en-US" sz="1600" i="1" dirty="0" smtClean="0"/>
              <a:t>BV</a:t>
            </a:r>
            <a:r>
              <a:rPr lang="en-US" altLang="en-US" sz="1600" baseline="-25000" dirty="0" smtClean="0"/>
              <a:t>1</a:t>
            </a:r>
            <a:r>
              <a:rPr lang="en-US" altLang="en-US" sz="1600" dirty="0" smtClean="0"/>
              <a:t>, B</a:t>
            </a:r>
            <a:r>
              <a:rPr lang="en-US" altLang="en-US" sz="1600" i="1" dirty="0" smtClean="0"/>
              <a:t>V</a:t>
            </a:r>
            <a:r>
              <a:rPr lang="en-US" altLang="en-US" sz="1600" baseline="-25000" dirty="0" smtClean="0"/>
              <a:t>2</a:t>
            </a:r>
            <a:r>
              <a:rPr lang="en-US" altLang="en-US" sz="1600" dirty="0" smtClean="0"/>
              <a:t>, … , </a:t>
            </a:r>
            <a:r>
              <a:rPr lang="en-US" altLang="en-US" sz="1600" i="1" dirty="0" err="1" smtClean="0"/>
              <a:t>BV</a:t>
            </a:r>
            <a:r>
              <a:rPr lang="en-US" altLang="en-US" sz="1600" i="1" baseline="-25000" dirty="0" err="1" smtClean="0"/>
              <a:t>m</a:t>
            </a:r>
            <a:r>
              <a:rPr lang="en-US" altLang="en-US" sz="1600" dirty="0" smtClean="0"/>
              <a:t>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 i="1" dirty="0" smtClean="0"/>
              <a:t>NBV </a:t>
            </a:r>
            <a:r>
              <a:rPr lang="en-US" altLang="en-US" sz="1600" dirty="0" smtClean="0"/>
              <a:t>= the set of </a:t>
            </a:r>
            <a:r>
              <a:rPr lang="en-US" altLang="en-US" sz="1600" dirty="0" err="1" smtClean="0"/>
              <a:t>nonbasic</a:t>
            </a:r>
            <a:r>
              <a:rPr lang="en-US" altLang="en-US" sz="1600" dirty="0" smtClean="0"/>
              <a:t> variables in the optimal tableau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 dirty="0" smtClean="0"/>
              <a:t>	an (</a:t>
            </a:r>
            <a:r>
              <a:rPr lang="en-US" altLang="en-US" sz="1600" i="1" dirty="0" smtClean="0"/>
              <a:t>n-m</a:t>
            </a:r>
            <a:r>
              <a:rPr lang="en-US" altLang="en-US" sz="1600" dirty="0" smtClean="0"/>
              <a:t>) x 1 vector of the </a:t>
            </a:r>
            <a:r>
              <a:rPr lang="en-US" altLang="en-US" sz="1600" dirty="0" err="1" smtClean="0"/>
              <a:t>nonbasic</a:t>
            </a:r>
            <a:r>
              <a:rPr lang="en-US" altLang="en-US" sz="1600" dirty="0" smtClean="0"/>
              <a:t> variables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1229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556913"/>
              </p:ext>
            </p:extLst>
          </p:nvPr>
        </p:nvGraphicFramePr>
        <p:xfrm>
          <a:off x="1273175" y="4863131"/>
          <a:ext cx="161607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Equation" r:id="rId3" imgW="685800" imgH="711200" progId="Equation.DSMT4">
                  <p:embed/>
                </p:oleObj>
              </mc:Choice>
              <mc:Fallback>
                <p:oleObj name="Equation" r:id="rId3" imgW="685800" imgH="71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4863131"/>
                        <a:ext cx="1616075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329922"/>
              </p:ext>
            </p:extLst>
          </p:nvPr>
        </p:nvGraphicFramePr>
        <p:xfrm>
          <a:off x="5321300" y="4593256"/>
          <a:ext cx="1765300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Equation" r:id="rId5" imgW="749300" imgH="939800" progId="Equation.DSMT4">
                  <p:embed/>
                </p:oleObj>
              </mc:Choice>
              <mc:Fallback>
                <p:oleObj name="Equation" r:id="rId5" imgW="749300" imgH="939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0" y="4593256"/>
                        <a:ext cx="1765300" cy="221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48"/>
          <p:cNvGraphicFramePr>
            <a:graphicFrameLocks noChangeAspect="1"/>
          </p:cNvGraphicFramePr>
          <p:nvPr/>
        </p:nvGraphicFramePr>
        <p:xfrm>
          <a:off x="3416300" y="1066800"/>
          <a:ext cx="557530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Document" r:id="rId7" imgW="5956042" imgH="1226578" progId="Word.Document.12">
                  <p:embed/>
                </p:oleObj>
              </mc:Choice>
              <mc:Fallback>
                <p:oleObj name="Document" r:id="rId7" imgW="5956042" imgH="1226578" progId="Word.Document.12">
                  <p:embed/>
                  <p:pic>
                    <p:nvPicPr>
                      <p:cNvPr id="0" name="Objec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1066800"/>
                        <a:ext cx="5575300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AutoShape 6"/>
          <p:cNvSpPr>
            <a:spLocks noChangeAspect="1" noChangeArrowheads="1"/>
          </p:cNvSpPr>
          <p:nvPr/>
        </p:nvSpPr>
        <p:spPr bwMode="auto">
          <a:xfrm>
            <a:off x="3200400" y="1371600"/>
            <a:ext cx="5943600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2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2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Sensitivity Analysis</a:t>
            </a:r>
            <a:r>
              <a:rPr lang="en-US" altLang="en-US" sz="3700" smtClean="0"/>
              <a:t> Example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924800" y="6416675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D1B60A-E558-4FD5-8D90-BC55D42EAE9D}" type="slidenum">
              <a:rPr lang="en-US" altLang="en-US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33" name="Content Placeholder 11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410200"/>
          </a:xfrm>
        </p:spPr>
        <p:txBody>
          <a:bodyPr/>
          <a:lstStyle/>
          <a:p>
            <a:pPr lvl="1">
              <a:buFont typeface="Wingdings 2" panose="05020102010507070707" pitchFamily="18" charset="2"/>
              <a:buNone/>
            </a:pPr>
            <a:r>
              <a:rPr lang="en-US" altLang="en-US" sz="1400" dirty="0" smtClean="0"/>
              <a:t> Max z = 1 x</a:t>
            </a:r>
            <a:r>
              <a:rPr lang="en-US" altLang="en-US" sz="1400" baseline="-25000" dirty="0" smtClean="0"/>
              <a:t>1</a:t>
            </a:r>
            <a:r>
              <a:rPr lang="en-US" altLang="en-US" sz="1400" dirty="0" smtClean="0"/>
              <a:t> + 5 x</a:t>
            </a:r>
            <a:r>
              <a:rPr lang="en-US" altLang="en-US" sz="1400" baseline="-25000" dirty="0" smtClean="0"/>
              <a:t>2</a:t>
            </a:r>
            <a:r>
              <a:rPr lang="en-US" altLang="en-US" sz="1400" dirty="0" smtClean="0"/>
              <a:t> + 3 x</a:t>
            </a:r>
            <a:r>
              <a:rPr lang="en-US" altLang="en-US" sz="1400" baseline="-25000" dirty="0" smtClean="0"/>
              <a:t>3</a:t>
            </a:r>
            <a:r>
              <a:rPr lang="en-US" altLang="en-US" sz="1400" dirty="0" smtClean="0"/>
              <a:t> + 4 x</a:t>
            </a:r>
            <a:r>
              <a:rPr lang="en-US" altLang="en-US" sz="1400" baseline="-25000" dirty="0" smtClean="0"/>
              <a:t>4</a:t>
            </a:r>
            <a:r>
              <a:rPr lang="en-US" altLang="en-US" sz="1400" dirty="0" smtClean="0"/>
              <a:t> + 0 x</a:t>
            </a:r>
            <a:r>
              <a:rPr lang="en-US" altLang="en-US" sz="1400" baseline="-25000" dirty="0" smtClean="0"/>
              <a:t>5</a:t>
            </a:r>
            <a:r>
              <a:rPr lang="en-US" altLang="en-US" sz="1400" dirty="0" smtClean="0"/>
              <a:t> + 0 x</a:t>
            </a:r>
            <a:r>
              <a:rPr lang="en-US" altLang="en-US" sz="1400" baseline="-25000" dirty="0" smtClean="0"/>
              <a:t>6</a:t>
            </a:r>
            <a:r>
              <a:rPr lang="en-US" altLang="en-US" sz="1400" dirty="0" smtClean="0"/>
              <a:t> + 0 x</a:t>
            </a:r>
            <a:r>
              <a:rPr lang="en-US" altLang="en-US" sz="1400" baseline="-25000" dirty="0" smtClean="0"/>
              <a:t>7</a:t>
            </a:r>
            <a:endParaRPr lang="en-US" altLang="en-US" sz="1400" dirty="0" smtClean="0"/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400" dirty="0" err="1" smtClean="0"/>
              <a:t>s.t.</a:t>
            </a:r>
            <a:r>
              <a:rPr lang="en-US" altLang="en-US" sz="1400" dirty="0" smtClean="0"/>
              <a:t>	          2 x</a:t>
            </a:r>
            <a:r>
              <a:rPr lang="en-US" altLang="en-US" sz="1400" baseline="-25000" dirty="0" smtClean="0"/>
              <a:t>1</a:t>
            </a:r>
            <a:r>
              <a:rPr lang="en-US" altLang="en-US" sz="1400" dirty="0" smtClean="0"/>
              <a:t> + 3 x</a:t>
            </a:r>
            <a:r>
              <a:rPr lang="en-US" altLang="en-US" sz="1400" baseline="-25000" dirty="0" smtClean="0"/>
              <a:t>2</a:t>
            </a:r>
            <a:r>
              <a:rPr lang="en-US" altLang="en-US" sz="1400" dirty="0" smtClean="0"/>
              <a:t> + 1 x</a:t>
            </a:r>
            <a:r>
              <a:rPr lang="en-US" altLang="en-US" sz="1400" baseline="-25000" dirty="0" smtClean="0"/>
              <a:t>3</a:t>
            </a:r>
            <a:r>
              <a:rPr lang="en-US" altLang="en-US" sz="1400" dirty="0" smtClean="0"/>
              <a:t> + 2 x</a:t>
            </a:r>
            <a:r>
              <a:rPr lang="en-US" altLang="en-US" sz="1400" baseline="-25000" dirty="0" smtClean="0"/>
              <a:t>4</a:t>
            </a:r>
            <a:r>
              <a:rPr lang="en-US" altLang="en-US" sz="1400" dirty="0" smtClean="0"/>
              <a:t> + 1 x</a:t>
            </a:r>
            <a:r>
              <a:rPr lang="en-US" altLang="en-US" sz="1400" baseline="-25000" dirty="0" smtClean="0"/>
              <a:t>5</a:t>
            </a:r>
            <a:r>
              <a:rPr lang="en-US" altLang="en-US" sz="1400" dirty="0" smtClean="0"/>
              <a:t> + 0 x</a:t>
            </a:r>
            <a:r>
              <a:rPr lang="en-US" altLang="en-US" sz="1400" baseline="-25000" dirty="0" smtClean="0"/>
              <a:t>6</a:t>
            </a:r>
            <a:r>
              <a:rPr lang="en-US" altLang="en-US" sz="1400" dirty="0" smtClean="0"/>
              <a:t> + 0 x</a:t>
            </a:r>
            <a:r>
              <a:rPr lang="en-US" altLang="en-US" sz="1400" baseline="-25000" dirty="0" smtClean="0"/>
              <a:t>7</a:t>
            </a:r>
            <a:r>
              <a:rPr lang="en-US" altLang="en-US" sz="1400" dirty="0" smtClean="0"/>
              <a:t> =   800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400" dirty="0" smtClean="0"/>
              <a:t>	          5 x</a:t>
            </a:r>
            <a:r>
              <a:rPr lang="en-US" altLang="en-US" sz="1400" baseline="-25000" dirty="0" smtClean="0"/>
              <a:t>1</a:t>
            </a:r>
            <a:r>
              <a:rPr lang="en-US" altLang="en-US" sz="1400" dirty="0" smtClean="0"/>
              <a:t> + 4 x</a:t>
            </a:r>
            <a:r>
              <a:rPr lang="en-US" altLang="en-US" sz="1400" baseline="-25000" dirty="0" smtClean="0"/>
              <a:t>2</a:t>
            </a:r>
            <a:r>
              <a:rPr lang="en-US" altLang="en-US" sz="1400" dirty="0" smtClean="0"/>
              <a:t> + 3 x</a:t>
            </a:r>
            <a:r>
              <a:rPr lang="en-US" altLang="en-US" sz="1400" baseline="-25000" dirty="0" smtClean="0"/>
              <a:t>3</a:t>
            </a:r>
            <a:r>
              <a:rPr lang="en-US" altLang="en-US" sz="1400" dirty="0" smtClean="0"/>
              <a:t> + 4 x</a:t>
            </a:r>
            <a:r>
              <a:rPr lang="en-US" altLang="en-US" sz="1400" baseline="-25000" dirty="0" smtClean="0"/>
              <a:t>4</a:t>
            </a:r>
            <a:r>
              <a:rPr lang="en-US" altLang="en-US" sz="1400" dirty="0" smtClean="0"/>
              <a:t> + 0 x</a:t>
            </a:r>
            <a:r>
              <a:rPr lang="en-US" altLang="en-US" sz="1400" baseline="-25000" dirty="0" smtClean="0"/>
              <a:t>5</a:t>
            </a:r>
            <a:r>
              <a:rPr lang="en-US" altLang="en-US" sz="1400" dirty="0" smtClean="0"/>
              <a:t> + 1 x</a:t>
            </a:r>
            <a:r>
              <a:rPr lang="en-US" altLang="en-US" sz="1400" baseline="-25000" dirty="0" smtClean="0"/>
              <a:t>6</a:t>
            </a:r>
            <a:r>
              <a:rPr lang="en-US" altLang="en-US" sz="1400" dirty="0" smtClean="0"/>
              <a:t> + 0 x</a:t>
            </a:r>
            <a:r>
              <a:rPr lang="en-US" altLang="en-US" sz="1400" baseline="-25000" dirty="0" smtClean="0"/>
              <a:t>7  </a:t>
            </a:r>
            <a:r>
              <a:rPr lang="en-US" altLang="en-US" sz="1400" dirty="0" smtClean="0"/>
              <a:t>= 1200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400" dirty="0" smtClean="0"/>
              <a:t>	          3 x</a:t>
            </a:r>
            <a:r>
              <a:rPr lang="en-US" altLang="en-US" sz="1400" baseline="-25000" dirty="0" smtClean="0"/>
              <a:t>1</a:t>
            </a:r>
            <a:r>
              <a:rPr lang="en-US" altLang="en-US" sz="1400" dirty="0" smtClean="0"/>
              <a:t> + 4 x</a:t>
            </a:r>
            <a:r>
              <a:rPr lang="en-US" altLang="en-US" sz="1400" baseline="-25000" dirty="0" smtClean="0"/>
              <a:t>2</a:t>
            </a:r>
            <a:r>
              <a:rPr lang="en-US" altLang="en-US" sz="1400" dirty="0" smtClean="0"/>
              <a:t> + 5 x</a:t>
            </a:r>
            <a:r>
              <a:rPr lang="en-US" altLang="en-US" sz="1400" baseline="-25000" dirty="0" smtClean="0"/>
              <a:t>3</a:t>
            </a:r>
            <a:r>
              <a:rPr lang="en-US" altLang="en-US" sz="1400" dirty="0" smtClean="0"/>
              <a:t> + 3 x</a:t>
            </a:r>
            <a:r>
              <a:rPr lang="en-US" altLang="en-US" sz="1400" baseline="-25000" dirty="0" smtClean="0"/>
              <a:t>4</a:t>
            </a:r>
            <a:r>
              <a:rPr lang="en-US" altLang="en-US" sz="1400" dirty="0" smtClean="0"/>
              <a:t> + 0 x</a:t>
            </a:r>
            <a:r>
              <a:rPr lang="en-US" altLang="en-US" sz="1400" baseline="-25000" dirty="0" smtClean="0"/>
              <a:t>5</a:t>
            </a:r>
            <a:r>
              <a:rPr lang="en-US" altLang="en-US" sz="1400" dirty="0" smtClean="0"/>
              <a:t> + 0 x</a:t>
            </a:r>
            <a:r>
              <a:rPr lang="en-US" altLang="en-US" sz="1400" baseline="-25000" dirty="0" smtClean="0"/>
              <a:t>6</a:t>
            </a:r>
            <a:r>
              <a:rPr lang="en-US" altLang="en-US" sz="1400" dirty="0" smtClean="0"/>
              <a:t> + 1 x</a:t>
            </a:r>
            <a:r>
              <a:rPr lang="en-US" altLang="en-US" sz="1400" baseline="-25000" dirty="0" smtClean="0"/>
              <a:t>7</a:t>
            </a:r>
            <a:r>
              <a:rPr lang="en-US" altLang="en-US" sz="1400" dirty="0" smtClean="0"/>
              <a:t>  = 1000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400" dirty="0" smtClean="0"/>
              <a:t>				 x</a:t>
            </a:r>
            <a:r>
              <a:rPr lang="en-US" altLang="en-US" sz="1400" baseline="-25000" dirty="0" smtClean="0"/>
              <a:t>1</a:t>
            </a:r>
            <a:r>
              <a:rPr lang="en-US" altLang="en-US" sz="1400" dirty="0" smtClean="0"/>
              <a:t>, x</a:t>
            </a:r>
            <a:r>
              <a:rPr lang="en-US" altLang="en-US" sz="1400" baseline="-25000" dirty="0" smtClean="0"/>
              <a:t>2</a:t>
            </a:r>
            <a:r>
              <a:rPr lang="en-US" altLang="en-US" sz="1400" dirty="0" smtClean="0"/>
              <a:t>, x</a:t>
            </a:r>
            <a:r>
              <a:rPr lang="en-US" altLang="en-US" sz="1400" baseline="-25000" dirty="0" smtClean="0"/>
              <a:t>3</a:t>
            </a:r>
            <a:r>
              <a:rPr lang="en-US" altLang="en-US" sz="1400" dirty="0" smtClean="0"/>
              <a:t>, x</a:t>
            </a:r>
            <a:r>
              <a:rPr lang="en-US" altLang="en-US" sz="1400" baseline="-25000" dirty="0" smtClean="0"/>
              <a:t>4</a:t>
            </a:r>
            <a:r>
              <a:rPr lang="en-US" altLang="en-US" sz="1400" dirty="0" smtClean="0"/>
              <a:t>, x</a:t>
            </a:r>
            <a:r>
              <a:rPr lang="en-US" altLang="en-US" sz="1400" baseline="-25000" dirty="0" smtClean="0"/>
              <a:t>5</a:t>
            </a:r>
            <a:r>
              <a:rPr lang="en-US" altLang="en-US" sz="1400" dirty="0" smtClean="0"/>
              <a:t>, x</a:t>
            </a:r>
            <a:r>
              <a:rPr lang="en-US" altLang="en-US" sz="1400" baseline="-25000" dirty="0" smtClean="0"/>
              <a:t>6</a:t>
            </a:r>
            <a:r>
              <a:rPr lang="en-US" altLang="en-US" sz="1400" dirty="0" smtClean="0"/>
              <a:t>,</a:t>
            </a:r>
            <a:r>
              <a:rPr lang="en-US" altLang="en-US" sz="1400" baseline="-25000" dirty="0" smtClean="0"/>
              <a:t> </a:t>
            </a:r>
            <a:r>
              <a:rPr lang="en-US" altLang="en-US" sz="1400" dirty="0" smtClean="0"/>
              <a:t>x</a:t>
            </a:r>
            <a:r>
              <a:rPr lang="en-US" altLang="en-US" sz="1400" baseline="-25000" dirty="0" smtClean="0"/>
              <a:t>7</a:t>
            </a:r>
            <a:r>
              <a:rPr lang="en-US" altLang="en-US" sz="1400" dirty="0" smtClean="0"/>
              <a:t>  </a:t>
            </a:r>
            <a:r>
              <a:rPr lang="en-US" altLang="en-US" sz="1400" dirty="0" smtClean="0">
                <a:sym typeface="Symbol" panose="05050102010706020507" pitchFamily="18" charset="2"/>
              </a:rPr>
              <a:t></a:t>
            </a:r>
            <a:r>
              <a:rPr lang="en-US" altLang="en-US" sz="1400" dirty="0" smtClean="0"/>
              <a:t> 0 </a:t>
            </a:r>
          </a:p>
          <a:p>
            <a:pPr lvl="1">
              <a:buFont typeface="Wingdings 2" panose="05020102010507070707" pitchFamily="18" charset="2"/>
              <a:buNone/>
            </a:pPr>
            <a:endParaRPr lang="en-US" altLang="en-US" sz="1400" dirty="0" smtClean="0"/>
          </a:p>
          <a:p>
            <a:pPr lvl="1">
              <a:buFont typeface="Wingdings 2" panose="05020102010507070707" pitchFamily="18" charset="2"/>
              <a:buNone/>
            </a:pPr>
            <a:endParaRPr lang="en-US" altLang="en-US" sz="1400" dirty="0" smtClean="0"/>
          </a:p>
          <a:p>
            <a:pPr lvl="1">
              <a:buFont typeface="Wingdings 2" panose="05020102010507070707" pitchFamily="18" charset="2"/>
              <a:buNone/>
            </a:pPr>
            <a:endParaRPr lang="en-US" altLang="en-US" sz="1400" dirty="0" smtClean="0"/>
          </a:p>
          <a:p>
            <a:pPr lvl="1">
              <a:buFont typeface="Wingdings 2" panose="05020102010507070707" pitchFamily="18" charset="2"/>
              <a:buNone/>
            </a:pPr>
            <a:endParaRPr lang="en-US" altLang="en-US" sz="1400" dirty="0" smtClean="0"/>
          </a:p>
          <a:p>
            <a:pPr>
              <a:buFont typeface="Wingdings 2" panose="05020102010507070707" pitchFamily="18" charset="2"/>
              <a:buNone/>
            </a:pPr>
            <a:endParaRPr lang="en-US" altLang="en-US" sz="1600" dirty="0" smtClean="0"/>
          </a:p>
          <a:p>
            <a:pPr>
              <a:buFontTx/>
              <a:buNone/>
            </a:pPr>
            <a:r>
              <a:rPr lang="en-US" altLang="en-US" sz="1600" dirty="0" smtClean="0"/>
              <a:t>     is a 1 x </a:t>
            </a:r>
            <a:r>
              <a:rPr lang="en-US" altLang="en-US" sz="1600" i="1" dirty="0" smtClean="0"/>
              <a:t>m</a:t>
            </a:r>
            <a:r>
              <a:rPr lang="en-US" altLang="en-US" sz="1600" dirty="0" smtClean="0"/>
              <a:t> row vector of the basic variable objective coefficients, again </a:t>
            </a:r>
            <a:r>
              <a:rPr lang="en-US" altLang="en-US" sz="1600" i="1" dirty="0" smtClean="0"/>
              <a:t>in the order in which they are in the tableau</a:t>
            </a:r>
            <a:endParaRPr lang="en-US" altLang="en-US" sz="1600" dirty="0" smtClean="0"/>
          </a:p>
          <a:p>
            <a:pPr>
              <a:buFont typeface="Wingdings 2" panose="05020102010507070707" pitchFamily="18" charset="2"/>
              <a:buNone/>
            </a:pPr>
            <a:endParaRPr lang="en-US" altLang="en-US" sz="1600" dirty="0" smtClean="0"/>
          </a:p>
          <a:p>
            <a:pPr>
              <a:buFont typeface="Wingdings 2" panose="05020102010507070707" pitchFamily="18" charset="2"/>
              <a:buNone/>
            </a:pPr>
            <a:endParaRPr lang="en-US" altLang="en-US" sz="1600" dirty="0" smtClean="0"/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 dirty="0" smtClean="0"/>
              <a:t>For our problem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1600" dirty="0" smtClean="0"/>
          </a:p>
          <a:p>
            <a:pPr>
              <a:buFont typeface="Wingdings 2" panose="05020102010507070707" pitchFamily="18" charset="2"/>
              <a:buNone/>
            </a:pPr>
            <a:endParaRPr lang="en-US" altLang="en-US" sz="1600" dirty="0" smtClean="0"/>
          </a:p>
          <a:p>
            <a:pPr>
              <a:buFontTx/>
              <a:buNone/>
            </a:pPr>
            <a:r>
              <a:rPr lang="en-US" altLang="en-US" sz="1600" dirty="0" smtClean="0"/>
              <a:t>	is a 1 x (</a:t>
            </a:r>
            <a:r>
              <a:rPr lang="en-US" altLang="en-US" sz="1600" i="1" dirty="0" smtClean="0"/>
              <a:t>n-m</a:t>
            </a:r>
            <a:r>
              <a:rPr lang="en-US" altLang="en-US" sz="1600" dirty="0" smtClean="0"/>
              <a:t>) row vector of the </a:t>
            </a:r>
            <a:r>
              <a:rPr lang="en-US" altLang="en-US" sz="1600" dirty="0" err="1" smtClean="0"/>
              <a:t>nonbasic</a:t>
            </a:r>
            <a:r>
              <a:rPr lang="en-US" altLang="en-US" sz="1600" dirty="0" smtClean="0"/>
              <a:t> variables objective functions coefficients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1600" dirty="0" smtClean="0"/>
          </a:p>
          <a:p>
            <a:endParaRPr lang="en-US" altLang="en-US" sz="1600" dirty="0" smtClean="0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1028" name="Object 13"/>
          <p:cNvGraphicFramePr>
            <a:graphicFrameLocks noChangeAspect="1"/>
          </p:cNvGraphicFramePr>
          <p:nvPr/>
        </p:nvGraphicFramePr>
        <p:xfrm>
          <a:off x="1981200" y="4191000"/>
          <a:ext cx="4459288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3" name="Equation" r:id="rId3" imgW="1892300" imgH="279400" progId="Equation.DSMT4">
                  <p:embed/>
                </p:oleObj>
              </mc:Choice>
              <mc:Fallback>
                <p:oleObj name="Equation" r:id="rId3" imgW="1892300" imgH="279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191000"/>
                        <a:ext cx="4459288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14"/>
          <p:cNvGraphicFramePr>
            <a:graphicFrameLocks noChangeAspect="1"/>
          </p:cNvGraphicFramePr>
          <p:nvPr/>
        </p:nvGraphicFramePr>
        <p:xfrm>
          <a:off x="2514600" y="4876800"/>
          <a:ext cx="25431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4" name="Equation" r:id="rId5" imgW="1079032" imgH="253890" progId="Equation.DSMT4">
                  <p:embed/>
                </p:oleObj>
              </mc:Choice>
              <mc:Fallback>
                <p:oleObj name="Equation" r:id="rId5" imgW="1079032" imgH="25389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876800"/>
                        <a:ext cx="254317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148"/>
          <p:cNvGraphicFramePr>
            <a:graphicFrameLocks noChangeAspect="1"/>
          </p:cNvGraphicFramePr>
          <p:nvPr/>
        </p:nvGraphicFramePr>
        <p:xfrm>
          <a:off x="1752600" y="2355850"/>
          <a:ext cx="557530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5" name="Document" r:id="rId7" imgW="5956042" imgH="1226578" progId="Word.Document.12">
                  <p:embed/>
                </p:oleObj>
              </mc:Choice>
              <mc:Fallback>
                <p:oleObj name="Document" r:id="rId7" imgW="5956042" imgH="1226578" progId="Word.Document.12">
                  <p:embed/>
                  <p:pic>
                    <p:nvPicPr>
                      <p:cNvPr id="0" name="Objec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355850"/>
                        <a:ext cx="5575300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0" name="Object 8"/>
          <p:cNvGraphicFramePr>
            <a:graphicFrameLocks noChangeAspect="1"/>
          </p:cNvGraphicFramePr>
          <p:nvPr/>
        </p:nvGraphicFramePr>
        <p:xfrm>
          <a:off x="152400" y="3590925"/>
          <a:ext cx="3048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6" name="Equation" r:id="rId9" imgW="239180" imgH="231063" progId="Equation.DSMT4">
                  <p:embed/>
                </p:oleObj>
              </mc:Choice>
              <mc:Fallback>
                <p:oleObj name="Equation" r:id="rId9" imgW="239180" imgH="23106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590925"/>
                        <a:ext cx="3048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Object 9"/>
          <p:cNvGraphicFramePr>
            <a:graphicFrameLocks noChangeAspect="1"/>
          </p:cNvGraphicFramePr>
          <p:nvPr/>
        </p:nvGraphicFramePr>
        <p:xfrm>
          <a:off x="200025" y="5562600"/>
          <a:ext cx="4095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7" name="Equation" r:id="rId11" imgW="308084" imgH="231063" progId="Equation.DSMT4">
                  <p:embed/>
                </p:oleObj>
              </mc:Choice>
              <mc:Fallback>
                <p:oleObj name="Equation" r:id="rId11" imgW="308084" imgH="23106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5562600"/>
                        <a:ext cx="409575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Object 10"/>
          <p:cNvGraphicFramePr>
            <a:graphicFrameLocks noChangeAspect="1"/>
          </p:cNvGraphicFramePr>
          <p:nvPr/>
        </p:nvGraphicFramePr>
        <p:xfrm>
          <a:off x="2590800" y="6019800"/>
          <a:ext cx="21732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8" name="Equation" r:id="rId13" imgW="944453" imgH="231063" progId="Equation.DSMT4">
                  <p:embed/>
                </p:oleObj>
              </mc:Choice>
              <mc:Fallback>
                <p:oleObj name="Equation" r:id="rId13" imgW="944453" imgH="231063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6019800"/>
                        <a:ext cx="21732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AutoShape 6"/>
          <p:cNvSpPr>
            <a:spLocks noChangeAspect="1" noChangeArrowheads="1"/>
          </p:cNvSpPr>
          <p:nvPr/>
        </p:nvSpPr>
        <p:spPr bwMode="auto">
          <a:xfrm>
            <a:off x="3200400" y="1371600"/>
            <a:ext cx="5943600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3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Sensitivity Analysis</a:t>
            </a:r>
            <a:r>
              <a:rPr lang="en-US" altLang="en-US" sz="3700" smtClean="0"/>
              <a:t> Example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924800" y="6416675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BE1C72-B031-4B96-AA90-07E16BCCFD57}" type="slidenum">
              <a:rPr lang="en-US" altLang="en-US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389" name="Content Placeholder 11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638800"/>
          </a:xfrm>
        </p:spPr>
        <p:txBody>
          <a:bodyPr/>
          <a:lstStyle/>
          <a:p>
            <a:r>
              <a:rPr lang="en-US" altLang="en-US" sz="2000" smtClean="0"/>
              <a:t>Let </a:t>
            </a:r>
            <a:r>
              <a:rPr lang="en-US" altLang="en-US" sz="2000" i="1" smtClean="0"/>
              <a:t>B </a:t>
            </a:r>
            <a:r>
              <a:rPr lang="en-US" altLang="en-US" sz="2000" smtClean="0"/>
              <a:t>be an </a:t>
            </a:r>
            <a:r>
              <a:rPr lang="en-US" altLang="en-US" sz="2000" i="1" smtClean="0"/>
              <a:t>m </a:t>
            </a:r>
            <a:r>
              <a:rPr lang="en-US" altLang="en-US" sz="2000" smtClean="0"/>
              <a:t>x </a:t>
            </a:r>
            <a:r>
              <a:rPr lang="en-US" altLang="en-US" sz="2000" i="1" smtClean="0"/>
              <a:t>m</a:t>
            </a:r>
            <a:r>
              <a:rPr lang="en-US" altLang="en-US" sz="2000" smtClean="0"/>
              <a:t> matrix of the original columns of the </a:t>
            </a:r>
            <a:r>
              <a:rPr lang="en-US" altLang="en-US" sz="2000" i="1" smtClean="0"/>
              <a:t>BV</a:t>
            </a:r>
            <a:r>
              <a:rPr lang="en-US" altLang="en-US" sz="2000" smtClean="0"/>
              <a:t> where column </a:t>
            </a:r>
            <a:r>
              <a:rPr lang="en-US" altLang="en-US" sz="2000" i="1" smtClean="0"/>
              <a:t>j</a:t>
            </a:r>
            <a:r>
              <a:rPr lang="en-US" altLang="en-US" sz="2000" smtClean="0"/>
              <a:t> of </a:t>
            </a:r>
            <a:r>
              <a:rPr lang="en-US" altLang="en-US" sz="2000" i="1" smtClean="0"/>
              <a:t>B</a:t>
            </a:r>
            <a:r>
              <a:rPr lang="en-US" altLang="en-US" sz="2000" smtClean="0"/>
              <a:t> is the column for </a:t>
            </a:r>
            <a:r>
              <a:rPr lang="en-US" altLang="en-US" sz="2000" i="1" smtClean="0"/>
              <a:t>BV</a:t>
            </a:r>
            <a:r>
              <a:rPr lang="en-US" altLang="en-US" sz="2000" i="1" baseline="-25000" smtClean="0"/>
              <a:t>j</a:t>
            </a:r>
            <a:r>
              <a:rPr lang="en-US" altLang="en-US" sz="2000" smtClean="0"/>
              <a:t>.</a:t>
            </a:r>
          </a:p>
          <a:p>
            <a:endParaRPr lang="en-US" altLang="en-US" sz="2000" smtClean="0"/>
          </a:p>
          <a:p>
            <a:r>
              <a:rPr lang="en-US" altLang="en-US" sz="2000" smtClean="0"/>
              <a:t>For the example </a:t>
            </a:r>
          </a:p>
          <a:p>
            <a:endParaRPr lang="en-US" altLang="en-US" sz="2000" smtClean="0"/>
          </a:p>
          <a:p>
            <a:endParaRPr lang="en-US" altLang="en-US" sz="2000" smtClean="0"/>
          </a:p>
          <a:p>
            <a:endParaRPr lang="en-US" altLang="en-US" sz="2000" smtClean="0"/>
          </a:p>
          <a:p>
            <a:r>
              <a:rPr lang="en-US" altLang="en-US" sz="2000" smtClean="0"/>
              <a:t> 	will be the column for variable j in the original problem</a:t>
            </a:r>
          </a:p>
          <a:p>
            <a:r>
              <a:rPr lang="en-US" altLang="en-US" sz="2000" smtClean="0"/>
              <a:t> 	will be the m x 1 vector of rhs values from the initial model</a:t>
            </a:r>
          </a:p>
          <a:p>
            <a:r>
              <a:rPr lang="en-US" altLang="en-US" sz="2000" i="1" smtClean="0"/>
              <a:t>N</a:t>
            </a:r>
            <a:r>
              <a:rPr lang="en-US" altLang="en-US" sz="2000" smtClean="0"/>
              <a:t> is the </a:t>
            </a:r>
            <a:r>
              <a:rPr lang="en-US" altLang="en-US" sz="2000" i="1" smtClean="0"/>
              <a:t>m</a:t>
            </a:r>
            <a:r>
              <a:rPr lang="en-US" altLang="en-US" sz="2000" smtClean="0"/>
              <a:t> x (</a:t>
            </a:r>
            <a:r>
              <a:rPr lang="en-US" altLang="en-US" sz="2000" i="1" smtClean="0"/>
              <a:t>n-m</a:t>
            </a:r>
            <a:r>
              <a:rPr lang="en-US" altLang="en-US" sz="2000" smtClean="0"/>
              <a:t>) matrix of for j ε NBV</a:t>
            </a:r>
          </a:p>
          <a:p>
            <a:endParaRPr lang="en-US" altLang="en-US" sz="2000" smtClean="0"/>
          </a:p>
          <a:p>
            <a:r>
              <a:rPr lang="en-US" altLang="en-US" sz="2000" smtClean="0"/>
              <a:t>For the example </a:t>
            </a:r>
          </a:p>
          <a:p>
            <a:endParaRPr lang="en-US" altLang="en-US" sz="2000" smtClean="0"/>
          </a:p>
          <a:p>
            <a:pPr algn="ctr">
              <a:buFont typeface="Wingdings 2" panose="05020102010507070707" pitchFamily="18" charset="2"/>
              <a:buNone/>
            </a:pPr>
            <a:endParaRPr lang="en-US" altLang="en-US" sz="1600" smtClean="0"/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 smtClean="0"/>
              <a:t> </a:t>
            </a:r>
          </a:p>
        </p:txBody>
      </p:sp>
      <p:graphicFrame>
        <p:nvGraphicFramePr>
          <p:cNvPr id="12293" name="Object 2"/>
          <p:cNvGraphicFramePr>
            <a:graphicFrameLocks noChangeAspect="1"/>
          </p:cNvGraphicFramePr>
          <p:nvPr/>
        </p:nvGraphicFramePr>
        <p:xfrm>
          <a:off x="3505200" y="2286000"/>
          <a:ext cx="1663700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Equation" r:id="rId3" imgW="957079" imgH="709745" progId="Equation.DSMT4">
                  <p:embed/>
                </p:oleObj>
              </mc:Choice>
              <mc:Fallback>
                <p:oleObj name="Equation" r:id="rId3" imgW="957079" imgH="70974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286000"/>
                        <a:ext cx="1663700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3"/>
          <p:cNvGraphicFramePr>
            <a:graphicFrameLocks noChangeAspect="1"/>
          </p:cNvGraphicFramePr>
          <p:nvPr/>
        </p:nvGraphicFramePr>
        <p:xfrm>
          <a:off x="990600" y="3648075"/>
          <a:ext cx="3365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Equation" r:id="rId5" imgW="204908" imgH="238621" progId="Equation.DSMT4">
                  <p:embed/>
                </p:oleObj>
              </mc:Choice>
              <mc:Fallback>
                <p:oleObj name="Equation" r:id="rId5" imgW="204908" imgH="23862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648075"/>
                        <a:ext cx="3365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4"/>
          <p:cNvGraphicFramePr>
            <a:graphicFrameLocks noChangeAspect="1"/>
          </p:cNvGraphicFramePr>
          <p:nvPr/>
        </p:nvGraphicFramePr>
        <p:xfrm>
          <a:off x="990600" y="4019550"/>
          <a:ext cx="2286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Equation" r:id="rId7" imgW="143941" imgH="204430" progId="Equation.DSMT4">
                  <p:embed/>
                </p:oleObj>
              </mc:Choice>
              <mc:Fallback>
                <p:oleObj name="Equation" r:id="rId7" imgW="143941" imgH="20443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019550"/>
                        <a:ext cx="2286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5"/>
          <p:cNvGraphicFramePr>
            <a:graphicFrameLocks noChangeAspect="1"/>
          </p:cNvGraphicFramePr>
          <p:nvPr/>
        </p:nvGraphicFramePr>
        <p:xfrm>
          <a:off x="3429000" y="5181600"/>
          <a:ext cx="203517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Equation" r:id="rId9" imgW="1196259" imgH="709745" progId="Equation.DSMT4">
                  <p:embed/>
                </p:oleObj>
              </mc:Choice>
              <mc:Fallback>
                <p:oleObj name="Equation" r:id="rId9" imgW="1196259" imgH="70974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81600"/>
                        <a:ext cx="2035175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6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altLang="en-US" sz="4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Sensitivity Analysis</a:t>
            </a:r>
            <a:r>
              <a:rPr lang="en-US" altLang="en-US" sz="3700" smtClean="0"/>
              <a:t> Example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924800" y="6416675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E2FF5A-EC79-4F95-811D-5AC18504E271}" type="slidenum">
              <a:rPr lang="en-US" altLang="en-US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389" name="Content Placeholder 11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638800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In general, our problem can be expressed as:</a:t>
            </a:r>
          </a:p>
          <a:p>
            <a:pPr marL="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                        max     </a:t>
            </a:r>
          </a:p>
          <a:p>
            <a:pPr>
              <a:buFontTx/>
              <a:buNone/>
              <a:defRPr/>
            </a:pPr>
            <a:r>
              <a:rPr lang="en-US" sz="2000" dirty="0" smtClean="0"/>
              <a:t>                             </a:t>
            </a:r>
            <a:r>
              <a:rPr lang="en-US" sz="2000" dirty="0" err="1" smtClean="0"/>
              <a:t>s.t</a:t>
            </a:r>
            <a:r>
              <a:rPr lang="en-US" sz="2000" dirty="0" smtClean="0"/>
              <a:t>. </a:t>
            </a:r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r>
              <a:rPr lang="en-US" sz="2000" dirty="0" smtClean="0"/>
              <a:t>For the example</a:t>
            </a:r>
          </a:p>
          <a:p>
            <a:pPr>
              <a:buFontTx/>
              <a:buNone/>
              <a:defRPr/>
            </a:pPr>
            <a:endParaRPr lang="en-US" sz="2000" dirty="0" smtClean="0"/>
          </a:p>
          <a:p>
            <a:pPr algn="ctr">
              <a:buFont typeface="Wingdings 2" pitchFamily="18" charset="2"/>
              <a:buNone/>
              <a:defRPr/>
            </a:pPr>
            <a:endParaRPr lang="en-US" sz="1600" dirty="0" smtClean="0"/>
          </a:p>
          <a:p>
            <a:pPr>
              <a:buFont typeface="Wingdings 2" pitchFamily="18" charset="2"/>
              <a:buNone/>
              <a:defRPr/>
            </a:pPr>
            <a:r>
              <a:rPr lang="en-US" sz="1600" dirty="0" smtClean="0"/>
              <a:t> </a:t>
            </a:r>
          </a:p>
          <a:p>
            <a:pPr>
              <a:buFont typeface="Wingdings 2" pitchFamily="18" charset="2"/>
              <a:buNone/>
              <a:defRPr/>
            </a:pPr>
            <a:endParaRPr lang="en-US" sz="1600" dirty="0" smtClean="0"/>
          </a:p>
          <a:p>
            <a:pPr>
              <a:buFont typeface="Wingdings 2" pitchFamily="18" charset="2"/>
              <a:buNone/>
              <a:defRPr/>
            </a:pPr>
            <a:r>
              <a:rPr lang="en-US" sz="1600" dirty="0" smtClean="0"/>
              <a:t>                                           </a:t>
            </a:r>
            <a:r>
              <a:rPr lang="en-US" sz="1600" dirty="0" err="1" smtClean="0"/>
              <a:t>s.t</a:t>
            </a:r>
            <a:r>
              <a:rPr lang="en-US" sz="1600" dirty="0" smtClean="0"/>
              <a:t>.</a:t>
            </a:r>
          </a:p>
          <a:p>
            <a:pPr>
              <a:buFont typeface="Wingdings 2" pitchFamily="18" charset="2"/>
              <a:buNone/>
              <a:defRPr/>
            </a:pPr>
            <a:endParaRPr lang="en-US" sz="1600" dirty="0" smtClean="0"/>
          </a:p>
        </p:txBody>
      </p:sp>
      <p:graphicFrame>
        <p:nvGraphicFramePr>
          <p:cNvPr id="15365" name="Object 7"/>
          <p:cNvGraphicFramePr>
            <a:graphicFrameLocks noChangeAspect="1"/>
          </p:cNvGraphicFramePr>
          <p:nvPr/>
        </p:nvGraphicFramePr>
        <p:xfrm>
          <a:off x="3167063" y="1447800"/>
          <a:ext cx="254793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4" name="Equation" r:id="rId3" imgW="1402610" imgH="231063" progId="Equation.DSMT4">
                  <p:embed/>
                </p:oleObj>
              </mc:Choice>
              <mc:Fallback>
                <p:oleObj name="Equation" r:id="rId3" imgW="1402610" imgH="23106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3" y="1447800"/>
                        <a:ext cx="2547937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8"/>
          <p:cNvGraphicFramePr>
            <a:graphicFrameLocks noChangeAspect="1"/>
          </p:cNvGraphicFramePr>
          <p:nvPr/>
        </p:nvGraphicFramePr>
        <p:xfrm>
          <a:off x="3505200" y="1828800"/>
          <a:ext cx="19812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5" name="Equation" r:id="rId5" imgW="1155494" imgH="238621" progId="Equation.DSMT4">
                  <p:embed/>
                </p:oleObj>
              </mc:Choice>
              <mc:Fallback>
                <p:oleObj name="Equation" r:id="rId5" imgW="1155494" imgH="23862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828800"/>
                        <a:ext cx="19812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9"/>
          <p:cNvGraphicFramePr>
            <a:graphicFrameLocks noChangeAspect="1"/>
          </p:cNvGraphicFramePr>
          <p:nvPr/>
        </p:nvGraphicFramePr>
        <p:xfrm>
          <a:off x="3962400" y="2133600"/>
          <a:ext cx="141128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6" name="Equation" r:id="rId7" imgW="861480" imgH="238621" progId="Equation.DSMT4">
                  <p:embed/>
                </p:oleObj>
              </mc:Choice>
              <mc:Fallback>
                <p:oleObj name="Equation" r:id="rId7" imgW="861480" imgH="238621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133600"/>
                        <a:ext cx="141128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743200" y="3048000"/>
            <a:ext cx="1905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max z = [0, 4, 5]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0187" name="Object 11"/>
          <p:cNvGraphicFramePr>
            <a:graphicFrameLocks noChangeAspect="1"/>
          </p:cNvGraphicFramePr>
          <p:nvPr/>
        </p:nvGraphicFramePr>
        <p:xfrm>
          <a:off x="4495800" y="2590800"/>
          <a:ext cx="3195638" cy="146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7" name="Equation" r:id="rId9" imgW="1196259" imgH="942248" progId="Equation.DSMT4">
                  <p:embed/>
                </p:oleObj>
              </mc:Choice>
              <mc:Fallback>
                <p:oleObj name="Equation" r:id="rId9" imgW="1196259" imgH="942248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590800"/>
                        <a:ext cx="3195638" cy="146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8" name="Object 12"/>
          <p:cNvGraphicFramePr>
            <a:graphicFrameLocks noChangeAspect="1"/>
          </p:cNvGraphicFramePr>
          <p:nvPr/>
        </p:nvGraphicFramePr>
        <p:xfrm>
          <a:off x="3503613" y="3889375"/>
          <a:ext cx="4116387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8" name="Equation" r:id="rId11" imgW="2838049" imgH="942248" progId="Equation.DSMT4">
                  <p:embed/>
                </p:oleObj>
              </mc:Choice>
              <mc:Fallback>
                <p:oleObj name="Equation" r:id="rId11" imgW="2838049" imgH="942248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3889375"/>
                        <a:ext cx="4116387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9" name="Object 13"/>
          <p:cNvGraphicFramePr>
            <a:graphicFrameLocks noChangeAspect="1"/>
          </p:cNvGraphicFramePr>
          <p:nvPr/>
        </p:nvGraphicFramePr>
        <p:xfrm>
          <a:off x="4267200" y="5257800"/>
          <a:ext cx="2528888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9" name="Equation" r:id="rId13" imgW="1702757" imgH="942248" progId="Equation.DSMT4">
                  <p:embed/>
                </p:oleObj>
              </mc:Choice>
              <mc:Fallback>
                <p:oleObj name="Equation" r:id="rId13" imgW="1702757" imgH="942248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257800"/>
                        <a:ext cx="2528888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6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AFIT SNA Effor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AFIT SNA Effort</Template>
  <TotalTime>3374</TotalTime>
  <Words>1622</Words>
  <Application>Microsoft Office PowerPoint</Application>
  <PresentationFormat>On-screen Show (4:3)</PresentationFormat>
  <Paragraphs>450</Paragraphs>
  <Slides>46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Arial Unicode MS</vt:lpstr>
      <vt:lpstr>Bookman Old Style</vt:lpstr>
      <vt:lpstr>Symbol</vt:lpstr>
      <vt:lpstr>Times New Roman</vt:lpstr>
      <vt:lpstr>Wingdings 2</vt:lpstr>
      <vt:lpstr>AFIT SNA Effort</vt:lpstr>
      <vt:lpstr>Custom Design</vt:lpstr>
      <vt:lpstr>Equation</vt:lpstr>
      <vt:lpstr>Document</vt:lpstr>
      <vt:lpstr>Sensitivity Analysis OPER 510</vt:lpstr>
      <vt:lpstr> Sensitivity Analysis  Introduction and Example </vt:lpstr>
      <vt:lpstr>Sensitivity Analysis Example</vt:lpstr>
      <vt:lpstr>Sensitivity Analysis Example</vt:lpstr>
      <vt:lpstr>Sensitivity Analysis Example</vt:lpstr>
      <vt:lpstr>Sensitivity Analysis Example</vt:lpstr>
      <vt:lpstr>Sensitivity Analysis Example</vt:lpstr>
      <vt:lpstr>Sensitivity Analysis Example</vt:lpstr>
      <vt:lpstr>Sensitivity Analysis Example</vt:lpstr>
      <vt:lpstr>Sensitivity Analysis </vt:lpstr>
      <vt:lpstr>Sensitivity Analysis </vt:lpstr>
      <vt:lpstr>Sensitivity Analysis</vt:lpstr>
      <vt:lpstr>Sensitivity Analysis</vt:lpstr>
      <vt:lpstr> Sensitivity Analysis  Change in an  objective function coefficient cj </vt:lpstr>
      <vt:lpstr>Sensitivity Analysis</vt:lpstr>
      <vt:lpstr>Sensitivity Analysis Change in ck, xk nonbasic </vt:lpstr>
      <vt:lpstr>Sensitivity Analysis Change in ck, xk nonbasic - Example </vt:lpstr>
      <vt:lpstr>Sensitivity Analysis Change in ck, xk basic </vt:lpstr>
      <vt:lpstr>Sensitivity Analysis Change in ck, xk basic </vt:lpstr>
      <vt:lpstr>Sensitivity Analysis Change in ck, xk basic – Example </vt:lpstr>
      <vt:lpstr> Sensitivity Analysis  Change in an  right hand side bi </vt:lpstr>
      <vt:lpstr>Sensitivity Analysis</vt:lpstr>
      <vt:lpstr>Sensitivity Analysis Change in RHS</vt:lpstr>
      <vt:lpstr>Sensitivity Analysis Change in RHS</vt:lpstr>
      <vt:lpstr>Sensitivity Analysis Change in RHS</vt:lpstr>
      <vt:lpstr>Sensitivity Analysis Change in RHS</vt:lpstr>
      <vt:lpstr>Sensitivity Analysis Change in RHS</vt:lpstr>
      <vt:lpstr>Sensitivity Analysis Change in RHS - Example</vt:lpstr>
      <vt:lpstr> Sensitivity Analysis  Shadow Price</vt:lpstr>
      <vt:lpstr>Sensitivity Analysis</vt:lpstr>
      <vt:lpstr>Sensitivity Analysis Shadow Price</vt:lpstr>
      <vt:lpstr>Sensitivity Analysis Shadow Price</vt:lpstr>
      <vt:lpstr>Sensitivity Analysis Shadow Price</vt:lpstr>
      <vt:lpstr>Sensitivity Analysis Shadow Price</vt:lpstr>
      <vt:lpstr> Sensitivity Analysis  Change in a technological coefficient aij ; Adding a variable </vt:lpstr>
      <vt:lpstr>Sensitivity Analysis</vt:lpstr>
      <vt:lpstr>Sensitivity Analysis Change in Technological Coefficient</vt:lpstr>
      <vt:lpstr>Sensitivity Analysis Change in Technological Coefficient</vt:lpstr>
      <vt:lpstr>Sensitivity Analysis Change in Technological Coefficient</vt:lpstr>
      <vt:lpstr>Sensitivity Analysis Change in Technological Coefficient</vt:lpstr>
      <vt:lpstr>Sensitivity Analysis Change in Technological Coefficient</vt:lpstr>
      <vt:lpstr>Sensitivity Analysis Change in Technological Coefficient</vt:lpstr>
      <vt:lpstr>Sensitivity Analysis Adding an Activity</vt:lpstr>
      <vt:lpstr>Sensitivity Analysis Adding an Activity - Example</vt:lpstr>
      <vt:lpstr>Sensitivity Analysis Adding an Activity - Example</vt:lpstr>
      <vt:lpstr>Sensitivity Analysis Adding an Activity -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Problem Solving</dc:title>
  <dc:creator>Deckro, Richard F Civ USAF AETC AFIT/ENS</dc:creator>
  <cp:lastModifiedBy>Deckro, Richard F Civ USAF AETC AFIT/ENS</cp:lastModifiedBy>
  <cp:revision>237</cp:revision>
  <dcterms:modified xsi:type="dcterms:W3CDTF">2022-10-24T13:21:09Z</dcterms:modified>
</cp:coreProperties>
</file>