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Lst>
  <p:notesMasterIdLst>
    <p:notesMasterId r:id="rId26"/>
  </p:notesMasterIdLst>
  <p:sldIdLst>
    <p:sldId id="256" r:id="rId2"/>
    <p:sldId id="257" r:id="rId3"/>
    <p:sldId id="313" r:id="rId4"/>
    <p:sldId id="315" r:id="rId5"/>
    <p:sldId id="316" r:id="rId6"/>
    <p:sldId id="319" r:id="rId7"/>
    <p:sldId id="327" r:id="rId8"/>
    <p:sldId id="323" r:id="rId9"/>
    <p:sldId id="330" r:id="rId10"/>
    <p:sldId id="318" r:id="rId11"/>
    <p:sldId id="320" r:id="rId12"/>
    <p:sldId id="321" r:id="rId13"/>
    <p:sldId id="322" r:id="rId14"/>
    <p:sldId id="333" r:id="rId15"/>
    <p:sldId id="332" r:id="rId16"/>
    <p:sldId id="334" r:id="rId17"/>
    <p:sldId id="329" r:id="rId18"/>
    <p:sldId id="317" r:id="rId19"/>
    <p:sldId id="328" r:id="rId20"/>
    <p:sldId id="336" r:id="rId21"/>
    <p:sldId id="335" r:id="rId22"/>
    <p:sldId id="331" r:id="rId23"/>
    <p:sldId id="312" r:id="rId24"/>
    <p:sldId id="337" r:id="rId25"/>
  </p:sldIdLst>
  <p:sldSz cx="9144000" cy="5143500" type="screen16x9"/>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A102F0E5-2984-4CED-9999-0284082DCE19}">
          <p14:sldIdLst>
            <p14:sldId id="256"/>
            <p14:sldId id="257"/>
            <p14:sldId id="313"/>
            <p14:sldId id="315"/>
            <p14:sldId id="316"/>
            <p14:sldId id="319"/>
            <p14:sldId id="327"/>
            <p14:sldId id="323"/>
            <p14:sldId id="330"/>
            <p14:sldId id="318"/>
            <p14:sldId id="320"/>
            <p14:sldId id="321"/>
            <p14:sldId id="322"/>
            <p14:sldId id="333"/>
            <p14:sldId id="332"/>
            <p14:sldId id="334"/>
            <p14:sldId id="329"/>
            <p14:sldId id="317"/>
            <p14:sldId id="328"/>
            <p14:sldId id="336"/>
            <p14:sldId id="335"/>
            <p14:sldId id="331"/>
            <p14:sldId id="312"/>
            <p14:sldId id="337"/>
          </p14:sldIdLst>
        </p14:section>
        <p14:section name="Jamies" id="{D97008EE-B942-4F58-999F-8A52891C55CC}">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4" autoAdjust="0"/>
    <p:restoredTop sz="63254" autoAdjust="0"/>
  </p:normalViewPr>
  <p:slideViewPr>
    <p:cSldViewPr snapToGrid="0">
      <p:cViewPr varScale="1">
        <p:scale>
          <a:sx n="69" d="100"/>
          <a:sy n="69" d="100"/>
        </p:scale>
        <p:origin x="2021" y="38"/>
      </p:cViewPr>
      <p:guideLst>
        <p:guide orient="horz" pos="1620"/>
        <p:guide pos="2880"/>
      </p:guideLst>
    </p:cSldViewPr>
  </p:slideViewPr>
  <p:outlineViewPr>
    <p:cViewPr>
      <p:scale>
        <a:sx n="33" d="100"/>
        <a:sy n="33" d="100"/>
      </p:scale>
      <p:origin x="0" y="-11141"/>
    </p:cViewPr>
  </p:outlineViewPr>
  <p:notesTextViewPr>
    <p:cViewPr>
      <p:scale>
        <a:sx n="1" d="1"/>
        <a:sy n="1" d="1"/>
      </p:scale>
      <p:origin x="0" y="0"/>
    </p:cViewPr>
  </p:notesTextViewPr>
  <p:sorterViewPr>
    <p:cViewPr varScale="1">
      <p:scale>
        <a:sx n="100" d="100"/>
        <a:sy n="100" d="100"/>
      </p:scale>
      <p:origin x="0" y="-9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3863" y="704850"/>
            <a:ext cx="6256337"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10248" y="4459526"/>
            <a:ext cx="5681980" cy="4224814"/>
          </a:xfrm>
          <a:prstGeom prst="rect">
            <a:avLst/>
          </a:prstGeom>
          <a:noFill/>
          <a:ln>
            <a:noFill/>
          </a:ln>
        </p:spPr>
        <p:txBody>
          <a:bodyPr spcFirstLastPara="1" wrap="square" lIns="94199" tIns="94199" rIns="94199" bIns="94199"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8635e681c0_9_76:notes"/>
          <p:cNvSpPr txBox="1">
            <a:spLocks noGrp="1"/>
          </p:cNvSpPr>
          <p:nvPr>
            <p:ph type="sldNum" idx="12"/>
          </p:nvPr>
        </p:nvSpPr>
        <p:spPr>
          <a:xfrm>
            <a:off x="0" y="0"/>
            <a:ext cx="3106944" cy="3080208"/>
          </a:xfrm>
          <a:prstGeom prst="rect">
            <a:avLst/>
          </a:prstGeom>
          <a:noFill/>
          <a:ln>
            <a:noFill/>
          </a:ln>
        </p:spPr>
        <p:txBody>
          <a:bodyPr spcFirstLastPara="1" wrap="square" lIns="94199" tIns="47087" rIns="94199" bIns="47087" anchor="t" anchorCtr="0">
            <a:noAutofit/>
          </a:bodyPr>
          <a:lstStyle/>
          <a:p>
            <a:pPr>
              <a:buSzPts val="1200"/>
            </a:pPr>
            <a:fld id="{00000000-1234-1234-1234-123412341234}" type="slidenum">
              <a:rPr lang="en" sz="1200">
                <a:solidFill>
                  <a:schemeClr val="dk1"/>
                </a:solidFill>
              </a:rPr>
              <a:pPr>
                <a:buSzPts val="1200"/>
              </a:pPr>
              <a:t>1</a:t>
            </a:fld>
            <a:endParaRPr sz="1200" dirty="0">
              <a:solidFill>
                <a:schemeClr val="dk1"/>
              </a:solidFill>
            </a:endParaRPr>
          </a:p>
        </p:txBody>
      </p:sp>
      <p:sp>
        <p:nvSpPr>
          <p:cNvPr id="128" name="Google Shape;128;g8635e681c0_9_76:notes"/>
          <p:cNvSpPr>
            <a:spLocks noGrp="1" noRot="1" noChangeAspect="1"/>
          </p:cNvSpPr>
          <p:nvPr>
            <p:ph type="sldImg" idx="2"/>
          </p:nvPr>
        </p:nvSpPr>
        <p:spPr>
          <a:xfrm>
            <a:off x="431800" y="703263"/>
            <a:ext cx="6259513" cy="35226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g8635e681c0_9_76:notes"/>
          <p:cNvSpPr txBox="1">
            <a:spLocks noGrp="1"/>
          </p:cNvSpPr>
          <p:nvPr>
            <p:ph type="body" idx="1"/>
          </p:nvPr>
        </p:nvSpPr>
        <p:spPr>
          <a:xfrm>
            <a:off x="948643" y="4461156"/>
            <a:ext cx="5205193" cy="4224814"/>
          </a:xfrm>
          <a:prstGeom prst="rect">
            <a:avLst/>
          </a:prstGeom>
          <a:noFill/>
          <a:ln>
            <a:noFill/>
          </a:ln>
        </p:spPr>
        <p:txBody>
          <a:bodyPr spcFirstLastPara="1" wrap="square" lIns="94199" tIns="94199" rIns="94199" bIns="94199" anchor="t" anchorCtr="0">
            <a:noAutofit/>
          </a:bodyPr>
          <a:lstStyle/>
          <a:p>
            <a:pPr marL="471075" indent="-235537">
              <a:buNone/>
            </a:pPr>
            <a:endParaRPr dirty="0">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635e681c0_9_84:notes"/>
          <p:cNvSpPr>
            <a:spLocks noGrp="1" noRot="1" noChangeAspect="1"/>
          </p:cNvSpPr>
          <p:nvPr>
            <p:ph type="sldImg" idx="2"/>
          </p:nvPr>
        </p:nvSpPr>
        <p:spPr>
          <a:xfrm>
            <a:off x="423863" y="704850"/>
            <a:ext cx="6254750"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8635e681c0_9_84:notes"/>
          <p:cNvSpPr txBox="1">
            <a:spLocks noGrp="1"/>
          </p:cNvSpPr>
          <p:nvPr>
            <p:ph type="body" idx="1"/>
          </p:nvPr>
        </p:nvSpPr>
        <p:spPr>
          <a:xfrm>
            <a:off x="710248" y="4459526"/>
            <a:ext cx="5681980" cy="4224814"/>
          </a:xfrm>
          <a:prstGeom prst="rect">
            <a:avLst/>
          </a:prstGeom>
          <a:noFill/>
          <a:ln>
            <a:noFill/>
          </a:ln>
        </p:spPr>
        <p:txBody>
          <a:bodyPr spcFirstLastPara="1" wrap="square" lIns="94199" tIns="94199" rIns="94199" bIns="94199" anchor="t" anchorCtr="0">
            <a:noAutofit/>
          </a:bodyPr>
          <a:lstStyle/>
          <a:p>
            <a:pPr marL="588845" marR="0" lvl="1" indent="0" algn="l" defTabSz="914400" rtl="0" eaLnBrk="1" fontAlgn="auto" latinLnBrk="0" hangingPunct="1">
              <a:lnSpc>
                <a:spcPct val="115000"/>
              </a:lnSpc>
              <a:spcBef>
                <a:spcPts val="0"/>
              </a:spcBef>
              <a:spcAft>
                <a:spcPts val="0"/>
              </a:spcAft>
              <a:buClr>
                <a:srgbClr val="000000"/>
              </a:buClr>
              <a:buSzPts val="1800"/>
              <a:buFont typeface="Arial"/>
              <a:buNone/>
              <a:tabLst/>
              <a:defRPr/>
            </a:pPr>
            <a:r>
              <a:rPr lang="en-US" dirty="0"/>
              <a:t>Used </a:t>
            </a:r>
            <a:r>
              <a:rPr lang="en-US" dirty="0" err="1"/>
              <a:t>Tensorflow</a:t>
            </a:r>
            <a:r>
              <a:rPr lang="en-US" dirty="0"/>
              <a:t> 2.0/</a:t>
            </a:r>
            <a:r>
              <a:rPr lang="en-US" dirty="0" err="1"/>
              <a:t>Keras</a:t>
            </a:r>
            <a:r>
              <a:rPr lang="en-US" dirty="0"/>
              <a:t> API to demonstrate regularization techniques</a:t>
            </a:r>
          </a:p>
          <a:p>
            <a:pPr marL="588845" lvl="1" indent="0">
              <a:lnSpc>
                <a:spcPct val="115000"/>
              </a:lnSpc>
              <a:buSzPts val="1800"/>
              <a:buNone/>
            </a:pPr>
            <a:endParaRPr dirty="0"/>
          </a:p>
        </p:txBody>
      </p:sp>
    </p:spTree>
    <p:extLst>
      <p:ext uri="{BB962C8B-B14F-4D97-AF65-F5344CB8AC3E}">
        <p14:creationId xmlns:p14="http://schemas.microsoft.com/office/powerpoint/2010/main" val="470429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635e681c0_9_84:notes"/>
          <p:cNvSpPr>
            <a:spLocks noGrp="1" noRot="1" noChangeAspect="1"/>
          </p:cNvSpPr>
          <p:nvPr>
            <p:ph type="sldImg" idx="2"/>
          </p:nvPr>
        </p:nvSpPr>
        <p:spPr>
          <a:xfrm>
            <a:off x="423863" y="704850"/>
            <a:ext cx="6254750"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8635e681c0_9_84:notes"/>
          <p:cNvSpPr txBox="1">
            <a:spLocks noGrp="1"/>
          </p:cNvSpPr>
          <p:nvPr>
            <p:ph type="body" idx="1"/>
          </p:nvPr>
        </p:nvSpPr>
        <p:spPr>
          <a:xfrm>
            <a:off x="710248" y="4459526"/>
            <a:ext cx="5681980" cy="4224814"/>
          </a:xfrm>
          <a:prstGeom prst="rect">
            <a:avLst/>
          </a:prstGeom>
          <a:noFill/>
          <a:ln>
            <a:noFill/>
          </a:ln>
        </p:spPr>
        <p:txBody>
          <a:bodyPr spcFirstLastPara="1" wrap="square" lIns="94199" tIns="94199" rIns="94199" bIns="94199" anchor="t" anchorCtr="0">
            <a:noAutofit/>
          </a:bodyPr>
          <a:lstStyle/>
          <a:p>
            <a:pPr marL="588845" lvl="1" indent="0">
              <a:lnSpc>
                <a:spcPct val="115000"/>
              </a:lnSpc>
              <a:buSzPts val="18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is too specific to the training data; it loses generality making it a poor predictor when new data is introduced to it.</a:t>
            </a:r>
          </a:p>
          <a:p>
            <a:r>
              <a:rPr lang="en-US" dirty="0"/>
              <a:t>Assume the model in the left graph is adequate. On the right, we see a case of an overfit and an underfit examples. In the underfit case, we see that the model is essentially linear and doesn’t capture the overall trend of the data. If we were to look at the model metrics, such as R^2, and MSE they would be pretty bad. . In the overfit example we see that the model is essentially playing connect the dots between the data points. Inspection of the model metrics would probably show good R^2 and low MSE values, but if new  data points were introduced, their prediction could be quite poor. </a:t>
            </a:r>
          </a:p>
        </p:txBody>
      </p:sp>
    </p:spTree>
    <p:extLst>
      <p:ext uri="{BB962C8B-B14F-4D97-AF65-F5344CB8AC3E}">
        <p14:creationId xmlns:p14="http://schemas.microsoft.com/office/powerpoint/2010/main" val="27420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overfitting, we must balance the bias/variance trade-off. As one increases, the other decreases, meaning there is a happy – or acceptable – middle ground. </a:t>
            </a:r>
          </a:p>
          <a:p>
            <a:r>
              <a:rPr lang="en-US" dirty="0"/>
              <a:t>Bias: how far off our mean guess is from the original x. If guess is ‘far’ away from actual, we have high bias. If close, we have low bias</a:t>
            </a:r>
          </a:p>
          <a:p>
            <a:pPr lvl="1"/>
            <a:r>
              <a:rPr lang="en-US" dirty="0"/>
              <a:t>Occurs from wrong assumptions: high bias model is likely underfit (pg. 134)</a:t>
            </a:r>
          </a:p>
          <a:p>
            <a:r>
              <a:rPr lang="en-US" dirty="0"/>
              <a:t>Variance: how spread-out guesses are. If the spread is large, we have high variance. If the spread is small, we have low variance</a:t>
            </a:r>
          </a:p>
          <a:p>
            <a:pPr lvl="1"/>
            <a:r>
              <a:rPr lang="en-US" dirty="0"/>
              <a:t>Occurs due </a:t>
            </a:r>
            <a:r>
              <a:rPr lang="en-US"/>
              <a:t>to model's </a:t>
            </a:r>
            <a:r>
              <a:rPr lang="en-US" dirty="0"/>
              <a:t>excessive sensitivity to small variations in data. Complex models (like high degree polys) are likely to have high variance and overfit(pg. 134)</a:t>
            </a:r>
          </a:p>
          <a:p>
            <a:r>
              <a:rPr lang="en-US" dirty="0"/>
              <a:t>Ideally, want low bias and low variance, but in practice this is hard to achieve. </a:t>
            </a:r>
          </a:p>
        </p:txBody>
      </p:sp>
    </p:spTree>
    <p:extLst>
      <p:ext uri="{BB962C8B-B14F-4D97-AF65-F5344CB8AC3E}">
        <p14:creationId xmlns:p14="http://schemas.microsoft.com/office/powerpoint/2010/main" val="343110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Do not use any of these when using the ‘</a:t>
            </a:r>
            <a:r>
              <a:rPr lang="en-US" dirty="0" err="1"/>
              <a:t>selu</a:t>
            </a:r>
            <a:r>
              <a:rPr lang="en-US" dirty="0"/>
              <a:t>’ activation function (https://github.com/ageron/handson-ml2/blob/master/11_training_deep_neural_networks.ipynb). Due to the nature of the </a:t>
            </a:r>
            <a:r>
              <a:rPr lang="en-US" dirty="0" err="1"/>
              <a:t>selu</a:t>
            </a:r>
            <a:r>
              <a:rPr lang="en-US" dirty="0"/>
              <a:t> keeping the mean and variance constant across layers, regularizing the loss function will break the </a:t>
            </a:r>
            <a:r>
              <a:rPr lang="en-US" dirty="0" err="1"/>
              <a:t>selu</a:t>
            </a:r>
            <a:r>
              <a:rPr lang="en-US" dirty="0"/>
              <a:t> activation</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Of note, shouldn’t regularize the </a:t>
            </a:r>
            <a:r>
              <a:rPr lang="en-US" dirty="0" err="1"/>
              <a:t>selu</a:t>
            </a:r>
            <a:r>
              <a:rPr lang="en-US" dirty="0"/>
              <a:t> anyway (https://github.com/ageron/handson-ml2/blob/master/11_training_deep_neural_networks.ipynb).</a:t>
            </a:r>
          </a:p>
          <a:p>
            <a:endParaRPr lang="en-US" dirty="0"/>
          </a:p>
        </p:txBody>
      </p:sp>
    </p:spTree>
    <p:extLst>
      <p:ext uri="{BB962C8B-B14F-4D97-AF65-F5344CB8AC3E}">
        <p14:creationId xmlns:p14="http://schemas.microsoft.com/office/powerpoint/2010/main" val="2381182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the most common regularization technique of the 3 presented </a:t>
            </a:r>
          </a:p>
          <a:p>
            <a:r>
              <a:rPr lang="en-US" dirty="0"/>
              <a:t>Typically use a small value for lambda, like 0.001 or 0.0001</a:t>
            </a:r>
          </a:p>
        </p:txBody>
      </p:sp>
    </p:spTree>
    <p:extLst>
      <p:ext uri="{BB962C8B-B14F-4D97-AF65-F5344CB8AC3E}">
        <p14:creationId xmlns:p14="http://schemas.microsoft.com/office/powerpoint/2010/main" val="2556195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Typically use a small value for lambda, like 0.001 or 0.0001</a:t>
            </a:r>
          </a:p>
          <a:p>
            <a:r>
              <a:rPr lang="en-US" dirty="0"/>
              <a:t>Also of note, in </a:t>
            </a:r>
            <a:r>
              <a:rPr lang="en-US" dirty="0" err="1"/>
              <a:t>Keras</a:t>
            </a:r>
            <a:r>
              <a:rPr lang="en-US" dirty="0"/>
              <a:t> do not use the l1 norm when using the </a:t>
            </a:r>
            <a:r>
              <a:rPr lang="en-US" dirty="0" err="1"/>
              <a:t>selu</a:t>
            </a:r>
            <a:r>
              <a:rPr lang="en-US" dirty="0"/>
              <a:t> activation function </a:t>
            </a:r>
          </a:p>
        </p:txBody>
      </p:sp>
    </p:spTree>
    <p:extLst>
      <p:ext uri="{BB962C8B-B14F-4D97-AF65-F5344CB8AC3E}">
        <p14:creationId xmlns:p14="http://schemas.microsoft.com/office/powerpoint/2010/main" val="1109655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&lt; r &lt; 1; essentially weights which norm to favor more</a:t>
            </a:r>
          </a:p>
          <a:p>
            <a:r>
              <a:rPr lang="en-US" dirty="0"/>
              <a:t>When r = 1, l1 norm</a:t>
            </a:r>
          </a:p>
          <a:p>
            <a:r>
              <a:rPr lang="en-US" dirty="0"/>
              <a:t>When r = 0, l2 norm</a:t>
            </a:r>
          </a:p>
        </p:txBody>
      </p:sp>
    </p:spTree>
    <p:extLst>
      <p:ext uri="{BB962C8B-B14F-4D97-AF65-F5344CB8AC3E}">
        <p14:creationId xmlns:p14="http://schemas.microsoft.com/office/powerpoint/2010/main" val="1844564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or c, is the max-norm hyperparameter. Typical values of r are on orders of 3 or 4. One of its appealing properties is that network cannot explode even when the learning rates are set too high because the updates are always bounded. </a:t>
            </a:r>
          </a:p>
        </p:txBody>
      </p:sp>
    </p:spTree>
    <p:extLst>
      <p:ext uri="{BB962C8B-B14F-4D97-AF65-F5344CB8AC3E}">
        <p14:creationId xmlns:p14="http://schemas.microsoft.com/office/powerpoint/2010/main" val="3718288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5"/>
        <p:cNvGrpSpPr/>
        <p:nvPr/>
      </p:nvGrpSpPr>
      <p:grpSpPr>
        <a:xfrm>
          <a:off x="0" y="0"/>
          <a:ext cx="0" cy="0"/>
          <a:chOff x="0" y="0"/>
          <a:chExt cx="0" cy="0"/>
        </a:xfrm>
      </p:grpSpPr>
      <p:pic>
        <p:nvPicPr>
          <p:cNvPr id="66" name="Google Shape;66;p14"/>
          <p:cNvPicPr preferRelativeResize="0"/>
          <p:nvPr/>
        </p:nvPicPr>
        <p:blipFill rotWithShape="1">
          <a:blip r:embed="rId2">
            <a:alphaModFix/>
          </a:blip>
          <a:srcRect/>
          <a:stretch/>
        </p:blipFill>
        <p:spPr>
          <a:xfrm>
            <a:off x="1" y="0"/>
            <a:ext cx="9134475" cy="5143500"/>
          </a:xfrm>
          <a:prstGeom prst="rect">
            <a:avLst/>
          </a:prstGeom>
          <a:noFill/>
          <a:ln>
            <a:noFill/>
          </a:ln>
          <a:effectLst>
            <a:outerShdw blurRad="50800" dist="50800" dir="5400000" algn="ctr" rotWithShape="0">
              <a:srgbClr val="808080">
                <a:alpha val="74509"/>
              </a:srgbClr>
            </a:outerShdw>
          </a:effectLst>
        </p:spPr>
      </p:pic>
      <p:sp>
        <p:nvSpPr>
          <p:cNvPr id="67" name="Google Shape;67;p14"/>
          <p:cNvSpPr/>
          <p:nvPr/>
        </p:nvSpPr>
        <p:spPr>
          <a:xfrm rot="10800000" flipH="1">
            <a:off x="6419850" y="741760"/>
            <a:ext cx="2724151" cy="57150"/>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8" name="Google Shape;68;p14"/>
          <p:cNvSpPr txBox="1"/>
          <p:nvPr/>
        </p:nvSpPr>
        <p:spPr>
          <a:xfrm flipH="1">
            <a:off x="6419850" y="741750"/>
            <a:ext cx="2724151" cy="57150"/>
          </a:xfrm>
          <a:prstGeom prst="rect">
            <a:avLst/>
          </a:prstGeom>
          <a:noFill/>
          <a:ln>
            <a:noFill/>
          </a:ln>
        </p:spPr>
        <p:txBody>
          <a:bodyPr spcFirstLastPara="1" wrap="square" lIns="62475" tIns="31225" rIns="62475" bIns="3122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sp>
        <p:nvSpPr>
          <p:cNvPr id="69" name="Google Shape;69;p14"/>
          <p:cNvSpPr/>
          <p:nvPr/>
        </p:nvSpPr>
        <p:spPr>
          <a:xfrm rot="10800000" flipH="1">
            <a:off x="0" y="741762"/>
            <a:ext cx="2478088" cy="55959"/>
          </a:xfrm>
          <a:prstGeom prst="rect">
            <a:avLst/>
          </a:prstGeom>
          <a:gradFill>
            <a:gsLst>
              <a:gs pos="0">
                <a:srgbClr val="000099"/>
              </a:gs>
              <a:gs pos="100000">
                <a:schemeClr val="accent2"/>
              </a:gs>
            </a:gsLst>
            <a:lin ang="0" scaled="0"/>
          </a:gradFill>
          <a:ln>
            <a:noFill/>
          </a:ln>
        </p:spPr>
        <p:txBody>
          <a:bodyPr spcFirstLastPara="1" wrap="square" lIns="62475" tIns="31225" rIns="62475" bIns="312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pic>
        <p:nvPicPr>
          <p:cNvPr id="70" name="Google Shape;70;p14" descr="chrmblue_std small"/>
          <p:cNvPicPr preferRelativeResize="0"/>
          <p:nvPr/>
        </p:nvPicPr>
        <p:blipFill rotWithShape="1">
          <a:blip r:embed="rId3">
            <a:alphaModFix/>
          </a:blip>
          <a:srcRect/>
          <a:stretch/>
        </p:blipFill>
        <p:spPr>
          <a:xfrm>
            <a:off x="238127" y="96441"/>
            <a:ext cx="804863" cy="556022"/>
          </a:xfrm>
          <a:prstGeom prst="rect">
            <a:avLst/>
          </a:prstGeom>
          <a:noFill/>
          <a:ln>
            <a:noFill/>
          </a:ln>
        </p:spPr>
      </p:pic>
      <p:sp>
        <p:nvSpPr>
          <p:cNvPr id="71" name="Google Shape;71;p14"/>
          <p:cNvSpPr/>
          <p:nvPr/>
        </p:nvSpPr>
        <p:spPr>
          <a:xfrm rot="10800000" flipH="1">
            <a:off x="1589" y="4867275"/>
            <a:ext cx="2319337" cy="45244"/>
          </a:xfrm>
          <a:prstGeom prst="rect">
            <a:avLst/>
          </a:prstGeom>
          <a:gradFill>
            <a:gsLst>
              <a:gs pos="0">
                <a:srgbClr val="000099"/>
              </a:gs>
              <a:gs pos="100000">
                <a:schemeClr val="accent2"/>
              </a:gs>
            </a:gsLst>
            <a:lin ang="0" scaled="0"/>
          </a:gradFill>
          <a:ln>
            <a:noFill/>
          </a:ln>
        </p:spPr>
        <p:txBody>
          <a:bodyPr spcFirstLastPara="1" wrap="square" lIns="62475" tIns="31225" rIns="62475" bIns="312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sp>
        <p:nvSpPr>
          <p:cNvPr id="72" name="Google Shape;72;p14"/>
          <p:cNvSpPr/>
          <p:nvPr/>
        </p:nvSpPr>
        <p:spPr>
          <a:xfrm rot="10800000" flipH="1">
            <a:off x="6686552" y="4869656"/>
            <a:ext cx="2443163" cy="52388"/>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73;p14"/>
          <p:cNvSpPr txBox="1"/>
          <p:nvPr/>
        </p:nvSpPr>
        <p:spPr>
          <a:xfrm flipH="1">
            <a:off x="6686551" y="4869650"/>
            <a:ext cx="2443163" cy="52388"/>
          </a:xfrm>
          <a:prstGeom prst="rect">
            <a:avLst/>
          </a:prstGeom>
          <a:noFill/>
          <a:ln>
            <a:noFill/>
          </a:ln>
        </p:spPr>
        <p:txBody>
          <a:bodyPr spcFirstLastPara="1" wrap="square" lIns="62475" tIns="31225" rIns="62475" bIns="3122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sp>
        <p:nvSpPr>
          <p:cNvPr id="74" name="Google Shape;74;p14"/>
          <p:cNvSpPr txBox="1"/>
          <p:nvPr/>
        </p:nvSpPr>
        <p:spPr>
          <a:xfrm>
            <a:off x="3357036" y="652465"/>
            <a:ext cx="2763109" cy="195975"/>
          </a:xfrm>
          <a:prstGeom prst="rect">
            <a:avLst/>
          </a:prstGeom>
          <a:noFill/>
          <a:ln>
            <a:noFill/>
          </a:ln>
        </p:spPr>
        <p:txBody>
          <a:bodyPr spcFirstLastPara="1" wrap="square" lIns="56900" tIns="28451" rIns="56900" bIns="28451"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1" u="none" strike="noStrike" cap="none" dirty="0">
                <a:solidFill>
                  <a:srgbClr val="000066"/>
                </a:solidFill>
                <a:latin typeface="Arial"/>
                <a:ea typeface="Arial"/>
                <a:cs typeface="Arial"/>
                <a:sym typeface="Arial"/>
              </a:rPr>
              <a:t>The AFIT of Today is the Air Force of Tomorrow.</a:t>
            </a:r>
            <a:endParaRPr sz="1400" b="0" i="0" u="none" strike="noStrike" cap="none" dirty="0">
              <a:solidFill>
                <a:srgbClr val="000000"/>
              </a:solidFill>
              <a:latin typeface="Arial"/>
              <a:ea typeface="Arial"/>
              <a:cs typeface="Arial"/>
              <a:sym typeface="Arial"/>
            </a:endParaRPr>
          </a:p>
        </p:txBody>
      </p:sp>
      <p:sp>
        <p:nvSpPr>
          <p:cNvPr id="75" name="Google Shape;75;p14"/>
          <p:cNvSpPr txBox="1"/>
          <p:nvPr/>
        </p:nvSpPr>
        <p:spPr>
          <a:xfrm>
            <a:off x="2938263" y="4818172"/>
            <a:ext cx="3307687" cy="172672"/>
          </a:xfrm>
          <a:prstGeom prst="rect">
            <a:avLst/>
          </a:prstGeom>
          <a:noFill/>
          <a:ln>
            <a:noFill/>
          </a:ln>
        </p:spPr>
        <p:txBody>
          <a:bodyPr spcFirstLastPara="1" wrap="square" lIns="56675" tIns="28351" rIns="56675" bIns="28351" anchor="t" anchorCtr="0">
            <a:noAutofit/>
          </a:bodyPr>
          <a:lstStyle/>
          <a:p>
            <a:pPr marL="0" marR="0" lvl="0" indent="0" algn="l" rtl="0">
              <a:lnSpc>
                <a:spcPct val="100000"/>
              </a:lnSpc>
              <a:spcBef>
                <a:spcPts val="0"/>
              </a:spcBef>
              <a:spcAft>
                <a:spcPts val="0"/>
              </a:spcAft>
              <a:buClr>
                <a:srgbClr val="000000"/>
              </a:buClr>
              <a:buSzPts val="750"/>
              <a:buFont typeface="Arial"/>
              <a:buNone/>
            </a:pPr>
            <a:r>
              <a:rPr lang="en" sz="751" b="1" i="1" u="none" strike="noStrike" cap="none" dirty="0">
                <a:solidFill>
                  <a:srgbClr val="000066"/>
                </a:solidFill>
                <a:latin typeface="Arial"/>
                <a:ea typeface="Arial"/>
                <a:cs typeface="Arial"/>
                <a:sym typeface="Arial"/>
              </a:rPr>
              <a:t>Air University: The Intellectual and Leadership Center of the Air Force</a:t>
            </a:r>
            <a:endParaRPr sz="1400" b="0" i="0" u="none" strike="noStrike" cap="none" dirty="0">
              <a:solidFill>
                <a:srgbClr val="000000"/>
              </a:solidFill>
              <a:latin typeface="Arial"/>
              <a:ea typeface="Arial"/>
              <a:cs typeface="Arial"/>
              <a:sym typeface="Arial"/>
            </a:endParaRPr>
          </a:p>
        </p:txBody>
      </p:sp>
      <p:sp>
        <p:nvSpPr>
          <p:cNvPr id="76" name="Google Shape;76;p14"/>
          <p:cNvSpPr txBox="1"/>
          <p:nvPr/>
        </p:nvSpPr>
        <p:spPr>
          <a:xfrm>
            <a:off x="3789365" y="4941096"/>
            <a:ext cx="1360599" cy="172159"/>
          </a:xfrm>
          <a:prstGeom prst="rect">
            <a:avLst/>
          </a:prstGeom>
          <a:noFill/>
          <a:ln>
            <a:noFill/>
          </a:ln>
        </p:spPr>
        <p:txBody>
          <a:bodyPr spcFirstLastPara="1" wrap="square" lIns="56175" tIns="28075" rIns="56175" bIns="28075" anchor="t" anchorCtr="0">
            <a:noAutofit/>
          </a:bodyPr>
          <a:lstStyle/>
          <a:p>
            <a:pPr marL="0" marR="0" lvl="0" indent="0" algn="l" rtl="0">
              <a:lnSpc>
                <a:spcPct val="100000"/>
              </a:lnSpc>
              <a:spcBef>
                <a:spcPts val="0"/>
              </a:spcBef>
              <a:spcAft>
                <a:spcPts val="0"/>
              </a:spcAft>
              <a:buClr>
                <a:srgbClr val="000000"/>
              </a:buClr>
              <a:buSzPts val="750"/>
              <a:buFont typeface="Arial"/>
              <a:buNone/>
            </a:pPr>
            <a:r>
              <a:rPr lang="en" sz="751" b="1" i="1" u="none" strike="noStrike" cap="none">
                <a:solidFill>
                  <a:srgbClr val="000066"/>
                </a:solidFill>
                <a:latin typeface="Arial"/>
                <a:ea typeface="Arial"/>
                <a:cs typeface="Arial"/>
                <a:sym typeface="Arial"/>
              </a:rPr>
              <a:t>Aim High…Fly - Fight - Win</a:t>
            </a:r>
            <a:endParaRPr sz="751" b="0" i="1" u="none" strike="noStrike" cap="none" dirty="0">
              <a:solidFill>
                <a:srgbClr val="000000"/>
              </a:solidFill>
              <a:latin typeface="Arial"/>
              <a:ea typeface="Arial"/>
              <a:cs typeface="Arial"/>
              <a:sym typeface="Arial"/>
            </a:endParaRPr>
          </a:p>
        </p:txBody>
      </p:sp>
      <p:pic>
        <p:nvPicPr>
          <p:cNvPr id="77" name="Google Shape;77;p14" descr="AFIT_Emblem_EN 2"/>
          <p:cNvPicPr preferRelativeResize="0"/>
          <p:nvPr/>
        </p:nvPicPr>
        <p:blipFill rotWithShape="1">
          <a:blip r:embed="rId4">
            <a:alphaModFix/>
          </a:blip>
          <a:srcRect/>
          <a:stretch/>
        </p:blipFill>
        <p:spPr>
          <a:xfrm>
            <a:off x="7453316" y="129779"/>
            <a:ext cx="1455737" cy="503634"/>
          </a:xfrm>
          <a:prstGeom prst="rect">
            <a:avLst/>
          </a:prstGeom>
          <a:noFill/>
          <a:ln>
            <a:noFill/>
          </a:ln>
        </p:spPr>
      </p:pic>
      <p:sp>
        <p:nvSpPr>
          <p:cNvPr id="78" name="Google Shape;78;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dirty="0"/>
          </a:p>
        </p:txBody>
      </p:sp>
      <p:sp>
        <p:nvSpPr>
          <p:cNvPr id="79" name="Google Shape;79;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endParaRPr dirty="0"/>
          </a:p>
        </p:txBody>
      </p:sp>
      <p:sp>
        <p:nvSpPr>
          <p:cNvPr id="80" name="Google Shape;80;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226208" y="162883"/>
            <a:ext cx="85206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folHlink"/>
              </a:buClr>
              <a:buSzPts val="2800"/>
              <a:buFont typeface="Arial"/>
              <a:buNone/>
              <a:defRPr/>
            </a:lvl1pPr>
            <a:lvl2pPr lvl="1" algn="ctr">
              <a:lnSpc>
                <a:spcPct val="100000"/>
              </a:lnSpc>
              <a:spcBef>
                <a:spcPts val="0"/>
              </a:spcBef>
              <a:spcAft>
                <a:spcPts val="0"/>
              </a:spcAft>
              <a:buClr>
                <a:schemeClr val="folHlink"/>
              </a:buClr>
              <a:buSzPts val="2800"/>
              <a:buFont typeface="Arial"/>
              <a:buNone/>
              <a:defRPr/>
            </a:lvl2pPr>
            <a:lvl3pPr lvl="2" algn="ctr">
              <a:lnSpc>
                <a:spcPct val="100000"/>
              </a:lnSpc>
              <a:spcBef>
                <a:spcPts val="0"/>
              </a:spcBef>
              <a:spcAft>
                <a:spcPts val="0"/>
              </a:spcAft>
              <a:buClr>
                <a:schemeClr val="folHlink"/>
              </a:buClr>
              <a:buSzPts val="2800"/>
              <a:buFont typeface="Arial"/>
              <a:buNone/>
              <a:defRPr/>
            </a:lvl3pPr>
            <a:lvl4pPr lvl="3" algn="ctr">
              <a:lnSpc>
                <a:spcPct val="100000"/>
              </a:lnSpc>
              <a:spcBef>
                <a:spcPts val="0"/>
              </a:spcBef>
              <a:spcAft>
                <a:spcPts val="0"/>
              </a:spcAft>
              <a:buClr>
                <a:schemeClr val="folHlink"/>
              </a:buClr>
              <a:buSzPts val="2800"/>
              <a:buFont typeface="Arial"/>
              <a:buNone/>
              <a:defRPr/>
            </a:lvl4pPr>
            <a:lvl5pPr lvl="4" algn="ctr">
              <a:lnSpc>
                <a:spcPct val="100000"/>
              </a:lnSpc>
              <a:spcBef>
                <a:spcPts val="0"/>
              </a:spcBef>
              <a:spcAft>
                <a:spcPts val="0"/>
              </a:spcAft>
              <a:buClr>
                <a:schemeClr val="folHlink"/>
              </a:buClr>
              <a:buSzPts val="2800"/>
              <a:buFont typeface="Arial"/>
              <a:buNone/>
              <a:defRPr/>
            </a:lvl5pPr>
            <a:lvl6pPr lvl="5" algn="ctr">
              <a:lnSpc>
                <a:spcPct val="100000"/>
              </a:lnSpc>
              <a:spcBef>
                <a:spcPts val="0"/>
              </a:spcBef>
              <a:spcAft>
                <a:spcPts val="0"/>
              </a:spcAft>
              <a:buClr>
                <a:schemeClr val="folHlink"/>
              </a:buClr>
              <a:buSzPts val="2800"/>
              <a:buFont typeface="Arial"/>
              <a:buNone/>
              <a:defRPr/>
            </a:lvl6pPr>
            <a:lvl7pPr lvl="6" algn="ctr">
              <a:lnSpc>
                <a:spcPct val="100000"/>
              </a:lnSpc>
              <a:spcBef>
                <a:spcPts val="0"/>
              </a:spcBef>
              <a:spcAft>
                <a:spcPts val="0"/>
              </a:spcAft>
              <a:buClr>
                <a:schemeClr val="folHlink"/>
              </a:buClr>
              <a:buSzPts val="2800"/>
              <a:buFont typeface="Arial"/>
              <a:buNone/>
              <a:defRPr/>
            </a:lvl7pPr>
            <a:lvl8pPr lvl="7" algn="ctr">
              <a:lnSpc>
                <a:spcPct val="100000"/>
              </a:lnSpc>
              <a:spcBef>
                <a:spcPts val="0"/>
              </a:spcBef>
              <a:spcAft>
                <a:spcPts val="0"/>
              </a:spcAft>
              <a:buClr>
                <a:schemeClr val="folHlink"/>
              </a:buClr>
              <a:buSzPts val="2800"/>
              <a:buFont typeface="Arial"/>
              <a:buNone/>
              <a:defRPr/>
            </a:lvl8pPr>
            <a:lvl9pPr lvl="8" algn="ctr">
              <a:lnSpc>
                <a:spcPct val="100000"/>
              </a:lnSpc>
              <a:spcBef>
                <a:spcPts val="0"/>
              </a:spcBef>
              <a:spcAft>
                <a:spcPts val="0"/>
              </a:spcAft>
              <a:buClr>
                <a:schemeClr val="folHlink"/>
              </a:buClr>
              <a:buSzPts val="2800"/>
              <a:buFont typeface="Arial"/>
              <a:buNone/>
              <a:defRPr/>
            </a:lvl9pPr>
          </a:lstStyle>
          <a:p>
            <a:endParaRPr/>
          </a:p>
        </p:txBody>
      </p:sp>
      <p:sp>
        <p:nvSpPr>
          <p:cNvPr id="83" name="Google Shape;83;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2891" algn="l">
              <a:lnSpc>
                <a:spcPct val="100000"/>
              </a:lnSpc>
              <a:spcBef>
                <a:spcPts val="0"/>
              </a:spcBef>
              <a:spcAft>
                <a:spcPts val="0"/>
              </a:spcAft>
              <a:buClr>
                <a:schemeClr val="dk1"/>
              </a:buClr>
              <a:buSzPts val="1800"/>
              <a:buFont typeface="Arial"/>
              <a:buChar char="●"/>
              <a:defRPr/>
            </a:lvl1pPr>
            <a:lvl2pPr marL="914377" lvl="1" indent="-317492" algn="l">
              <a:lnSpc>
                <a:spcPct val="100000"/>
              </a:lnSpc>
              <a:spcBef>
                <a:spcPts val="1600"/>
              </a:spcBef>
              <a:spcAft>
                <a:spcPts val="0"/>
              </a:spcAft>
              <a:buClr>
                <a:schemeClr val="dk1"/>
              </a:buClr>
              <a:buSzPts val="1400"/>
              <a:buFont typeface="Arial"/>
              <a:buChar char="○"/>
              <a:defRPr/>
            </a:lvl2pPr>
            <a:lvl3pPr marL="1371566" lvl="2" indent="-317492" algn="l">
              <a:lnSpc>
                <a:spcPct val="100000"/>
              </a:lnSpc>
              <a:spcBef>
                <a:spcPts val="1600"/>
              </a:spcBef>
              <a:spcAft>
                <a:spcPts val="0"/>
              </a:spcAft>
              <a:buClr>
                <a:schemeClr val="dk1"/>
              </a:buClr>
              <a:buSzPts val="1400"/>
              <a:buFont typeface="Arial"/>
              <a:buChar char="■"/>
              <a:defRPr/>
            </a:lvl3pPr>
            <a:lvl4pPr marL="1828754" lvl="3" indent="-317492" algn="l">
              <a:lnSpc>
                <a:spcPct val="100000"/>
              </a:lnSpc>
              <a:spcBef>
                <a:spcPts val="1600"/>
              </a:spcBef>
              <a:spcAft>
                <a:spcPts val="0"/>
              </a:spcAft>
              <a:buClr>
                <a:schemeClr val="dk1"/>
              </a:buClr>
              <a:buSzPts val="1400"/>
              <a:buFont typeface="Arial"/>
              <a:buChar char="●"/>
              <a:defRPr/>
            </a:lvl4pPr>
            <a:lvl5pPr marL="2285943" lvl="4" indent="-317492" algn="l">
              <a:lnSpc>
                <a:spcPct val="100000"/>
              </a:lnSpc>
              <a:spcBef>
                <a:spcPts val="1600"/>
              </a:spcBef>
              <a:spcAft>
                <a:spcPts val="0"/>
              </a:spcAft>
              <a:buClr>
                <a:schemeClr val="dk1"/>
              </a:buClr>
              <a:buSzPts val="1400"/>
              <a:buFont typeface="Arial"/>
              <a:buChar char="○"/>
              <a:defRPr/>
            </a:lvl5pPr>
            <a:lvl6pPr marL="2743131" lvl="5" indent="-317492" algn="l">
              <a:lnSpc>
                <a:spcPct val="100000"/>
              </a:lnSpc>
              <a:spcBef>
                <a:spcPts val="1600"/>
              </a:spcBef>
              <a:spcAft>
                <a:spcPts val="0"/>
              </a:spcAft>
              <a:buClr>
                <a:schemeClr val="dk1"/>
              </a:buClr>
              <a:buSzPts val="1400"/>
              <a:buFont typeface="Arial"/>
              <a:buChar char="■"/>
              <a:defRPr/>
            </a:lvl6pPr>
            <a:lvl7pPr marL="3200320" lvl="6" indent="-317492" algn="l">
              <a:lnSpc>
                <a:spcPct val="100000"/>
              </a:lnSpc>
              <a:spcBef>
                <a:spcPts val="1600"/>
              </a:spcBef>
              <a:spcAft>
                <a:spcPts val="0"/>
              </a:spcAft>
              <a:buClr>
                <a:schemeClr val="dk1"/>
              </a:buClr>
              <a:buSzPts val="1400"/>
              <a:buFont typeface="Arial"/>
              <a:buChar char="●"/>
              <a:defRPr/>
            </a:lvl7pPr>
            <a:lvl8pPr marL="3657509" lvl="7" indent="-317492" algn="l">
              <a:lnSpc>
                <a:spcPct val="100000"/>
              </a:lnSpc>
              <a:spcBef>
                <a:spcPts val="1600"/>
              </a:spcBef>
              <a:spcAft>
                <a:spcPts val="0"/>
              </a:spcAft>
              <a:buClr>
                <a:schemeClr val="dk1"/>
              </a:buClr>
              <a:buSzPts val="1400"/>
              <a:buFont typeface="Arial"/>
              <a:buChar char="○"/>
              <a:defRPr/>
            </a:lvl8pPr>
            <a:lvl9pPr marL="4114697" lvl="8" indent="-317492" algn="l">
              <a:lnSpc>
                <a:spcPct val="100000"/>
              </a:lnSpc>
              <a:spcBef>
                <a:spcPts val="1600"/>
              </a:spcBef>
              <a:spcAft>
                <a:spcPts val="1600"/>
              </a:spcAft>
              <a:buClr>
                <a:schemeClr val="dk1"/>
              </a:buClr>
              <a:buSzPts val="1400"/>
              <a:buFont typeface="Arial"/>
              <a:buChar char="■"/>
              <a:defRPr/>
            </a:lvl9pPr>
          </a:lstStyle>
          <a:p>
            <a:endParaRPr/>
          </a:p>
        </p:txBody>
      </p:sp>
      <p:sp>
        <p:nvSpPr>
          <p:cNvPr id="84" name="Google Shape;84;p15"/>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782641" y="-85725"/>
            <a:ext cx="6727825" cy="857250"/>
          </a:xfrm>
          <a:prstGeom prst="rect">
            <a:avLst/>
          </a:prstGeom>
          <a:noFill/>
          <a:ln>
            <a:noFill/>
          </a:ln>
        </p:spPr>
        <p:txBody>
          <a:bodyPr spcFirstLastPara="1" wrap="square" lIns="91375" tIns="45675" rIns="91375" bIns="4567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a:off x="388891" y="1162967"/>
            <a:ext cx="4041828" cy="3086530"/>
          </a:xfrm>
          <a:prstGeom prst="rect">
            <a:avLst/>
          </a:prstGeom>
          <a:noFill/>
          <a:ln>
            <a:noFill/>
          </a:ln>
        </p:spPr>
        <p:txBody>
          <a:bodyPr spcFirstLastPara="1" wrap="square" lIns="91375" tIns="45675" rIns="91375" bIns="45675" anchor="t" anchorCtr="0">
            <a:noAutofit/>
          </a:bodyPr>
          <a:lstStyle>
            <a:lvl1pPr marL="457189" lvl="0" indent="-352417" algn="l">
              <a:lnSpc>
                <a:spcPct val="100000"/>
              </a:lnSpc>
              <a:spcBef>
                <a:spcPts val="391"/>
              </a:spcBef>
              <a:spcAft>
                <a:spcPts val="0"/>
              </a:spcAft>
              <a:buClr>
                <a:schemeClr val="dk1"/>
              </a:buClr>
              <a:buSzPts val="1950"/>
              <a:buFont typeface="Arial"/>
              <a:buChar char="•"/>
              <a:defRPr sz="1951"/>
            </a:lvl1pPr>
            <a:lvl2pPr marL="914377" lvl="1" indent="-333366" algn="l">
              <a:lnSpc>
                <a:spcPct val="100000"/>
              </a:lnSpc>
              <a:spcBef>
                <a:spcPts val="331"/>
              </a:spcBef>
              <a:spcAft>
                <a:spcPts val="0"/>
              </a:spcAft>
              <a:buClr>
                <a:schemeClr val="dk1"/>
              </a:buClr>
              <a:buSzPts val="1650"/>
              <a:buFont typeface="Arial"/>
              <a:buChar char="•"/>
              <a:defRPr sz="1651"/>
            </a:lvl2pPr>
            <a:lvl3pPr marL="1371566" lvl="2" indent="-314317" algn="l">
              <a:lnSpc>
                <a:spcPct val="100000"/>
              </a:lnSpc>
              <a:spcBef>
                <a:spcPts val="271"/>
              </a:spcBef>
              <a:spcAft>
                <a:spcPts val="0"/>
              </a:spcAft>
              <a:buClr>
                <a:schemeClr val="dk1"/>
              </a:buClr>
              <a:buSzPts val="1350"/>
              <a:buFont typeface="Arial"/>
              <a:buChar char="•"/>
              <a:defRPr sz="1351"/>
            </a:lvl3pPr>
            <a:lvl4pPr marL="1828754" lvl="3" indent="-228594" algn="l">
              <a:lnSpc>
                <a:spcPct val="100000"/>
              </a:lnSpc>
              <a:spcBef>
                <a:spcPts val="240"/>
              </a:spcBef>
              <a:spcAft>
                <a:spcPts val="0"/>
              </a:spcAft>
              <a:buSzPts val="1400"/>
              <a:buNone/>
              <a:defRPr sz="1200"/>
            </a:lvl4pPr>
            <a:lvl5pPr marL="2285943" lvl="4" indent="-304792" algn="l">
              <a:lnSpc>
                <a:spcPct val="100000"/>
              </a:lnSpc>
              <a:spcBef>
                <a:spcPts val="240"/>
              </a:spcBef>
              <a:spcAft>
                <a:spcPts val="0"/>
              </a:spcAft>
              <a:buClr>
                <a:schemeClr val="dk1"/>
              </a:buClr>
              <a:buSzPts val="1200"/>
              <a:buFont typeface="Arial"/>
              <a:buChar char="»"/>
              <a:defRPr sz="1200"/>
            </a:lvl5pPr>
            <a:lvl6pPr marL="2743131" lvl="5" indent="-304792" algn="l">
              <a:lnSpc>
                <a:spcPct val="100000"/>
              </a:lnSpc>
              <a:spcBef>
                <a:spcPts val="240"/>
              </a:spcBef>
              <a:spcAft>
                <a:spcPts val="0"/>
              </a:spcAft>
              <a:buClr>
                <a:schemeClr val="dk1"/>
              </a:buClr>
              <a:buSzPts val="1200"/>
              <a:buFont typeface="Arial"/>
              <a:buChar char="»"/>
              <a:defRPr sz="1200"/>
            </a:lvl6pPr>
            <a:lvl7pPr marL="3200320" lvl="6" indent="-304792" algn="l">
              <a:lnSpc>
                <a:spcPct val="100000"/>
              </a:lnSpc>
              <a:spcBef>
                <a:spcPts val="240"/>
              </a:spcBef>
              <a:spcAft>
                <a:spcPts val="0"/>
              </a:spcAft>
              <a:buClr>
                <a:schemeClr val="dk1"/>
              </a:buClr>
              <a:buSzPts val="1200"/>
              <a:buFont typeface="Arial"/>
              <a:buChar char="»"/>
              <a:defRPr sz="1200"/>
            </a:lvl7pPr>
            <a:lvl8pPr marL="3657509" lvl="7" indent="-304792" algn="l">
              <a:lnSpc>
                <a:spcPct val="100000"/>
              </a:lnSpc>
              <a:spcBef>
                <a:spcPts val="240"/>
              </a:spcBef>
              <a:spcAft>
                <a:spcPts val="0"/>
              </a:spcAft>
              <a:buClr>
                <a:schemeClr val="dk1"/>
              </a:buClr>
              <a:buSzPts val="1200"/>
              <a:buFont typeface="Arial"/>
              <a:buChar char="»"/>
              <a:defRPr sz="1200"/>
            </a:lvl8pPr>
            <a:lvl9pPr marL="4114697" lvl="8" indent="-304792" algn="l">
              <a:lnSpc>
                <a:spcPct val="100000"/>
              </a:lnSpc>
              <a:spcBef>
                <a:spcPts val="240"/>
              </a:spcBef>
              <a:spcAft>
                <a:spcPts val="0"/>
              </a:spcAft>
              <a:buClr>
                <a:schemeClr val="dk1"/>
              </a:buClr>
              <a:buSzPts val="1200"/>
              <a:buFont typeface="Arial"/>
              <a:buChar char="»"/>
              <a:defRPr sz="1200"/>
            </a:lvl9pPr>
          </a:lstStyle>
          <a:p>
            <a:endParaRPr/>
          </a:p>
        </p:txBody>
      </p:sp>
      <p:sp>
        <p:nvSpPr>
          <p:cNvPr id="91" name="Google Shape;91;p17"/>
          <p:cNvSpPr txBox="1">
            <a:spLocks noGrp="1"/>
          </p:cNvSpPr>
          <p:nvPr>
            <p:ph type="body" idx="2"/>
          </p:nvPr>
        </p:nvSpPr>
        <p:spPr>
          <a:xfrm>
            <a:off x="4570546" y="1162967"/>
            <a:ext cx="4043285" cy="3086530"/>
          </a:xfrm>
          <a:prstGeom prst="rect">
            <a:avLst/>
          </a:prstGeom>
          <a:noFill/>
          <a:ln>
            <a:noFill/>
          </a:ln>
        </p:spPr>
        <p:txBody>
          <a:bodyPr spcFirstLastPara="1" wrap="square" lIns="91375" tIns="45675" rIns="91375" bIns="45675" anchor="t" anchorCtr="0">
            <a:noAutofit/>
          </a:bodyPr>
          <a:lstStyle>
            <a:lvl1pPr marL="457189" lvl="0" indent="-352417" algn="l">
              <a:lnSpc>
                <a:spcPct val="100000"/>
              </a:lnSpc>
              <a:spcBef>
                <a:spcPts val="391"/>
              </a:spcBef>
              <a:spcAft>
                <a:spcPts val="0"/>
              </a:spcAft>
              <a:buClr>
                <a:schemeClr val="dk1"/>
              </a:buClr>
              <a:buSzPts val="1950"/>
              <a:buFont typeface="Arial"/>
              <a:buChar char="•"/>
              <a:defRPr sz="1951"/>
            </a:lvl1pPr>
            <a:lvl2pPr marL="914377" lvl="1" indent="-333366" algn="l">
              <a:lnSpc>
                <a:spcPct val="100000"/>
              </a:lnSpc>
              <a:spcBef>
                <a:spcPts val="331"/>
              </a:spcBef>
              <a:spcAft>
                <a:spcPts val="0"/>
              </a:spcAft>
              <a:buClr>
                <a:schemeClr val="dk1"/>
              </a:buClr>
              <a:buSzPts val="1650"/>
              <a:buFont typeface="Arial"/>
              <a:buChar char="•"/>
              <a:defRPr sz="1651"/>
            </a:lvl2pPr>
            <a:lvl3pPr marL="1371566" lvl="2" indent="-314317" algn="l">
              <a:lnSpc>
                <a:spcPct val="100000"/>
              </a:lnSpc>
              <a:spcBef>
                <a:spcPts val="271"/>
              </a:spcBef>
              <a:spcAft>
                <a:spcPts val="0"/>
              </a:spcAft>
              <a:buClr>
                <a:schemeClr val="dk1"/>
              </a:buClr>
              <a:buSzPts val="1350"/>
              <a:buFont typeface="Arial"/>
              <a:buChar char="•"/>
              <a:defRPr sz="1351"/>
            </a:lvl3pPr>
            <a:lvl4pPr marL="1828754" lvl="3" indent="-228594" algn="l">
              <a:lnSpc>
                <a:spcPct val="100000"/>
              </a:lnSpc>
              <a:spcBef>
                <a:spcPts val="240"/>
              </a:spcBef>
              <a:spcAft>
                <a:spcPts val="0"/>
              </a:spcAft>
              <a:buSzPts val="1400"/>
              <a:buNone/>
              <a:defRPr sz="1200"/>
            </a:lvl4pPr>
            <a:lvl5pPr marL="2285943" lvl="4" indent="-304792" algn="l">
              <a:lnSpc>
                <a:spcPct val="100000"/>
              </a:lnSpc>
              <a:spcBef>
                <a:spcPts val="240"/>
              </a:spcBef>
              <a:spcAft>
                <a:spcPts val="0"/>
              </a:spcAft>
              <a:buClr>
                <a:schemeClr val="dk1"/>
              </a:buClr>
              <a:buSzPts val="1200"/>
              <a:buFont typeface="Arial"/>
              <a:buChar char="»"/>
              <a:defRPr sz="1200"/>
            </a:lvl5pPr>
            <a:lvl6pPr marL="2743131" lvl="5" indent="-304792" algn="l">
              <a:lnSpc>
                <a:spcPct val="100000"/>
              </a:lnSpc>
              <a:spcBef>
                <a:spcPts val="240"/>
              </a:spcBef>
              <a:spcAft>
                <a:spcPts val="0"/>
              </a:spcAft>
              <a:buClr>
                <a:schemeClr val="dk1"/>
              </a:buClr>
              <a:buSzPts val="1200"/>
              <a:buFont typeface="Arial"/>
              <a:buChar char="»"/>
              <a:defRPr sz="1200"/>
            </a:lvl6pPr>
            <a:lvl7pPr marL="3200320" lvl="6" indent="-304792" algn="l">
              <a:lnSpc>
                <a:spcPct val="100000"/>
              </a:lnSpc>
              <a:spcBef>
                <a:spcPts val="240"/>
              </a:spcBef>
              <a:spcAft>
                <a:spcPts val="0"/>
              </a:spcAft>
              <a:buClr>
                <a:schemeClr val="dk1"/>
              </a:buClr>
              <a:buSzPts val="1200"/>
              <a:buFont typeface="Arial"/>
              <a:buChar char="»"/>
              <a:defRPr sz="1200"/>
            </a:lvl7pPr>
            <a:lvl8pPr marL="3657509" lvl="7" indent="-304792" algn="l">
              <a:lnSpc>
                <a:spcPct val="100000"/>
              </a:lnSpc>
              <a:spcBef>
                <a:spcPts val="240"/>
              </a:spcBef>
              <a:spcAft>
                <a:spcPts val="0"/>
              </a:spcAft>
              <a:buClr>
                <a:schemeClr val="dk1"/>
              </a:buClr>
              <a:buSzPts val="1200"/>
              <a:buFont typeface="Arial"/>
              <a:buChar char="»"/>
              <a:defRPr sz="1200"/>
            </a:lvl8pPr>
            <a:lvl9pPr marL="4114697" lvl="8" indent="-304792" algn="l">
              <a:lnSpc>
                <a:spcPct val="100000"/>
              </a:lnSpc>
              <a:spcBef>
                <a:spcPts val="240"/>
              </a:spcBef>
              <a:spcAft>
                <a:spcPts val="0"/>
              </a:spcAft>
              <a:buClr>
                <a:schemeClr val="dk1"/>
              </a:buClr>
              <a:buSzPts val="1200"/>
              <a:buFont typeface="Arial"/>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ngle Content">
  <p:cSld name="Single Content">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782641" y="-85725"/>
            <a:ext cx="6727825" cy="857250"/>
          </a:xfrm>
          <a:prstGeom prst="rect">
            <a:avLst/>
          </a:prstGeom>
          <a:noFill/>
          <a:ln>
            <a:noFill/>
          </a:ln>
        </p:spPr>
        <p:txBody>
          <a:bodyPr spcFirstLastPara="1" wrap="square" lIns="91375" tIns="45675" rIns="91375" bIns="4567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8"/>
          <p:cNvSpPr txBox="1">
            <a:spLocks noGrp="1"/>
          </p:cNvSpPr>
          <p:nvPr>
            <p:ph type="body" idx="1"/>
          </p:nvPr>
        </p:nvSpPr>
        <p:spPr>
          <a:xfrm>
            <a:off x="388889" y="1162967"/>
            <a:ext cx="8081499" cy="3086530"/>
          </a:xfrm>
          <a:prstGeom prst="rect">
            <a:avLst/>
          </a:prstGeom>
          <a:noFill/>
          <a:ln>
            <a:noFill/>
          </a:ln>
        </p:spPr>
        <p:txBody>
          <a:bodyPr spcFirstLastPara="1" wrap="square" lIns="91375" tIns="45675" rIns="91375" bIns="45675" anchor="t" anchorCtr="0">
            <a:noAutofit/>
          </a:bodyPr>
          <a:lstStyle>
            <a:lvl1pPr marL="457189" lvl="0" indent="-352417" algn="l">
              <a:lnSpc>
                <a:spcPct val="100000"/>
              </a:lnSpc>
              <a:spcBef>
                <a:spcPts val="391"/>
              </a:spcBef>
              <a:spcAft>
                <a:spcPts val="0"/>
              </a:spcAft>
              <a:buClr>
                <a:schemeClr val="dk1"/>
              </a:buClr>
              <a:buSzPts val="1950"/>
              <a:buFont typeface="Arial"/>
              <a:buChar char="•"/>
              <a:defRPr sz="1951"/>
            </a:lvl1pPr>
            <a:lvl2pPr marL="914377" lvl="1" indent="-333366" algn="l">
              <a:lnSpc>
                <a:spcPct val="100000"/>
              </a:lnSpc>
              <a:spcBef>
                <a:spcPts val="331"/>
              </a:spcBef>
              <a:spcAft>
                <a:spcPts val="0"/>
              </a:spcAft>
              <a:buClr>
                <a:schemeClr val="dk1"/>
              </a:buClr>
              <a:buSzPts val="1650"/>
              <a:buFont typeface="Arial"/>
              <a:buChar char="•"/>
              <a:defRPr sz="1651"/>
            </a:lvl2pPr>
            <a:lvl3pPr marL="1371566" lvl="2" indent="-314317" algn="l">
              <a:lnSpc>
                <a:spcPct val="100000"/>
              </a:lnSpc>
              <a:spcBef>
                <a:spcPts val="271"/>
              </a:spcBef>
              <a:spcAft>
                <a:spcPts val="0"/>
              </a:spcAft>
              <a:buClr>
                <a:schemeClr val="dk1"/>
              </a:buClr>
              <a:buSzPts val="1350"/>
              <a:buFont typeface="Arial"/>
              <a:buChar char="•"/>
              <a:defRPr sz="1351"/>
            </a:lvl3pPr>
            <a:lvl4pPr marL="1828754" lvl="3" indent="-228594" algn="l">
              <a:lnSpc>
                <a:spcPct val="100000"/>
              </a:lnSpc>
              <a:spcBef>
                <a:spcPts val="240"/>
              </a:spcBef>
              <a:spcAft>
                <a:spcPts val="0"/>
              </a:spcAft>
              <a:buSzPts val="1400"/>
              <a:buNone/>
              <a:defRPr sz="1200"/>
            </a:lvl4pPr>
            <a:lvl5pPr marL="2285943" lvl="4" indent="-304792" algn="l">
              <a:lnSpc>
                <a:spcPct val="100000"/>
              </a:lnSpc>
              <a:spcBef>
                <a:spcPts val="240"/>
              </a:spcBef>
              <a:spcAft>
                <a:spcPts val="0"/>
              </a:spcAft>
              <a:buClr>
                <a:schemeClr val="dk1"/>
              </a:buClr>
              <a:buSzPts val="1200"/>
              <a:buFont typeface="Arial"/>
              <a:buChar char="»"/>
              <a:defRPr sz="1200"/>
            </a:lvl5pPr>
            <a:lvl6pPr marL="2743131" lvl="5" indent="-304792" algn="l">
              <a:lnSpc>
                <a:spcPct val="100000"/>
              </a:lnSpc>
              <a:spcBef>
                <a:spcPts val="240"/>
              </a:spcBef>
              <a:spcAft>
                <a:spcPts val="0"/>
              </a:spcAft>
              <a:buClr>
                <a:schemeClr val="dk1"/>
              </a:buClr>
              <a:buSzPts val="1200"/>
              <a:buFont typeface="Arial"/>
              <a:buChar char="»"/>
              <a:defRPr sz="1200"/>
            </a:lvl6pPr>
            <a:lvl7pPr marL="3200320" lvl="6" indent="-304792" algn="l">
              <a:lnSpc>
                <a:spcPct val="100000"/>
              </a:lnSpc>
              <a:spcBef>
                <a:spcPts val="240"/>
              </a:spcBef>
              <a:spcAft>
                <a:spcPts val="0"/>
              </a:spcAft>
              <a:buClr>
                <a:schemeClr val="dk1"/>
              </a:buClr>
              <a:buSzPts val="1200"/>
              <a:buFont typeface="Arial"/>
              <a:buChar char="»"/>
              <a:defRPr sz="1200"/>
            </a:lvl7pPr>
            <a:lvl8pPr marL="3657509" lvl="7" indent="-304792" algn="l">
              <a:lnSpc>
                <a:spcPct val="100000"/>
              </a:lnSpc>
              <a:spcBef>
                <a:spcPts val="240"/>
              </a:spcBef>
              <a:spcAft>
                <a:spcPts val="0"/>
              </a:spcAft>
              <a:buClr>
                <a:schemeClr val="dk1"/>
              </a:buClr>
              <a:buSzPts val="1200"/>
              <a:buFont typeface="Arial"/>
              <a:buChar char="»"/>
              <a:defRPr sz="1200"/>
            </a:lvl8pPr>
            <a:lvl9pPr marL="4114697" lvl="8" indent="-304792" algn="l">
              <a:lnSpc>
                <a:spcPct val="100000"/>
              </a:lnSpc>
              <a:spcBef>
                <a:spcPts val="240"/>
              </a:spcBef>
              <a:spcAft>
                <a:spcPts val="0"/>
              </a:spcAft>
              <a:buClr>
                <a:schemeClr val="dk1"/>
              </a:buClr>
              <a:buSzPts val="1200"/>
              <a:buFont typeface="Arial"/>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97"/>
        <p:cNvGrpSpPr/>
        <p:nvPr/>
      </p:nvGrpSpPr>
      <p:grpSpPr>
        <a:xfrm>
          <a:off x="0" y="0"/>
          <a:ext cx="0" cy="0"/>
          <a:chOff x="0" y="0"/>
          <a:chExt cx="0" cy="0"/>
        </a:xfrm>
      </p:grpSpPr>
      <p:sp>
        <p:nvSpPr>
          <p:cNvPr id="99" name="Google Shape;99;p20"/>
          <p:cNvSpPr/>
          <p:nvPr/>
        </p:nvSpPr>
        <p:spPr>
          <a:xfrm rot="10800000" flipH="1">
            <a:off x="6419850" y="741760"/>
            <a:ext cx="2724151" cy="57150"/>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0" name="Google Shape;100;p20"/>
          <p:cNvSpPr txBox="1"/>
          <p:nvPr/>
        </p:nvSpPr>
        <p:spPr>
          <a:xfrm flipH="1">
            <a:off x="6419850" y="741750"/>
            <a:ext cx="2724151" cy="57150"/>
          </a:xfrm>
          <a:prstGeom prst="rect">
            <a:avLst/>
          </a:prstGeom>
          <a:noFill/>
          <a:ln>
            <a:noFill/>
          </a:ln>
        </p:spPr>
        <p:txBody>
          <a:bodyPr spcFirstLastPara="1" wrap="square" lIns="62475" tIns="31225" rIns="62475" bIns="3122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sp>
        <p:nvSpPr>
          <p:cNvPr id="101" name="Google Shape;101;p20"/>
          <p:cNvSpPr/>
          <p:nvPr/>
        </p:nvSpPr>
        <p:spPr>
          <a:xfrm rot="10800000" flipH="1">
            <a:off x="0" y="741762"/>
            <a:ext cx="2478088" cy="55959"/>
          </a:xfrm>
          <a:prstGeom prst="rect">
            <a:avLst/>
          </a:prstGeom>
          <a:gradFill>
            <a:gsLst>
              <a:gs pos="0">
                <a:srgbClr val="000099"/>
              </a:gs>
              <a:gs pos="100000">
                <a:schemeClr val="accent2"/>
              </a:gs>
            </a:gsLst>
            <a:lin ang="0" scaled="0"/>
          </a:gradFill>
          <a:ln>
            <a:noFill/>
          </a:ln>
        </p:spPr>
        <p:txBody>
          <a:bodyPr spcFirstLastPara="1" wrap="square" lIns="62475" tIns="31225" rIns="62475" bIns="312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pic>
        <p:nvPicPr>
          <p:cNvPr id="102" name="Google Shape;102;p20" descr="chrmblue_std small"/>
          <p:cNvPicPr preferRelativeResize="0"/>
          <p:nvPr/>
        </p:nvPicPr>
        <p:blipFill rotWithShape="1">
          <a:blip r:embed="rId2">
            <a:alphaModFix/>
          </a:blip>
          <a:srcRect/>
          <a:stretch/>
        </p:blipFill>
        <p:spPr>
          <a:xfrm>
            <a:off x="238127" y="96441"/>
            <a:ext cx="804863" cy="556022"/>
          </a:xfrm>
          <a:prstGeom prst="rect">
            <a:avLst/>
          </a:prstGeom>
          <a:noFill/>
          <a:ln>
            <a:noFill/>
          </a:ln>
        </p:spPr>
      </p:pic>
      <p:sp>
        <p:nvSpPr>
          <p:cNvPr id="103" name="Google Shape;103;p20"/>
          <p:cNvSpPr/>
          <p:nvPr/>
        </p:nvSpPr>
        <p:spPr>
          <a:xfrm rot="10800000" flipH="1">
            <a:off x="1589" y="4867275"/>
            <a:ext cx="2319337" cy="45244"/>
          </a:xfrm>
          <a:prstGeom prst="rect">
            <a:avLst/>
          </a:prstGeom>
          <a:gradFill>
            <a:gsLst>
              <a:gs pos="0">
                <a:srgbClr val="000099"/>
              </a:gs>
              <a:gs pos="100000">
                <a:schemeClr val="accent2"/>
              </a:gs>
            </a:gsLst>
            <a:lin ang="0" scaled="0"/>
          </a:gradFill>
          <a:ln>
            <a:noFill/>
          </a:ln>
        </p:spPr>
        <p:txBody>
          <a:bodyPr spcFirstLastPara="1" wrap="square" lIns="62475" tIns="31225" rIns="62475" bIns="312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sp>
        <p:nvSpPr>
          <p:cNvPr id="104" name="Google Shape;104;p20"/>
          <p:cNvSpPr/>
          <p:nvPr/>
        </p:nvSpPr>
        <p:spPr>
          <a:xfrm rot="10800000" flipH="1">
            <a:off x="6686552" y="4869656"/>
            <a:ext cx="2443163" cy="52388"/>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05" name="Google Shape;105;p20"/>
          <p:cNvSpPr txBox="1"/>
          <p:nvPr/>
        </p:nvSpPr>
        <p:spPr>
          <a:xfrm flipH="1">
            <a:off x="6686551" y="4869650"/>
            <a:ext cx="2443163" cy="52388"/>
          </a:xfrm>
          <a:prstGeom prst="rect">
            <a:avLst/>
          </a:prstGeom>
          <a:noFill/>
          <a:ln>
            <a:noFill/>
          </a:ln>
        </p:spPr>
        <p:txBody>
          <a:bodyPr spcFirstLastPara="1" wrap="square" lIns="62475" tIns="31225" rIns="62475" bIns="3122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sp>
        <p:nvSpPr>
          <p:cNvPr id="106" name="Google Shape;106;p20"/>
          <p:cNvSpPr txBox="1"/>
          <p:nvPr/>
        </p:nvSpPr>
        <p:spPr>
          <a:xfrm>
            <a:off x="2628902" y="652465"/>
            <a:ext cx="2763109" cy="195975"/>
          </a:xfrm>
          <a:prstGeom prst="rect">
            <a:avLst/>
          </a:prstGeom>
          <a:noFill/>
          <a:ln>
            <a:noFill/>
          </a:ln>
        </p:spPr>
        <p:txBody>
          <a:bodyPr spcFirstLastPara="1" wrap="square" lIns="56900" tIns="28451" rIns="56900" bIns="28451"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1" u="none" strike="noStrike" cap="none">
                <a:solidFill>
                  <a:srgbClr val="000066"/>
                </a:solidFill>
                <a:latin typeface="Arial"/>
                <a:ea typeface="Arial"/>
                <a:cs typeface="Arial"/>
                <a:sym typeface="Arial"/>
              </a:rPr>
              <a:t>The AFIT of Today is the Air Force of Tomorrow.</a:t>
            </a:r>
            <a:endParaRPr sz="1400" b="0" i="0" u="none" strike="noStrike" cap="none" dirty="0">
              <a:solidFill>
                <a:srgbClr val="000000"/>
              </a:solidFill>
              <a:latin typeface="Arial"/>
              <a:ea typeface="Arial"/>
              <a:cs typeface="Arial"/>
              <a:sym typeface="Arial"/>
            </a:endParaRPr>
          </a:p>
        </p:txBody>
      </p:sp>
      <p:sp>
        <p:nvSpPr>
          <p:cNvPr id="107" name="Google Shape;107;p20"/>
          <p:cNvSpPr txBox="1"/>
          <p:nvPr/>
        </p:nvSpPr>
        <p:spPr>
          <a:xfrm>
            <a:off x="2266951" y="4802982"/>
            <a:ext cx="3307687" cy="172672"/>
          </a:xfrm>
          <a:prstGeom prst="rect">
            <a:avLst/>
          </a:prstGeom>
          <a:noFill/>
          <a:ln>
            <a:noFill/>
          </a:ln>
        </p:spPr>
        <p:txBody>
          <a:bodyPr spcFirstLastPara="1" wrap="square" lIns="56675" tIns="28351" rIns="56675" bIns="28351" anchor="t" anchorCtr="0">
            <a:noAutofit/>
          </a:bodyPr>
          <a:lstStyle/>
          <a:p>
            <a:pPr marL="0" marR="0" lvl="0" indent="0" algn="l" rtl="0">
              <a:lnSpc>
                <a:spcPct val="100000"/>
              </a:lnSpc>
              <a:spcBef>
                <a:spcPts val="0"/>
              </a:spcBef>
              <a:spcAft>
                <a:spcPts val="0"/>
              </a:spcAft>
              <a:buClr>
                <a:srgbClr val="000000"/>
              </a:buClr>
              <a:buSzPts val="750"/>
              <a:buFont typeface="Arial"/>
              <a:buNone/>
            </a:pPr>
            <a:r>
              <a:rPr lang="en" sz="751" b="1" i="1" u="none" strike="noStrike" cap="none">
                <a:solidFill>
                  <a:srgbClr val="000066"/>
                </a:solidFill>
                <a:latin typeface="Arial"/>
                <a:ea typeface="Arial"/>
                <a:cs typeface="Arial"/>
                <a:sym typeface="Arial"/>
              </a:rPr>
              <a:t>Air University: The Intellectual and Leadership Center of the Air Force</a:t>
            </a:r>
            <a:endParaRPr sz="1400" b="0" i="0" u="none" strike="noStrike" cap="none" dirty="0">
              <a:solidFill>
                <a:srgbClr val="000000"/>
              </a:solidFill>
              <a:latin typeface="Arial"/>
              <a:ea typeface="Arial"/>
              <a:cs typeface="Arial"/>
              <a:sym typeface="Arial"/>
            </a:endParaRPr>
          </a:p>
        </p:txBody>
      </p:sp>
      <p:sp>
        <p:nvSpPr>
          <p:cNvPr id="108" name="Google Shape;108;p20"/>
          <p:cNvSpPr txBox="1"/>
          <p:nvPr/>
        </p:nvSpPr>
        <p:spPr>
          <a:xfrm>
            <a:off x="3789365" y="4941096"/>
            <a:ext cx="1360599" cy="172159"/>
          </a:xfrm>
          <a:prstGeom prst="rect">
            <a:avLst/>
          </a:prstGeom>
          <a:noFill/>
          <a:ln>
            <a:noFill/>
          </a:ln>
        </p:spPr>
        <p:txBody>
          <a:bodyPr spcFirstLastPara="1" wrap="square" lIns="56175" tIns="28075" rIns="56175" bIns="28075" anchor="t" anchorCtr="0">
            <a:noAutofit/>
          </a:bodyPr>
          <a:lstStyle/>
          <a:p>
            <a:pPr marL="0" marR="0" lvl="0" indent="0" algn="l" rtl="0">
              <a:lnSpc>
                <a:spcPct val="100000"/>
              </a:lnSpc>
              <a:spcBef>
                <a:spcPts val="0"/>
              </a:spcBef>
              <a:spcAft>
                <a:spcPts val="0"/>
              </a:spcAft>
              <a:buClr>
                <a:srgbClr val="000000"/>
              </a:buClr>
              <a:buSzPts val="750"/>
              <a:buFont typeface="Arial"/>
              <a:buNone/>
            </a:pPr>
            <a:r>
              <a:rPr lang="en" sz="751" b="1" i="1" u="none" strike="noStrike" cap="none">
                <a:solidFill>
                  <a:srgbClr val="000066"/>
                </a:solidFill>
                <a:latin typeface="Arial"/>
                <a:ea typeface="Arial"/>
                <a:cs typeface="Arial"/>
                <a:sym typeface="Arial"/>
              </a:rPr>
              <a:t>Aim High…Fly - Fight - Win</a:t>
            </a:r>
            <a:endParaRPr sz="751" b="0" i="1" u="none" strike="noStrike" cap="none" dirty="0">
              <a:solidFill>
                <a:srgbClr val="000000"/>
              </a:solidFill>
              <a:latin typeface="Arial"/>
              <a:ea typeface="Arial"/>
              <a:cs typeface="Arial"/>
              <a:sym typeface="Arial"/>
            </a:endParaRPr>
          </a:p>
        </p:txBody>
      </p:sp>
      <p:pic>
        <p:nvPicPr>
          <p:cNvPr id="109" name="Google Shape;109;p20" descr="AFIT_Emblem_EN 2"/>
          <p:cNvPicPr preferRelativeResize="0"/>
          <p:nvPr/>
        </p:nvPicPr>
        <p:blipFill rotWithShape="1">
          <a:blip r:embed="rId3">
            <a:alphaModFix/>
          </a:blip>
          <a:srcRect/>
          <a:stretch/>
        </p:blipFill>
        <p:spPr>
          <a:xfrm>
            <a:off x="7453316" y="129779"/>
            <a:ext cx="1455737" cy="503634"/>
          </a:xfrm>
          <a:prstGeom prst="rect">
            <a:avLst/>
          </a:prstGeom>
          <a:noFill/>
          <a:ln>
            <a:noFill/>
          </a:ln>
        </p:spPr>
      </p:pic>
      <p:sp>
        <p:nvSpPr>
          <p:cNvPr id="110" name="Google Shape;110;p20"/>
          <p:cNvSpPr txBox="1">
            <a:spLocks noGrp="1"/>
          </p:cNvSpPr>
          <p:nvPr>
            <p:ph type="title"/>
          </p:nvPr>
        </p:nvSpPr>
        <p:spPr>
          <a:xfrm>
            <a:off x="782641" y="-85725"/>
            <a:ext cx="6727825" cy="857250"/>
          </a:xfrm>
          <a:prstGeom prst="rect">
            <a:avLst/>
          </a:prstGeom>
          <a:noFill/>
          <a:ln>
            <a:noFill/>
          </a:ln>
        </p:spPr>
        <p:txBody>
          <a:bodyPr spcFirstLastPara="1" wrap="square" lIns="91375" tIns="45675" rIns="91375" bIns="4567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1" name="Google Shape;111;p20"/>
          <p:cNvSpPr txBox="1">
            <a:spLocks noGrp="1"/>
          </p:cNvSpPr>
          <p:nvPr>
            <p:ph type="body" idx="1"/>
          </p:nvPr>
        </p:nvSpPr>
        <p:spPr>
          <a:xfrm>
            <a:off x="388940" y="1163241"/>
            <a:ext cx="8224837" cy="3086100"/>
          </a:xfrm>
          <a:prstGeom prst="rect">
            <a:avLst/>
          </a:prstGeom>
          <a:noFill/>
          <a:ln>
            <a:noFill/>
          </a:ln>
        </p:spPr>
        <p:txBody>
          <a:bodyPr spcFirstLastPara="1" wrap="square" lIns="91375" tIns="45675" rIns="91375" bIns="45675" anchor="t" anchorCtr="0">
            <a:noAutofit/>
          </a:bodyPr>
          <a:lstStyle>
            <a:lvl1pPr marL="457189" lvl="0" indent="-342891" algn="l">
              <a:lnSpc>
                <a:spcPct val="100000"/>
              </a:lnSpc>
              <a:spcBef>
                <a:spcPts val="360"/>
              </a:spcBef>
              <a:spcAft>
                <a:spcPts val="0"/>
              </a:spcAft>
              <a:buClr>
                <a:schemeClr val="dk1"/>
              </a:buClr>
              <a:buSzPts val="1800"/>
              <a:buChar char="•"/>
              <a:defRPr/>
            </a:lvl1pPr>
            <a:lvl2pPr marL="914377" lvl="1" indent="-342891" algn="l">
              <a:lnSpc>
                <a:spcPct val="100000"/>
              </a:lnSpc>
              <a:spcBef>
                <a:spcPts val="360"/>
              </a:spcBef>
              <a:spcAft>
                <a:spcPts val="0"/>
              </a:spcAft>
              <a:buClr>
                <a:schemeClr val="dk1"/>
              </a:buClr>
              <a:buSzPts val="1800"/>
              <a:buChar char="•"/>
              <a:defRPr/>
            </a:lvl2pPr>
            <a:lvl3pPr marL="1371566" lvl="2" indent="-342891" algn="l">
              <a:lnSpc>
                <a:spcPct val="100000"/>
              </a:lnSpc>
              <a:spcBef>
                <a:spcPts val="360"/>
              </a:spcBef>
              <a:spcAft>
                <a:spcPts val="0"/>
              </a:spcAft>
              <a:buClr>
                <a:schemeClr val="dk1"/>
              </a:buClr>
              <a:buSzPts val="1800"/>
              <a:buChar char="•"/>
              <a:defRPr/>
            </a:lvl3pPr>
            <a:lvl4pPr marL="1828754" lvl="3" indent="-228594" algn="l">
              <a:lnSpc>
                <a:spcPct val="100000"/>
              </a:lnSpc>
              <a:spcBef>
                <a:spcPts val="360"/>
              </a:spcBef>
              <a:spcAft>
                <a:spcPts val="0"/>
              </a:spcAft>
              <a:buSzPts val="1400"/>
              <a:buNone/>
              <a:defRPr/>
            </a:lvl4pPr>
            <a:lvl5pPr marL="2285943" lvl="4" indent="-342891" algn="l">
              <a:lnSpc>
                <a:spcPct val="100000"/>
              </a:lnSpc>
              <a:spcBef>
                <a:spcPts val="360"/>
              </a:spcBef>
              <a:spcAft>
                <a:spcPts val="0"/>
              </a:spcAft>
              <a:buClr>
                <a:schemeClr val="dk1"/>
              </a:buClr>
              <a:buSzPts val="1800"/>
              <a:buChar char="»"/>
              <a:defRPr/>
            </a:lvl5pPr>
            <a:lvl6pPr marL="2743131" lvl="5" indent="-342891" algn="l">
              <a:lnSpc>
                <a:spcPct val="100000"/>
              </a:lnSpc>
              <a:spcBef>
                <a:spcPts val="360"/>
              </a:spcBef>
              <a:spcAft>
                <a:spcPts val="0"/>
              </a:spcAft>
              <a:buClr>
                <a:schemeClr val="dk1"/>
              </a:buClr>
              <a:buSzPts val="1800"/>
              <a:buChar char="»"/>
              <a:defRPr/>
            </a:lvl6pPr>
            <a:lvl7pPr marL="3200320" lvl="6" indent="-342891" algn="l">
              <a:lnSpc>
                <a:spcPct val="100000"/>
              </a:lnSpc>
              <a:spcBef>
                <a:spcPts val="360"/>
              </a:spcBef>
              <a:spcAft>
                <a:spcPts val="0"/>
              </a:spcAft>
              <a:buClr>
                <a:schemeClr val="dk1"/>
              </a:buClr>
              <a:buSzPts val="1800"/>
              <a:buChar char="»"/>
              <a:defRPr/>
            </a:lvl7pPr>
            <a:lvl8pPr marL="3657509" lvl="7" indent="-342891" algn="l">
              <a:lnSpc>
                <a:spcPct val="100000"/>
              </a:lnSpc>
              <a:spcBef>
                <a:spcPts val="360"/>
              </a:spcBef>
              <a:spcAft>
                <a:spcPts val="0"/>
              </a:spcAft>
              <a:buClr>
                <a:schemeClr val="dk1"/>
              </a:buClr>
              <a:buSzPts val="1800"/>
              <a:buChar char="»"/>
              <a:defRPr/>
            </a:lvl8pPr>
            <a:lvl9pPr marL="4114697" lvl="8" indent="-342891"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7">
            <a:alphaModFix amt="14000"/>
          </a:blip>
          <a:srcRect/>
          <a:stretch/>
        </p:blipFill>
        <p:spPr>
          <a:xfrm>
            <a:off x="1" y="0"/>
            <a:ext cx="9134475" cy="5143500"/>
          </a:xfrm>
          <a:prstGeom prst="rect">
            <a:avLst/>
          </a:prstGeom>
          <a:solidFill>
            <a:schemeClr val="lt1"/>
          </a:solidFill>
          <a:ln>
            <a:noFill/>
          </a:ln>
          <a:effectLst>
            <a:outerShdw blurRad="50800" dist="50800" dir="5400000" algn="ctr" rotWithShape="0">
              <a:srgbClr val="808080">
                <a:alpha val="74509"/>
              </a:srgbClr>
            </a:outerShdw>
          </a:effectLst>
        </p:spPr>
      </p:pic>
      <p:sp>
        <p:nvSpPr>
          <p:cNvPr id="52" name="Google Shape;52;p13"/>
          <p:cNvSpPr/>
          <p:nvPr/>
        </p:nvSpPr>
        <p:spPr>
          <a:xfrm rot="10800000" flipH="1">
            <a:off x="6419850" y="741760"/>
            <a:ext cx="2724151" cy="57150"/>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3" name="Google Shape;53;p13"/>
          <p:cNvSpPr txBox="1"/>
          <p:nvPr/>
        </p:nvSpPr>
        <p:spPr>
          <a:xfrm flipH="1">
            <a:off x="6419850" y="741750"/>
            <a:ext cx="2724151" cy="57150"/>
          </a:xfrm>
          <a:prstGeom prst="rect">
            <a:avLst/>
          </a:prstGeom>
          <a:noFill/>
          <a:ln>
            <a:noFill/>
          </a:ln>
        </p:spPr>
        <p:txBody>
          <a:bodyPr spcFirstLastPara="1" wrap="square" lIns="62475" tIns="31225" rIns="62475" bIns="3122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sp>
        <p:nvSpPr>
          <p:cNvPr id="54" name="Google Shape;54;p13"/>
          <p:cNvSpPr txBox="1">
            <a:spLocks noGrp="1"/>
          </p:cNvSpPr>
          <p:nvPr>
            <p:ph type="title"/>
          </p:nvPr>
        </p:nvSpPr>
        <p:spPr>
          <a:xfrm>
            <a:off x="782641" y="121435"/>
            <a:ext cx="6727825" cy="590068"/>
          </a:xfrm>
          <a:prstGeom prst="rect">
            <a:avLst/>
          </a:prstGeom>
          <a:noFill/>
          <a:ln>
            <a:noFill/>
          </a:ln>
        </p:spPr>
        <p:txBody>
          <a:bodyPr spcFirstLastPara="1" wrap="square" lIns="91375" tIns="45675" rIns="91375" bIns="45675" anchor="ctr" anchorCtr="0">
            <a:noAutofit/>
          </a:bodyPr>
          <a:lstStyle>
            <a:lvl1pPr marR="0" lvl="0" algn="ctr" rtl="0">
              <a:lnSpc>
                <a:spcPct val="100000"/>
              </a:lnSpc>
              <a:spcBef>
                <a:spcPts val="0"/>
              </a:spcBef>
              <a:spcAft>
                <a:spcPts val="0"/>
              </a:spcAft>
              <a:buClr>
                <a:srgbClr val="000000"/>
              </a:buClr>
              <a:buSzPts val="1400"/>
              <a:buFont typeface="Arial"/>
              <a:buNone/>
              <a:defRPr sz="2700" b="1" i="0" u="none" strike="noStrike" cap="none">
                <a:solidFill>
                  <a:schemeClr val="folHlink"/>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700" b="1" i="0" u="none" strike="noStrike" cap="none">
                <a:solidFill>
                  <a:schemeClr val="folHlink"/>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700" b="1" i="0" u="none" strike="noStrike" cap="none">
                <a:solidFill>
                  <a:schemeClr val="folHlink"/>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700" b="1" i="0" u="none" strike="noStrike" cap="none">
                <a:solidFill>
                  <a:schemeClr val="folHlink"/>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700" b="1" i="0" u="none" strike="noStrike" cap="none">
                <a:solidFill>
                  <a:schemeClr val="folHlink"/>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700" b="1" i="0" u="none" strike="noStrike" cap="none">
                <a:solidFill>
                  <a:schemeClr val="folHlink"/>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700" b="1" i="0" u="none" strike="noStrike" cap="none">
                <a:solidFill>
                  <a:schemeClr val="folHlink"/>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700" b="1" i="0" u="none" strike="noStrike" cap="none">
                <a:solidFill>
                  <a:schemeClr val="folHlink"/>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700" b="1" i="0" u="none" strike="noStrike" cap="none">
                <a:solidFill>
                  <a:schemeClr val="folHlink"/>
                </a:solidFill>
                <a:latin typeface="Arial"/>
                <a:ea typeface="Arial"/>
                <a:cs typeface="Arial"/>
                <a:sym typeface="Arial"/>
              </a:defRPr>
            </a:lvl9pPr>
          </a:lstStyle>
          <a:p>
            <a:endParaRPr dirty="0"/>
          </a:p>
        </p:txBody>
      </p:sp>
      <p:sp>
        <p:nvSpPr>
          <p:cNvPr id="55" name="Google Shape;55;p13"/>
          <p:cNvSpPr txBox="1">
            <a:spLocks noGrp="1"/>
          </p:cNvSpPr>
          <p:nvPr>
            <p:ph type="body" idx="1"/>
          </p:nvPr>
        </p:nvSpPr>
        <p:spPr>
          <a:xfrm>
            <a:off x="388940" y="1163241"/>
            <a:ext cx="8224837" cy="3086100"/>
          </a:xfrm>
          <a:prstGeom prst="rect">
            <a:avLst/>
          </a:prstGeom>
          <a:noFill/>
          <a:ln>
            <a:noFill/>
          </a:ln>
        </p:spPr>
        <p:txBody>
          <a:bodyPr spcFirstLastPara="1" wrap="square" lIns="91375" tIns="45675" rIns="91375" bIns="45675" anchor="t" anchorCtr="0">
            <a:noAutofit/>
          </a:bodyPr>
          <a:lstStyle>
            <a:lvl1pPr marL="457200" marR="0" lvl="0" indent="-352425" algn="l" rtl="0">
              <a:lnSpc>
                <a:spcPct val="100000"/>
              </a:lnSpc>
              <a:spcBef>
                <a:spcPts val="390"/>
              </a:spcBef>
              <a:spcAft>
                <a:spcPts val="0"/>
              </a:spcAft>
              <a:buClr>
                <a:schemeClr val="dk1"/>
              </a:buClr>
              <a:buSzPts val="1950"/>
              <a:buFont typeface="Arial"/>
              <a:buChar char="•"/>
              <a:defRPr sz="1950" b="0" i="0" u="none" strike="noStrike" cap="none">
                <a:solidFill>
                  <a:schemeClr val="dk1"/>
                </a:solidFill>
                <a:latin typeface="Arial"/>
                <a:ea typeface="Arial"/>
                <a:cs typeface="Arial"/>
                <a:sym typeface="Arial"/>
              </a:defRPr>
            </a:lvl1pPr>
            <a:lvl2pPr marL="914400" marR="0" lvl="1" indent="-333375" algn="l" rtl="0">
              <a:lnSpc>
                <a:spcPct val="100000"/>
              </a:lnSpc>
              <a:spcBef>
                <a:spcPts val="330"/>
              </a:spcBef>
              <a:spcAft>
                <a:spcPts val="0"/>
              </a:spcAft>
              <a:buClr>
                <a:schemeClr val="dk1"/>
              </a:buClr>
              <a:buSzPts val="1650"/>
              <a:buFont typeface="Arial"/>
              <a:buChar char="•"/>
              <a:defRPr sz="165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100000"/>
              </a:lnSpc>
              <a:spcBef>
                <a:spcPts val="270"/>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dirty="0"/>
          </a:p>
        </p:txBody>
      </p:sp>
      <p:sp>
        <p:nvSpPr>
          <p:cNvPr id="56" name="Google Shape;56;p13"/>
          <p:cNvSpPr/>
          <p:nvPr/>
        </p:nvSpPr>
        <p:spPr>
          <a:xfrm rot="10800000" flipH="1">
            <a:off x="0" y="741762"/>
            <a:ext cx="2478088" cy="55959"/>
          </a:xfrm>
          <a:prstGeom prst="rect">
            <a:avLst/>
          </a:prstGeom>
          <a:gradFill>
            <a:gsLst>
              <a:gs pos="0">
                <a:srgbClr val="000099"/>
              </a:gs>
              <a:gs pos="100000">
                <a:schemeClr val="accent2"/>
              </a:gs>
            </a:gsLst>
            <a:lin ang="0" scaled="0"/>
          </a:gradFill>
          <a:ln>
            <a:noFill/>
          </a:ln>
        </p:spPr>
        <p:txBody>
          <a:bodyPr spcFirstLastPara="1" wrap="square" lIns="62475" tIns="31225" rIns="62475" bIns="312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pic>
        <p:nvPicPr>
          <p:cNvPr id="57" name="Google Shape;57;p13" descr="chrmblue_std small"/>
          <p:cNvPicPr preferRelativeResize="0"/>
          <p:nvPr/>
        </p:nvPicPr>
        <p:blipFill rotWithShape="1">
          <a:blip r:embed="rId8">
            <a:alphaModFix/>
          </a:blip>
          <a:srcRect/>
          <a:stretch/>
        </p:blipFill>
        <p:spPr>
          <a:xfrm>
            <a:off x="238127" y="96441"/>
            <a:ext cx="804863" cy="556022"/>
          </a:xfrm>
          <a:prstGeom prst="rect">
            <a:avLst/>
          </a:prstGeom>
          <a:noFill/>
          <a:ln>
            <a:noFill/>
          </a:ln>
        </p:spPr>
      </p:pic>
      <p:sp>
        <p:nvSpPr>
          <p:cNvPr id="58" name="Google Shape;58;p13"/>
          <p:cNvSpPr/>
          <p:nvPr/>
        </p:nvSpPr>
        <p:spPr>
          <a:xfrm rot="10800000" flipH="1">
            <a:off x="1589" y="4867275"/>
            <a:ext cx="2319337" cy="45244"/>
          </a:xfrm>
          <a:prstGeom prst="rect">
            <a:avLst/>
          </a:prstGeom>
          <a:gradFill>
            <a:gsLst>
              <a:gs pos="0">
                <a:srgbClr val="000099"/>
              </a:gs>
              <a:gs pos="100000">
                <a:schemeClr val="accent2"/>
              </a:gs>
            </a:gsLst>
            <a:lin ang="0" scaled="0"/>
          </a:gradFill>
          <a:ln>
            <a:noFill/>
          </a:ln>
        </p:spPr>
        <p:txBody>
          <a:bodyPr spcFirstLastPara="1" wrap="square" lIns="62475" tIns="31225" rIns="62475" bIns="312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sp>
        <p:nvSpPr>
          <p:cNvPr id="59" name="Google Shape;59;p13"/>
          <p:cNvSpPr/>
          <p:nvPr/>
        </p:nvSpPr>
        <p:spPr>
          <a:xfrm rot="10800000" flipH="1">
            <a:off x="6686552" y="4869656"/>
            <a:ext cx="2443163" cy="52388"/>
          </a:xfrm>
          <a:prstGeom prst="rect">
            <a:avLst/>
          </a:prstGeom>
          <a:gradFill>
            <a:gsLst>
              <a:gs pos="0">
                <a:schemeClr val="accent2"/>
              </a:gs>
              <a:gs pos="100000">
                <a:srgbClr val="DDDDDD"/>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0" name="Google Shape;60;p13"/>
          <p:cNvSpPr txBox="1"/>
          <p:nvPr/>
        </p:nvSpPr>
        <p:spPr>
          <a:xfrm flipH="1">
            <a:off x="6686551" y="4869650"/>
            <a:ext cx="2443163" cy="52388"/>
          </a:xfrm>
          <a:prstGeom prst="rect">
            <a:avLst/>
          </a:prstGeom>
          <a:noFill/>
          <a:ln>
            <a:noFill/>
          </a:ln>
        </p:spPr>
        <p:txBody>
          <a:bodyPr spcFirstLastPara="1" wrap="square" lIns="62475" tIns="31225" rIns="62475" bIns="31225"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1" b="0" i="0" u="none" strike="noStrike" cap="none" dirty="0">
              <a:solidFill>
                <a:schemeClr val="dk1"/>
              </a:solidFill>
              <a:latin typeface="Arial"/>
              <a:ea typeface="Arial"/>
              <a:cs typeface="Arial"/>
              <a:sym typeface="Arial"/>
            </a:endParaRPr>
          </a:p>
        </p:txBody>
      </p:sp>
      <p:sp>
        <p:nvSpPr>
          <p:cNvPr id="61" name="Google Shape;61;p13"/>
          <p:cNvSpPr txBox="1"/>
          <p:nvPr/>
        </p:nvSpPr>
        <p:spPr>
          <a:xfrm>
            <a:off x="3119803" y="652465"/>
            <a:ext cx="2763109" cy="195975"/>
          </a:xfrm>
          <a:prstGeom prst="rect">
            <a:avLst/>
          </a:prstGeom>
          <a:noFill/>
          <a:ln>
            <a:noFill/>
          </a:ln>
        </p:spPr>
        <p:txBody>
          <a:bodyPr spcFirstLastPara="1" wrap="square" lIns="56900" tIns="28451" rIns="56900" bIns="28451"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i="1" u="none" strike="noStrike" cap="none" dirty="0">
                <a:solidFill>
                  <a:srgbClr val="000066"/>
                </a:solidFill>
                <a:latin typeface="Arial"/>
                <a:ea typeface="Arial"/>
                <a:cs typeface="Arial"/>
                <a:sym typeface="Arial"/>
              </a:rPr>
              <a:t>The AFIT of Today is the Air Force of Tomorrow.</a:t>
            </a:r>
            <a:endParaRPr sz="1400" b="0" i="0" u="none" strike="noStrike" cap="none" dirty="0">
              <a:solidFill>
                <a:srgbClr val="000000"/>
              </a:solidFill>
              <a:latin typeface="Arial"/>
              <a:ea typeface="Arial"/>
              <a:cs typeface="Arial"/>
              <a:sym typeface="Arial"/>
            </a:endParaRPr>
          </a:p>
        </p:txBody>
      </p:sp>
      <p:sp>
        <p:nvSpPr>
          <p:cNvPr id="62" name="Google Shape;62;p13"/>
          <p:cNvSpPr txBox="1"/>
          <p:nvPr/>
        </p:nvSpPr>
        <p:spPr>
          <a:xfrm>
            <a:off x="2995085" y="4802982"/>
            <a:ext cx="3307687" cy="172672"/>
          </a:xfrm>
          <a:prstGeom prst="rect">
            <a:avLst/>
          </a:prstGeom>
          <a:noFill/>
          <a:ln>
            <a:noFill/>
          </a:ln>
        </p:spPr>
        <p:txBody>
          <a:bodyPr spcFirstLastPara="1" wrap="square" lIns="56675" tIns="28351" rIns="56675" bIns="28351" anchor="t" anchorCtr="0">
            <a:noAutofit/>
          </a:bodyPr>
          <a:lstStyle/>
          <a:p>
            <a:pPr marL="0" marR="0" lvl="0" indent="0" algn="l" rtl="0">
              <a:lnSpc>
                <a:spcPct val="100000"/>
              </a:lnSpc>
              <a:spcBef>
                <a:spcPts val="0"/>
              </a:spcBef>
              <a:spcAft>
                <a:spcPts val="0"/>
              </a:spcAft>
              <a:buClr>
                <a:srgbClr val="000000"/>
              </a:buClr>
              <a:buSzPts val="750"/>
              <a:buFont typeface="Arial"/>
              <a:buNone/>
            </a:pPr>
            <a:r>
              <a:rPr lang="en" sz="751" b="1" i="1" u="none" strike="noStrike" cap="none" dirty="0">
                <a:solidFill>
                  <a:srgbClr val="000066"/>
                </a:solidFill>
                <a:latin typeface="Arial"/>
                <a:ea typeface="Arial"/>
                <a:cs typeface="Arial"/>
                <a:sym typeface="Arial"/>
              </a:rPr>
              <a:t>Air University: The Intellectual and Leadership Center of the Air Force</a:t>
            </a:r>
            <a:endParaRPr sz="1400" b="0" i="0" u="none" strike="noStrike" cap="none" dirty="0">
              <a:solidFill>
                <a:srgbClr val="000000"/>
              </a:solidFill>
              <a:latin typeface="Arial"/>
              <a:ea typeface="Arial"/>
              <a:cs typeface="Arial"/>
              <a:sym typeface="Arial"/>
            </a:endParaRPr>
          </a:p>
        </p:txBody>
      </p:sp>
      <p:sp>
        <p:nvSpPr>
          <p:cNvPr id="63" name="Google Shape;63;p13"/>
          <p:cNvSpPr txBox="1"/>
          <p:nvPr/>
        </p:nvSpPr>
        <p:spPr>
          <a:xfrm>
            <a:off x="3789365" y="4941096"/>
            <a:ext cx="1360599" cy="172159"/>
          </a:xfrm>
          <a:prstGeom prst="rect">
            <a:avLst/>
          </a:prstGeom>
          <a:noFill/>
          <a:ln>
            <a:noFill/>
          </a:ln>
        </p:spPr>
        <p:txBody>
          <a:bodyPr spcFirstLastPara="1" wrap="square" lIns="56175" tIns="28075" rIns="56175" bIns="28075" anchor="t" anchorCtr="0">
            <a:noAutofit/>
          </a:bodyPr>
          <a:lstStyle/>
          <a:p>
            <a:pPr marL="0" marR="0" lvl="0" indent="0" algn="l" rtl="0">
              <a:lnSpc>
                <a:spcPct val="100000"/>
              </a:lnSpc>
              <a:spcBef>
                <a:spcPts val="0"/>
              </a:spcBef>
              <a:spcAft>
                <a:spcPts val="0"/>
              </a:spcAft>
              <a:buClr>
                <a:srgbClr val="000000"/>
              </a:buClr>
              <a:buSzPts val="750"/>
              <a:buFont typeface="Arial"/>
              <a:buNone/>
            </a:pPr>
            <a:r>
              <a:rPr lang="en" sz="751" b="1" i="1" u="none" strike="noStrike" cap="none">
                <a:solidFill>
                  <a:srgbClr val="000066"/>
                </a:solidFill>
                <a:latin typeface="Arial"/>
                <a:ea typeface="Arial"/>
                <a:cs typeface="Arial"/>
                <a:sym typeface="Arial"/>
              </a:rPr>
              <a:t>Aim High…Fly - Fight - Win</a:t>
            </a:r>
            <a:endParaRPr sz="751" b="0" i="1" u="none" strike="noStrike" cap="none" dirty="0">
              <a:solidFill>
                <a:srgbClr val="000000"/>
              </a:solidFill>
              <a:latin typeface="Arial"/>
              <a:ea typeface="Arial"/>
              <a:cs typeface="Arial"/>
              <a:sym typeface="Arial"/>
            </a:endParaRPr>
          </a:p>
        </p:txBody>
      </p:sp>
      <p:pic>
        <p:nvPicPr>
          <p:cNvPr id="64" name="Google Shape;64;p13" descr="AFIT_Emblem_EN 2"/>
          <p:cNvPicPr preferRelativeResize="0"/>
          <p:nvPr/>
        </p:nvPicPr>
        <p:blipFill rotWithShape="1">
          <a:blip r:embed="rId9">
            <a:alphaModFix/>
          </a:blip>
          <a:srcRect/>
          <a:stretch/>
        </p:blipFill>
        <p:spPr>
          <a:xfrm>
            <a:off x="7453316" y="129779"/>
            <a:ext cx="1455737" cy="50363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3" r:id="rId4"/>
    <p:sldLayoutId id="214748366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github.com/christianversloot/machine-learning-articles/blob/main/what-are-l1-l2-and-elastic-net-regularization-in-neural-networks.m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22"/>
          <p:cNvSpPr/>
          <p:nvPr/>
        </p:nvSpPr>
        <p:spPr>
          <a:xfrm>
            <a:off x="1143000" y="1568348"/>
            <a:ext cx="6858000" cy="1220391"/>
          </a:xfrm>
          <a:prstGeom prst="rect">
            <a:avLst/>
          </a:prstGeom>
          <a:noFill/>
          <a:ln>
            <a:noFill/>
          </a:ln>
        </p:spPr>
        <p:txBody>
          <a:bodyPr spcFirstLastPara="1" wrap="square" lIns="68551" tIns="34275" rIns="68551" bIns="34275" anchor="ctr" anchorCtr="0">
            <a:noAutofit/>
          </a:bodyPr>
          <a:lstStyle/>
          <a:p>
            <a:pPr lvl="0" algn="ctr">
              <a:buClr>
                <a:srgbClr val="151C77"/>
              </a:buClr>
              <a:buSzPts val="3200"/>
            </a:pPr>
            <a:r>
              <a:rPr lang="en-US" sz="3200" b="1" dirty="0">
                <a:solidFill>
                  <a:srgbClr val="151C77"/>
                </a:solidFill>
                <a:latin typeface="Times New Roman"/>
                <a:cs typeface="Times New Roman"/>
              </a:rPr>
              <a:t>Training DNN (Avoiding Overfitting)</a:t>
            </a:r>
            <a:endParaRPr sz="3200" b="1" dirty="0">
              <a:solidFill>
                <a:srgbClr val="151C77"/>
              </a:solidFill>
              <a:latin typeface="Times New Roman"/>
              <a:cs typeface="Times New Roman"/>
              <a:sym typeface="Times New Roman"/>
            </a:endParaRPr>
          </a:p>
        </p:txBody>
      </p:sp>
      <p:sp>
        <p:nvSpPr>
          <p:cNvPr id="133" name="Google Shape;133;p22"/>
          <p:cNvSpPr/>
          <p:nvPr/>
        </p:nvSpPr>
        <p:spPr>
          <a:xfrm>
            <a:off x="5519268" y="3158470"/>
            <a:ext cx="3250157" cy="554213"/>
          </a:xfrm>
          <a:prstGeom prst="rect">
            <a:avLst/>
          </a:prstGeom>
          <a:noFill/>
          <a:ln>
            <a:noFill/>
          </a:ln>
        </p:spPr>
        <p:txBody>
          <a:bodyPr spcFirstLastPara="1" wrap="square" lIns="68551" tIns="34275" rIns="68551" bIns="34275" anchor="ctr" anchorCtr="0">
            <a:noAutofit/>
          </a:bodyPr>
          <a:lstStyle/>
          <a:p>
            <a:pPr algn="ctr">
              <a:lnSpc>
                <a:spcPct val="120000"/>
              </a:lnSpc>
              <a:buClr>
                <a:srgbClr val="000066"/>
              </a:buClr>
              <a:buSzPts val="2000"/>
            </a:pPr>
            <a:r>
              <a:rPr lang="en" sz="2000" b="1" dirty="0">
                <a:solidFill>
                  <a:srgbClr val="000066"/>
                </a:solidFill>
                <a:latin typeface="Times New Roman"/>
                <a:ea typeface="Times New Roman"/>
                <a:cs typeface="Times New Roman"/>
                <a:sym typeface="Times New Roman"/>
              </a:rPr>
              <a:t>1Lt Chad MacWilkinson</a:t>
            </a:r>
          </a:p>
          <a:p>
            <a:pPr algn="ctr">
              <a:lnSpc>
                <a:spcPct val="120000"/>
              </a:lnSpc>
              <a:buClr>
                <a:srgbClr val="000066"/>
              </a:buClr>
              <a:buSzPts val="2000"/>
            </a:pPr>
            <a:r>
              <a:rPr lang="en" sz="2000" b="1" dirty="0">
                <a:solidFill>
                  <a:srgbClr val="000066"/>
                </a:solidFill>
                <a:latin typeface="Times New Roman"/>
                <a:ea typeface="Times New Roman"/>
                <a:cs typeface="Times New Roman"/>
                <a:sym typeface="Times New Roman"/>
              </a:rPr>
              <a:t>Capt Jenn Allsop</a:t>
            </a:r>
          </a:p>
          <a:p>
            <a:pPr algn="ctr">
              <a:lnSpc>
                <a:spcPct val="120000"/>
              </a:lnSpc>
              <a:buClr>
                <a:srgbClr val="000066"/>
              </a:buClr>
              <a:buSzPts val="2000"/>
            </a:pPr>
            <a:r>
              <a:rPr lang="en" sz="2000" b="1" dirty="0">
                <a:solidFill>
                  <a:srgbClr val="000066"/>
                </a:solidFill>
                <a:latin typeface="Times New Roman"/>
                <a:ea typeface="Times New Roman"/>
                <a:cs typeface="Times New Roman"/>
                <a:sym typeface="Times New Roman"/>
              </a:rPr>
              <a:t>Capt Brian Popick</a:t>
            </a:r>
          </a:p>
          <a:p>
            <a:pPr algn="ctr">
              <a:lnSpc>
                <a:spcPct val="120000"/>
              </a:lnSpc>
              <a:buClr>
                <a:srgbClr val="000066"/>
              </a:buClr>
              <a:buSzPts val="20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r>
                      <a:rPr lang="en-US" b="1" i="1" smtClean="0">
                        <a:latin typeface="Cambria Math" panose="02040503050406030204" pitchFamily="18" charset="0"/>
                      </a:rPr>
                      <m:t>,&amp; </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oMath>
                </a14:m>
                <a:endParaRPr lang="en-US" dirty="0"/>
              </a:p>
            </p:txBody>
          </p:sp>
        </mc:Choice>
        <mc:Fallback xmlns="">
          <p:sp>
            <p:nvSpPr>
              <p:cNvPr id="2" name="Title 1">
                <a:extLst>
                  <a:ext uri="{FF2B5EF4-FFF2-40B4-BE49-F238E27FC236}">
                    <a16:creationId xmlns:a16="http://schemas.microsoft.com/office/drawing/2014/main" id="{56C50731-8940-47BC-B710-25C7E750A52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A3DC160-8909-468A-BBB8-BB1ABA85617A}"/>
                  </a:ext>
                </a:extLst>
              </p:cNvPr>
              <p:cNvSpPr>
                <a:spLocks noGrp="1"/>
              </p:cNvSpPr>
              <p:nvPr>
                <p:ph type="body" idx="1"/>
              </p:nvPr>
            </p:nvSpPr>
            <p:spPr>
              <a:xfrm>
                <a:off x="85725" y="907256"/>
                <a:ext cx="8972550" cy="3921919"/>
              </a:xfrm>
            </p:spPr>
            <p:txBody>
              <a:bodyPr/>
              <a:lstStyle/>
              <a:p>
                <a:pPr indent="-342891">
                  <a:lnSpc>
                    <a:spcPct val="150000"/>
                  </a:lnSpc>
                  <a:spcBef>
                    <a:spcPts val="0"/>
                  </a:spcBef>
                  <a:buSzPts val="1800"/>
                  <a:buFont typeface="Times New Roman"/>
                  <a:buChar char="●"/>
                </a:pPr>
                <a:r>
                  <a:rPr lang="en-US" sz="1800" dirty="0"/>
                  <a:t>General flow of our ANN/DNN process …</a:t>
                </a:r>
              </a:p>
              <a:p>
                <a:pPr lvl="1" indent="-342891">
                  <a:lnSpc>
                    <a:spcPct val="150000"/>
                  </a:lnSpc>
                  <a:spcBef>
                    <a:spcPts val="0"/>
                  </a:spcBef>
                  <a:buSzPts val="1800"/>
                  <a:buFont typeface="Times New Roman"/>
                  <a:buChar char="●"/>
                </a:pPr>
                <a:r>
                  <a:rPr lang="en-US" sz="1600" dirty="0"/>
                  <a:t>Feed Forward </a:t>
                </a:r>
                <a:r>
                  <a:rPr lang="en-US" sz="1600" dirty="0">
                    <a:sym typeface="Wingdings" panose="05000000000000000000" pitchFamily="2" charset="2"/>
                  </a:rPr>
                  <a:t> prediction, </a:t>
                </a:r>
                <a14:m>
                  <m:oMath xmlns:m="http://schemas.openxmlformats.org/officeDocument/2006/math">
                    <m:acc>
                      <m:accPr>
                        <m:chr m:val="̂"/>
                        <m:ctrlPr>
                          <a:rPr lang="en-US" sz="1600" b="0" i="1" smtClean="0">
                            <a:latin typeface="Cambria Math" panose="02040503050406030204" pitchFamily="18" charset="0"/>
                            <a:sym typeface="Wingdings" panose="05000000000000000000" pitchFamily="2" charset="2"/>
                          </a:rPr>
                        </m:ctrlPr>
                      </m:accPr>
                      <m:e>
                        <m:r>
                          <a:rPr lang="en-US" sz="1600" b="0" i="1" smtClean="0">
                            <a:latin typeface="Cambria Math" panose="02040503050406030204" pitchFamily="18" charset="0"/>
                            <a:sym typeface="Wingdings" panose="05000000000000000000" pitchFamily="2" charset="2"/>
                          </a:rPr>
                          <m:t>𝑦</m:t>
                        </m:r>
                      </m:e>
                    </m:acc>
                  </m:oMath>
                </a14:m>
                <a:r>
                  <a:rPr lang="en-US" sz="1600" dirty="0"/>
                  <a:t>, made and compared against </a:t>
                </a:r>
                <a14:m>
                  <m:oMath xmlns:m="http://schemas.openxmlformats.org/officeDocument/2006/math">
                    <m:r>
                      <a:rPr lang="en-US" sz="1600" b="0" i="1" smtClean="0">
                        <a:latin typeface="Cambria Math" panose="02040503050406030204" pitchFamily="18" charset="0"/>
                      </a:rPr>
                      <m:t>𝑦</m:t>
                    </m:r>
                  </m:oMath>
                </a14:m>
                <a:r>
                  <a:rPr lang="en-US" sz="1600" dirty="0"/>
                  <a:t> </a:t>
                </a:r>
                <a:r>
                  <a:rPr lang="en-US" sz="1600" dirty="0">
                    <a:sym typeface="Wingdings" panose="05000000000000000000" pitchFamily="2" charset="2"/>
                  </a:rPr>
                  <a:t> backpropagation to update weights  repeat until stop</a:t>
                </a:r>
              </a:p>
              <a:p>
                <a:pPr lvl="1" indent="-342891">
                  <a:lnSpc>
                    <a:spcPct val="150000"/>
                  </a:lnSpc>
                  <a:spcBef>
                    <a:spcPts val="0"/>
                  </a:spcBef>
                  <a:buSzPts val="1800"/>
                  <a:buFont typeface="Times New Roman"/>
                  <a:buChar char="●"/>
                </a:pPr>
                <a:endParaRPr lang="en-US" sz="1600" dirty="0"/>
              </a:p>
              <a:p>
                <a:pPr lvl="1" indent="-342891">
                  <a:lnSpc>
                    <a:spcPct val="150000"/>
                  </a:lnSpc>
                  <a:spcBef>
                    <a:spcPts val="0"/>
                  </a:spcBef>
                  <a:buSzPts val="1800"/>
                  <a:buFont typeface="Times New Roman"/>
                  <a:buChar char="●"/>
                </a:pP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 −</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oMath>
                </a14:m>
                <a:r>
                  <a:rPr lang="en-US" sz="1600" dirty="0"/>
                  <a:t> is the </a:t>
                </a:r>
                <a:r>
                  <a:rPr lang="en-US" sz="1600" u="sng" dirty="0"/>
                  <a:t>loss</a:t>
                </a:r>
                <a14:m>
                  <m:oMath xmlns:m="http://schemas.openxmlformats.org/officeDocument/2006/math">
                    <m:r>
                      <a:rPr lang="en-US" sz="1600" b="0" i="1" u="sng" smtClean="0">
                        <a:latin typeface="Cambria Math" panose="02040503050406030204" pitchFamily="18" charset="0"/>
                      </a:rPr>
                      <m:t> </m:t>
                    </m:r>
                  </m:oMath>
                </a14:m>
                <a:r>
                  <a:rPr lang="en-US" sz="1600" u="sng" dirty="0"/>
                  <a:t>value</a:t>
                </a:r>
              </a:p>
              <a:p>
                <a:pPr lvl="1" indent="-342891">
                  <a:lnSpc>
                    <a:spcPct val="150000"/>
                  </a:lnSpc>
                  <a:spcBef>
                    <a:spcPts val="0"/>
                  </a:spcBef>
                  <a:buSzPts val="1800"/>
                  <a:buFont typeface="Times New Roman"/>
                  <a:buChar char="●"/>
                </a:pPr>
                <a:endParaRPr lang="en-US" sz="1600" u="sng" dirty="0"/>
              </a:p>
              <a:p>
                <a:pPr lvl="1" indent="-342891">
                  <a:lnSpc>
                    <a:spcPct val="150000"/>
                  </a:lnSpc>
                  <a:spcBef>
                    <a:spcPts val="0"/>
                  </a:spcBef>
                  <a:buSzPts val="1800"/>
                  <a:buFont typeface="Times New Roman"/>
                  <a:buChar char="●"/>
                </a:pPr>
                <a:r>
                  <a:rPr lang="en-US" sz="1600" dirty="0"/>
                  <a:t>To optimize the model, want to </a:t>
                </a:r>
                <a:r>
                  <a:rPr lang="en-US" sz="1600" i="1" dirty="0"/>
                  <a:t>minimize</a:t>
                </a:r>
                <a:r>
                  <a:rPr lang="en-US" sz="1600" dirty="0"/>
                  <a:t> the loss function of the model </a:t>
                </a:r>
              </a:p>
              <a:p>
                <a:pPr lvl="1" indent="-342891">
                  <a:lnSpc>
                    <a:spcPct val="150000"/>
                  </a:lnSpc>
                  <a:spcBef>
                    <a:spcPts val="0"/>
                  </a:spcBef>
                  <a:buSzPts val="1800"/>
                  <a:buFont typeface="Times New Roman"/>
                  <a:buChar char="●"/>
                </a:pPr>
                <a:endParaRPr lang="en-US" sz="1600" dirty="0"/>
              </a:p>
              <a:p>
                <a:pPr lvl="1" indent="-342891">
                  <a:lnSpc>
                    <a:spcPct val="150000"/>
                  </a:lnSpc>
                  <a:spcBef>
                    <a:spcPts val="0"/>
                  </a:spcBef>
                  <a:buSzPts val="1800"/>
                  <a:buFont typeface="Times New Roman"/>
                  <a:buChar char="●"/>
                </a:pPr>
                <a:r>
                  <a:rPr lang="en-US" sz="1600" dirty="0"/>
                  <a:t>Effective way to minimize the loss function is to penalize, or regulate, it</a:t>
                </a:r>
              </a:p>
              <a:p>
                <a:pPr lvl="2" indent="-342891">
                  <a:lnSpc>
                    <a:spcPct val="150000"/>
                  </a:lnSpc>
                  <a:spcBef>
                    <a:spcPts val="0"/>
                  </a:spcBef>
                  <a:buSzPts val="1800"/>
                  <a:buFont typeface="Times New Roman"/>
                  <a:buChar char="●"/>
                </a:pPr>
                <a:r>
                  <a:rPr lang="en-US" sz="1300" dirty="0"/>
                  <a:t>Done by adding a penalty term to the loss function</a:t>
                </a:r>
              </a:p>
            </p:txBody>
          </p:sp>
        </mc:Choice>
        <mc:Fallback xmlns="">
          <p:sp>
            <p:nvSpPr>
              <p:cNvPr id="3" name="Text Placeholder 2">
                <a:extLst>
                  <a:ext uri="{FF2B5EF4-FFF2-40B4-BE49-F238E27FC236}">
                    <a16:creationId xmlns:a16="http://schemas.microsoft.com/office/drawing/2014/main" id="{9A3DC160-8909-468A-BBB8-BB1ABA85617A}"/>
                  </a:ext>
                </a:extLst>
              </p:cNvPr>
              <p:cNvSpPr>
                <a:spLocks noGrp="1" noRot="1" noChangeAspect="1" noMove="1" noResize="1" noEditPoints="1" noAdjustHandles="1" noChangeArrowheads="1" noChangeShapeType="1" noTextEdit="1"/>
              </p:cNvSpPr>
              <p:nvPr>
                <p:ph type="body" idx="1"/>
              </p:nvPr>
            </p:nvSpPr>
            <p:spPr>
              <a:xfrm>
                <a:off x="85725" y="907256"/>
                <a:ext cx="8972550" cy="3921919"/>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46184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r>
                      <a:rPr lang="en-US" b="1" i="1" smtClean="0">
                        <a:latin typeface="Cambria Math" panose="02040503050406030204" pitchFamily="18" charset="0"/>
                      </a:rPr>
                      <m:t>,&amp; </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oMath>
                </a14:m>
                <a:endParaRPr lang="en-US" dirty="0"/>
              </a:p>
            </p:txBody>
          </p:sp>
        </mc:Choice>
        <mc:Fallback xmlns="">
          <p:sp>
            <p:nvSpPr>
              <p:cNvPr id="2" name="Title 1">
                <a:extLst>
                  <a:ext uri="{FF2B5EF4-FFF2-40B4-BE49-F238E27FC236}">
                    <a16:creationId xmlns:a16="http://schemas.microsoft.com/office/drawing/2014/main" id="{56C50731-8940-47BC-B710-25C7E750A52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5C5C8DC2-F2F1-4144-A342-4E55FC337E5D}"/>
                  </a:ext>
                </a:extLst>
              </p:cNvPr>
              <p:cNvSpPr>
                <a:spLocks noGrp="1"/>
              </p:cNvSpPr>
              <p:nvPr>
                <p:ph type="body" idx="1"/>
              </p:nvPr>
            </p:nvSpPr>
            <p:spPr>
              <a:xfrm>
                <a:off x="85725" y="907256"/>
                <a:ext cx="8972550" cy="3921919"/>
              </a:xfrm>
            </p:spPr>
            <p:txBody>
              <a:bodyPr/>
              <a:lstStyle/>
              <a:p>
                <a:pPr indent="-342891">
                  <a:lnSpc>
                    <a:spcPct val="150000"/>
                  </a:lnSpc>
                  <a:spcBef>
                    <a:spcPts val="0"/>
                  </a:spcBef>
                  <a:buSzPts val="1800"/>
                  <a:buFont typeface="Times New Roman"/>
                  <a:buChar char="●"/>
                </a:pPr>
                <a:r>
                  <a:rPr lang="en-US" sz="1800" dirty="0"/>
                  <a:t>Regularizers induce a penalty on large weights or weights that do not contribute to learning</a:t>
                </a:r>
              </a:p>
              <a:p>
                <a:pPr indent="-342891">
                  <a:lnSpc>
                    <a:spcPct val="150000"/>
                  </a:lnSpc>
                  <a:spcBef>
                    <a:spcPts val="0"/>
                  </a:spcBef>
                  <a:buSzPts val="1800"/>
                  <a:buFont typeface="Times New Roman"/>
                  <a:buChar char="●"/>
                </a:pPr>
                <a:r>
                  <a:rPr lang="en-US" sz="1800" dirty="0"/>
                  <a:t>Function </a:t>
                </a:r>
                <a14:m>
                  <m:oMath xmlns:m="http://schemas.openxmlformats.org/officeDocument/2006/math">
                    <m:r>
                      <a:rPr lang="en-US" sz="1800" b="0" i="1" smtClean="0">
                        <a:latin typeface="Cambria Math" panose="02040503050406030204" pitchFamily="18" charset="0"/>
                      </a:rPr>
                      <m:t>𝐿</m:t>
                    </m:r>
                  </m:oMath>
                </a14:m>
                <a:r>
                  <a:rPr lang="en-US" sz="1800" dirty="0"/>
                  <a:t> computes the loss between </a:t>
                </a:r>
                <a14:m>
                  <m:oMath xmlns:m="http://schemas.openxmlformats.org/officeDocument/2006/math">
                    <m:r>
                      <a:rPr lang="en-US" sz="1800" i="1">
                        <a:latin typeface="Cambria Math" panose="02040503050406030204" pitchFamily="18" charset="0"/>
                      </a:rPr>
                      <m:t>𝑦</m:t>
                    </m:r>
                  </m:oMath>
                </a14:m>
                <a:r>
                  <a:rPr lang="en-US" sz="1800" dirty="0"/>
                  <a:t> and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oMath>
                </a14:m>
                <a:r>
                  <a:rPr lang="en-US" sz="1800" dirty="0"/>
                  <a:t> (or </a:t>
                </a:r>
                <a14:m>
                  <m:oMath xmlns:m="http://schemas.openxmlformats.org/officeDocument/2006/math">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b="0" i="1" smtClean="0">
                            <a:latin typeface="Cambria Math" panose="02040503050406030204" pitchFamily="18" charset="0"/>
                          </a:rPr>
                          <m:t>𝑥</m:t>
                        </m:r>
                      </m:e>
                    </m:d>
                  </m:oMath>
                </a14:m>
                <a:r>
                  <a:rPr lang="en-US" sz="1800" dirty="0"/>
                  <a:t>)</a:t>
                </a:r>
              </a:p>
              <a:p>
                <a:pPr marL="114298" indent="0" algn="ctr">
                  <a:lnSpc>
                    <a:spcPct val="150000"/>
                  </a:lnSpc>
                  <a:spcBef>
                    <a:spcPts val="0"/>
                  </a:spcBef>
                  <a:buSzPts val="180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m:t>
                      </m:r>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e>
                      </m:d>
                    </m:oMath>
                  </m:oMathPara>
                </a14:m>
                <a:endParaRPr lang="en-US" sz="1800" b="0" dirty="0"/>
              </a:p>
              <a:p>
                <a:pPr marL="114298" indent="0" algn="ctr">
                  <a:lnSpc>
                    <a:spcPct val="150000"/>
                  </a:lnSpc>
                  <a:spcBef>
                    <a:spcPts val="0"/>
                  </a:spcBef>
                  <a:buSzPts val="1800"/>
                  <a:buNone/>
                </a:pPr>
                <a:r>
                  <a:rPr lang="en-US" sz="1800" dirty="0"/>
                  <a:t>where</a:t>
                </a:r>
                <a14:m>
                  <m:oMath xmlns:m="http://schemas.openxmlformats.org/officeDocument/2006/math">
                    <m:r>
                      <a:rPr lang="en-US" sz="1800" b="0" i="0" smtClean="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b="0" i="1" smtClean="0">
                        <a:latin typeface="Cambria Math" panose="02040503050406030204" pitchFamily="18" charset="0"/>
                      </a:rPr>
                      <m:t>…</m:t>
                    </m:r>
                  </m:oMath>
                </a14:m>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b="0" i="1" smtClean="0">
                            <a:latin typeface="Cambria Math" panose="02040503050406030204" pitchFamily="18" charset="0"/>
                          </a:rPr>
                          <m:t>𝑛</m:t>
                        </m:r>
                      </m:sub>
                    </m:sSub>
                  </m:oMath>
                </a14:m>
                <a:r>
                  <a:rPr lang="en-US" sz="1800" b="0" dirty="0"/>
                  <a:t> are input samples in the training set</a:t>
                </a:r>
              </a:p>
              <a:p>
                <a:pPr indent="-342891">
                  <a:lnSpc>
                    <a:spcPct val="150000"/>
                  </a:lnSpc>
                  <a:spcBef>
                    <a:spcPts val="0"/>
                  </a:spcBef>
                  <a:buSzPts val="1800"/>
                  <a:buFont typeface="Times New Roman"/>
                  <a:buChar char="●"/>
                </a:pPr>
                <a:r>
                  <a:rPr lang="en-US" sz="1800" dirty="0"/>
                  <a:t>Goal …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𝑚𝑖𝑛</m:t>
                        </m:r>
                      </m:e>
                      <m:sub>
                        <m:r>
                          <a:rPr lang="en-US" sz="1800" b="0" i="1" smtClean="0">
                            <a:latin typeface="Cambria Math" panose="02040503050406030204" pitchFamily="18" charset="0"/>
                          </a:rPr>
                          <m:t>𝑓</m:t>
                        </m:r>
                      </m:sub>
                    </m:sSub>
                    <m:nary>
                      <m:naryPr>
                        <m:chr m:val="∑"/>
                        <m:limLoc m:val="subSup"/>
                        <m:ctrlPr>
                          <a:rPr lang="en-US" sz="1800" b="0" i="1" smtClean="0">
                            <a:latin typeface="Cambria Math" panose="02040503050406030204" pitchFamily="18" charset="0"/>
                          </a:rPr>
                        </m:ctrlPr>
                      </m:naryPr>
                      <m:sub>
                        <m:r>
                          <m:rPr>
                            <m:brk m:alnAt="25"/>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i="1">
                            <a:latin typeface="Cambria Math" panose="02040503050406030204" pitchFamily="18" charset="0"/>
                          </a:rPr>
                          <m:t>𝐿</m:t>
                        </m:r>
                        <m:d>
                          <m:dPr>
                            <m:ctrlPr>
                              <a:rPr lang="en-US" sz="1800" i="1">
                                <a:latin typeface="Cambria Math" panose="02040503050406030204" pitchFamily="18" charset="0"/>
                              </a:rPr>
                            </m:ctrlPr>
                          </m:dPr>
                          <m:e>
                            <m:r>
                              <a:rPr lang="en-US" sz="1800" i="1">
                                <a:latin typeface="Cambria Math" panose="02040503050406030204" pitchFamily="18" charset="0"/>
                              </a:rPr>
                              <m:t>𝑓</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e>
                        </m:d>
                      </m:e>
                    </m:nary>
                  </m:oMath>
                </a14:m>
                <a:endParaRPr lang="en-US" sz="1800" dirty="0"/>
              </a:p>
              <a:p>
                <a:pPr indent="-342891">
                  <a:lnSpc>
                    <a:spcPct val="150000"/>
                  </a:lnSpc>
                  <a:spcBef>
                    <a:spcPts val="0"/>
                  </a:spcBef>
                  <a:buSzPts val="1800"/>
                  <a:buFont typeface="Times New Roman"/>
                  <a:buChar char="●"/>
                </a:pPr>
                <a:r>
                  <a:rPr lang="en-US" sz="1800" dirty="0"/>
                  <a:t>Add a regularizer, </a:t>
                </a:r>
                <a14:m>
                  <m:oMath xmlns:m="http://schemas.openxmlformats.org/officeDocument/2006/math">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r>
                      <a:rPr lang="en-US" sz="1800" b="0" i="1" smtClean="0">
                        <a:latin typeface="Cambria Math" panose="02040503050406030204" pitchFamily="18" charset="0"/>
                        <a:ea typeface="Cambria Math" panose="02040503050406030204" pitchFamily="18" charset="0"/>
                      </a:rPr>
                      <m:t>)</m:t>
                    </m:r>
                  </m:oMath>
                </a14:m>
                <a:r>
                  <a:rPr lang="en-US" sz="1800" dirty="0"/>
                  <a:t>, “regularization for some function </a:t>
                </a:r>
                <a14:m>
                  <m:oMath xmlns:m="http://schemas.openxmlformats.org/officeDocument/2006/math">
                    <m:r>
                      <a:rPr lang="en-US" sz="1800" i="1">
                        <a:latin typeface="Cambria Math" panose="02040503050406030204" pitchFamily="18" charset="0"/>
                      </a:rPr>
                      <m:t>𝑓</m:t>
                    </m:r>
                  </m:oMath>
                </a14:m>
                <a:r>
                  <a:rPr lang="en-US" sz="1800" dirty="0"/>
                  <a:t>”</a:t>
                </a:r>
              </a:p>
              <a:p>
                <a:pPr marL="114298" indent="0" algn="ctr">
                  <a:lnSpc>
                    <a:spcPct val="150000"/>
                  </a:lnSpc>
                  <a:spcBef>
                    <a:spcPts val="0"/>
                  </a:spcBef>
                  <a:buSzPts val="180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𝑓</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m:t>
                      </m:r>
                      <m:nary>
                        <m:naryPr>
                          <m:chr m:val="∑"/>
                          <m:limLoc m:val="subSup"/>
                          <m:ctrlPr>
                            <a:rPr lang="en-US" sz="1800" i="1">
                              <a:latin typeface="Cambria Math" panose="02040503050406030204" pitchFamily="18" charset="0"/>
                            </a:rPr>
                          </m:ctrlPr>
                        </m:naryPr>
                        <m:sub>
                          <m:r>
                            <m:rPr>
                              <m:brk m:alnAt="25"/>
                            </m:rPr>
                            <a:rPr lang="en-US" sz="1800" i="1">
                              <a:latin typeface="Cambria Math" panose="02040503050406030204" pitchFamily="18" charset="0"/>
                            </a:rPr>
                            <m:t>𝑖</m:t>
                          </m:r>
                          <m:r>
                            <a:rPr lang="en-US" sz="1800" i="1">
                              <a:latin typeface="Cambria Math" panose="02040503050406030204" pitchFamily="18" charset="0"/>
                            </a:rPr>
                            <m:t>=</m:t>
                          </m:r>
                          <m:r>
                            <m:rPr>
                              <m:brk m:alnAt="25"/>
                            </m:rPr>
                            <a:rPr lang="en-US" sz="1800" i="1">
                              <a:latin typeface="Cambria Math" panose="02040503050406030204" pitchFamily="18" charset="0"/>
                            </a:rPr>
                            <m:t>1</m:t>
                          </m:r>
                        </m:sub>
                        <m:sup>
                          <m:r>
                            <a:rPr lang="en-US" sz="1800" i="1">
                              <a:latin typeface="Cambria Math" panose="02040503050406030204" pitchFamily="18" charset="0"/>
                            </a:rPr>
                            <m:t>𝑛</m:t>
                          </m:r>
                        </m:sup>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𝑙𝑜𝑠𝑠𝑐𝑜𝑚𝑝𝑜𝑛𝑒𝑛𝑡</m:t>
                              </m:r>
                            </m:sub>
                          </m:sSub>
                          <m:d>
                            <m:dPr>
                              <m:ctrlPr>
                                <a:rPr lang="en-US" sz="1800" i="1">
                                  <a:latin typeface="Cambria Math" panose="02040503050406030204" pitchFamily="18" charset="0"/>
                                </a:rPr>
                              </m:ctrlPr>
                            </m:dPr>
                            <m:e>
                              <m:r>
                                <a:rPr lang="en-US" sz="1800" i="1">
                                  <a:latin typeface="Cambria Math" panose="02040503050406030204" pitchFamily="18" charset="0"/>
                                </a:rPr>
                                <m:t>𝑓</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e>
                              </m:d>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e>
                          </m:d>
                          <m:r>
                            <a:rPr lang="en-US" sz="1800" b="0" i="1"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𝑅</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𝑓</m:t>
                          </m:r>
                          <m:r>
                            <a:rPr lang="en-US" sz="1800" b="0" i="1" smtClean="0">
                              <a:latin typeface="Cambria Math" panose="02040503050406030204" pitchFamily="18" charset="0"/>
                              <a:ea typeface="Cambria Math" panose="02040503050406030204" pitchFamily="18" charset="0"/>
                            </a:rPr>
                            <m:t>)</m:t>
                          </m:r>
                        </m:e>
                      </m:nary>
                    </m:oMath>
                  </m:oMathPara>
                </a14:m>
                <a:endParaRPr lang="en-US" sz="1800" b="0" dirty="0"/>
              </a:p>
            </p:txBody>
          </p:sp>
        </mc:Choice>
        <mc:Fallback xmlns="">
          <p:sp>
            <p:nvSpPr>
              <p:cNvPr id="8" name="Text Placeholder 2">
                <a:extLst>
                  <a:ext uri="{FF2B5EF4-FFF2-40B4-BE49-F238E27FC236}">
                    <a16:creationId xmlns:a16="http://schemas.microsoft.com/office/drawing/2014/main" id="{5C5C8DC2-F2F1-4144-A342-4E55FC337E5D}"/>
                  </a:ext>
                </a:extLst>
              </p:cNvPr>
              <p:cNvSpPr>
                <a:spLocks noGrp="1" noRot="1" noChangeAspect="1" noMove="1" noResize="1" noEditPoints="1" noAdjustHandles="1" noChangeArrowheads="1" noChangeShapeType="1" noTextEdit="1"/>
              </p:cNvSpPr>
              <p:nvPr>
                <p:ph type="body" idx="1"/>
              </p:nvPr>
            </p:nvSpPr>
            <p:spPr>
              <a:xfrm>
                <a:off x="85725" y="907256"/>
                <a:ext cx="8972550" cy="3921919"/>
              </a:xfrm>
              <a:blipFill>
                <a:blip r:embed="rId3"/>
                <a:stretch>
                  <a:fillRect r="-10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62D940E-F56F-4C4A-B104-D6A32E700F40}"/>
                  </a:ext>
                </a:extLst>
              </p:cNvPr>
              <p:cNvSpPr txBox="1"/>
              <p:nvPr/>
            </p:nvSpPr>
            <p:spPr>
              <a:xfrm flipH="1">
                <a:off x="7153528" y="3761293"/>
                <a:ext cx="1226899" cy="307777"/>
              </a:xfrm>
              <a:prstGeom prst="rect">
                <a:avLst/>
              </a:prstGeom>
              <a:solidFill>
                <a:srgbClr val="FFFF00"/>
              </a:solidFill>
              <a:ln>
                <a:solidFill>
                  <a:schemeClr val="tx1"/>
                </a:solidFill>
              </a:ln>
            </p:spPr>
            <p:txBody>
              <a:bodyPr wrap="square" rtlCol="0">
                <a:spAutoFit/>
              </a:bodyPr>
              <a:lstStyle/>
              <a:p>
                <a:pPr algn="ctr"/>
                <a:r>
                  <a:rPr lang="en-US" dirty="0"/>
                  <a:t>we control </a:t>
                </a:r>
                <a14:m>
                  <m:oMath xmlns:m="http://schemas.openxmlformats.org/officeDocument/2006/math">
                    <m:r>
                      <a:rPr lang="en-US" sz="1400" b="0" i="1" smtClean="0">
                        <a:latin typeface="Cambria Math" panose="02040503050406030204" pitchFamily="18" charset="0"/>
                        <a:ea typeface="Cambria Math" panose="02040503050406030204" pitchFamily="18" charset="0"/>
                      </a:rPr>
                      <m:t>𝜆</m:t>
                    </m:r>
                  </m:oMath>
                </a14:m>
                <a:r>
                  <a:rPr lang="en-US" dirty="0"/>
                  <a:t> </a:t>
                </a:r>
              </a:p>
            </p:txBody>
          </p:sp>
        </mc:Choice>
        <mc:Fallback xmlns="">
          <p:sp>
            <p:nvSpPr>
              <p:cNvPr id="10" name="TextBox 9">
                <a:extLst>
                  <a:ext uri="{FF2B5EF4-FFF2-40B4-BE49-F238E27FC236}">
                    <a16:creationId xmlns:a16="http://schemas.microsoft.com/office/drawing/2014/main" id="{462D940E-F56F-4C4A-B104-D6A32E700F40}"/>
                  </a:ext>
                </a:extLst>
              </p:cNvPr>
              <p:cNvSpPr txBox="1">
                <a:spLocks noRot="1" noChangeAspect="1" noMove="1" noResize="1" noEditPoints="1" noAdjustHandles="1" noChangeArrowheads="1" noChangeShapeType="1" noTextEdit="1"/>
              </p:cNvSpPr>
              <p:nvPr/>
            </p:nvSpPr>
            <p:spPr>
              <a:xfrm flipH="1">
                <a:off x="7153528" y="3761293"/>
                <a:ext cx="1226899" cy="307777"/>
              </a:xfrm>
              <a:prstGeom prst="rect">
                <a:avLst/>
              </a:prstGeom>
              <a:blipFill>
                <a:blip r:embed="rId4"/>
                <a:stretch>
                  <a:fillRect t="-1923" b="-19231"/>
                </a:stretch>
              </a:blipFill>
              <a:ln>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3F470E1-FF0F-4ED2-B80B-2B9229634CE0}"/>
              </a:ext>
            </a:extLst>
          </p:cNvPr>
          <p:cNvCxnSpPr/>
          <p:nvPr/>
        </p:nvCxnSpPr>
        <p:spPr>
          <a:xfrm flipH="1">
            <a:off x="6740165" y="3915182"/>
            <a:ext cx="413363" cy="232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12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r>
                      <a:rPr lang="en-US" b="1" i="1" smtClean="0">
                        <a:latin typeface="Cambria Math" panose="02040503050406030204" pitchFamily="18" charset="0"/>
                      </a:rPr>
                      <m:t>,&amp; </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oMath>
                </a14:m>
                <a:endParaRPr lang="en-US" dirty="0"/>
              </a:p>
            </p:txBody>
          </p:sp>
        </mc:Choice>
        <mc:Fallback xmlns="">
          <p:sp>
            <p:nvSpPr>
              <p:cNvPr id="2" name="Title 1">
                <a:extLst>
                  <a:ext uri="{FF2B5EF4-FFF2-40B4-BE49-F238E27FC236}">
                    <a16:creationId xmlns:a16="http://schemas.microsoft.com/office/drawing/2014/main" id="{56C50731-8940-47BC-B710-25C7E750A52A}"/>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8" name="Text Placeholder 2">
            <a:extLst>
              <a:ext uri="{FF2B5EF4-FFF2-40B4-BE49-F238E27FC236}">
                <a16:creationId xmlns:a16="http://schemas.microsoft.com/office/drawing/2014/main" id="{5C5C8DC2-F2F1-4144-A342-4E55FC337E5D}"/>
              </a:ext>
            </a:extLst>
          </p:cNvPr>
          <p:cNvSpPr>
            <a:spLocks noGrp="1"/>
          </p:cNvSpPr>
          <p:nvPr>
            <p:ph type="body" idx="1"/>
          </p:nvPr>
        </p:nvSpPr>
        <p:spPr>
          <a:xfrm>
            <a:off x="85725" y="907256"/>
            <a:ext cx="8972550" cy="3921919"/>
          </a:xfrm>
        </p:spPr>
        <p:txBody>
          <a:bodyPr/>
          <a:lstStyle/>
          <a:p>
            <a:pPr indent="-342891">
              <a:lnSpc>
                <a:spcPct val="150000"/>
              </a:lnSpc>
              <a:spcBef>
                <a:spcPts val="0"/>
              </a:spcBef>
              <a:buSzPts val="1800"/>
              <a:buFont typeface="Times New Roman"/>
              <a:buChar char="●"/>
            </a:pPr>
            <a:r>
              <a:rPr lang="en-US" sz="1800" dirty="0"/>
              <a:t>We’ve done this ‘minimize loss function’ before … </a:t>
            </a:r>
          </a:p>
          <a:p>
            <a:pPr indent="-342891">
              <a:lnSpc>
                <a:spcPct val="150000"/>
              </a:lnSpc>
              <a:spcBef>
                <a:spcPts val="0"/>
              </a:spcBef>
              <a:buSzPts val="1800"/>
              <a:buFont typeface="Times New Roman"/>
              <a:buChar char="●"/>
            </a:pPr>
            <a:endParaRPr lang="en-US" sz="1800" b="0" dirty="0"/>
          </a:p>
        </p:txBody>
      </p:sp>
      <p:pic>
        <p:nvPicPr>
          <p:cNvPr id="9" name="Picture 8">
            <a:extLst>
              <a:ext uri="{FF2B5EF4-FFF2-40B4-BE49-F238E27FC236}">
                <a16:creationId xmlns:a16="http://schemas.microsoft.com/office/drawing/2014/main" id="{DA59C2DC-F22A-422A-BCF9-872D8A3ACD7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814939" y="1367161"/>
            <a:ext cx="5784931" cy="3308807"/>
          </a:xfrm>
          <a:prstGeom prst="rect">
            <a:avLst/>
          </a:prstGeom>
        </p:spPr>
      </p:pic>
      <p:sp>
        <p:nvSpPr>
          <p:cNvPr id="13" name="TextBox 12">
            <a:extLst>
              <a:ext uri="{FF2B5EF4-FFF2-40B4-BE49-F238E27FC236}">
                <a16:creationId xmlns:a16="http://schemas.microsoft.com/office/drawing/2014/main" id="{6E32EE63-2610-437E-9FC9-F48AC826FEFB}"/>
              </a:ext>
            </a:extLst>
          </p:cNvPr>
          <p:cNvSpPr txBox="1"/>
          <p:nvPr/>
        </p:nvSpPr>
        <p:spPr>
          <a:xfrm flipH="1">
            <a:off x="5748933" y="3909888"/>
            <a:ext cx="1226899" cy="307777"/>
          </a:xfrm>
          <a:prstGeom prst="rect">
            <a:avLst/>
          </a:prstGeom>
          <a:solidFill>
            <a:srgbClr val="FFFF00"/>
          </a:solidFill>
          <a:ln>
            <a:solidFill>
              <a:schemeClr val="tx1"/>
            </a:solidFill>
          </a:ln>
        </p:spPr>
        <p:txBody>
          <a:bodyPr wrap="square" rtlCol="0">
            <a:spAutoFit/>
          </a:bodyPr>
          <a:lstStyle/>
          <a:p>
            <a:pPr algn="ctr"/>
            <a:r>
              <a:rPr lang="en-US" dirty="0"/>
              <a:t>loss function </a:t>
            </a:r>
          </a:p>
        </p:txBody>
      </p:sp>
      <p:cxnSp>
        <p:nvCxnSpPr>
          <p:cNvPr id="14" name="Straight Arrow Connector 13">
            <a:extLst>
              <a:ext uri="{FF2B5EF4-FFF2-40B4-BE49-F238E27FC236}">
                <a16:creationId xmlns:a16="http://schemas.microsoft.com/office/drawing/2014/main" id="{9A78DE1D-C60F-4651-9C51-A000E100B225}"/>
              </a:ext>
            </a:extLst>
          </p:cNvPr>
          <p:cNvCxnSpPr>
            <a:cxnSpLocks/>
            <a:stCxn id="13" idx="3"/>
          </p:cNvCxnSpPr>
          <p:nvPr/>
        </p:nvCxnSpPr>
        <p:spPr>
          <a:xfrm flipH="1">
            <a:off x="5124895" y="4063777"/>
            <a:ext cx="624038" cy="344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05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r>
                      <a:rPr lang="en-US" b="1" i="1" smtClean="0">
                        <a:latin typeface="Cambria Math" panose="02040503050406030204" pitchFamily="18" charset="0"/>
                      </a:rPr>
                      <m:t>,&amp; </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oMath>
                </a14:m>
                <a:endParaRPr lang="en-US" dirty="0"/>
              </a:p>
            </p:txBody>
          </p:sp>
        </mc:Choice>
        <mc:Fallback xmlns="">
          <p:sp>
            <p:nvSpPr>
              <p:cNvPr id="2" name="Title 1">
                <a:extLst>
                  <a:ext uri="{FF2B5EF4-FFF2-40B4-BE49-F238E27FC236}">
                    <a16:creationId xmlns:a16="http://schemas.microsoft.com/office/drawing/2014/main" id="{56C50731-8940-47BC-B710-25C7E750A52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sp>
        <p:nvSpPr>
          <p:cNvPr id="8" name="Text Placeholder 2">
            <a:extLst>
              <a:ext uri="{FF2B5EF4-FFF2-40B4-BE49-F238E27FC236}">
                <a16:creationId xmlns:a16="http://schemas.microsoft.com/office/drawing/2014/main" id="{5C5C8DC2-F2F1-4144-A342-4E55FC337E5D}"/>
              </a:ext>
            </a:extLst>
          </p:cNvPr>
          <p:cNvSpPr>
            <a:spLocks noGrp="1"/>
          </p:cNvSpPr>
          <p:nvPr>
            <p:ph type="body" idx="1"/>
          </p:nvPr>
        </p:nvSpPr>
        <p:spPr>
          <a:xfrm>
            <a:off x="85725" y="775278"/>
            <a:ext cx="8972550" cy="3921919"/>
          </a:xfrm>
        </p:spPr>
        <p:txBody>
          <a:bodyPr/>
          <a:lstStyle/>
          <a:p>
            <a:pPr indent="-342891">
              <a:lnSpc>
                <a:spcPct val="150000"/>
              </a:lnSpc>
              <a:spcBef>
                <a:spcPts val="0"/>
              </a:spcBef>
              <a:buSzPts val="1800"/>
              <a:buFont typeface="Times New Roman"/>
              <a:buChar char="●"/>
            </a:pPr>
            <a:r>
              <a:rPr lang="en-US" sz="1800" dirty="0"/>
              <a:t>Common regularizations for linear regression models include:</a:t>
            </a:r>
          </a:p>
          <a:p>
            <a:pPr lvl="1" indent="-342891">
              <a:lnSpc>
                <a:spcPct val="150000"/>
              </a:lnSpc>
              <a:spcBef>
                <a:spcPts val="0"/>
              </a:spcBef>
              <a:buSzPts val="1800"/>
              <a:buFont typeface="Times New Roman"/>
              <a:buChar char="●"/>
            </a:pPr>
            <a:r>
              <a:rPr lang="en-US" sz="1600" dirty="0"/>
              <a:t>L2 regularization (Ridge)</a:t>
            </a:r>
          </a:p>
          <a:p>
            <a:pPr lvl="1" indent="-342891">
              <a:lnSpc>
                <a:spcPct val="150000"/>
              </a:lnSpc>
              <a:spcBef>
                <a:spcPts val="0"/>
              </a:spcBef>
              <a:buSzPts val="1800"/>
              <a:buFont typeface="Times New Roman"/>
              <a:buChar char="●"/>
            </a:pPr>
            <a:r>
              <a:rPr lang="en-US" sz="1600" dirty="0"/>
              <a:t>L1 regularization (Lasso)</a:t>
            </a:r>
          </a:p>
          <a:p>
            <a:pPr lvl="1" indent="-342891">
              <a:lnSpc>
                <a:spcPct val="150000"/>
              </a:lnSpc>
              <a:spcBef>
                <a:spcPts val="0"/>
              </a:spcBef>
              <a:buSzPts val="1800"/>
              <a:buFont typeface="Times New Roman"/>
              <a:buChar char="●"/>
            </a:pPr>
            <a:r>
              <a:rPr lang="en-US" sz="1600" dirty="0"/>
              <a:t>L1L2 regularization (Elastic Net)</a:t>
            </a:r>
          </a:p>
          <a:p>
            <a:pPr lvl="1" indent="-342891">
              <a:lnSpc>
                <a:spcPct val="150000"/>
              </a:lnSpc>
              <a:spcBef>
                <a:spcPts val="0"/>
              </a:spcBef>
              <a:buSzPts val="1800"/>
              <a:buFont typeface="Times New Roman"/>
              <a:buChar char="●"/>
            </a:pPr>
            <a:r>
              <a:rPr lang="en-US" sz="1600" dirty="0"/>
              <a:t>All three available in </a:t>
            </a:r>
            <a:r>
              <a:rPr lang="en-US" sz="1600" dirty="0" err="1"/>
              <a:t>Keras</a:t>
            </a:r>
            <a:endParaRPr lang="en-US" sz="1600" dirty="0"/>
          </a:p>
          <a:p>
            <a:pPr lvl="1" indent="-342891">
              <a:lnSpc>
                <a:spcPct val="150000"/>
              </a:lnSpc>
              <a:spcBef>
                <a:spcPts val="0"/>
              </a:spcBef>
              <a:buSzPts val="1800"/>
              <a:buFont typeface="Times New Roman"/>
              <a:buChar char="●"/>
            </a:pPr>
            <a:endParaRPr lang="en-US" sz="1600" dirty="0"/>
          </a:p>
          <a:p>
            <a:pPr indent="-342891">
              <a:lnSpc>
                <a:spcPct val="150000"/>
              </a:lnSpc>
              <a:spcBef>
                <a:spcPts val="0"/>
              </a:spcBef>
              <a:buSzPts val="1800"/>
              <a:buFont typeface="Times New Roman"/>
              <a:buChar char="●"/>
            </a:pPr>
            <a:endParaRPr lang="en-US" sz="1600" dirty="0">
              <a:hlinkClick r:id="rId4"/>
            </a:endParaRPr>
          </a:p>
          <a:p>
            <a:pPr indent="-342891">
              <a:lnSpc>
                <a:spcPct val="150000"/>
              </a:lnSpc>
              <a:spcBef>
                <a:spcPts val="0"/>
              </a:spcBef>
              <a:buSzPts val="1800"/>
              <a:buFont typeface="Times New Roman"/>
              <a:buChar char="●"/>
            </a:pPr>
            <a:endParaRPr lang="en-US" sz="1600" dirty="0">
              <a:hlinkClick r:id="rId4"/>
            </a:endParaRPr>
          </a:p>
          <a:p>
            <a:pPr indent="-342891">
              <a:lnSpc>
                <a:spcPct val="150000"/>
              </a:lnSpc>
              <a:spcBef>
                <a:spcPts val="0"/>
              </a:spcBef>
              <a:buSzPts val="1800"/>
              <a:buFont typeface="Times New Roman"/>
              <a:buChar char="●"/>
            </a:pPr>
            <a:r>
              <a:rPr lang="en-US" sz="1600" dirty="0">
                <a:hlinkClick r:id="rId4"/>
              </a:rPr>
              <a:t>https://github.com/christianversloot/machine-learning-articles/blob/main/what-are-l1-l2-and-elastic-net-regularization-in-neural-networks.md</a:t>
            </a:r>
            <a:r>
              <a:rPr lang="en-US" sz="1600" dirty="0"/>
              <a:t> </a:t>
            </a:r>
            <a:r>
              <a:rPr lang="en-US" sz="1600" dirty="0">
                <a:sym typeface="Wingdings" panose="05000000000000000000" pitchFamily="2" charset="2"/>
              </a:rPr>
              <a:t> good explanation of all three</a:t>
            </a:r>
            <a:endParaRPr lang="en-US" sz="1600" dirty="0"/>
          </a:p>
          <a:p>
            <a:pPr marL="114298" indent="0">
              <a:lnSpc>
                <a:spcPct val="150000"/>
              </a:lnSpc>
              <a:spcBef>
                <a:spcPts val="0"/>
              </a:spcBef>
              <a:buSzPts val="1800"/>
              <a:buNone/>
            </a:pPr>
            <a:endParaRPr lang="en-US" sz="1600" b="0" i="1" dirty="0">
              <a:latin typeface="Cambria Math" panose="02040503050406030204" pitchFamily="18" charset="0"/>
            </a:endParaRPr>
          </a:p>
          <a:p>
            <a:pPr marL="114298" indent="0" algn="ctr">
              <a:lnSpc>
                <a:spcPct val="150000"/>
              </a:lnSpc>
              <a:spcBef>
                <a:spcPts val="0"/>
              </a:spcBef>
              <a:buSzPts val="1800"/>
              <a:buNone/>
            </a:pPr>
            <a:endParaRPr lang="en-US" sz="1800" b="0" dirty="0"/>
          </a:p>
        </p:txBody>
      </p:sp>
    </p:spTree>
    <p:extLst>
      <p:ext uri="{BB962C8B-B14F-4D97-AF65-F5344CB8AC3E}">
        <p14:creationId xmlns:p14="http://schemas.microsoft.com/office/powerpoint/2010/main" val="2673275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r>
                      <a:rPr lang="en-US" b="1" i="1" smtClean="0">
                        <a:latin typeface="Cambria Math" panose="02040503050406030204" pitchFamily="18" charset="0"/>
                      </a:rPr>
                      <m:t>,&amp; </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oMath>
                </a14:m>
                <a:endParaRPr lang="en-US" dirty="0"/>
              </a:p>
            </p:txBody>
          </p:sp>
        </mc:Choice>
        <mc:Fallback xmlns="">
          <p:sp>
            <p:nvSpPr>
              <p:cNvPr id="2" name="Title 1">
                <a:extLst>
                  <a:ext uri="{FF2B5EF4-FFF2-40B4-BE49-F238E27FC236}">
                    <a16:creationId xmlns:a16="http://schemas.microsoft.com/office/drawing/2014/main" id="{56C50731-8940-47BC-B710-25C7E750A52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5C5C8DC2-F2F1-4144-A342-4E55FC337E5D}"/>
                  </a:ext>
                </a:extLst>
              </p:cNvPr>
              <p:cNvSpPr>
                <a:spLocks noGrp="1"/>
              </p:cNvSpPr>
              <p:nvPr>
                <p:ph type="body" idx="1"/>
              </p:nvPr>
            </p:nvSpPr>
            <p:spPr>
              <a:xfrm>
                <a:off x="85725" y="775278"/>
                <a:ext cx="8972550" cy="3921919"/>
              </a:xfrm>
            </p:spPr>
            <p:txBody>
              <a:bodyPr/>
              <a:lstStyle/>
              <a:p>
                <a:pPr indent="-342891">
                  <a:lnSpc>
                    <a:spcPct val="150000"/>
                  </a:lnSpc>
                  <a:spcBef>
                    <a:spcPts val="0"/>
                  </a:spcBef>
                  <a:buSzPts val="1800"/>
                  <a:buFont typeface="Times New Roman"/>
                  <a:buChar char="●"/>
                </a:pPr>
                <a:r>
                  <a:rPr lang="en-US" sz="1600" dirty="0"/>
                  <a:t>L2 regularization (Ridge) or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ℓ</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 </m:t>
                    </m:r>
                    <m:r>
                      <a:rPr lang="en-US" sz="1600" b="0" i="1" smtClean="0">
                        <a:latin typeface="Cambria Math" panose="02040503050406030204" pitchFamily="18" charset="0"/>
                      </a:rPr>
                      <m:t>𝑁𝑜𝑟𝑚</m:t>
                    </m:r>
                  </m:oMath>
                </a14:m>
                <a:endParaRPr lang="en-US" sz="1600" dirty="0"/>
              </a:p>
              <a:p>
                <a:pPr marL="114298" indent="0" algn="ctr">
                  <a:lnSpc>
                    <a:spcPct val="150000"/>
                  </a:lnSpc>
                  <a:spcBef>
                    <a:spcPts val="0"/>
                  </a:spcBef>
                  <a:buSzPts val="1800"/>
                  <a:buNone/>
                </a:pPr>
                <a14:m>
                  <m:oMath xmlns:m="http://schemas.openxmlformats.org/officeDocument/2006/math">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nary>
                      <m:naryPr>
                        <m:chr m:val="∑"/>
                        <m:limLoc m:val="subSup"/>
                        <m:ctrlPr>
                          <a:rPr lang="en-US" sz="1600" i="1">
                            <a:latin typeface="Cambria Math" panose="02040503050406030204" pitchFamily="18" charset="0"/>
                          </a:rPr>
                        </m:ctrlPr>
                      </m:naryPr>
                      <m:sub>
                        <m:r>
                          <m:rPr>
                            <m:brk m:alnAt="25"/>
                          </m:rPr>
                          <a:rPr lang="en-US" sz="1600" i="1">
                            <a:latin typeface="Cambria Math" panose="02040503050406030204" pitchFamily="18" charset="0"/>
                          </a:rPr>
                          <m:t>𝑖</m:t>
                        </m:r>
                        <m:r>
                          <a:rPr lang="en-US" sz="1600" i="1">
                            <a:latin typeface="Cambria Math" panose="02040503050406030204" pitchFamily="18" charset="0"/>
                          </a:rPr>
                          <m:t>=</m:t>
                        </m:r>
                        <m:r>
                          <m:rPr>
                            <m:brk m:alnAt="25"/>
                          </m:rPr>
                          <a:rPr lang="en-US" sz="1600" i="1">
                            <a:latin typeface="Cambria Math" panose="02040503050406030204" pitchFamily="18" charset="0"/>
                          </a:rPr>
                          <m:t>1</m:t>
                        </m:r>
                      </m:sub>
                      <m:sup>
                        <m:r>
                          <a:rPr lang="en-US" sz="1600" i="1">
                            <a:latin typeface="Cambria Math" panose="02040503050406030204" pitchFamily="18" charset="0"/>
                          </a:rPr>
                          <m:t>𝑛</m:t>
                        </m:r>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𝑙𝑜𝑠𝑠𝑐𝑜𝑚𝑝𝑜𝑛𝑒𝑛𝑡</m:t>
                            </m:r>
                          </m:sub>
                        </m:sSub>
                        <m:d>
                          <m:dPr>
                            <m:ctrlPr>
                              <a:rPr lang="en-US" sz="1600" i="1">
                                <a:latin typeface="Cambria Math" panose="02040503050406030204" pitchFamily="18" charset="0"/>
                              </a:rPr>
                            </m:ctrlPr>
                          </m:dPr>
                          <m:e>
                            <m:r>
                              <a:rPr lang="en-US" sz="1600" i="1">
                                <a:latin typeface="Cambria Math" panose="02040503050406030204" pitchFamily="18" charset="0"/>
                              </a:rPr>
                              <m:t>𝑓</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𝜆</m:t>
                        </m:r>
                        <m:nary>
                          <m:naryPr>
                            <m:chr m:val="∑"/>
                            <m:limLoc m:val="subSup"/>
                            <m:ctrlPr>
                              <a:rPr lang="en-US" sz="1600" b="0" i="1" smtClean="0">
                                <a:latin typeface="Cambria Math" panose="02040503050406030204" pitchFamily="18" charset="0"/>
                                <a:ea typeface="Cambria Math" panose="02040503050406030204" pitchFamily="18" charset="0"/>
                              </a:rPr>
                            </m:ctrlPr>
                          </m:naryPr>
                          <m:sub>
                            <m:r>
                              <m:rPr>
                                <m:brk m:alnAt="25"/>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𝑛</m:t>
                            </m:r>
                          </m:sup>
                          <m:e>
                            <m:sSubSup>
                              <m:sSubSupPr>
                                <m:ctrlPr>
                                  <a:rPr lang="en-US" sz="1600" b="0" i="1" smtClean="0">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𝜔</m:t>
                                </m:r>
                              </m:e>
                              <m:sub>
                                <m:r>
                                  <a:rPr lang="en-US" sz="1600" b="0" i="1" smtClean="0">
                                    <a:latin typeface="Cambria Math" panose="02040503050406030204" pitchFamily="18" charset="0"/>
                                    <a:ea typeface="Cambria Math" panose="02040503050406030204" pitchFamily="18" charset="0"/>
                                  </a:rPr>
                                  <m:t>𝑖</m:t>
                                </m:r>
                              </m:sub>
                              <m:sup>
                                <m:r>
                                  <a:rPr lang="en-US" sz="1600" b="0" i="1" smtClean="0">
                                    <a:latin typeface="Cambria Math" panose="02040503050406030204" pitchFamily="18" charset="0"/>
                                    <a:ea typeface="Cambria Math" panose="02040503050406030204" pitchFamily="18" charset="0"/>
                                  </a:rPr>
                                  <m:t>2</m:t>
                                </m:r>
                              </m:sup>
                            </m:sSubSup>
                          </m:e>
                        </m:nary>
                      </m:e>
                    </m:nary>
                  </m:oMath>
                </a14:m>
                <a:r>
                  <a:rPr lang="en-US" sz="1600" b="0" i="1" dirty="0">
                    <a:latin typeface="Cambria Math" panose="02040503050406030204" pitchFamily="18" charset="0"/>
                  </a:rPr>
                  <a:t> </a:t>
                </a:r>
                <a:r>
                  <a:rPr lang="en-US" sz="1600" dirty="0"/>
                  <a:t>, where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𝑎𝑟𝑒</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𝑤𝑒𝑖𝑔h𝑡𝑠</m:t>
                    </m:r>
                    <m:r>
                      <a:rPr lang="en-US" sz="1600" i="1">
                        <a:latin typeface="Cambria Math" panose="02040503050406030204" pitchFamily="18" charset="0"/>
                        <a:ea typeface="Cambria Math" panose="02040503050406030204" pitchFamily="18" charset="0"/>
                      </a:rPr>
                      <m:t> </m:t>
                    </m:r>
                  </m:oMath>
                </a14:m>
                <a:endParaRPr lang="en-US" sz="1600" b="0" i="1" dirty="0">
                  <a:latin typeface="Cambria Math" panose="02040503050406030204" pitchFamily="18" charset="0"/>
                </a:endParaRPr>
              </a:p>
              <a:p>
                <a:pPr marL="114298" indent="0" algn="ctr">
                  <a:lnSpc>
                    <a:spcPct val="150000"/>
                  </a:lnSpc>
                  <a:spcBef>
                    <a:spcPts val="0"/>
                  </a:spcBef>
                  <a:buSzPts val="1800"/>
                  <a:buNone/>
                </a:pPr>
                <a:endParaRPr lang="en-US" sz="1600" b="0" i="1" dirty="0">
                  <a:latin typeface="Cambria Math" panose="02040503050406030204" pitchFamily="18" charset="0"/>
                </a:endParaRPr>
              </a:p>
              <a:p>
                <a:pPr indent="-342891">
                  <a:lnSpc>
                    <a:spcPct val="150000"/>
                  </a:lnSpc>
                  <a:spcBef>
                    <a:spcPts val="0"/>
                  </a:spcBef>
                  <a:buSzPts val="1800"/>
                  <a:buFont typeface="Times New Roman"/>
                  <a:buChar char="●"/>
                </a:pPr>
                <a:r>
                  <a:rPr lang="en-US" sz="1600" dirty="0"/>
                  <a:t>Originally proposed by </a:t>
                </a:r>
                <a:r>
                  <a:rPr lang="en-US" sz="1600" dirty="0" err="1"/>
                  <a:t>Hoerl</a:t>
                </a:r>
                <a:r>
                  <a:rPr lang="en-US" sz="1600" dirty="0"/>
                  <a:t> and Kennard in 1970</a:t>
                </a:r>
              </a:p>
              <a:p>
                <a:pPr indent="-342891">
                  <a:lnSpc>
                    <a:spcPct val="150000"/>
                  </a:lnSpc>
                  <a:spcBef>
                    <a:spcPts val="0"/>
                  </a:spcBef>
                  <a:buSzPts val="1800"/>
                  <a:buFont typeface="Times New Roman"/>
                  <a:buChar char="●"/>
                </a:pPr>
                <a:r>
                  <a:rPr lang="en-US" sz="1600" dirty="0"/>
                  <a:t>Pros:</a:t>
                </a:r>
              </a:p>
              <a:p>
                <a:pPr lvl="1" indent="-342891">
                  <a:lnSpc>
                    <a:spcPct val="150000"/>
                  </a:lnSpc>
                  <a:spcBef>
                    <a:spcPts val="0"/>
                  </a:spcBef>
                  <a:buSzPts val="1800"/>
                  <a:buFont typeface="Arial" panose="020B0604020202020204" pitchFamily="34" charset="0"/>
                  <a:buChar char="•"/>
                </a:pPr>
                <a:r>
                  <a:rPr lang="en-US" sz="1400" dirty="0"/>
                  <a:t>Stable; continually shrinks coefficients, doesn’t ‘bounce’ around optimum in gradient descent like Lasso</a:t>
                </a:r>
              </a:p>
              <a:p>
                <a:pPr indent="-342891">
                  <a:lnSpc>
                    <a:spcPct val="150000"/>
                  </a:lnSpc>
                  <a:spcBef>
                    <a:spcPts val="0"/>
                  </a:spcBef>
                  <a:buSzPts val="1800"/>
                  <a:buFont typeface="Times New Roman"/>
                  <a:buChar char="●"/>
                </a:pPr>
                <a:r>
                  <a:rPr lang="en-US" sz="1600" dirty="0"/>
                  <a:t>Cons: </a:t>
                </a:r>
              </a:p>
              <a:p>
                <a:pPr lvl="1" indent="-342891">
                  <a:lnSpc>
                    <a:spcPct val="150000"/>
                  </a:lnSpc>
                  <a:spcBef>
                    <a:spcPts val="0"/>
                  </a:spcBef>
                  <a:buSzPts val="1800"/>
                  <a:buFont typeface="Arial" panose="020B0604020202020204" pitchFamily="34" charset="0"/>
                  <a:buChar char="•"/>
                </a:pPr>
                <a:r>
                  <a:rPr lang="en-US" sz="1400" dirty="0"/>
                  <a:t>Cannot force coefficients to 0; insignificant features will still have a small effect on the model</a:t>
                </a:r>
              </a:p>
              <a:p>
                <a:pPr marL="114298" indent="0">
                  <a:lnSpc>
                    <a:spcPct val="150000"/>
                  </a:lnSpc>
                  <a:spcBef>
                    <a:spcPts val="0"/>
                  </a:spcBef>
                  <a:buSzPts val="1800"/>
                  <a:buNone/>
                </a:pPr>
                <a:endParaRPr lang="en-US" sz="1000" b="0" i="0" dirty="0">
                  <a:solidFill>
                    <a:srgbClr val="222222"/>
                  </a:solidFill>
                  <a:effectLst/>
                  <a:latin typeface="Arial" panose="020B0604020202020204" pitchFamily="34" charset="0"/>
                </a:endParaRPr>
              </a:p>
              <a:p>
                <a:pPr marL="114298" indent="0">
                  <a:lnSpc>
                    <a:spcPct val="150000"/>
                  </a:lnSpc>
                  <a:spcBef>
                    <a:spcPts val="0"/>
                  </a:spcBef>
                  <a:buSzPts val="1800"/>
                  <a:buNone/>
                </a:pPr>
                <a:endParaRPr lang="en-US" sz="1000" b="0" i="0" dirty="0">
                  <a:solidFill>
                    <a:srgbClr val="222222"/>
                  </a:solidFill>
                  <a:effectLst/>
                  <a:latin typeface="Arial" panose="020B0604020202020204" pitchFamily="34" charset="0"/>
                </a:endParaRPr>
              </a:p>
            </p:txBody>
          </p:sp>
        </mc:Choice>
        <mc:Fallback xmlns="">
          <p:sp>
            <p:nvSpPr>
              <p:cNvPr id="8" name="Text Placeholder 2">
                <a:extLst>
                  <a:ext uri="{FF2B5EF4-FFF2-40B4-BE49-F238E27FC236}">
                    <a16:creationId xmlns:a16="http://schemas.microsoft.com/office/drawing/2014/main" id="{5C5C8DC2-F2F1-4144-A342-4E55FC337E5D}"/>
                  </a:ext>
                </a:extLst>
              </p:cNvPr>
              <p:cNvSpPr>
                <a:spLocks noGrp="1" noRot="1" noChangeAspect="1" noMove="1" noResize="1" noEditPoints="1" noAdjustHandles="1" noChangeArrowheads="1" noChangeShapeType="1" noTextEdit="1"/>
              </p:cNvSpPr>
              <p:nvPr>
                <p:ph type="body" idx="1"/>
              </p:nvPr>
            </p:nvSpPr>
            <p:spPr>
              <a:xfrm>
                <a:off x="85725" y="775278"/>
                <a:ext cx="8972550" cy="3921919"/>
              </a:xfr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62D940E-F56F-4C4A-B104-D6A32E700F40}"/>
                  </a:ext>
                </a:extLst>
              </p:cNvPr>
              <p:cNvSpPr txBox="1"/>
              <p:nvPr/>
            </p:nvSpPr>
            <p:spPr>
              <a:xfrm flipH="1">
                <a:off x="5397021" y="1674482"/>
                <a:ext cx="1226899" cy="307777"/>
              </a:xfrm>
              <a:prstGeom prst="rect">
                <a:avLst/>
              </a:prstGeom>
              <a:solidFill>
                <a:srgbClr val="FFFF00"/>
              </a:solidFill>
              <a:ln>
                <a:solidFill>
                  <a:schemeClr val="tx1"/>
                </a:solidFill>
              </a:ln>
            </p:spPr>
            <p:txBody>
              <a:bodyPr wrap="square" rtlCol="0">
                <a:spAutoFit/>
              </a:bodyPr>
              <a:lstStyle/>
              <a:p>
                <a:pPr algn="ctr"/>
                <a:r>
                  <a:rPr lang="en-US" dirty="0"/>
                  <a:t>we control </a:t>
                </a:r>
                <a14:m>
                  <m:oMath xmlns:m="http://schemas.openxmlformats.org/officeDocument/2006/math">
                    <m:r>
                      <a:rPr lang="en-US" sz="1400" b="0" i="1" smtClean="0">
                        <a:latin typeface="Cambria Math" panose="02040503050406030204" pitchFamily="18" charset="0"/>
                        <a:ea typeface="Cambria Math" panose="02040503050406030204" pitchFamily="18" charset="0"/>
                      </a:rPr>
                      <m:t>𝜆</m:t>
                    </m:r>
                  </m:oMath>
                </a14:m>
                <a:r>
                  <a:rPr lang="en-US" dirty="0"/>
                  <a:t> </a:t>
                </a:r>
              </a:p>
            </p:txBody>
          </p:sp>
        </mc:Choice>
        <mc:Fallback xmlns="">
          <p:sp>
            <p:nvSpPr>
              <p:cNvPr id="10" name="TextBox 9">
                <a:extLst>
                  <a:ext uri="{FF2B5EF4-FFF2-40B4-BE49-F238E27FC236}">
                    <a16:creationId xmlns:a16="http://schemas.microsoft.com/office/drawing/2014/main" id="{462D940E-F56F-4C4A-B104-D6A32E700F40}"/>
                  </a:ext>
                </a:extLst>
              </p:cNvPr>
              <p:cNvSpPr txBox="1">
                <a:spLocks noRot="1" noChangeAspect="1" noMove="1" noResize="1" noEditPoints="1" noAdjustHandles="1" noChangeArrowheads="1" noChangeShapeType="1" noTextEdit="1"/>
              </p:cNvSpPr>
              <p:nvPr/>
            </p:nvSpPr>
            <p:spPr>
              <a:xfrm flipH="1">
                <a:off x="5397021" y="1674482"/>
                <a:ext cx="1226899" cy="307777"/>
              </a:xfrm>
              <a:prstGeom prst="rect">
                <a:avLst/>
              </a:prstGeom>
              <a:blipFill>
                <a:blip r:embed="rId5"/>
                <a:stretch>
                  <a:fillRect t="-1923" b="-17308"/>
                </a:stretch>
              </a:blipFill>
              <a:ln>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3F470E1-FF0F-4ED2-B80B-2B9229634CE0}"/>
              </a:ext>
            </a:extLst>
          </p:cNvPr>
          <p:cNvCxnSpPr>
            <a:cxnSpLocks/>
            <a:stCxn id="10" idx="3"/>
          </p:cNvCxnSpPr>
          <p:nvPr/>
        </p:nvCxnSpPr>
        <p:spPr>
          <a:xfrm flipH="1" flipV="1">
            <a:off x="5183892" y="1519417"/>
            <a:ext cx="213129" cy="30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6578E1D-7DD7-08BD-436A-529A65FD1337}"/>
              </a:ext>
            </a:extLst>
          </p:cNvPr>
          <p:cNvSpPr txBox="1"/>
          <p:nvPr/>
        </p:nvSpPr>
        <p:spPr>
          <a:xfrm>
            <a:off x="85725" y="4590652"/>
            <a:ext cx="8743315" cy="523220"/>
          </a:xfrm>
          <a:prstGeom prst="rect">
            <a:avLst/>
          </a:prstGeom>
          <a:noFill/>
        </p:spPr>
        <p:txBody>
          <a:bodyPr wrap="square" rtlCol="0">
            <a:spAutoFit/>
          </a:bodyPr>
          <a:lstStyle/>
          <a:p>
            <a:r>
              <a:rPr lang="en-US" sz="1000" b="0" i="0" dirty="0">
                <a:solidFill>
                  <a:schemeClr val="tx1"/>
                </a:solidFill>
                <a:effectLst/>
                <a:latin typeface="Arial" panose="020B0604020202020204" pitchFamily="34" charset="0"/>
              </a:rPr>
              <a:t>KENNARD, ARTHURE HOERLAND ROBERTW. "Ridge Regression: Applications to Nonorthogonal Problems." </a:t>
            </a:r>
            <a:r>
              <a:rPr lang="en-US" sz="1000" b="0" i="1" dirty="0" err="1">
                <a:solidFill>
                  <a:schemeClr val="tx1"/>
                </a:solidFill>
                <a:effectLst/>
                <a:latin typeface="Arial" panose="020B0604020202020204" pitchFamily="34" charset="0"/>
              </a:rPr>
              <a:t>Technometrics</a:t>
            </a:r>
            <a:r>
              <a:rPr lang="en-US" sz="1000" b="0" i="0" dirty="0">
                <a:solidFill>
                  <a:schemeClr val="tx1"/>
                </a:solidFill>
                <a:effectLst/>
                <a:latin typeface="Arial" panose="020B0604020202020204" pitchFamily="34" charset="0"/>
              </a:rPr>
              <a:t> 12.1 (1970): 69-82</a:t>
            </a:r>
            <a:r>
              <a:rPr lang="en-US" sz="1400" b="0" i="0" dirty="0">
                <a:solidFill>
                  <a:srgbClr val="222222"/>
                </a:solidFill>
                <a:effectLst/>
                <a:latin typeface="Arial" panose="020B0604020202020204" pitchFamily="34" charset="0"/>
              </a:rPr>
              <a:t>.</a:t>
            </a:r>
            <a:endParaRPr lang="en-US" sz="1400" b="0" dirty="0"/>
          </a:p>
          <a:p>
            <a:endParaRPr lang="en-US" dirty="0"/>
          </a:p>
        </p:txBody>
      </p:sp>
    </p:spTree>
    <p:extLst>
      <p:ext uri="{BB962C8B-B14F-4D97-AF65-F5344CB8AC3E}">
        <p14:creationId xmlns:p14="http://schemas.microsoft.com/office/powerpoint/2010/main" val="392316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r>
                      <a:rPr lang="en-US" b="1" i="1" smtClean="0">
                        <a:latin typeface="Cambria Math" panose="02040503050406030204" pitchFamily="18" charset="0"/>
                      </a:rPr>
                      <m:t>,&amp; </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oMath>
                </a14:m>
                <a:endParaRPr lang="en-US" dirty="0"/>
              </a:p>
            </p:txBody>
          </p:sp>
        </mc:Choice>
        <mc:Fallback xmlns="">
          <p:sp>
            <p:nvSpPr>
              <p:cNvPr id="2" name="Title 1">
                <a:extLst>
                  <a:ext uri="{FF2B5EF4-FFF2-40B4-BE49-F238E27FC236}">
                    <a16:creationId xmlns:a16="http://schemas.microsoft.com/office/drawing/2014/main" id="{56C50731-8940-47BC-B710-25C7E750A52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5C5C8DC2-F2F1-4144-A342-4E55FC337E5D}"/>
                  </a:ext>
                </a:extLst>
              </p:cNvPr>
              <p:cNvSpPr>
                <a:spLocks noGrp="1"/>
              </p:cNvSpPr>
              <p:nvPr>
                <p:ph type="body" idx="1"/>
              </p:nvPr>
            </p:nvSpPr>
            <p:spPr>
              <a:xfrm>
                <a:off x="85725" y="775278"/>
                <a:ext cx="8972550" cy="3921919"/>
              </a:xfrm>
            </p:spPr>
            <p:txBody>
              <a:bodyPr/>
              <a:lstStyle/>
              <a:p>
                <a:pPr indent="-342891">
                  <a:lnSpc>
                    <a:spcPct val="150000"/>
                  </a:lnSpc>
                  <a:spcBef>
                    <a:spcPts val="0"/>
                  </a:spcBef>
                  <a:buSzPts val="1800"/>
                  <a:buFont typeface="Times New Roman"/>
                  <a:buChar char="●"/>
                </a:pPr>
                <a:r>
                  <a:rPr lang="en-US" sz="1600" dirty="0"/>
                  <a:t>L1 regularization (Lasso) or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ℓ</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 </m:t>
                    </m:r>
                    <m:r>
                      <a:rPr lang="en-US" sz="1600" b="0" i="1" smtClean="0">
                        <a:latin typeface="Cambria Math" panose="02040503050406030204" pitchFamily="18" charset="0"/>
                      </a:rPr>
                      <m:t>𝑁𝑜𝑟𝑚</m:t>
                    </m:r>
                  </m:oMath>
                </a14:m>
                <a:endParaRPr lang="en-US" sz="1600" b="0" i="1" dirty="0">
                  <a:latin typeface="Cambria Math" panose="02040503050406030204" pitchFamily="18" charset="0"/>
                </a:endParaRPr>
              </a:p>
              <a:p>
                <a:pPr marL="114298" indent="0" algn="ctr">
                  <a:lnSpc>
                    <a:spcPct val="150000"/>
                  </a:lnSpc>
                  <a:spcBef>
                    <a:spcPts val="0"/>
                  </a:spcBef>
                  <a:buSzPts val="1800"/>
                  <a:buNone/>
                </a:pPr>
                <a14:m>
                  <m:oMath xmlns:m="http://schemas.openxmlformats.org/officeDocument/2006/math">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nary>
                      <m:naryPr>
                        <m:chr m:val="∑"/>
                        <m:limLoc m:val="subSup"/>
                        <m:ctrlPr>
                          <a:rPr lang="en-US" sz="1600" i="1">
                            <a:latin typeface="Cambria Math" panose="02040503050406030204" pitchFamily="18" charset="0"/>
                          </a:rPr>
                        </m:ctrlPr>
                      </m:naryPr>
                      <m:sub>
                        <m:r>
                          <m:rPr>
                            <m:brk m:alnAt="25"/>
                          </m:rPr>
                          <a:rPr lang="en-US" sz="1600" i="1">
                            <a:latin typeface="Cambria Math" panose="02040503050406030204" pitchFamily="18" charset="0"/>
                          </a:rPr>
                          <m:t>𝑖</m:t>
                        </m:r>
                        <m:r>
                          <a:rPr lang="en-US" sz="1600" i="1">
                            <a:latin typeface="Cambria Math" panose="02040503050406030204" pitchFamily="18" charset="0"/>
                          </a:rPr>
                          <m:t>=</m:t>
                        </m:r>
                        <m:r>
                          <m:rPr>
                            <m:brk m:alnAt="25"/>
                          </m:rPr>
                          <a:rPr lang="en-US" sz="1600" i="1">
                            <a:latin typeface="Cambria Math" panose="02040503050406030204" pitchFamily="18" charset="0"/>
                          </a:rPr>
                          <m:t>1</m:t>
                        </m:r>
                      </m:sub>
                      <m:sup>
                        <m:r>
                          <a:rPr lang="en-US" sz="1600" i="1">
                            <a:latin typeface="Cambria Math" panose="02040503050406030204" pitchFamily="18" charset="0"/>
                          </a:rPr>
                          <m:t>𝑛</m:t>
                        </m:r>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𝑙𝑜𝑠𝑠𝑐𝑜𝑚𝑝𝑜𝑛𝑒𝑛𝑡</m:t>
                            </m:r>
                          </m:sub>
                        </m:sSub>
                        <m:d>
                          <m:dPr>
                            <m:ctrlPr>
                              <a:rPr lang="en-US" sz="1600" i="1">
                                <a:latin typeface="Cambria Math" panose="02040503050406030204" pitchFamily="18" charset="0"/>
                              </a:rPr>
                            </m:ctrlPr>
                          </m:dPr>
                          <m:e>
                            <m:r>
                              <a:rPr lang="en-US" sz="1600" i="1">
                                <a:latin typeface="Cambria Math" panose="02040503050406030204" pitchFamily="18" charset="0"/>
                              </a:rPr>
                              <m:t>𝑓</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d>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𝜆</m:t>
                        </m:r>
                        <m:nary>
                          <m:naryPr>
                            <m:chr m:val="∑"/>
                            <m:limLoc m:val="subSup"/>
                            <m:ctrlPr>
                              <a:rPr lang="en-US" sz="1600" b="0" i="1" smtClean="0">
                                <a:latin typeface="Cambria Math" panose="02040503050406030204" pitchFamily="18" charset="0"/>
                                <a:ea typeface="Cambria Math" panose="02040503050406030204" pitchFamily="18" charset="0"/>
                              </a:rPr>
                            </m:ctrlPr>
                          </m:naryPr>
                          <m:sub>
                            <m:r>
                              <m:rPr>
                                <m:brk m:alnAt="25"/>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𝑛</m:t>
                            </m:r>
                          </m:sup>
                          <m:e>
                            <m:d>
                              <m:dPr>
                                <m:begChr m:val="|"/>
                                <m:endChr m:val="|"/>
                                <m:ctrlPr>
                                  <a:rPr lang="en-US" sz="1600" b="0" i="1" smtClean="0">
                                    <a:latin typeface="Cambria Math" panose="02040503050406030204" pitchFamily="18" charset="0"/>
                                    <a:ea typeface="Cambria Math" panose="02040503050406030204" pitchFamily="18" charset="0"/>
                                  </a:rPr>
                                </m:ctrlPr>
                              </m:dPr>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𝜔</m:t>
                                    </m:r>
                                  </m:e>
                                  <m:sub>
                                    <m:r>
                                      <a:rPr lang="en-US" sz="1600" b="0" i="1" smtClean="0">
                                        <a:latin typeface="Cambria Math" panose="02040503050406030204" pitchFamily="18" charset="0"/>
                                        <a:ea typeface="Cambria Math" panose="02040503050406030204" pitchFamily="18" charset="0"/>
                                      </a:rPr>
                                      <m:t>𝑖</m:t>
                                    </m:r>
                                  </m:sub>
                                </m:sSub>
                              </m:e>
                            </m:d>
                          </m:e>
                        </m:nary>
                      </m:e>
                    </m:nary>
                    <m:r>
                      <a:rPr lang="en-US" sz="1600" b="0" i="1" smtClean="0">
                        <a:latin typeface="Cambria Math" panose="02040503050406030204" pitchFamily="18" charset="0"/>
                      </a:rPr>
                      <m:t> </m:t>
                    </m:r>
                  </m:oMath>
                </a14:m>
                <a:r>
                  <a:rPr lang="en-US" sz="1600" dirty="0"/>
                  <a:t>  , where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𝑖</m:t>
                        </m:r>
                      </m:sub>
                    </m:sSub>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𝑎𝑟𝑒</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𝑤𝑒𝑖𝑔h𝑡𝑠</m:t>
                    </m:r>
                    <m:r>
                      <a:rPr lang="en-US" sz="1600" i="1">
                        <a:latin typeface="Cambria Math" panose="02040503050406030204" pitchFamily="18" charset="0"/>
                        <a:ea typeface="Cambria Math" panose="02040503050406030204" pitchFamily="18" charset="0"/>
                      </a:rPr>
                      <m:t> </m:t>
                    </m:r>
                  </m:oMath>
                </a14:m>
                <a:endParaRPr lang="en-US" sz="1600" b="0" i="1" dirty="0">
                  <a:latin typeface="Cambria Math" panose="02040503050406030204" pitchFamily="18" charset="0"/>
                </a:endParaRPr>
              </a:p>
              <a:p>
                <a:pPr marL="114298" indent="0" algn="ctr">
                  <a:lnSpc>
                    <a:spcPct val="150000"/>
                  </a:lnSpc>
                  <a:spcBef>
                    <a:spcPts val="0"/>
                  </a:spcBef>
                  <a:buSzPts val="1800"/>
                  <a:buNone/>
                </a:pPr>
                <a:endParaRPr lang="en-US" sz="1600" b="0" i="1" dirty="0">
                  <a:latin typeface="Cambria Math" panose="02040503050406030204" pitchFamily="18" charset="0"/>
                </a:endParaRPr>
              </a:p>
              <a:p>
                <a:pPr indent="-342891">
                  <a:lnSpc>
                    <a:spcPct val="150000"/>
                  </a:lnSpc>
                  <a:spcBef>
                    <a:spcPts val="0"/>
                  </a:spcBef>
                  <a:buSzPts val="1800"/>
                  <a:buFont typeface="Times New Roman"/>
                  <a:buChar char="●"/>
                </a:pPr>
                <a:r>
                  <a:rPr lang="en-US" sz="1600" dirty="0"/>
                  <a:t>Originally proposed by </a:t>
                </a:r>
                <a:r>
                  <a:rPr lang="en-US" sz="1600" dirty="0" err="1"/>
                  <a:t>Tibshirani</a:t>
                </a:r>
                <a:r>
                  <a:rPr lang="en-US" sz="1600" dirty="0"/>
                  <a:t> in 1996</a:t>
                </a:r>
              </a:p>
              <a:p>
                <a:pPr indent="-342891">
                  <a:lnSpc>
                    <a:spcPct val="150000"/>
                  </a:lnSpc>
                  <a:spcBef>
                    <a:spcPts val="0"/>
                  </a:spcBef>
                  <a:buSzPts val="1800"/>
                  <a:buFont typeface="Times New Roman"/>
                  <a:buChar char="●"/>
                </a:pPr>
                <a:r>
                  <a:rPr lang="en-US" sz="1600" dirty="0"/>
                  <a:t>Pros:</a:t>
                </a:r>
              </a:p>
              <a:p>
                <a:pPr lvl="1" indent="-342891">
                  <a:lnSpc>
                    <a:spcPct val="150000"/>
                  </a:lnSpc>
                  <a:spcBef>
                    <a:spcPts val="0"/>
                  </a:spcBef>
                  <a:buSzPts val="1800"/>
                  <a:buFont typeface="Arial" panose="020B0604020202020204" pitchFamily="34" charset="0"/>
                  <a:buChar char="•"/>
                </a:pPr>
                <a:r>
                  <a:rPr lang="en-US" sz="1400" dirty="0"/>
                  <a:t>Encourages weights of non-important features to be 0; produces sparse models</a:t>
                </a:r>
              </a:p>
              <a:p>
                <a:pPr indent="-342891">
                  <a:lnSpc>
                    <a:spcPct val="150000"/>
                  </a:lnSpc>
                  <a:spcBef>
                    <a:spcPts val="0"/>
                  </a:spcBef>
                  <a:buSzPts val="1800"/>
                  <a:buFont typeface="Times New Roman"/>
                  <a:buChar char="●"/>
                </a:pPr>
                <a:r>
                  <a:rPr lang="en-US" sz="1600" dirty="0"/>
                  <a:t>Cons: </a:t>
                </a:r>
              </a:p>
              <a:p>
                <a:pPr lvl="1" indent="-342891">
                  <a:lnSpc>
                    <a:spcPct val="150000"/>
                  </a:lnSpc>
                  <a:spcBef>
                    <a:spcPts val="0"/>
                  </a:spcBef>
                  <a:buSzPts val="1800"/>
                  <a:buFont typeface="Arial" panose="020B0604020202020204" pitchFamily="34" charset="0"/>
                  <a:buChar char="•"/>
                </a:pPr>
                <a:r>
                  <a:rPr lang="en-US" sz="1400" dirty="0"/>
                  <a:t>Convergence w/Lasso requires reduced learning rate towards end of training (removes ‘bouncing’ around optimum) pg. 139 in textbook</a:t>
                </a:r>
              </a:p>
              <a:p>
                <a:pPr lvl="1" indent="-342891">
                  <a:lnSpc>
                    <a:spcPct val="150000"/>
                  </a:lnSpc>
                  <a:spcBef>
                    <a:spcPts val="0"/>
                  </a:spcBef>
                  <a:buSzPts val="1800"/>
                  <a:buFont typeface="Arial" panose="020B0604020202020204" pitchFamily="34" charset="0"/>
                  <a:buChar char="•"/>
                </a:pPr>
                <a:r>
                  <a:rPr lang="en-US" sz="1400" dirty="0"/>
                  <a:t>Limited in the number of non-zero features when training instances &lt; # of features</a:t>
                </a:r>
              </a:p>
              <a:p>
                <a:pPr marL="571486" lvl="1" indent="0">
                  <a:lnSpc>
                    <a:spcPct val="150000"/>
                  </a:lnSpc>
                  <a:spcBef>
                    <a:spcPts val="0"/>
                  </a:spcBef>
                  <a:buSzPts val="1800"/>
                  <a:buNone/>
                </a:pPr>
                <a:endParaRPr lang="en-US" sz="1400" dirty="0"/>
              </a:p>
              <a:p>
                <a:pPr indent="-342891">
                  <a:lnSpc>
                    <a:spcPct val="150000"/>
                  </a:lnSpc>
                  <a:spcBef>
                    <a:spcPts val="0"/>
                  </a:spcBef>
                  <a:buSzPts val="1800"/>
                  <a:buFont typeface="Arial" panose="020B0604020202020204" pitchFamily="34" charset="0"/>
                  <a:buChar char="•"/>
                </a:pPr>
                <a:endParaRPr lang="en-US" sz="1600" dirty="0"/>
              </a:p>
            </p:txBody>
          </p:sp>
        </mc:Choice>
        <mc:Fallback xmlns="">
          <p:sp>
            <p:nvSpPr>
              <p:cNvPr id="8" name="Text Placeholder 2">
                <a:extLst>
                  <a:ext uri="{FF2B5EF4-FFF2-40B4-BE49-F238E27FC236}">
                    <a16:creationId xmlns:a16="http://schemas.microsoft.com/office/drawing/2014/main" id="{5C5C8DC2-F2F1-4144-A342-4E55FC337E5D}"/>
                  </a:ext>
                </a:extLst>
              </p:cNvPr>
              <p:cNvSpPr>
                <a:spLocks noGrp="1" noRot="1" noChangeAspect="1" noMove="1" noResize="1" noEditPoints="1" noAdjustHandles="1" noChangeArrowheads="1" noChangeShapeType="1" noTextEdit="1"/>
              </p:cNvSpPr>
              <p:nvPr>
                <p:ph type="body" idx="1"/>
              </p:nvPr>
            </p:nvSpPr>
            <p:spPr>
              <a:xfrm>
                <a:off x="85725" y="775278"/>
                <a:ext cx="8972550" cy="3921919"/>
              </a:xfr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62D940E-F56F-4C4A-B104-D6A32E700F40}"/>
                  </a:ext>
                </a:extLst>
              </p:cNvPr>
              <p:cNvSpPr txBox="1"/>
              <p:nvPr/>
            </p:nvSpPr>
            <p:spPr>
              <a:xfrm flipH="1">
                <a:off x="5356362" y="1667103"/>
                <a:ext cx="1226899" cy="307777"/>
              </a:xfrm>
              <a:prstGeom prst="rect">
                <a:avLst/>
              </a:prstGeom>
              <a:solidFill>
                <a:srgbClr val="FFFF00"/>
              </a:solidFill>
              <a:ln>
                <a:solidFill>
                  <a:schemeClr val="tx1"/>
                </a:solidFill>
              </a:ln>
            </p:spPr>
            <p:txBody>
              <a:bodyPr wrap="square" rtlCol="0">
                <a:spAutoFit/>
              </a:bodyPr>
              <a:lstStyle/>
              <a:p>
                <a:pPr algn="ctr"/>
                <a:r>
                  <a:rPr lang="en-US" dirty="0"/>
                  <a:t>we control </a:t>
                </a:r>
                <a14:m>
                  <m:oMath xmlns:m="http://schemas.openxmlformats.org/officeDocument/2006/math">
                    <m:r>
                      <a:rPr lang="en-US" sz="1400" b="0" i="1" smtClean="0">
                        <a:latin typeface="Cambria Math" panose="02040503050406030204" pitchFamily="18" charset="0"/>
                        <a:ea typeface="Cambria Math" panose="02040503050406030204" pitchFamily="18" charset="0"/>
                      </a:rPr>
                      <m:t>𝜆</m:t>
                    </m:r>
                  </m:oMath>
                </a14:m>
                <a:r>
                  <a:rPr lang="en-US" dirty="0"/>
                  <a:t> </a:t>
                </a:r>
              </a:p>
            </p:txBody>
          </p:sp>
        </mc:Choice>
        <mc:Fallback xmlns="">
          <p:sp>
            <p:nvSpPr>
              <p:cNvPr id="10" name="TextBox 9">
                <a:extLst>
                  <a:ext uri="{FF2B5EF4-FFF2-40B4-BE49-F238E27FC236}">
                    <a16:creationId xmlns:a16="http://schemas.microsoft.com/office/drawing/2014/main" id="{462D940E-F56F-4C4A-B104-D6A32E700F40}"/>
                  </a:ext>
                </a:extLst>
              </p:cNvPr>
              <p:cNvSpPr txBox="1">
                <a:spLocks noRot="1" noChangeAspect="1" noMove="1" noResize="1" noEditPoints="1" noAdjustHandles="1" noChangeArrowheads="1" noChangeShapeType="1" noTextEdit="1"/>
              </p:cNvSpPr>
              <p:nvPr/>
            </p:nvSpPr>
            <p:spPr>
              <a:xfrm flipH="1">
                <a:off x="5356362" y="1667103"/>
                <a:ext cx="1226899" cy="307777"/>
              </a:xfrm>
              <a:prstGeom prst="rect">
                <a:avLst/>
              </a:prstGeom>
              <a:blipFill>
                <a:blip r:embed="rId5"/>
                <a:stretch>
                  <a:fillRect b="-16981"/>
                </a:stretch>
              </a:blipFill>
              <a:ln>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B3F470E1-FF0F-4ED2-B80B-2B9229634CE0}"/>
              </a:ext>
            </a:extLst>
          </p:cNvPr>
          <p:cNvCxnSpPr>
            <a:cxnSpLocks/>
            <a:stCxn id="10" idx="3"/>
          </p:cNvCxnSpPr>
          <p:nvPr/>
        </p:nvCxnSpPr>
        <p:spPr>
          <a:xfrm flipH="1" flipV="1">
            <a:off x="5115140" y="1516562"/>
            <a:ext cx="241222" cy="304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C1DB30F-B718-86DB-E763-DA3BB9587D96}"/>
              </a:ext>
            </a:extLst>
          </p:cNvPr>
          <p:cNvSpPr txBox="1"/>
          <p:nvPr/>
        </p:nvSpPr>
        <p:spPr>
          <a:xfrm>
            <a:off x="85724" y="4497142"/>
            <a:ext cx="8972549" cy="400110"/>
          </a:xfrm>
          <a:prstGeom prst="rect">
            <a:avLst/>
          </a:prstGeom>
          <a:noFill/>
        </p:spPr>
        <p:txBody>
          <a:bodyPr wrap="square">
            <a:spAutoFit/>
          </a:bodyPr>
          <a:lstStyle/>
          <a:p>
            <a:r>
              <a:rPr lang="en-US" sz="1000" b="0" i="0" dirty="0">
                <a:solidFill>
                  <a:srgbClr val="222222"/>
                </a:solidFill>
                <a:effectLst/>
                <a:latin typeface="Arial" panose="020B0604020202020204" pitchFamily="34" charset="0"/>
              </a:rPr>
              <a:t>TIBSHIRANI, ROBERT. "Regression Shrinkage and Selection via the Lasso." </a:t>
            </a:r>
            <a:r>
              <a:rPr lang="en-US" sz="1000" b="0" i="1" dirty="0">
                <a:solidFill>
                  <a:srgbClr val="222222"/>
                </a:solidFill>
                <a:effectLst/>
                <a:latin typeface="Arial" panose="020B0604020202020204" pitchFamily="34" charset="0"/>
              </a:rPr>
              <a:t>Journal of the Royal Statistical Society. Series B (Methodological)</a:t>
            </a:r>
            <a:r>
              <a:rPr lang="en-US" sz="1000" b="0" i="0" dirty="0">
                <a:solidFill>
                  <a:srgbClr val="222222"/>
                </a:solidFill>
                <a:effectLst/>
                <a:latin typeface="Arial" panose="020B0604020202020204" pitchFamily="34" charset="0"/>
              </a:rPr>
              <a:t> 58.1 (1996): 267-288.</a:t>
            </a:r>
            <a:endParaRPr lang="en-US" sz="1000" dirty="0"/>
          </a:p>
        </p:txBody>
      </p:sp>
    </p:spTree>
    <p:extLst>
      <p:ext uri="{BB962C8B-B14F-4D97-AF65-F5344CB8AC3E}">
        <p14:creationId xmlns:p14="http://schemas.microsoft.com/office/powerpoint/2010/main" val="1468086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r>
                      <a:rPr lang="en-US" b="1" i="1" smtClean="0">
                        <a:latin typeface="Cambria Math" panose="02040503050406030204" pitchFamily="18" charset="0"/>
                      </a:rPr>
                      <m:t>,&amp; </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oMath>
                </a14:m>
                <a:endParaRPr lang="en-US" dirty="0"/>
              </a:p>
            </p:txBody>
          </p:sp>
        </mc:Choice>
        <mc:Fallback xmlns="">
          <p:sp>
            <p:nvSpPr>
              <p:cNvPr id="2" name="Title 1">
                <a:extLst>
                  <a:ext uri="{FF2B5EF4-FFF2-40B4-BE49-F238E27FC236}">
                    <a16:creationId xmlns:a16="http://schemas.microsoft.com/office/drawing/2014/main" id="{56C50731-8940-47BC-B710-25C7E750A52A}"/>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5C5C8DC2-F2F1-4144-A342-4E55FC337E5D}"/>
                  </a:ext>
                </a:extLst>
              </p:cNvPr>
              <p:cNvSpPr>
                <a:spLocks noGrp="1"/>
              </p:cNvSpPr>
              <p:nvPr>
                <p:ph type="body" idx="1"/>
              </p:nvPr>
            </p:nvSpPr>
            <p:spPr>
              <a:xfrm>
                <a:off x="85725" y="775278"/>
                <a:ext cx="8972550" cy="3921919"/>
              </a:xfrm>
            </p:spPr>
            <p:txBody>
              <a:bodyPr/>
              <a:lstStyle/>
              <a:p>
                <a:pPr indent="-342891">
                  <a:lnSpc>
                    <a:spcPct val="150000"/>
                  </a:lnSpc>
                  <a:spcBef>
                    <a:spcPts val="0"/>
                  </a:spcBef>
                  <a:buSzPts val="1800"/>
                  <a:buFont typeface="Times New Roman"/>
                  <a:buChar char="●"/>
                </a:pPr>
                <a:r>
                  <a:rPr lang="en-US" sz="1600" dirty="0"/>
                  <a:t>L1L2 regularization (Elastic Net) or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ℓ</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ℓ</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 </m:t>
                    </m:r>
                    <m:r>
                      <a:rPr lang="en-US" sz="1600" b="0" i="1" smtClean="0">
                        <a:latin typeface="Cambria Math" panose="02040503050406030204" pitchFamily="18" charset="0"/>
                      </a:rPr>
                      <m:t>𝑁𝑜𝑟𝑚</m:t>
                    </m:r>
                  </m:oMath>
                </a14:m>
                <a:endParaRPr lang="en-US" sz="1600" dirty="0"/>
              </a:p>
              <a:p>
                <a:pPr marL="114298" indent="0" algn="ctr">
                  <a:lnSpc>
                    <a:spcPct val="150000"/>
                  </a:lnSpc>
                  <a:spcBef>
                    <a:spcPts val="0"/>
                  </a:spcBef>
                  <a:buSzPts val="1800"/>
                  <a:buNone/>
                </a:pPr>
                <a14:m>
                  <m:oMath xmlns:m="http://schemas.openxmlformats.org/officeDocument/2006/math">
                    <m:r>
                      <a:rPr lang="en-US" sz="1600" b="0" i="1" smtClean="0">
                        <a:latin typeface="Cambria Math" panose="02040503050406030204" pitchFamily="18" charset="0"/>
                      </a:rPr>
                      <m:t>𝐿</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nary>
                      <m:naryPr>
                        <m:chr m:val="∑"/>
                        <m:limLoc m:val="subSup"/>
                        <m:ctrlPr>
                          <a:rPr lang="en-US" sz="1600" i="1">
                            <a:latin typeface="Cambria Math" panose="02040503050406030204" pitchFamily="18" charset="0"/>
                          </a:rPr>
                        </m:ctrlPr>
                      </m:naryPr>
                      <m:sub>
                        <m:r>
                          <m:rPr>
                            <m:brk m:alnAt="25"/>
                          </m:rPr>
                          <a:rPr lang="en-US" sz="1600" i="1">
                            <a:latin typeface="Cambria Math" panose="02040503050406030204" pitchFamily="18" charset="0"/>
                          </a:rPr>
                          <m:t>𝑖</m:t>
                        </m:r>
                        <m:r>
                          <a:rPr lang="en-US" sz="1600" i="1">
                            <a:latin typeface="Cambria Math" panose="02040503050406030204" pitchFamily="18" charset="0"/>
                          </a:rPr>
                          <m:t>=</m:t>
                        </m:r>
                        <m:r>
                          <m:rPr>
                            <m:brk m:alnAt="25"/>
                          </m:rPr>
                          <a:rPr lang="en-US" sz="1600" i="1">
                            <a:latin typeface="Cambria Math" panose="02040503050406030204" pitchFamily="18" charset="0"/>
                          </a:rPr>
                          <m:t>1</m:t>
                        </m:r>
                      </m:sub>
                      <m:sup>
                        <m:r>
                          <a:rPr lang="en-US" sz="1600" i="1">
                            <a:latin typeface="Cambria Math" panose="02040503050406030204" pitchFamily="18" charset="0"/>
                          </a:rPr>
                          <m:t>𝑛</m:t>
                        </m:r>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𝐿</m:t>
                            </m:r>
                          </m:e>
                          <m:sub>
                            <m:r>
                              <a:rPr lang="en-US" sz="1600" b="0" i="1" smtClean="0">
                                <a:latin typeface="Cambria Math" panose="02040503050406030204" pitchFamily="18" charset="0"/>
                              </a:rPr>
                              <m:t>𝑙𝑜𝑠𝑠𝑐𝑜𝑚𝑝𝑜𝑛𝑒𝑛𝑡</m:t>
                            </m:r>
                          </m:sub>
                        </m:sSub>
                        <m:d>
                          <m:dPr>
                            <m:ctrlPr>
                              <a:rPr lang="en-US" sz="1600" i="1">
                                <a:latin typeface="Cambria Math" panose="02040503050406030204" pitchFamily="18" charset="0"/>
                              </a:rPr>
                            </m:ctrlPr>
                          </m:dPr>
                          <m:e>
                            <m:r>
                              <a:rPr lang="en-US" sz="1600" i="1">
                                <a:latin typeface="Cambria Math" panose="02040503050406030204" pitchFamily="18" charset="0"/>
                              </a:rPr>
                              <m:t>𝑓</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𝑖</m:t>
                                </m:r>
                              </m:sub>
                            </m:sSub>
                          </m:e>
                        </m:d>
                        <m:r>
                          <a:rPr lang="en-US" sz="1600" b="0" i="1" smtClean="0">
                            <a:latin typeface="Cambria Math" panose="02040503050406030204" pitchFamily="18" charset="0"/>
                          </a:rPr>
                          <m:t>+</m:t>
                        </m:r>
                        <m:r>
                          <m:rPr>
                            <m:brk m:alnAt="1"/>
                          </m:rPr>
                          <a:rPr lang="en-US" sz="1600" b="0" i="1" smtClean="0">
                            <a:latin typeface="Cambria Math" panose="02040503050406030204" pitchFamily="18" charset="0"/>
                          </a:rPr>
                          <m:t>𝓇</m:t>
                        </m:r>
                        <m:nary>
                          <m:naryPr>
                            <m:chr m:val="∑"/>
                            <m:limLoc m:val="subSup"/>
                            <m:ctrlPr>
                              <a:rPr lang="en-US" sz="1600" i="1">
                                <a:latin typeface="Cambria Math" panose="02040503050406030204" pitchFamily="18" charset="0"/>
                                <a:ea typeface="Cambria Math" panose="02040503050406030204" pitchFamily="18" charset="0"/>
                              </a:rPr>
                            </m:ctrlPr>
                          </m:naryPr>
                          <m:sub>
                            <m:r>
                              <m:rPr>
                                <m:brk m:alnAt="25"/>
                              </m:rPr>
                              <a:rPr lang="en-US" sz="1600" i="1">
                                <a:latin typeface="Cambria Math" panose="02040503050406030204" pitchFamily="18" charset="0"/>
                                <a:ea typeface="Cambria Math" panose="02040503050406030204" pitchFamily="18" charset="0"/>
                              </a:rPr>
                              <m:t>𝑖</m:t>
                            </m:r>
                            <m:r>
                              <a:rPr lang="en-US" sz="1600" i="1">
                                <a:latin typeface="Cambria Math" panose="02040503050406030204" pitchFamily="18" charset="0"/>
                                <a:ea typeface="Cambria Math" panose="02040503050406030204" pitchFamily="18" charset="0"/>
                              </a:rPr>
                              <m:t>=1</m:t>
                            </m:r>
                          </m:sub>
                          <m:sup>
                            <m:r>
                              <a:rPr lang="en-US" sz="1600" i="1">
                                <a:latin typeface="Cambria Math" panose="02040503050406030204" pitchFamily="18" charset="0"/>
                                <a:ea typeface="Cambria Math" panose="02040503050406030204" pitchFamily="18" charset="0"/>
                              </a:rPr>
                              <m:t>𝑛</m:t>
                            </m:r>
                          </m:sup>
                          <m:e>
                            <m:d>
                              <m:dPr>
                                <m:begChr m:val="|"/>
                                <m:endChr m:val="|"/>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𝑖</m:t>
                                    </m:r>
                                  </m:sub>
                                </m:sSub>
                              </m:e>
                            </m:d>
                          </m:e>
                        </m:nary>
                        <m:r>
                          <a:rPr lang="en-US" sz="1600" b="0" i="1" smtClean="0">
                            <a:latin typeface="Cambria Math" panose="02040503050406030204" pitchFamily="18" charset="0"/>
                          </a:rPr>
                          <m:t>+(1−</m:t>
                        </m:r>
                        <m:r>
                          <m:rPr>
                            <m:brk m:alnAt="1"/>
                          </m:rPr>
                          <a:rPr lang="en-US" sz="1600" b="0" i="1" smtClean="0">
                            <a:latin typeface="Cambria Math" panose="02040503050406030204" pitchFamily="18" charset="0"/>
                          </a:rPr>
                          <m:t>𝓇</m:t>
                        </m:r>
                        <m:r>
                          <a:rPr lang="en-US" sz="1600" b="0" i="1" smtClean="0">
                            <a:latin typeface="Cambria Math" panose="02040503050406030204" pitchFamily="18" charset="0"/>
                          </a:rPr>
                          <m:t>)</m:t>
                        </m:r>
                        <m:nary>
                          <m:naryPr>
                            <m:chr m:val="∑"/>
                            <m:limLoc m:val="subSup"/>
                            <m:ctrlPr>
                              <a:rPr lang="en-US" sz="1600" b="0" i="1" smtClean="0">
                                <a:latin typeface="Cambria Math" panose="02040503050406030204" pitchFamily="18" charset="0"/>
                                <a:ea typeface="Cambria Math" panose="02040503050406030204" pitchFamily="18" charset="0"/>
                              </a:rPr>
                            </m:ctrlPr>
                          </m:naryPr>
                          <m:sub>
                            <m:r>
                              <m:rPr>
                                <m:brk m:alnAt="25"/>
                              </m:rPr>
                              <a:rPr lang="en-US" sz="1600" b="0" i="1"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𝑛</m:t>
                            </m:r>
                          </m:sup>
                          <m:e>
                            <m:sSubSup>
                              <m:sSubSupPr>
                                <m:ctrlPr>
                                  <a:rPr lang="en-US" sz="1600" b="0" i="1" smtClean="0">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𝜔</m:t>
                                </m:r>
                              </m:e>
                              <m:sub>
                                <m:r>
                                  <a:rPr lang="en-US" sz="1600" b="0" i="1" smtClean="0">
                                    <a:latin typeface="Cambria Math" panose="02040503050406030204" pitchFamily="18" charset="0"/>
                                    <a:ea typeface="Cambria Math" panose="02040503050406030204" pitchFamily="18" charset="0"/>
                                  </a:rPr>
                                  <m:t>𝑖</m:t>
                                </m:r>
                              </m:sub>
                              <m:sup>
                                <m:r>
                                  <a:rPr lang="en-US" sz="1600" b="0" i="1" smtClean="0">
                                    <a:latin typeface="Cambria Math" panose="02040503050406030204" pitchFamily="18" charset="0"/>
                                    <a:ea typeface="Cambria Math" panose="02040503050406030204" pitchFamily="18" charset="0"/>
                                  </a:rPr>
                                  <m:t>2</m:t>
                                </m:r>
                              </m:sup>
                            </m:sSubSup>
                          </m:e>
                        </m:nary>
                      </m:e>
                    </m:nary>
                  </m:oMath>
                </a14:m>
                <a:r>
                  <a:rPr lang="en-US" sz="1600" b="0" i="1" dirty="0">
                    <a:latin typeface="Cambria Math" panose="02040503050406030204" pitchFamily="18" charset="0"/>
                  </a:rPr>
                  <a:t> </a:t>
                </a:r>
                <a:r>
                  <a:rPr lang="en-US" sz="1600" dirty="0"/>
                  <a:t>, </a:t>
                </a:r>
              </a:p>
              <a:p>
                <a:pPr marL="114298" indent="0">
                  <a:lnSpc>
                    <a:spcPct val="150000"/>
                  </a:lnSpc>
                  <a:spcBef>
                    <a:spcPts val="0"/>
                  </a:spcBef>
                  <a:buSzPts val="1800"/>
                  <a:buNone/>
                </a:pPr>
                <a:r>
                  <a:rPr lang="en-US" sz="1600" dirty="0">
                    <a:ea typeface="Cambria Math" panose="02040503050406030204" pitchFamily="18" charset="0"/>
                  </a:rPr>
                  <a:t>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𝜔</m:t>
                        </m:r>
                      </m:e>
                      <m:sub>
                        <m:r>
                          <a:rPr lang="en-US" sz="1600" i="1">
                            <a:latin typeface="Cambria Math" panose="02040503050406030204" pitchFamily="18" charset="0"/>
                            <a:ea typeface="Cambria Math" panose="02040503050406030204" pitchFamily="18" charset="0"/>
                          </a:rPr>
                          <m:t>𝑖</m:t>
                        </m:r>
                      </m:sub>
                    </m:sSub>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𝑎𝑟𝑒</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𝑤𝑒𝑖𝑔h𝑡𝑠</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𝓇</m:t>
                    </m:r>
                  </m:oMath>
                </a14:m>
                <a:r>
                  <a:rPr lang="en-US" sz="1600" b="0" i="1" dirty="0">
                    <a:latin typeface="Cambria Math" panose="02040503050406030204" pitchFamily="18" charset="0"/>
                  </a:rPr>
                  <a:t> is mixing ratio</a:t>
                </a:r>
              </a:p>
              <a:p>
                <a:pPr indent="-342891">
                  <a:lnSpc>
                    <a:spcPct val="150000"/>
                  </a:lnSpc>
                  <a:spcBef>
                    <a:spcPts val="0"/>
                  </a:spcBef>
                  <a:buSzPts val="1800"/>
                  <a:buFont typeface="Times New Roman"/>
                  <a:buChar char="●"/>
                </a:pPr>
                <a:r>
                  <a:rPr lang="en-US" sz="1600" dirty="0"/>
                  <a:t>Originally proposed by Zou and Hastie in 2005</a:t>
                </a:r>
              </a:p>
              <a:p>
                <a:pPr indent="-342891">
                  <a:lnSpc>
                    <a:spcPct val="150000"/>
                  </a:lnSpc>
                  <a:spcBef>
                    <a:spcPts val="0"/>
                  </a:spcBef>
                  <a:buSzPts val="1800"/>
                  <a:buFont typeface="Times New Roman"/>
                  <a:buChar char="●"/>
                </a:pPr>
                <a:r>
                  <a:rPr lang="en-US" sz="1600" dirty="0"/>
                  <a:t>Pros:</a:t>
                </a:r>
              </a:p>
              <a:p>
                <a:pPr lvl="1" indent="-342891">
                  <a:lnSpc>
                    <a:spcPct val="150000"/>
                  </a:lnSpc>
                  <a:spcBef>
                    <a:spcPts val="0"/>
                  </a:spcBef>
                  <a:buSzPts val="1800"/>
                  <a:buFont typeface="Arial" panose="020B0604020202020204" pitchFamily="34" charset="0"/>
                  <a:buChar char="•"/>
                </a:pPr>
                <a:r>
                  <a:rPr lang="en-US" sz="1400" dirty="0"/>
                  <a:t>Get benefit of both Lasso and Ridge; can force weights to 0, is stable and can handle situations when instances are less than features sets</a:t>
                </a:r>
              </a:p>
              <a:p>
                <a:pPr indent="-342891">
                  <a:lnSpc>
                    <a:spcPct val="150000"/>
                  </a:lnSpc>
                  <a:spcBef>
                    <a:spcPts val="0"/>
                  </a:spcBef>
                  <a:buSzPts val="1800"/>
                  <a:buFont typeface="Times New Roman"/>
                  <a:buChar char="●"/>
                </a:pPr>
                <a:r>
                  <a:rPr lang="en-US" sz="1600" dirty="0"/>
                  <a:t>Cons: </a:t>
                </a:r>
              </a:p>
              <a:p>
                <a:pPr lvl="1" indent="-342891">
                  <a:lnSpc>
                    <a:spcPct val="150000"/>
                  </a:lnSpc>
                  <a:spcBef>
                    <a:spcPts val="0"/>
                  </a:spcBef>
                  <a:buSzPts val="1800"/>
                  <a:buFont typeface="Arial" panose="020B0604020202020204" pitchFamily="34" charset="0"/>
                  <a:buChar char="•"/>
                </a:pPr>
                <a:r>
                  <a:rPr lang="en-US" sz="1400" dirty="0"/>
                  <a:t>Computationally costly when compared to Lasso or Ridge</a:t>
                </a:r>
              </a:p>
              <a:p>
                <a:pPr lvl="1" indent="-342891">
                  <a:lnSpc>
                    <a:spcPct val="150000"/>
                  </a:lnSpc>
                  <a:spcBef>
                    <a:spcPts val="0"/>
                  </a:spcBef>
                  <a:buSzPts val="1800"/>
                  <a:buFont typeface="Arial" panose="020B0604020202020204" pitchFamily="34" charset="0"/>
                  <a:buChar char="•"/>
                </a:pPr>
                <a:r>
                  <a:rPr lang="en-US" sz="1400" dirty="0" err="1"/>
                  <a:t>Keras</a:t>
                </a:r>
                <a:r>
                  <a:rPr lang="en-US" sz="1400" dirty="0"/>
                  <a:t> let you adjust the weight of both L1 and L2 in interface; one more parameter to tune</a:t>
                </a:r>
                <a:endParaRPr lang="en-US" sz="1800" b="0" dirty="0"/>
              </a:p>
            </p:txBody>
          </p:sp>
        </mc:Choice>
        <mc:Fallback xmlns="">
          <p:sp>
            <p:nvSpPr>
              <p:cNvPr id="8" name="Text Placeholder 2">
                <a:extLst>
                  <a:ext uri="{FF2B5EF4-FFF2-40B4-BE49-F238E27FC236}">
                    <a16:creationId xmlns:a16="http://schemas.microsoft.com/office/drawing/2014/main" id="{5C5C8DC2-F2F1-4144-A342-4E55FC337E5D}"/>
                  </a:ext>
                </a:extLst>
              </p:cNvPr>
              <p:cNvSpPr>
                <a:spLocks noGrp="1" noRot="1" noChangeAspect="1" noMove="1" noResize="1" noEditPoints="1" noAdjustHandles="1" noChangeArrowheads="1" noChangeShapeType="1" noTextEdit="1"/>
              </p:cNvSpPr>
              <p:nvPr>
                <p:ph type="body" idx="1"/>
              </p:nvPr>
            </p:nvSpPr>
            <p:spPr>
              <a:xfrm>
                <a:off x="85725" y="775278"/>
                <a:ext cx="8972550" cy="3921919"/>
              </a:xfr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B9073-9F43-CA4C-4037-AB44517E3D8A}"/>
                  </a:ext>
                </a:extLst>
              </p:cNvPr>
              <p:cNvSpPr txBox="1"/>
              <p:nvPr/>
            </p:nvSpPr>
            <p:spPr>
              <a:xfrm flipH="1">
                <a:off x="5589526" y="1674482"/>
                <a:ext cx="1226899" cy="307777"/>
              </a:xfrm>
              <a:prstGeom prst="rect">
                <a:avLst/>
              </a:prstGeom>
              <a:solidFill>
                <a:srgbClr val="FFFF00"/>
              </a:solidFill>
              <a:ln>
                <a:solidFill>
                  <a:schemeClr val="tx1"/>
                </a:solidFill>
              </a:ln>
            </p:spPr>
            <p:txBody>
              <a:bodyPr wrap="square" rtlCol="0">
                <a:spAutoFit/>
              </a:bodyPr>
              <a:lstStyle/>
              <a:p>
                <a:pPr algn="ctr"/>
                <a:r>
                  <a:rPr lang="en-US" dirty="0"/>
                  <a:t>we control </a:t>
                </a:r>
                <a14:m>
                  <m:oMath xmlns:m="http://schemas.openxmlformats.org/officeDocument/2006/math">
                    <m:r>
                      <a:rPr lang="en-US" b="0" i="1" smtClean="0">
                        <a:latin typeface="Cambria Math" panose="02040503050406030204" pitchFamily="18" charset="0"/>
                      </a:rPr>
                      <m:t>𝓇</m:t>
                    </m:r>
                  </m:oMath>
                </a14:m>
                <a:r>
                  <a:rPr lang="en-US" dirty="0"/>
                  <a:t> </a:t>
                </a:r>
              </a:p>
            </p:txBody>
          </p:sp>
        </mc:Choice>
        <mc:Fallback xmlns="">
          <p:sp>
            <p:nvSpPr>
              <p:cNvPr id="6" name="TextBox 5">
                <a:extLst>
                  <a:ext uri="{FF2B5EF4-FFF2-40B4-BE49-F238E27FC236}">
                    <a16:creationId xmlns:a16="http://schemas.microsoft.com/office/drawing/2014/main" id="{EE1B9073-9F43-CA4C-4037-AB44517E3D8A}"/>
                  </a:ext>
                </a:extLst>
              </p:cNvPr>
              <p:cNvSpPr txBox="1">
                <a:spLocks noRot="1" noChangeAspect="1" noMove="1" noResize="1" noEditPoints="1" noAdjustHandles="1" noChangeArrowheads="1" noChangeShapeType="1" noTextEdit="1"/>
              </p:cNvSpPr>
              <p:nvPr/>
            </p:nvSpPr>
            <p:spPr>
              <a:xfrm flipH="1">
                <a:off x="5589526" y="1674482"/>
                <a:ext cx="1226899" cy="307777"/>
              </a:xfrm>
              <a:prstGeom prst="rect">
                <a:avLst/>
              </a:prstGeom>
              <a:blipFill>
                <a:blip r:embed="rId5"/>
                <a:stretch>
                  <a:fillRect t="-1923" b="-17308"/>
                </a:stretch>
              </a:blipFill>
              <a:ln>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CD959BD1-768F-FFA4-C46E-0B928B75B587}"/>
              </a:ext>
            </a:extLst>
          </p:cNvPr>
          <p:cNvCxnSpPr>
            <a:cxnSpLocks/>
            <a:stCxn id="6" idx="3"/>
          </p:cNvCxnSpPr>
          <p:nvPr/>
        </p:nvCxnSpPr>
        <p:spPr>
          <a:xfrm flipH="1" flipV="1">
            <a:off x="5376397" y="1519417"/>
            <a:ext cx="213129" cy="308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9B30E44-7604-198D-F285-88E608D9E17F}"/>
              </a:ext>
            </a:extLst>
          </p:cNvPr>
          <p:cNvCxnSpPr>
            <a:cxnSpLocks/>
            <a:stCxn id="6" idx="1"/>
          </p:cNvCxnSpPr>
          <p:nvPr/>
        </p:nvCxnSpPr>
        <p:spPr>
          <a:xfrm flipV="1">
            <a:off x="6816425" y="1515664"/>
            <a:ext cx="148140" cy="312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1412134-2C9E-ECD4-2E9A-494710B0B5BE}"/>
              </a:ext>
            </a:extLst>
          </p:cNvPr>
          <p:cNvSpPr txBox="1"/>
          <p:nvPr/>
        </p:nvSpPr>
        <p:spPr>
          <a:xfrm>
            <a:off x="0" y="4471894"/>
            <a:ext cx="9058275" cy="400110"/>
          </a:xfrm>
          <a:prstGeom prst="rect">
            <a:avLst/>
          </a:prstGeom>
          <a:noFill/>
        </p:spPr>
        <p:txBody>
          <a:bodyPr wrap="square">
            <a:spAutoFit/>
          </a:bodyPr>
          <a:lstStyle/>
          <a:p>
            <a:r>
              <a:rPr lang="en-US" sz="1000" b="0" i="0" dirty="0">
                <a:solidFill>
                  <a:srgbClr val="222222"/>
                </a:solidFill>
                <a:effectLst/>
                <a:latin typeface="Arial" panose="020B0604020202020204" pitchFamily="34" charset="0"/>
              </a:rPr>
              <a:t>Zou, Hui, and Trevor Hastie. "Regularization and variable selection via the elastic net." </a:t>
            </a:r>
            <a:r>
              <a:rPr lang="en-US" sz="1000" b="0" i="1" dirty="0">
                <a:solidFill>
                  <a:srgbClr val="222222"/>
                </a:solidFill>
                <a:effectLst/>
                <a:latin typeface="Arial" panose="020B0604020202020204" pitchFamily="34" charset="0"/>
              </a:rPr>
              <a:t>Journal of the royal statistical society: series B (statistical methodology)</a:t>
            </a:r>
            <a:r>
              <a:rPr lang="en-US" sz="1000" b="0" i="0" dirty="0">
                <a:solidFill>
                  <a:srgbClr val="222222"/>
                </a:solidFill>
                <a:effectLst/>
                <a:latin typeface="Arial" panose="020B0604020202020204" pitchFamily="34" charset="0"/>
              </a:rPr>
              <a:t> 67.2 (2005): 301-320.</a:t>
            </a:r>
            <a:endParaRPr lang="en-US" sz="1000" dirty="0"/>
          </a:p>
        </p:txBody>
      </p:sp>
    </p:spTree>
    <p:extLst>
      <p:ext uri="{BB962C8B-B14F-4D97-AF65-F5344CB8AC3E}">
        <p14:creationId xmlns:p14="http://schemas.microsoft.com/office/powerpoint/2010/main" val="123266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F08E95-D3C3-4E93-B1C3-DD5E4B99565E}"/>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72000" y="1305300"/>
            <a:ext cx="2102083" cy="3082020"/>
          </a:xfrm>
          <a:prstGeom prst="rect">
            <a:avLst/>
          </a:prstGeom>
        </p:spPr>
      </p:pic>
      <p:pic>
        <p:nvPicPr>
          <p:cNvPr id="5" name="Picture 4">
            <a:extLst>
              <a:ext uri="{FF2B5EF4-FFF2-40B4-BE49-F238E27FC236}">
                <a16:creationId xmlns:a16="http://schemas.microsoft.com/office/drawing/2014/main" id="{6662EB01-3AAD-47B0-B10F-B3AD4215CAD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316690" y="1286404"/>
            <a:ext cx="2167773" cy="3119812"/>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r>
                      <a:rPr lang="en-US" b="1" i="1" smtClean="0">
                        <a:latin typeface="Cambria Math" panose="02040503050406030204" pitchFamily="18" charset="0"/>
                      </a:rPr>
                      <m:t>,&amp; </m:t>
                    </m:r>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𝟏</m:t>
                        </m:r>
                      </m:sub>
                    </m:sSub>
                    <m:sSub>
                      <m:sSubPr>
                        <m:ctrlPr>
                          <a:rPr lang="en-US" b="1" i="1" smtClean="0">
                            <a:latin typeface="Cambria Math" panose="02040503050406030204" pitchFamily="18" charset="0"/>
                          </a:rPr>
                        </m:ctrlPr>
                      </m:sSubPr>
                      <m:e>
                        <m:r>
                          <a:rPr lang="en-US" b="1" i="1" smtClean="0">
                            <a:latin typeface="Cambria Math" panose="02040503050406030204" pitchFamily="18" charset="0"/>
                          </a:rPr>
                          <m:t>ℓ</m:t>
                        </m:r>
                      </m:e>
                      <m:sub>
                        <m:r>
                          <a:rPr lang="en-US" b="1" i="1" smtClean="0">
                            <a:latin typeface="Cambria Math" panose="02040503050406030204" pitchFamily="18" charset="0"/>
                          </a:rPr>
                          <m:t>𝟐</m:t>
                        </m:r>
                      </m:sub>
                    </m:sSub>
                  </m:oMath>
                </a14:m>
                <a:endParaRPr lang="en-US" dirty="0"/>
              </a:p>
            </p:txBody>
          </p:sp>
        </mc:Choice>
        <mc:Fallback xmlns="">
          <p:sp>
            <p:nvSpPr>
              <p:cNvPr id="2" name="Title 1">
                <a:extLst>
                  <a:ext uri="{FF2B5EF4-FFF2-40B4-BE49-F238E27FC236}">
                    <a16:creationId xmlns:a16="http://schemas.microsoft.com/office/drawing/2014/main" id="{56C50731-8940-47BC-B710-25C7E750A52A}"/>
                  </a:ext>
                </a:extLst>
              </p:cNvPr>
              <p:cNvSpPr>
                <a:spLocks noGrp="1" noRot="1" noChangeAspect="1" noMove="1" noResize="1" noEditPoints="1" noAdjustHandles="1" noChangeArrowheads="1" noChangeShapeType="1" noTextEdit="1"/>
              </p:cNvSpPr>
              <p:nvPr>
                <p:ph type="title"/>
              </p:nvPr>
            </p:nvSpPr>
            <p:spPr>
              <a:blipFill>
                <a:blip r:embed="rId4"/>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A14A7AD-42C1-FF40-C099-57424EAA1929}"/>
              </a:ext>
            </a:extLst>
          </p:cNvPr>
          <p:cNvGrpSpPr/>
          <p:nvPr/>
        </p:nvGrpSpPr>
        <p:grpSpPr>
          <a:xfrm>
            <a:off x="91244" y="1269405"/>
            <a:ext cx="2167774" cy="3213355"/>
            <a:chOff x="91243" y="1269405"/>
            <a:chExt cx="3017521" cy="3213355"/>
          </a:xfrm>
        </p:grpSpPr>
        <p:pic>
          <p:nvPicPr>
            <p:cNvPr id="6" name="Picture 5">
              <a:extLst>
                <a:ext uri="{FF2B5EF4-FFF2-40B4-BE49-F238E27FC236}">
                  <a16:creationId xmlns:a16="http://schemas.microsoft.com/office/drawing/2014/main" id="{BAEF1B75-BFF3-46E7-B657-CCAFB8DFE295}"/>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91243" y="1269405"/>
              <a:ext cx="3017520" cy="1562699"/>
            </a:xfrm>
            <a:prstGeom prst="rect">
              <a:avLst/>
            </a:prstGeom>
          </p:spPr>
        </p:pic>
        <p:pic>
          <p:nvPicPr>
            <p:cNvPr id="9" name="Picture 8">
              <a:extLst>
                <a:ext uri="{FF2B5EF4-FFF2-40B4-BE49-F238E27FC236}">
                  <a16:creationId xmlns:a16="http://schemas.microsoft.com/office/drawing/2014/main" id="{DA141C95-3C92-4B6A-B01B-B1F741FF30CE}"/>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91244" y="2910194"/>
              <a:ext cx="3017520" cy="1572566"/>
            </a:xfrm>
            <a:prstGeom prst="rect">
              <a:avLst/>
            </a:prstGeom>
          </p:spPr>
        </p:pic>
      </p:grpSp>
      <p:sp>
        <p:nvSpPr>
          <p:cNvPr id="11" name="TextBox 10">
            <a:extLst>
              <a:ext uri="{FF2B5EF4-FFF2-40B4-BE49-F238E27FC236}">
                <a16:creationId xmlns:a16="http://schemas.microsoft.com/office/drawing/2014/main" id="{33C9DCA5-5B9C-47FE-B604-57347B0933CD}"/>
              </a:ext>
            </a:extLst>
          </p:cNvPr>
          <p:cNvSpPr txBox="1"/>
          <p:nvPr/>
        </p:nvSpPr>
        <p:spPr>
          <a:xfrm>
            <a:off x="747910" y="929607"/>
            <a:ext cx="854439" cy="307777"/>
          </a:xfrm>
          <a:prstGeom prst="rect">
            <a:avLst/>
          </a:prstGeom>
          <a:solidFill>
            <a:srgbClr val="FFFF00"/>
          </a:solidFill>
          <a:ln>
            <a:solidFill>
              <a:schemeClr val="tx1"/>
            </a:solidFill>
          </a:ln>
        </p:spPr>
        <p:txBody>
          <a:bodyPr wrap="square" rtlCol="0">
            <a:spAutoFit/>
          </a:bodyPr>
          <a:lstStyle/>
          <a:p>
            <a:pPr algn="ctr"/>
            <a:r>
              <a:rPr lang="en-US" dirty="0"/>
              <a:t>baseline</a:t>
            </a:r>
          </a:p>
        </p:txBody>
      </p:sp>
      <p:sp>
        <p:nvSpPr>
          <p:cNvPr id="18" name="TextBox 17">
            <a:extLst>
              <a:ext uri="{FF2B5EF4-FFF2-40B4-BE49-F238E27FC236}">
                <a16:creationId xmlns:a16="http://schemas.microsoft.com/office/drawing/2014/main" id="{5187656A-222E-4F25-B33E-7F37855CCC15}"/>
              </a:ext>
            </a:extLst>
          </p:cNvPr>
          <p:cNvSpPr txBox="1"/>
          <p:nvPr/>
        </p:nvSpPr>
        <p:spPr>
          <a:xfrm>
            <a:off x="3174089" y="925343"/>
            <a:ext cx="452974" cy="307777"/>
          </a:xfrm>
          <a:prstGeom prst="rect">
            <a:avLst/>
          </a:prstGeom>
          <a:solidFill>
            <a:srgbClr val="FFFF00"/>
          </a:solidFill>
          <a:ln>
            <a:solidFill>
              <a:schemeClr val="tx1"/>
            </a:solidFill>
          </a:ln>
        </p:spPr>
        <p:txBody>
          <a:bodyPr wrap="square" rtlCol="0">
            <a:spAutoFit/>
          </a:bodyPr>
          <a:lstStyle/>
          <a:p>
            <a:pPr algn="ctr"/>
            <a:r>
              <a:rPr lang="en-US" dirty="0"/>
              <a:t>L1</a:t>
            </a:r>
          </a:p>
        </p:txBody>
      </p:sp>
      <p:sp>
        <p:nvSpPr>
          <p:cNvPr id="15" name="TextBox 14">
            <a:extLst>
              <a:ext uri="{FF2B5EF4-FFF2-40B4-BE49-F238E27FC236}">
                <a16:creationId xmlns:a16="http://schemas.microsoft.com/office/drawing/2014/main" id="{E46779D7-90FA-4DA5-B520-629B3378BFB0}"/>
              </a:ext>
            </a:extLst>
          </p:cNvPr>
          <p:cNvSpPr txBox="1"/>
          <p:nvPr/>
        </p:nvSpPr>
        <p:spPr>
          <a:xfrm>
            <a:off x="5396554" y="929608"/>
            <a:ext cx="452974" cy="307777"/>
          </a:xfrm>
          <a:prstGeom prst="rect">
            <a:avLst/>
          </a:prstGeom>
          <a:solidFill>
            <a:srgbClr val="FFFF00"/>
          </a:solidFill>
          <a:ln>
            <a:solidFill>
              <a:schemeClr val="tx1"/>
            </a:solidFill>
          </a:ln>
        </p:spPr>
        <p:txBody>
          <a:bodyPr wrap="square" rtlCol="0">
            <a:spAutoFit/>
          </a:bodyPr>
          <a:lstStyle/>
          <a:p>
            <a:pPr algn="ctr"/>
            <a:r>
              <a:rPr lang="en-US" dirty="0"/>
              <a:t>L2</a:t>
            </a:r>
          </a:p>
        </p:txBody>
      </p:sp>
      <p:pic>
        <p:nvPicPr>
          <p:cNvPr id="1026" name="Picture 2">
            <a:extLst>
              <a:ext uri="{FF2B5EF4-FFF2-40B4-BE49-F238E27FC236}">
                <a16:creationId xmlns:a16="http://schemas.microsoft.com/office/drawing/2014/main" id="{B57F1042-2541-FCC4-52F7-BC2863EE7B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61620" y="1305299"/>
            <a:ext cx="2167773" cy="1526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1ABB067-27B3-E457-543C-A8670507D7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3466" y="2896444"/>
            <a:ext cx="2167774" cy="150977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52CB647-FD89-ABC3-3180-4B9907707D2A}"/>
              </a:ext>
            </a:extLst>
          </p:cNvPr>
          <p:cNvSpPr txBox="1"/>
          <p:nvPr/>
        </p:nvSpPr>
        <p:spPr>
          <a:xfrm>
            <a:off x="7619019" y="925342"/>
            <a:ext cx="677772" cy="307777"/>
          </a:xfrm>
          <a:prstGeom prst="rect">
            <a:avLst/>
          </a:prstGeom>
          <a:solidFill>
            <a:srgbClr val="FFFF00"/>
          </a:solidFill>
          <a:ln>
            <a:solidFill>
              <a:schemeClr val="tx1"/>
            </a:solidFill>
          </a:ln>
        </p:spPr>
        <p:txBody>
          <a:bodyPr wrap="square" rtlCol="0">
            <a:spAutoFit/>
          </a:bodyPr>
          <a:lstStyle/>
          <a:p>
            <a:pPr algn="ctr"/>
            <a:r>
              <a:rPr lang="en-US" dirty="0"/>
              <a:t>L1L2</a:t>
            </a:r>
          </a:p>
        </p:txBody>
      </p:sp>
    </p:spTree>
    <p:extLst>
      <p:ext uri="{BB962C8B-B14F-4D97-AF65-F5344CB8AC3E}">
        <p14:creationId xmlns:p14="http://schemas.microsoft.com/office/powerpoint/2010/main" val="241602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Batch Normalization</a:t>
            </a:r>
          </a:p>
        </p:txBody>
      </p:sp>
      <p:sp>
        <p:nvSpPr>
          <p:cNvPr id="8" name="TextBox 7">
            <a:extLst>
              <a:ext uri="{FF2B5EF4-FFF2-40B4-BE49-F238E27FC236}">
                <a16:creationId xmlns:a16="http://schemas.microsoft.com/office/drawing/2014/main" id="{08ADE23E-EE4B-4353-ACBD-EEF629EB2A7E}"/>
              </a:ext>
            </a:extLst>
          </p:cNvPr>
          <p:cNvSpPr txBox="1"/>
          <p:nvPr/>
        </p:nvSpPr>
        <p:spPr>
          <a:xfrm>
            <a:off x="26895" y="4570221"/>
            <a:ext cx="6555442" cy="215444"/>
          </a:xfrm>
          <a:prstGeom prst="rect">
            <a:avLst/>
          </a:prstGeom>
          <a:noFill/>
        </p:spPr>
        <p:txBody>
          <a:bodyPr wrap="square">
            <a:spAutoFit/>
          </a:bodyPr>
          <a:lstStyle/>
          <a:p>
            <a:pPr algn="l" fontAlgn="base"/>
            <a:r>
              <a:rPr lang="en-US" sz="800" b="0" i="0" dirty="0">
                <a:solidFill>
                  <a:srgbClr val="404040"/>
                </a:solidFill>
                <a:effectLst/>
                <a:latin typeface="source sans pro" panose="020B0503030403020204" pitchFamily="34" charset="0"/>
              </a:rPr>
              <a:t>* Hands-On Machine Learning with Scikit-Learn, Keras, and TensorFlow, 2nd Edition, Figure 4.20</a:t>
            </a:r>
          </a:p>
        </p:txBody>
      </p:sp>
      <p:sp>
        <p:nvSpPr>
          <p:cNvPr id="13" name="Text Placeholder 2">
            <a:extLst>
              <a:ext uri="{FF2B5EF4-FFF2-40B4-BE49-F238E27FC236}">
                <a16:creationId xmlns:a16="http://schemas.microsoft.com/office/drawing/2014/main" id="{0AD4F106-88C5-4394-9618-FD4FF4F1C3DA}"/>
              </a:ext>
            </a:extLst>
          </p:cNvPr>
          <p:cNvSpPr>
            <a:spLocks noGrp="1"/>
          </p:cNvSpPr>
          <p:nvPr>
            <p:ph type="body" idx="1"/>
          </p:nvPr>
        </p:nvSpPr>
        <p:spPr>
          <a:xfrm>
            <a:off x="92869" y="1162967"/>
            <a:ext cx="3143817" cy="3086530"/>
          </a:xfrm>
        </p:spPr>
        <p:txBody>
          <a:bodyPr/>
          <a:lstStyle/>
          <a:p>
            <a:pPr indent="-342891">
              <a:lnSpc>
                <a:spcPct val="150000"/>
              </a:lnSpc>
              <a:spcBef>
                <a:spcPts val="0"/>
              </a:spcBef>
              <a:buSzPts val="1800"/>
              <a:buFont typeface="Times New Roman"/>
              <a:buChar char="●"/>
            </a:pPr>
            <a:r>
              <a:rPr lang="en-US" sz="1600" dirty="0"/>
              <a:t>Batch Normalization helps help alleviate the unstable gradients </a:t>
            </a:r>
          </a:p>
          <a:p>
            <a:pPr indent="-342891">
              <a:lnSpc>
                <a:spcPct val="150000"/>
              </a:lnSpc>
              <a:spcBef>
                <a:spcPts val="0"/>
              </a:spcBef>
              <a:buSzPts val="1800"/>
              <a:buFont typeface="Times New Roman"/>
              <a:buChar char="●"/>
            </a:pPr>
            <a:endParaRPr lang="en-US" sz="1600" dirty="0"/>
          </a:p>
          <a:p>
            <a:pPr indent="-342891">
              <a:lnSpc>
                <a:spcPct val="150000"/>
              </a:lnSpc>
              <a:spcBef>
                <a:spcPts val="0"/>
              </a:spcBef>
              <a:buSzPts val="1800"/>
              <a:buFont typeface="Times New Roman"/>
              <a:buChar char="●"/>
            </a:pPr>
            <a:r>
              <a:rPr lang="en-US" sz="1600" dirty="0"/>
              <a:t>As a side benefit, it can help reduce overfitting</a:t>
            </a:r>
          </a:p>
          <a:p>
            <a:endParaRPr lang="en-US" sz="1600" dirty="0"/>
          </a:p>
        </p:txBody>
      </p:sp>
      <p:pic>
        <p:nvPicPr>
          <p:cNvPr id="9" name="Picture 8" descr="Diagram, schematic&#10;&#10;Description automatically generated">
            <a:extLst>
              <a:ext uri="{FF2B5EF4-FFF2-40B4-BE49-F238E27FC236}">
                <a16:creationId xmlns:a16="http://schemas.microsoft.com/office/drawing/2014/main" id="{02C75870-B7CA-6C70-5806-BCF79B041A02}"/>
              </a:ext>
            </a:extLst>
          </p:cNvPr>
          <p:cNvPicPr>
            <a:picLocks noChangeAspect="1"/>
          </p:cNvPicPr>
          <p:nvPr/>
        </p:nvPicPr>
        <p:blipFill rotWithShape="1">
          <a:blip r:embed="rId2"/>
          <a:srcRect t="15737" r="9806"/>
          <a:stretch/>
        </p:blipFill>
        <p:spPr>
          <a:xfrm>
            <a:off x="3591783" y="1162967"/>
            <a:ext cx="5204593" cy="3157829"/>
          </a:xfrm>
          <a:prstGeom prst="rect">
            <a:avLst/>
          </a:prstGeom>
        </p:spPr>
      </p:pic>
    </p:spTree>
    <p:extLst>
      <p:ext uri="{BB962C8B-B14F-4D97-AF65-F5344CB8AC3E}">
        <p14:creationId xmlns:p14="http://schemas.microsoft.com/office/powerpoint/2010/main" val="379790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Batch Normalization</a:t>
            </a:r>
          </a:p>
        </p:txBody>
      </p:sp>
      <p:pic>
        <p:nvPicPr>
          <p:cNvPr id="6" name="Picture 5">
            <a:extLst>
              <a:ext uri="{FF2B5EF4-FFF2-40B4-BE49-F238E27FC236}">
                <a16:creationId xmlns:a16="http://schemas.microsoft.com/office/drawing/2014/main" id="{BAEF1B75-BFF3-46E7-B657-CCAFB8DFE29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16956" y="1274178"/>
            <a:ext cx="3200400" cy="1657408"/>
          </a:xfrm>
          <a:prstGeom prst="rect">
            <a:avLst/>
          </a:prstGeom>
        </p:spPr>
      </p:pic>
      <p:pic>
        <p:nvPicPr>
          <p:cNvPr id="9" name="Picture 8">
            <a:extLst>
              <a:ext uri="{FF2B5EF4-FFF2-40B4-BE49-F238E27FC236}">
                <a16:creationId xmlns:a16="http://schemas.microsoft.com/office/drawing/2014/main" id="{DA141C95-3C92-4B6A-B01B-B1F741FF30C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16957" y="2943996"/>
            <a:ext cx="3200400" cy="1667873"/>
          </a:xfrm>
          <a:prstGeom prst="rect">
            <a:avLst/>
          </a:prstGeom>
        </p:spPr>
      </p:pic>
      <p:sp>
        <p:nvSpPr>
          <p:cNvPr id="11" name="TextBox 10">
            <a:extLst>
              <a:ext uri="{FF2B5EF4-FFF2-40B4-BE49-F238E27FC236}">
                <a16:creationId xmlns:a16="http://schemas.microsoft.com/office/drawing/2014/main" id="{33C9DCA5-5B9C-47FE-B604-57347B0933CD}"/>
              </a:ext>
            </a:extLst>
          </p:cNvPr>
          <p:cNvSpPr txBox="1"/>
          <p:nvPr/>
        </p:nvSpPr>
        <p:spPr>
          <a:xfrm>
            <a:off x="1139251" y="925343"/>
            <a:ext cx="854439" cy="307777"/>
          </a:xfrm>
          <a:prstGeom prst="rect">
            <a:avLst/>
          </a:prstGeom>
          <a:solidFill>
            <a:srgbClr val="FFFF00"/>
          </a:solidFill>
          <a:ln>
            <a:solidFill>
              <a:schemeClr val="tx1"/>
            </a:solidFill>
          </a:ln>
        </p:spPr>
        <p:txBody>
          <a:bodyPr wrap="square" rtlCol="0">
            <a:spAutoFit/>
          </a:bodyPr>
          <a:lstStyle/>
          <a:p>
            <a:pPr algn="ctr"/>
            <a:r>
              <a:rPr lang="en-US" dirty="0"/>
              <a:t>baseline</a:t>
            </a:r>
          </a:p>
        </p:txBody>
      </p:sp>
      <p:sp>
        <p:nvSpPr>
          <p:cNvPr id="18" name="TextBox 17">
            <a:extLst>
              <a:ext uri="{FF2B5EF4-FFF2-40B4-BE49-F238E27FC236}">
                <a16:creationId xmlns:a16="http://schemas.microsoft.com/office/drawing/2014/main" id="{5187656A-222E-4F25-B33E-7F37855CCC15}"/>
              </a:ext>
            </a:extLst>
          </p:cNvPr>
          <p:cNvSpPr txBox="1"/>
          <p:nvPr/>
        </p:nvSpPr>
        <p:spPr>
          <a:xfrm>
            <a:off x="4895540" y="925343"/>
            <a:ext cx="1841291" cy="307777"/>
          </a:xfrm>
          <a:prstGeom prst="rect">
            <a:avLst/>
          </a:prstGeom>
          <a:solidFill>
            <a:srgbClr val="FFFF00"/>
          </a:solidFill>
          <a:ln>
            <a:solidFill>
              <a:schemeClr val="tx1"/>
            </a:solidFill>
          </a:ln>
        </p:spPr>
        <p:txBody>
          <a:bodyPr wrap="square" rtlCol="0">
            <a:spAutoFit/>
          </a:bodyPr>
          <a:lstStyle/>
          <a:p>
            <a:pPr algn="ctr"/>
            <a:r>
              <a:rPr lang="en-US" dirty="0"/>
              <a:t>batch normalization</a:t>
            </a:r>
          </a:p>
        </p:txBody>
      </p:sp>
      <p:pic>
        <p:nvPicPr>
          <p:cNvPr id="4" name="Picture 3">
            <a:extLst>
              <a:ext uri="{FF2B5EF4-FFF2-40B4-BE49-F238E27FC236}">
                <a16:creationId xmlns:a16="http://schemas.microsoft.com/office/drawing/2014/main" id="{02C3BA13-9CFD-403A-AE4B-7583B003184A}"/>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620715" y="1296065"/>
            <a:ext cx="3200401" cy="1676579"/>
          </a:xfrm>
          <a:prstGeom prst="rect">
            <a:avLst/>
          </a:prstGeom>
        </p:spPr>
      </p:pic>
      <p:pic>
        <p:nvPicPr>
          <p:cNvPr id="7" name="Picture 6">
            <a:extLst>
              <a:ext uri="{FF2B5EF4-FFF2-40B4-BE49-F238E27FC236}">
                <a16:creationId xmlns:a16="http://schemas.microsoft.com/office/drawing/2014/main" id="{1745D601-B9C0-42BC-ABB5-9F2D56FD7B70}"/>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596394" y="2984952"/>
            <a:ext cx="3224721" cy="1645920"/>
          </a:xfrm>
          <a:prstGeom prst="rect">
            <a:avLst/>
          </a:prstGeom>
        </p:spPr>
      </p:pic>
    </p:spTree>
    <p:extLst>
      <p:ext uri="{BB962C8B-B14F-4D97-AF65-F5344CB8AC3E}">
        <p14:creationId xmlns:p14="http://schemas.microsoft.com/office/powerpoint/2010/main" val="307076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0" name="Google Shape;140;p23"/>
          <p:cNvSpPr txBox="1">
            <a:spLocks noGrp="1"/>
          </p:cNvSpPr>
          <p:nvPr>
            <p:ph type="title"/>
          </p:nvPr>
        </p:nvSpPr>
        <p:spPr>
          <a:xfrm>
            <a:off x="1062779" y="102728"/>
            <a:ext cx="6383051" cy="572700"/>
          </a:xfrm>
          <a:prstGeom prst="rect">
            <a:avLst/>
          </a:prstGeom>
          <a:noFill/>
          <a:ln>
            <a:noFill/>
          </a:ln>
        </p:spPr>
        <p:txBody>
          <a:bodyPr spcFirstLastPara="1" wrap="square" lIns="91425" tIns="91425" rIns="91425" bIns="91425" anchor="t" anchorCtr="0">
            <a:noAutofit/>
          </a:bodyPr>
          <a:lstStyle/>
          <a:p>
            <a:r>
              <a:rPr lang="en-US" dirty="0"/>
              <a:t>Overview</a:t>
            </a:r>
            <a:endParaRPr dirty="0"/>
          </a:p>
        </p:txBody>
      </p:sp>
      <p:sp>
        <p:nvSpPr>
          <p:cNvPr id="3" name="Text Placeholder 2">
            <a:extLst>
              <a:ext uri="{FF2B5EF4-FFF2-40B4-BE49-F238E27FC236}">
                <a16:creationId xmlns:a16="http://schemas.microsoft.com/office/drawing/2014/main" id="{839856E6-B33D-45FD-BE4A-2981B65ABB4B}"/>
              </a:ext>
            </a:extLst>
          </p:cNvPr>
          <p:cNvSpPr>
            <a:spLocks noGrp="1"/>
          </p:cNvSpPr>
          <p:nvPr>
            <p:ph type="body" idx="1"/>
          </p:nvPr>
        </p:nvSpPr>
        <p:spPr/>
        <p:txBody>
          <a:bodyPr/>
          <a:lstStyle/>
          <a:p>
            <a:r>
              <a:rPr lang="en-US" dirty="0"/>
              <a:t>What is overfitting?</a:t>
            </a:r>
          </a:p>
          <a:p>
            <a:endParaRPr lang="en-US" dirty="0"/>
          </a:p>
          <a:p>
            <a:r>
              <a:rPr lang="en-US" dirty="0"/>
              <a:t>How do we avoid overfitting?</a:t>
            </a:r>
          </a:p>
          <a:p>
            <a:pPr lvl="1"/>
            <a:r>
              <a:rPr lang="en-US" dirty="0"/>
              <a:t>Hint: through regularization techniques</a:t>
            </a:r>
          </a:p>
          <a:p>
            <a:endParaRPr lang="en-US" dirty="0"/>
          </a:p>
          <a:p>
            <a:r>
              <a:rPr lang="en-US" dirty="0"/>
              <a:t>How do we implement regularization techniques? </a:t>
            </a:r>
          </a:p>
          <a:p>
            <a:pPr marL="114298" indent="0">
              <a:buNone/>
            </a:pPr>
            <a:endParaRPr lang="en-US" dirty="0"/>
          </a:p>
          <a:p>
            <a:pPr marL="114298" indent="0">
              <a:buNone/>
            </a:pPr>
            <a:endParaRPr lang="en-US" dirty="0"/>
          </a:p>
          <a:p>
            <a:endParaRPr lang="en-US" dirty="0"/>
          </a:p>
          <a:p>
            <a:endParaRPr lang="en-US" dirty="0"/>
          </a:p>
        </p:txBody>
      </p:sp>
      <p:sp>
        <p:nvSpPr>
          <p:cNvPr id="2" name="TextBox 1">
            <a:extLst>
              <a:ext uri="{FF2B5EF4-FFF2-40B4-BE49-F238E27FC236}">
                <a16:creationId xmlns:a16="http://schemas.microsoft.com/office/drawing/2014/main" id="{B1B433BE-017A-53F9-0B21-DBCFC587CE7D}"/>
              </a:ext>
            </a:extLst>
          </p:cNvPr>
          <p:cNvSpPr txBox="1"/>
          <p:nvPr/>
        </p:nvSpPr>
        <p:spPr>
          <a:xfrm>
            <a:off x="-962527" y="675428"/>
            <a:ext cx="1141281" cy="307777"/>
          </a:xfrm>
          <a:prstGeom prst="rect">
            <a:avLst/>
          </a:prstGeom>
          <a:noFill/>
        </p:spPr>
        <p:txBody>
          <a:bodyPr wrap="square" rtlCol="0">
            <a:spAutoFit/>
          </a:bodyPr>
          <a:lstStyle/>
          <a:p>
            <a:r>
              <a:rPr lang="en-US" dirty="0">
                <a:solidFill>
                  <a:srgbClr val="00B050"/>
                </a:solidFill>
              </a:rPr>
              <a:t>UPDATED</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Max-Norm</a:t>
            </a:r>
          </a:p>
        </p:txBody>
      </p:sp>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5C5C8DC2-F2F1-4144-A342-4E55FC337E5D}"/>
                  </a:ext>
                </a:extLst>
              </p:cNvPr>
              <p:cNvSpPr>
                <a:spLocks noGrp="1"/>
              </p:cNvSpPr>
              <p:nvPr>
                <p:ph type="body" idx="1"/>
              </p:nvPr>
            </p:nvSpPr>
            <p:spPr>
              <a:xfrm>
                <a:off x="85725" y="1146630"/>
                <a:ext cx="8723738" cy="3023926"/>
              </a:xfrm>
            </p:spPr>
            <p:txBody>
              <a:bodyPr/>
              <a:lstStyle/>
              <a:p>
                <a:pPr marL="400048" indent="-285750">
                  <a:lnSpc>
                    <a:spcPct val="150000"/>
                  </a:lnSpc>
                  <a:spcBef>
                    <a:spcPts val="0"/>
                  </a:spcBef>
                  <a:buSzPts val="1800"/>
                </a:pPr>
                <a:r>
                  <a:rPr lang="en-US" sz="1800" b="0" i="0" dirty="0">
                    <a:latin typeface="+mj-lt"/>
                    <a:ea typeface="Cambria Math" panose="02040503050406030204" pitchFamily="18" charset="0"/>
                  </a:rPr>
                  <a:t>For each neuron, constrai</a:t>
                </a:r>
                <a:r>
                  <a:rPr lang="en-US" sz="1800" dirty="0">
                    <a:latin typeface="+mj-lt"/>
                    <a:ea typeface="Cambria Math" panose="02040503050406030204" pitchFamily="18" charset="0"/>
                  </a:rPr>
                  <a:t>n the weights </a:t>
                </a:r>
                <a14:m>
                  <m:oMath xmlns:m="http://schemas.openxmlformats.org/officeDocument/2006/math">
                    <m:r>
                      <a:rPr lang="en-US" sz="1800" b="1" i="1" smtClean="0">
                        <a:latin typeface="Cambria Math" panose="02040503050406030204" pitchFamily="18" charset="0"/>
                        <a:ea typeface="Cambria Math" panose="02040503050406030204" pitchFamily="18" charset="0"/>
                      </a:rPr>
                      <m:t>𝝎</m:t>
                    </m:r>
                  </m:oMath>
                </a14:m>
                <a:r>
                  <a:rPr lang="en-US" sz="1800" dirty="0">
                    <a:latin typeface="+mj-lt"/>
                    <a:ea typeface="Cambria Math" panose="02040503050406030204" pitchFamily="18" charset="0"/>
                  </a:rPr>
                  <a:t> of the incoming connections</a:t>
                </a:r>
              </a:p>
              <a:p>
                <a:pPr marL="114298" indent="0" algn="ctr">
                  <a:lnSpc>
                    <a:spcPct val="150000"/>
                  </a:lnSpc>
                  <a:spcBef>
                    <a:spcPts val="0"/>
                  </a:spcBef>
                  <a:buSzPts val="1800"/>
                  <a:buNone/>
                </a:pP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d>
                          <m:dPr>
                            <m:begChr m:val="‖"/>
                            <m:endChr m:val="‖"/>
                            <m:ctrlPr>
                              <a:rPr lang="en-US" sz="1800" i="1">
                                <a:latin typeface="Cambria Math" panose="02040503050406030204" pitchFamily="18" charset="0"/>
                                <a:ea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𝛚</m:t>
                            </m:r>
                          </m:e>
                        </m:d>
                      </m:e>
                      <m:sub>
                        <m:r>
                          <a:rPr lang="en-US" sz="1800">
                            <a:latin typeface="Cambria Math" panose="02040503050406030204" pitchFamily="18" charset="0"/>
                            <a:ea typeface="Cambria Math" panose="02040503050406030204" pitchFamily="18" charset="0"/>
                          </a:rPr>
                          <m:t>2</m:t>
                        </m:r>
                      </m:sub>
                    </m:sSub>
                    <m:r>
                      <a:rPr lang="en-US" sz="1800">
                        <a:latin typeface="Cambria Math" panose="02040503050406030204" pitchFamily="18" charset="0"/>
                        <a:ea typeface="Cambria Math" panose="02040503050406030204" pitchFamily="18" charset="0"/>
                      </a:rPr>
                      <m:t> ≤</m:t>
                    </m:r>
                    <m:r>
                      <a:rPr lang="en-US" sz="1800">
                        <a:latin typeface="Cambria Math" panose="02040503050406030204" pitchFamily="18" charset="0"/>
                        <a:ea typeface="Cambria Math" panose="02040503050406030204" pitchFamily="18" charset="0"/>
                      </a:rPr>
                      <m:t>𝑟</m:t>
                    </m:r>
                    <m:r>
                      <a:rPr lang="en-US" sz="1800">
                        <a:latin typeface="Cambria Math" panose="02040503050406030204" pitchFamily="18" charset="0"/>
                        <a:ea typeface="Cambria Math" panose="02040503050406030204" pitchFamily="18" charset="0"/>
                      </a:rPr>
                      <m:t>, </m:t>
                    </m:r>
                  </m:oMath>
                </a14:m>
                <a:r>
                  <a:rPr lang="en-US" sz="1800" dirty="0">
                    <a:latin typeface="+mj-lt"/>
                    <a:ea typeface="Cambria Math" panose="02040503050406030204" pitchFamily="18" charset="0"/>
                  </a:rPr>
                  <a:t>where</a:t>
                </a:r>
                <a14:m>
                  <m:oMath xmlns:m="http://schemas.openxmlformats.org/officeDocument/2006/math">
                    <m:r>
                      <a:rPr lang="en-US" sz="1800">
                        <a:latin typeface="Cambria Math" panose="02040503050406030204" pitchFamily="18" charset="0"/>
                        <a:ea typeface="Cambria Math" panose="02040503050406030204" pitchFamily="18" charset="0"/>
                      </a:rPr>
                      <m:t> </m:t>
                    </m:r>
                    <m:r>
                      <a:rPr lang="en-US" sz="1800">
                        <a:latin typeface="Cambria Math" panose="02040503050406030204" pitchFamily="18" charset="0"/>
                        <a:ea typeface="Cambria Math" panose="02040503050406030204" pitchFamily="18" charset="0"/>
                      </a:rPr>
                      <m:t>𝑟</m:t>
                    </m:r>
                    <m:r>
                      <a:rPr lang="en-US" sz="1800">
                        <a:latin typeface="Cambria Math" panose="02040503050406030204" pitchFamily="18" charset="0"/>
                        <a:ea typeface="Cambria Math" panose="02040503050406030204" pitchFamily="18" charset="0"/>
                      </a:rPr>
                      <m:t> </m:t>
                    </m:r>
                  </m:oMath>
                </a14:m>
                <a:r>
                  <a:rPr lang="en-US" sz="1800" dirty="0">
                    <a:latin typeface="+mj-lt"/>
                    <a:ea typeface="Cambria Math" panose="02040503050406030204" pitchFamily="18" charset="0"/>
                  </a:rPr>
                  <a:t>is the max-norm hyperparameter,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d>
                          <m:dPr>
                            <m:begChr m:val="‖"/>
                            <m:endChr m:val="‖"/>
                            <m:ctrlPr>
                              <a:rPr lang="en-US" sz="1800" i="1">
                                <a:latin typeface="Cambria Math" panose="02040503050406030204" pitchFamily="18" charset="0"/>
                                <a:ea typeface="Cambria Math" panose="02040503050406030204" pitchFamily="18" charset="0"/>
                              </a:rPr>
                            </m:ctrlPr>
                          </m:dPr>
                          <m:e>
                            <m:r>
                              <a:rPr lang="en-US" sz="1800">
                                <a:latin typeface="Cambria Math" panose="02040503050406030204" pitchFamily="18" charset="0"/>
                                <a:ea typeface="Cambria Math" panose="02040503050406030204" pitchFamily="18" charset="0"/>
                              </a:rPr>
                              <m:t>∙</m:t>
                            </m:r>
                          </m:e>
                        </m:d>
                      </m:e>
                      <m:sub>
                        <m:r>
                          <a:rPr lang="en-US" sz="1800">
                            <a:latin typeface="Cambria Math" panose="02040503050406030204" pitchFamily="18" charset="0"/>
                            <a:ea typeface="Cambria Math" panose="02040503050406030204" pitchFamily="18" charset="0"/>
                          </a:rPr>
                          <m:t>2</m:t>
                        </m:r>
                      </m:sub>
                    </m:sSub>
                  </m:oMath>
                </a14:m>
                <a:r>
                  <a:rPr lang="en-US" sz="1800" dirty="0">
                    <a:latin typeface="+mj-lt"/>
                    <a:ea typeface="Cambria Math" panose="02040503050406030204" pitchFamily="18" charset="0"/>
                  </a:rPr>
                  <a:t>is the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ea typeface="Cambria Math" panose="02040503050406030204" pitchFamily="18" charset="0"/>
                          </a:rPr>
                          <m:t>𝑙</m:t>
                        </m:r>
                      </m:e>
                      <m:sub>
                        <m:r>
                          <a:rPr lang="en-US" sz="1800">
                            <a:latin typeface="Cambria Math" panose="02040503050406030204" pitchFamily="18" charset="0"/>
                            <a:ea typeface="Cambria Math" panose="02040503050406030204" pitchFamily="18" charset="0"/>
                          </a:rPr>
                          <m:t>2</m:t>
                        </m:r>
                      </m:sub>
                    </m:sSub>
                  </m:oMath>
                </a14:m>
                <a:r>
                  <a:rPr lang="en-US" sz="1800" dirty="0">
                    <a:latin typeface="+mj-lt"/>
                    <a:ea typeface="Cambria Math" panose="02040503050406030204" pitchFamily="18" charset="0"/>
                  </a:rPr>
                  <a:t>norm</a:t>
                </a:r>
              </a:p>
              <a:p>
                <a:pPr marL="400048" indent="-285750">
                  <a:lnSpc>
                    <a:spcPct val="150000"/>
                  </a:lnSpc>
                  <a:spcBef>
                    <a:spcPts val="0"/>
                  </a:spcBef>
                  <a:buSzPts val="1800"/>
                </a:pPr>
                <a:endParaRPr lang="en-US" sz="1800" b="0" i="0" dirty="0">
                  <a:latin typeface="+mj-lt"/>
                  <a:ea typeface="Cambria Math" panose="02040503050406030204" pitchFamily="18" charset="0"/>
                </a:endParaRPr>
              </a:p>
              <a:p>
                <a:pPr marL="400048" indent="-285750">
                  <a:lnSpc>
                    <a:spcPct val="150000"/>
                  </a:lnSpc>
                  <a:spcBef>
                    <a:spcPts val="0"/>
                  </a:spcBef>
                  <a:buSzPts val="1800"/>
                </a:pPr>
                <a:r>
                  <a:rPr lang="en-US" sz="1800" dirty="0">
                    <a:latin typeface="+mj-lt"/>
                    <a:ea typeface="Cambria Math" panose="02040503050406030204" pitchFamily="18" charset="0"/>
                  </a:rPr>
                  <a:t>Max-norm does not add a regularization loss term to the overall loss function</a:t>
                </a:r>
              </a:p>
              <a:p>
                <a:pPr marL="400048" indent="-285750">
                  <a:lnSpc>
                    <a:spcPct val="150000"/>
                  </a:lnSpc>
                  <a:spcBef>
                    <a:spcPts val="0"/>
                  </a:spcBef>
                  <a:buSzPts val="1800"/>
                </a:pPr>
                <a:endParaRPr lang="en-US" sz="1800" dirty="0">
                  <a:latin typeface="+mj-lt"/>
                  <a:ea typeface="Cambria Math" panose="02040503050406030204" pitchFamily="18" charset="0"/>
                </a:endParaRPr>
              </a:p>
              <a:p>
                <a:pPr marL="400048" indent="-285750">
                  <a:lnSpc>
                    <a:spcPct val="150000"/>
                  </a:lnSpc>
                  <a:spcBef>
                    <a:spcPts val="0"/>
                  </a:spcBef>
                  <a:buSzPts val="1800"/>
                </a:pPr>
                <a:r>
                  <a:rPr lang="en-US" sz="1800" dirty="0">
                    <a:latin typeface="+mj-lt"/>
                    <a:ea typeface="Cambria Math" panose="02040503050406030204" pitchFamily="18" charset="0"/>
                  </a:rPr>
                  <a:t>Implemented by computing </a:t>
                </a: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d>
                          <m:dPr>
                            <m:begChr m:val="‖"/>
                            <m:endChr m:val="‖"/>
                            <m:ctrlPr>
                              <a:rPr lang="en-US" sz="1800" i="1">
                                <a:latin typeface="Cambria Math" panose="02040503050406030204" pitchFamily="18" charset="0"/>
                                <a:ea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𝛚</m:t>
                            </m:r>
                          </m:e>
                        </m:d>
                      </m:e>
                      <m:sub>
                        <m:r>
                          <a:rPr lang="en-US" sz="1800">
                            <a:latin typeface="Cambria Math" panose="02040503050406030204" pitchFamily="18" charset="0"/>
                            <a:ea typeface="Cambria Math" panose="02040503050406030204" pitchFamily="18" charset="0"/>
                          </a:rPr>
                          <m:t>2</m:t>
                        </m:r>
                      </m:sub>
                    </m:sSub>
                  </m:oMath>
                </a14:m>
                <a:r>
                  <a:rPr lang="en-US" sz="1800" dirty="0">
                    <a:latin typeface="+mj-lt"/>
                    <a:ea typeface="Cambria Math" panose="02040503050406030204" pitchFamily="18" charset="0"/>
                  </a:rPr>
                  <a:t> after each training step and rescaling </a:t>
                </a:r>
                <a14:m>
                  <m:oMath xmlns:m="http://schemas.openxmlformats.org/officeDocument/2006/math">
                    <m:r>
                      <a:rPr lang="en-US" sz="1800" b="1" i="1">
                        <a:latin typeface="Cambria Math" panose="02040503050406030204" pitchFamily="18" charset="0"/>
                        <a:ea typeface="Cambria Math" panose="02040503050406030204" pitchFamily="18" charset="0"/>
                      </a:rPr>
                      <m:t>𝛚</m:t>
                    </m:r>
                  </m:oMath>
                </a14:m>
                <a:r>
                  <a:rPr lang="en-US" sz="1800" dirty="0">
                    <a:latin typeface="+mj-lt"/>
                    <a:ea typeface="Cambria Math" panose="02040503050406030204" pitchFamily="18" charset="0"/>
                  </a:rPr>
                  <a:t> if needed </a:t>
                </a:r>
                <a14:m>
                  <m:oMath xmlns:m="http://schemas.openxmlformats.org/officeDocument/2006/math">
                    <m:d>
                      <m:dPr>
                        <m:ctrlPr>
                          <a:rPr lang="en-US" sz="180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b="1" i="1">
                                <a:latin typeface="Cambria Math" panose="02040503050406030204" pitchFamily="18" charset="0"/>
                                <a:ea typeface="Cambria Math" panose="02040503050406030204" pitchFamily="18" charset="0"/>
                              </a:rPr>
                              <m:t>𝛚</m:t>
                            </m:r>
                            <m:r>
                              <a:rPr lang="en-US" sz="180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r>
                              <a:rPr lang="en-US" sz="1800" b="1" i="1">
                                <a:latin typeface="Cambria Math" panose="02040503050406030204" pitchFamily="18" charset="0"/>
                                <a:ea typeface="Cambria Math" panose="02040503050406030204" pitchFamily="18" charset="0"/>
                              </a:rPr>
                              <m:t>𝛚</m:t>
                            </m:r>
                            <m:r>
                              <a:rPr lang="en-US" sz="1800" i="1">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𝑟</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1" i="1">
                                    <a:latin typeface="Cambria Math" panose="02040503050406030204" pitchFamily="18" charset="0"/>
                                    <a:ea typeface="Cambria Math" panose="02040503050406030204" pitchFamily="18" charset="0"/>
                                  </a:rPr>
                                  <m:t>𝛚</m:t>
                                </m:r>
                              </m:e>
                            </m:d>
                          </m:e>
                          <m:sub>
                            <m:r>
                              <a:rPr lang="en-US" sz="1800">
                                <a:latin typeface="Cambria Math" panose="02040503050406030204" pitchFamily="18" charset="0"/>
                                <a:ea typeface="Cambria Math" panose="02040503050406030204" pitchFamily="18" charset="0"/>
                              </a:rPr>
                              <m:t>2</m:t>
                            </m:r>
                          </m:sub>
                        </m:sSub>
                      </m:e>
                    </m:d>
                  </m:oMath>
                </a14:m>
                <a:endParaRPr lang="en-US" sz="1800" dirty="0">
                  <a:latin typeface="+mj-lt"/>
                  <a:ea typeface="Cambria Math" panose="02040503050406030204" pitchFamily="18" charset="0"/>
                </a:endParaRPr>
              </a:p>
            </p:txBody>
          </p:sp>
        </mc:Choice>
        <mc:Fallback xmlns="">
          <p:sp>
            <p:nvSpPr>
              <p:cNvPr id="8" name="Text Placeholder 2">
                <a:extLst>
                  <a:ext uri="{FF2B5EF4-FFF2-40B4-BE49-F238E27FC236}">
                    <a16:creationId xmlns:a16="http://schemas.microsoft.com/office/drawing/2014/main" id="{5C5C8DC2-F2F1-4144-A342-4E55FC337E5D}"/>
                  </a:ext>
                </a:extLst>
              </p:cNvPr>
              <p:cNvSpPr>
                <a:spLocks noGrp="1" noRot="1" noChangeAspect="1" noMove="1" noResize="1" noEditPoints="1" noAdjustHandles="1" noChangeArrowheads="1" noChangeShapeType="1" noTextEdit="1"/>
              </p:cNvSpPr>
              <p:nvPr>
                <p:ph type="body" idx="1"/>
              </p:nvPr>
            </p:nvSpPr>
            <p:spPr>
              <a:xfrm>
                <a:off x="85725" y="1146630"/>
                <a:ext cx="8723738" cy="3023926"/>
              </a:xfr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7A8EBEE-865B-43BF-BF70-4EA377E8FABC}"/>
              </a:ext>
            </a:extLst>
          </p:cNvPr>
          <p:cNvSpPr txBox="1"/>
          <p:nvPr/>
        </p:nvSpPr>
        <p:spPr>
          <a:xfrm>
            <a:off x="26895" y="4570221"/>
            <a:ext cx="6555442" cy="215444"/>
          </a:xfrm>
          <a:prstGeom prst="rect">
            <a:avLst/>
          </a:prstGeom>
          <a:noFill/>
        </p:spPr>
        <p:txBody>
          <a:bodyPr wrap="square">
            <a:spAutoFit/>
          </a:bodyPr>
          <a:lstStyle/>
          <a:p>
            <a:pPr algn="l" fontAlgn="base"/>
            <a:r>
              <a:rPr lang="en-US" sz="800" b="0" i="0" dirty="0">
                <a:solidFill>
                  <a:srgbClr val="404040"/>
                </a:solidFill>
                <a:effectLst/>
                <a:latin typeface="source sans pro" panose="020B0503030403020204" pitchFamily="34" charset="0"/>
              </a:rPr>
              <a:t>* Hands-On Machine Learning with Scikit-Learn, Keras, and TensorFlow, 2nd Edition, Ch 11 – max-norm section</a:t>
            </a:r>
          </a:p>
        </p:txBody>
      </p:sp>
    </p:spTree>
    <p:extLst>
      <p:ext uri="{BB962C8B-B14F-4D97-AF65-F5344CB8AC3E}">
        <p14:creationId xmlns:p14="http://schemas.microsoft.com/office/powerpoint/2010/main" val="3384071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Layer weight constraints</a:t>
            </a:r>
          </a:p>
        </p:txBody>
      </p:sp>
      <p:sp>
        <p:nvSpPr>
          <p:cNvPr id="8" name="Text Placeholder 2">
            <a:extLst>
              <a:ext uri="{FF2B5EF4-FFF2-40B4-BE49-F238E27FC236}">
                <a16:creationId xmlns:a16="http://schemas.microsoft.com/office/drawing/2014/main" id="{5C5C8DC2-F2F1-4144-A342-4E55FC337E5D}"/>
              </a:ext>
            </a:extLst>
          </p:cNvPr>
          <p:cNvSpPr>
            <a:spLocks noGrp="1"/>
          </p:cNvSpPr>
          <p:nvPr>
            <p:ph type="body" idx="1"/>
          </p:nvPr>
        </p:nvSpPr>
        <p:spPr>
          <a:xfrm>
            <a:off x="85725" y="1146630"/>
            <a:ext cx="8723738" cy="3023926"/>
          </a:xfrm>
        </p:spPr>
        <p:txBody>
          <a:bodyPr/>
          <a:lstStyle/>
          <a:p>
            <a:pPr marL="400048" indent="-285750">
              <a:lnSpc>
                <a:spcPct val="150000"/>
              </a:lnSpc>
              <a:spcBef>
                <a:spcPts val="0"/>
              </a:spcBef>
              <a:buSzPts val="1800"/>
            </a:pPr>
            <a:r>
              <a:rPr lang="en-US" sz="1800" b="0" i="0" dirty="0">
                <a:latin typeface="+mj-lt"/>
                <a:ea typeface="Cambria Math" panose="02040503050406030204" pitchFamily="18" charset="0"/>
              </a:rPr>
              <a:t>Max Norm: force weights to have a magnitude at or below a given limit</a:t>
            </a:r>
          </a:p>
          <a:p>
            <a:pPr marL="400048" indent="-285750">
              <a:lnSpc>
                <a:spcPct val="150000"/>
              </a:lnSpc>
              <a:spcBef>
                <a:spcPts val="0"/>
              </a:spcBef>
              <a:buSzPts val="1800"/>
            </a:pPr>
            <a:endParaRPr lang="en-US" sz="1800" b="0" i="0" dirty="0">
              <a:latin typeface="+mj-lt"/>
              <a:ea typeface="Cambria Math" panose="02040503050406030204" pitchFamily="18" charset="0"/>
            </a:endParaRPr>
          </a:p>
          <a:p>
            <a:pPr marL="400048" indent="-285750">
              <a:lnSpc>
                <a:spcPct val="150000"/>
              </a:lnSpc>
              <a:spcBef>
                <a:spcPts val="0"/>
              </a:spcBef>
              <a:buSzPts val="1800"/>
            </a:pPr>
            <a:r>
              <a:rPr lang="en-US" sz="1800" dirty="0">
                <a:latin typeface="+mj-lt"/>
                <a:ea typeface="Cambria Math" panose="02040503050406030204" pitchFamily="18" charset="0"/>
              </a:rPr>
              <a:t>Non-negative: force weights to have a positive magnitude</a:t>
            </a:r>
          </a:p>
          <a:p>
            <a:pPr marL="400048" indent="-285750">
              <a:lnSpc>
                <a:spcPct val="150000"/>
              </a:lnSpc>
              <a:spcBef>
                <a:spcPts val="0"/>
              </a:spcBef>
              <a:buSzPts val="1800"/>
            </a:pPr>
            <a:endParaRPr lang="en-US" sz="1800" b="0" i="0" dirty="0">
              <a:latin typeface="+mj-lt"/>
              <a:ea typeface="Cambria Math" panose="02040503050406030204" pitchFamily="18" charset="0"/>
            </a:endParaRPr>
          </a:p>
          <a:p>
            <a:pPr marL="400048" indent="-285750">
              <a:lnSpc>
                <a:spcPct val="150000"/>
              </a:lnSpc>
              <a:spcBef>
                <a:spcPts val="0"/>
              </a:spcBef>
              <a:buSzPts val="1800"/>
            </a:pPr>
            <a:r>
              <a:rPr lang="en-US" sz="1800" b="0" i="0" dirty="0">
                <a:latin typeface="+mj-lt"/>
                <a:ea typeface="Cambria Math" panose="02040503050406030204" pitchFamily="18" charset="0"/>
              </a:rPr>
              <a:t>Unit Norm: </a:t>
            </a:r>
            <a:r>
              <a:rPr lang="en-US" sz="1800" dirty="0">
                <a:latin typeface="+mj-lt"/>
                <a:ea typeface="Cambria Math" panose="02040503050406030204" pitchFamily="18" charset="0"/>
              </a:rPr>
              <a:t>f</a:t>
            </a:r>
            <a:r>
              <a:rPr lang="en-US" sz="1800" b="0" i="0" dirty="0">
                <a:latin typeface="+mj-lt"/>
                <a:ea typeface="Cambria Math" panose="02040503050406030204" pitchFamily="18" charset="0"/>
              </a:rPr>
              <a:t>orce weights to have a magnitude of 1.0</a:t>
            </a:r>
          </a:p>
          <a:p>
            <a:pPr marL="400048" indent="-285750">
              <a:lnSpc>
                <a:spcPct val="150000"/>
              </a:lnSpc>
              <a:spcBef>
                <a:spcPts val="0"/>
              </a:spcBef>
              <a:buSzPts val="1800"/>
            </a:pPr>
            <a:endParaRPr lang="en-US" sz="1800" b="0" i="0" dirty="0">
              <a:latin typeface="+mj-lt"/>
              <a:ea typeface="Cambria Math" panose="02040503050406030204" pitchFamily="18" charset="0"/>
            </a:endParaRPr>
          </a:p>
          <a:p>
            <a:pPr marL="400048" indent="-285750">
              <a:lnSpc>
                <a:spcPct val="150000"/>
              </a:lnSpc>
              <a:spcBef>
                <a:spcPts val="0"/>
              </a:spcBef>
              <a:buSzPts val="1800"/>
            </a:pPr>
            <a:r>
              <a:rPr lang="en-US" sz="1800" dirty="0">
                <a:latin typeface="+mj-lt"/>
                <a:ea typeface="Cambria Math" panose="02040503050406030204" pitchFamily="18" charset="0"/>
              </a:rPr>
              <a:t>Min-Max Norm: to force weights to have a magnitude between a range</a:t>
            </a:r>
          </a:p>
        </p:txBody>
      </p:sp>
      <p:sp>
        <p:nvSpPr>
          <p:cNvPr id="6" name="TextBox 5">
            <a:extLst>
              <a:ext uri="{FF2B5EF4-FFF2-40B4-BE49-F238E27FC236}">
                <a16:creationId xmlns:a16="http://schemas.microsoft.com/office/drawing/2014/main" id="{37A8EBEE-865B-43BF-BF70-4EA377E8FABC}"/>
              </a:ext>
            </a:extLst>
          </p:cNvPr>
          <p:cNvSpPr txBox="1"/>
          <p:nvPr/>
        </p:nvSpPr>
        <p:spPr>
          <a:xfrm>
            <a:off x="26895" y="4570221"/>
            <a:ext cx="6555442" cy="215444"/>
          </a:xfrm>
          <a:prstGeom prst="rect">
            <a:avLst/>
          </a:prstGeom>
          <a:noFill/>
        </p:spPr>
        <p:txBody>
          <a:bodyPr wrap="square">
            <a:spAutoFit/>
          </a:bodyPr>
          <a:lstStyle/>
          <a:p>
            <a:pPr algn="l" fontAlgn="base"/>
            <a:r>
              <a:rPr lang="en-US" sz="800" b="0" i="0" dirty="0">
                <a:solidFill>
                  <a:srgbClr val="404040"/>
                </a:solidFill>
                <a:effectLst/>
                <a:latin typeface="source sans pro" panose="020B0503030403020204" pitchFamily="34" charset="0"/>
              </a:rPr>
              <a:t>* Hands-On Machine Learning with Scikit-Learn, Keras, and TensorFlow, 2nd Edition, Ch 11 – max-norm section</a:t>
            </a:r>
          </a:p>
        </p:txBody>
      </p:sp>
    </p:spTree>
    <p:extLst>
      <p:ext uri="{BB962C8B-B14F-4D97-AF65-F5344CB8AC3E}">
        <p14:creationId xmlns:p14="http://schemas.microsoft.com/office/powerpoint/2010/main" val="2576131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Max-Norm</a:t>
            </a:r>
          </a:p>
        </p:txBody>
      </p:sp>
      <p:pic>
        <p:nvPicPr>
          <p:cNvPr id="6" name="Picture 5">
            <a:extLst>
              <a:ext uri="{FF2B5EF4-FFF2-40B4-BE49-F238E27FC236}">
                <a16:creationId xmlns:a16="http://schemas.microsoft.com/office/drawing/2014/main" id="{BAEF1B75-BFF3-46E7-B657-CCAFB8DFE29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16956" y="1274178"/>
            <a:ext cx="3200400" cy="1657408"/>
          </a:xfrm>
          <a:prstGeom prst="rect">
            <a:avLst/>
          </a:prstGeom>
        </p:spPr>
      </p:pic>
      <p:pic>
        <p:nvPicPr>
          <p:cNvPr id="9" name="Picture 8">
            <a:extLst>
              <a:ext uri="{FF2B5EF4-FFF2-40B4-BE49-F238E27FC236}">
                <a16:creationId xmlns:a16="http://schemas.microsoft.com/office/drawing/2014/main" id="{DA141C95-3C92-4B6A-B01B-B1F741FF30C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16957" y="2994795"/>
            <a:ext cx="3200400" cy="1667873"/>
          </a:xfrm>
          <a:prstGeom prst="rect">
            <a:avLst/>
          </a:prstGeom>
        </p:spPr>
      </p:pic>
      <p:sp>
        <p:nvSpPr>
          <p:cNvPr id="11" name="TextBox 10">
            <a:extLst>
              <a:ext uri="{FF2B5EF4-FFF2-40B4-BE49-F238E27FC236}">
                <a16:creationId xmlns:a16="http://schemas.microsoft.com/office/drawing/2014/main" id="{33C9DCA5-5B9C-47FE-B604-57347B0933CD}"/>
              </a:ext>
            </a:extLst>
          </p:cNvPr>
          <p:cNvSpPr txBox="1"/>
          <p:nvPr/>
        </p:nvSpPr>
        <p:spPr>
          <a:xfrm>
            <a:off x="1139251" y="925343"/>
            <a:ext cx="854439" cy="307777"/>
          </a:xfrm>
          <a:prstGeom prst="rect">
            <a:avLst/>
          </a:prstGeom>
          <a:solidFill>
            <a:srgbClr val="FFFF00"/>
          </a:solidFill>
          <a:ln>
            <a:solidFill>
              <a:schemeClr val="tx1"/>
            </a:solidFill>
          </a:ln>
        </p:spPr>
        <p:txBody>
          <a:bodyPr wrap="square" rtlCol="0">
            <a:spAutoFit/>
          </a:bodyPr>
          <a:lstStyle/>
          <a:p>
            <a:pPr algn="ctr"/>
            <a:r>
              <a:rPr lang="en-US" dirty="0"/>
              <a:t>baseline</a:t>
            </a:r>
          </a:p>
        </p:txBody>
      </p:sp>
      <p:sp>
        <p:nvSpPr>
          <p:cNvPr id="18" name="TextBox 17">
            <a:extLst>
              <a:ext uri="{FF2B5EF4-FFF2-40B4-BE49-F238E27FC236}">
                <a16:creationId xmlns:a16="http://schemas.microsoft.com/office/drawing/2014/main" id="{5187656A-222E-4F25-B33E-7F37855CCC15}"/>
              </a:ext>
            </a:extLst>
          </p:cNvPr>
          <p:cNvSpPr txBox="1"/>
          <p:nvPr/>
        </p:nvSpPr>
        <p:spPr>
          <a:xfrm>
            <a:off x="4895541" y="925343"/>
            <a:ext cx="1004516" cy="307777"/>
          </a:xfrm>
          <a:prstGeom prst="rect">
            <a:avLst/>
          </a:prstGeom>
          <a:solidFill>
            <a:srgbClr val="FFFF00"/>
          </a:solidFill>
          <a:ln>
            <a:solidFill>
              <a:schemeClr val="tx1"/>
            </a:solidFill>
          </a:ln>
        </p:spPr>
        <p:txBody>
          <a:bodyPr wrap="square" rtlCol="0">
            <a:spAutoFit/>
          </a:bodyPr>
          <a:lstStyle/>
          <a:p>
            <a:pPr algn="ctr"/>
            <a:r>
              <a:rPr lang="en-US" dirty="0"/>
              <a:t>max-norm</a:t>
            </a:r>
          </a:p>
        </p:txBody>
      </p:sp>
      <p:pic>
        <p:nvPicPr>
          <p:cNvPr id="4" name="Picture 3">
            <a:extLst>
              <a:ext uri="{FF2B5EF4-FFF2-40B4-BE49-F238E27FC236}">
                <a16:creationId xmlns:a16="http://schemas.microsoft.com/office/drawing/2014/main" id="{0FDE105A-58CC-4081-AB36-FB5975823D96}"/>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606697" y="1281435"/>
            <a:ext cx="3191425" cy="1645920"/>
          </a:xfrm>
          <a:prstGeom prst="rect">
            <a:avLst/>
          </a:prstGeom>
        </p:spPr>
      </p:pic>
      <p:pic>
        <p:nvPicPr>
          <p:cNvPr id="8" name="Picture 7">
            <a:extLst>
              <a:ext uri="{FF2B5EF4-FFF2-40B4-BE49-F238E27FC236}">
                <a16:creationId xmlns:a16="http://schemas.microsoft.com/office/drawing/2014/main" id="{ED751C70-2F37-42BD-AD8F-C5DF76FC1B1C}"/>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593771" y="2939385"/>
            <a:ext cx="3291840" cy="1677139"/>
          </a:xfrm>
          <a:prstGeom prst="rect">
            <a:avLst/>
          </a:prstGeom>
        </p:spPr>
      </p:pic>
    </p:spTree>
    <p:extLst>
      <p:ext uri="{BB962C8B-B14F-4D97-AF65-F5344CB8AC3E}">
        <p14:creationId xmlns:p14="http://schemas.microsoft.com/office/powerpoint/2010/main" val="747471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40" name="Google Shape;140;p23"/>
          <p:cNvSpPr txBox="1">
            <a:spLocks noGrp="1"/>
          </p:cNvSpPr>
          <p:nvPr>
            <p:ph type="title"/>
          </p:nvPr>
        </p:nvSpPr>
        <p:spPr>
          <a:xfrm>
            <a:off x="1062779" y="102728"/>
            <a:ext cx="6383051" cy="572700"/>
          </a:xfrm>
          <a:prstGeom prst="rect">
            <a:avLst/>
          </a:prstGeom>
          <a:noFill/>
          <a:ln>
            <a:noFill/>
          </a:ln>
        </p:spPr>
        <p:txBody>
          <a:bodyPr spcFirstLastPara="1" wrap="square" lIns="91425" tIns="91425" rIns="91425" bIns="91425" anchor="t" anchorCtr="0">
            <a:noAutofit/>
          </a:bodyPr>
          <a:lstStyle/>
          <a:p>
            <a:r>
              <a:rPr lang="en-US" dirty="0"/>
              <a:t>Summary</a:t>
            </a:r>
            <a:endParaRPr dirty="0"/>
          </a:p>
        </p:txBody>
      </p:sp>
      <p:sp>
        <p:nvSpPr>
          <p:cNvPr id="6" name="Text Placeholder 2">
            <a:extLst>
              <a:ext uri="{FF2B5EF4-FFF2-40B4-BE49-F238E27FC236}">
                <a16:creationId xmlns:a16="http://schemas.microsoft.com/office/drawing/2014/main" id="{348930FC-00AB-4F8E-BAC1-E986AC47C099}"/>
              </a:ext>
            </a:extLst>
          </p:cNvPr>
          <p:cNvSpPr>
            <a:spLocks noGrp="1"/>
          </p:cNvSpPr>
          <p:nvPr>
            <p:ph type="body" idx="1"/>
          </p:nvPr>
        </p:nvSpPr>
        <p:spPr>
          <a:xfrm>
            <a:off x="311700" y="1152475"/>
            <a:ext cx="8520600" cy="3416400"/>
          </a:xfrm>
        </p:spPr>
        <p:txBody>
          <a:bodyPr/>
          <a:lstStyle/>
          <a:p>
            <a:r>
              <a:rPr lang="en-US" dirty="0"/>
              <a:t>Provided a high-level description of overfitting</a:t>
            </a:r>
          </a:p>
          <a:p>
            <a:endParaRPr lang="en-US" dirty="0"/>
          </a:p>
          <a:p>
            <a:r>
              <a:rPr lang="en-US" dirty="0"/>
              <a:t>Different regularization techniques </a:t>
            </a:r>
          </a:p>
          <a:p>
            <a:endParaRPr lang="en-US" dirty="0"/>
          </a:p>
          <a:p>
            <a:r>
              <a:rPr lang="en-US" dirty="0"/>
              <a:t>Next we will show you how to implement this in </a:t>
            </a:r>
            <a:r>
              <a:rPr lang="en-US" dirty="0" err="1"/>
              <a:t>Keras</a:t>
            </a:r>
            <a:endParaRPr lang="en-US" dirty="0"/>
          </a:p>
          <a:p>
            <a:endParaRPr lang="en-US" dirty="0"/>
          </a:p>
          <a:p>
            <a:endParaRPr lang="en-US" dirty="0"/>
          </a:p>
          <a:p>
            <a:endParaRPr lang="en-US" dirty="0"/>
          </a:p>
          <a:p>
            <a:pPr marL="114298" indent="0">
              <a:buNone/>
            </a:pPr>
            <a:endParaRPr lang="en-US" dirty="0"/>
          </a:p>
          <a:p>
            <a:endParaRPr lang="en-US" dirty="0"/>
          </a:p>
          <a:p>
            <a:endParaRPr lang="en-US" dirty="0"/>
          </a:p>
        </p:txBody>
      </p:sp>
    </p:spTree>
    <p:extLst>
      <p:ext uri="{BB962C8B-B14F-4D97-AF65-F5344CB8AC3E}">
        <p14:creationId xmlns:p14="http://schemas.microsoft.com/office/powerpoint/2010/main" val="54699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9E30-C363-BEB9-6BB6-305B7100BF59}"/>
              </a:ext>
            </a:extLst>
          </p:cNvPr>
          <p:cNvSpPr>
            <a:spLocks noGrp="1"/>
          </p:cNvSpPr>
          <p:nvPr>
            <p:ph type="title"/>
          </p:nvPr>
        </p:nvSpPr>
        <p:spPr/>
        <p:txBody>
          <a:bodyPr/>
          <a:lstStyle/>
          <a:p>
            <a:r>
              <a:rPr lang="en-US" dirty="0"/>
              <a:t>Questions</a:t>
            </a:r>
          </a:p>
        </p:txBody>
      </p:sp>
      <p:pic>
        <p:nvPicPr>
          <p:cNvPr id="5" name="Picture 4" descr="A picture containing text, device&#10;&#10;Description automatically generated">
            <a:extLst>
              <a:ext uri="{FF2B5EF4-FFF2-40B4-BE49-F238E27FC236}">
                <a16:creationId xmlns:a16="http://schemas.microsoft.com/office/drawing/2014/main" id="{93981FF1-400B-3997-7F20-4315BF3AEE4C}"/>
              </a:ext>
            </a:extLst>
          </p:cNvPr>
          <p:cNvPicPr>
            <a:picLocks noChangeAspect="1"/>
          </p:cNvPicPr>
          <p:nvPr/>
        </p:nvPicPr>
        <p:blipFill>
          <a:blip r:embed="rId2"/>
          <a:stretch>
            <a:fillRect/>
          </a:stretch>
        </p:blipFill>
        <p:spPr>
          <a:xfrm>
            <a:off x="937661" y="1119855"/>
            <a:ext cx="7268677" cy="3152679"/>
          </a:xfrm>
          <a:prstGeom prst="rect">
            <a:avLst/>
          </a:prstGeom>
        </p:spPr>
      </p:pic>
    </p:spTree>
    <p:extLst>
      <p:ext uri="{BB962C8B-B14F-4D97-AF65-F5344CB8AC3E}">
        <p14:creationId xmlns:p14="http://schemas.microsoft.com/office/powerpoint/2010/main" val="315463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459E-55F7-43B0-81BF-0177E3D4AD9A}"/>
              </a:ext>
            </a:extLst>
          </p:cNvPr>
          <p:cNvSpPr>
            <a:spLocks noGrp="1"/>
          </p:cNvSpPr>
          <p:nvPr>
            <p:ph type="title"/>
          </p:nvPr>
        </p:nvSpPr>
        <p:spPr/>
        <p:txBody>
          <a:bodyPr/>
          <a:lstStyle/>
          <a:p>
            <a:r>
              <a:rPr lang="en-US" dirty="0"/>
              <a:t>What is overfitting?</a:t>
            </a:r>
          </a:p>
        </p:txBody>
      </p:sp>
      <p:pic>
        <p:nvPicPr>
          <p:cNvPr id="1030" name="Picture 6">
            <a:extLst>
              <a:ext uri="{FF2B5EF4-FFF2-40B4-BE49-F238E27FC236}">
                <a16:creationId xmlns:a16="http://schemas.microsoft.com/office/drawing/2014/main" id="{33C1F8ED-4F32-404B-B64B-1EF1AC7D8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661" y="1031625"/>
            <a:ext cx="4572000" cy="29368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D64AA933-B03A-4732-87CA-0EF08276B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95" y="1031626"/>
            <a:ext cx="4572000" cy="29368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9703C39-8226-4C21-862F-B30F81B7A0AA}"/>
              </a:ext>
            </a:extLst>
          </p:cNvPr>
          <p:cNvSpPr txBox="1"/>
          <p:nvPr/>
        </p:nvSpPr>
        <p:spPr>
          <a:xfrm>
            <a:off x="26895" y="4570221"/>
            <a:ext cx="6555442" cy="215444"/>
          </a:xfrm>
          <a:prstGeom prst="rect">
            <a:avLst/>
          </a:prstGeom>
          <a:noFill/>
        </p:spPr>
        <p:txBody>
          <a:bodyPr wrap="square">
            <a:spAutoFit/>
          </a:bodyPr>
          <a:lstStyle/>
          <a:p>
            <a:pPr algn="l" fontAlgn="base"/>
            <a:r>
              <a:rPr lang="en-US" sz="800" b="0" i="0" dirty="0">
                <a:solidFill>
                  <a:srgbClr val="404040"/>
                </a:solidFill>
                <a:effectLst/>
                <a:latin typeface="source sans pro" panose="020B0503030403020204" pitchFamily="34" charset="0"/>
              </a:rPr>
              <a:t>* Hands-On Machine Learning with Scikit-Learn, Keras, and TensorFlow, 2nd Edition, Figures 4.13 and 4.14</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173C1C-897D-44EF-843C-E87F834C709B}"/>
                  </a:ext>
                </a:extLst>
              </p:cNvPr>
              <p:cNvSpPr txBox="1"/>
              <p:nvPr/>
            </p:nvSpPr>
            <p:spPr>
              <a:xfrm>
                <a:off x="1431481" y="4160105"/>
                <a:ext cx="2183931" cy="217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=0.56</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+0.93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+1.78</m:t>
                      </m:r>
                    </m:oMath>
                  </m:oMathPara>
                </a14:m>
                <a:endParaRPr lang="en-US" dirty="0"/>
              </a:p>
            </p:txBody>
          </p:sp>
        </mc:Choice>
        <mc:Fallback xmlns="">
          <p:sp>
            <p:nvSpPr>
              <p:cNvPr id="5" name="TextBox 4">
                <a:extLst>
                  <a:ext uri="{FF2B5EF4-FFF2-40B4-BE49-F238E27FC236}">
                    <a16:creationId xmlns:a16="http://schemas.microsoft.com/office/drawing/2014/main" id="{FF173C1C-897D-44EF-843C-E87F834C709B}"/>
                  </a:ext>
                </a:extLst>
              </p:cNvPr>
              <p:cNvSpPr txBox="1">
                <a:spLocks noRot="1" noChangeAspect="1" noMove="1" noResize="1" noEditPoints="1" noAdjustHandles="1" noChangeArrowheads="1" noChangeShapeType="1" noTextEdit="1"/>
              </p:cNvSpPr>
              <p:nvPr/>
            </p:nvSpPr>
            <p:spPr>
              <a:xfrm>
                <a:off x="1431481" y="4160105"/>
                <a:ext cx="2183931" cy="217880"/>
              </a:xfrm>
              <a:prstGeom prst="rect">
                <a:avLst/>
              </a:prstGeom>
              <a:blipFill>
                <a:blip r:embed="rId5"/>
                <a:stretch>
                  <a:fillRect l="-1397" t="-8333" r="-1117"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1C85461-A22A-4AF8-8C98-1B331F89493F}"/>
                  </a:ext>
                </a:extLst>
              </p:cNvPr>
              <p:cNvSpPr txBox="1"/>
              <p:nvPr/>
            </p:nvSpPr>
            <p:spPr>
              <a:xfrm>
                <a:off x="5916708" y="4254935"/>
                <a:ext cx="2183931" cy="2178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=0.56</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+0.93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+1.78</m:t>
                      </m:r>
                    </m:oMath>
                  </m:oMathPara>
                </a14:m>
                <a:endParaRPr lang="en-US" dirty="0"/>
              </a:p>
            </p:txBody>
          </p:sp>
        </mc:Choice>
        <mc:Fallback xmlns="">
          <p:sp>
            <p:nvSpPr>
              <p:cNvPr id="9" name="TextBox 8">
                <a:extLst>
                  <a:ext uri="{FF2B5EF4-FFF2-40B4-BE49-F238E27FC236}">
                    <a16:creationId xmlns:a16="http://schemas.microsoft.com/office/drawing/2014/main" id="{E1C85461-A22A-4AF8-8C98-1B331F89493F}"/>
                  </a:ext>
                </a:extLst>
              </p:cNvPr>
              <p:cNvSpPr txBox="1">
                <a:spLocks noRot="1" noChangeAspect="1" noMove="1" noResize="1" noEditPoints="1" noAdjustHandles="1" noChangeArrowheads="1" noChangeShapeType="1" noTextEdit="1"/>
              </p:cNvSpPr>
              <p:nvPr/>
            </p:nvSpPr>
            <p:spPr>
              <a:xfrm>
                <a:off x="5916708" y="4254935"/>
                <a:ext cx="2183931" cy="217880"/>
              </a:xfrm>
              <a:prstGeom prst="rect">
                <a:avLst/>
              </a:prstGeom>
              <a:blipFill>
                <a:blip r:embed="rId6"/>
                <a:stretch>
                  <a:fillRect l="-1397" t="-11111" r="-1117" b="-25000"/>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35BDC334-F6A1-4E00-92AE-AFEB2DD38331}"/>
              </a:ext>
            </a:extLst>
          </p:cNvPr>
          <p:cNvCxnSpPr/>
          <p:nvPr/>
        </p:nvCxnSpPr>
        <p:spPr>
          <a:xfrm>
            <a:off x="5441573" y="4106315"/>
            <a:ext cx="3048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1636435-33A5-4A73-B119-27211E93F101}"/>
              </a:ext>
            </a:extLst>
          </p:cNvPr>
          <p:cNvSpPr txBox="1"/>
          <p:nvPr/>
        </p:nvSpPr>
        <p:spPr>
          <a:xfrm>
            <a:off x="5862918" y="3954708"/>
            <a:ext cx="2429442" cy="307777"/>
          </a:xfrm>
          <a:prstGeom prst="rect">
            <a:avLst/>
          </a:prstGeom>
          <a:noFill/>
        </p:spPr>
        <p:txBody>
          <a:bodyPr wrap="square" rtlCol="0">
            <a:spAutoFit/>
          </a:bodyPr>
          <a:lstStyle/>
          <a:p>
            <a:r>
              <a:rPr lang="en-US" dirty="0"/>
              <a:t>overfitting the training data</a:t>
            </a:r>
          </a:p>
        </p:txBody>
      </p:sp>
      <p:cxnSp>
        <p:nvCxnSpPr>
          <p:cNvPr id="13" name="Straight Connector 12">
            <a:extLst>
              <a:ext uri="{FF2B5EF4-FFF2-40B4-BE49-F238E27FC236}">
                <a16:creationId xmlns:a16="http://schemas.microsoft.com/office/drawing/2014/main" id="{CF3B7A21-CF56-4F7B-9D61-5FF48CFE966C}"/>
              </a:ext>
            </a:extLst>
          </p:cNvPr>
          <p:cNvCxnSpPr/>
          <p:nvPr/>
        </p:nvCxnSpPr>
        <p:spPr>
          <a:xfrm>
            <a:off x="5450537" y="4357330"/>
            <a:ext cx="304800" cy="0"/>
          </a:xfrm>
          <a:prstGeom prst="line">
            <a:avLst/>
          </a:prstGeom>
          <a:ln>
            <a:solidFill>
              <a:srgbClr val="0070C0"/>
            </a:solidFill>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6D49F9-9F6A-4C8A-8AAB-A35C278EAB1C}"/>
              </a:ext>
            </a:extLst>
          </p:cNvPr>
          <p:cNvCxnSpPr/>
          <p:nvPr/>
        </p:nvCxnSpPr>
        <p:spPr>
          <a:xfrm>
            <a:off x="1021973" y="4289859"/>
            <a:ext cx="3048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917499B-2C90-4AC8-A742-EF39DDD0DEA7}"/>
              </a:ext>
            </a:extLst>
          </p:cNvPr>
          <p:cNvCxnSpPr>
            <a:cxnSpLocks/>
          </p:cNvCxnSpPr>
          <p:nvPr/>
        </p:nvCxnSpPr>
        <p:spPr>
          <a:xfrm>
            <a:off x="5441573" y="4601743"/>
            <a:ext cx="3048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49DBDFF-AB61-4DCA-9FEF-BFBBDF3EF944}"/>
              </a:ext>
            </a:extLst>
          </p:cNvPr>
          <p:cNvCxnSpPr>
            <a:cxnSpLocks/>
          </p:cNvCxnSpPr>
          <p:nvPr/>
        </p:nvCxnSpPr>
        <p:spPr>
          <a:xfrm>
            <a:off x="5593971" y="4525543"/>
            <a:ext cx="0" cy="1524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45E2E1D-3B38-4261-A6A9-3DB521289FFA}"/>
              </a:ext>
            </a:extLst>
          </p:cNvPr>
          <p:cNvSpPr txBox="1"/>
          <p:nvPr/>
        </p:nvSpPr>
        <p:spPr>
          <a:xfrm>
            <a:off x="5862918" y="4474665"/>
            <a:ext cx="2429442" cy="307777"/>
          </a:xfrm>
          <a:prstGeom prst="rect">
            <a:avLst/>
          </a:prstGeom>
          <a:noFill/>
        </p:spPr>
        <p:txBody>
          <a:bodyPr wrap="square" rtlCol="0">
            <a:spAutoFit/>
          </a:bodyPr>
          <a:lstStyle/>
          <a:p>
            <a:r>
              <a:rPr lang="en-US" dirty="0"/>
              <a:t>underfitting the training data</a:t>
            </a:r>
          </a:p>
        </p:txBody>
      </p:sp>
    </p:spTree>
    <p:extLst>
      <p:ext uri="{BB962C8B-B14F-4D97-AF65-F5344CB8AC3E}">
        <p14:creationId xmlns:p14="http://schemas.microsoft.com/office/powerpoint/2010/main" val="11315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93D7EC3-9985-41C2-9F08-ADD7881C059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b="56253"/>
          <a:stretch/>
        </p:blipFill>
        <p:spPr>
          <a:xfrm>
            <a:off x="5061740" y="2859871"/>
            <a:ext cx="3817085" cy="1934385"/>
          </a:xfrm>
          <a:prstGeom prst="rect">
            <a:avLst/>
          </a:prstGeom>
        </p:spPr>
      </p:pic>
      <p:sp>
        <p:nvSpPr>
          <p:cNvPr id="2" name="Title 1">
            <a:extLst>
              <a:ext uri="{FF2B5EF4-FFF2-40B4-BE49-F238E27FC236}">
                <a16:creationId xmlns:a16="http://schemas.microsoft.com/office/drawing/2014/main" id="{6588BA80-FED0-4E61-BE4F-5341AA21D6A3}"/>
              </a:ext>
            </a:extLst>
          </p:cNvPr>
          <p:cNvSpPr>
            <a:spLocks noGrp="1"/>
          </p:cNvSpPr>
          <p:nvPr>
            <p:ph type="title"/>
          </p:nvPr>
        </p:nvSpPr>
        <p:spPr/>
        <p:txBody>
          <a:bodyPr/>
          <a:lstStyle/>
          <a:p>
            <a:r>
              <a:rPr lang="en-US" dirty="0"/>
              <a:t>What is overfitting?</a:t>
            </a:r>
          </a:p>
        </p:txBody>
      </p:sp>
      <p:pic>
        <p:nvPicPr>
          <p:cNvPr id="5" name="Picture 4">
            <a:extLst>
              <a:ext uri="{FF2B5EF4-FFF2-40B4-BE49-F238E27FC236}">
                <a16:creationId xmlns:a16="http://schemas.microsoft.com/office/drawing/2014/main" id="{BA29BAC8-63B5-42E7-A53C-1D69442953D7}"/>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567962" y="851437"/>
            <a:ext cx="5486400" cy="1432193"/>
          </a:xfrm>
          <a:prstGeom prst="rect">
            <a:avLst/>
          </a:prstGeom>
        </p:spPr>
      </p:pic>
      <p:sp>
        <p:nvSpPr>
          <p:cNvPr id="6" name="TextBox 5">
            <a:extLst>
              <a:ext uri="{FF2B5EF4-FFF2-40B4-BE49-F238E27FC236}">
                <a16:creationId xmlns:a16="http://schemas.microsoft.com/office/drawing/2014/main" id="{C9C96E20-B91D-4579-8886-688EE03D813E}"/>
              </a:ext>
            </a:extLst>
          </p:cNvPr>
          <p:cNvSpPr txBox="1"/>
          <p:nvPr/>
        </p:nvSpPr>
        <p:spPr>
          <a:xfrm>
            <a:off x="26895" y="4578812"/>
            <a:ext cx="6555442" cy="215444"/>
          </a:xfrm>
          <a:prstGeom prst="rect">
            <a:avLst/>
          </a:prstGeom>
          <a:noFill/>
        </p:spPr>
        <p:txBody>
          <a:bodyPr wrap="square">
            <a:spAutoFit/>
          </a:bodyPr>
          <a:lstStyle/>
          <a:p>
            <a:pPr algn="l" fontAlgn="base"/>
            <a:r>
              <a:rPr lang="en-US" sz="800" b="0" i="0" dirty="0">
                <a:solidFill>
                  <a:srgbClr val="404040"/>
                </a:solidFill>
                <a:effectLst/>
                <a:latin typeface="source sans pro" panose="020B0503030403020204" pitchFamily="34" charset="0"/>
              </a:rPr>
              <a:t>* The Theory Behind Overfitting, Cross Validation, Regularization, Bagging, and Boosting: Tutorial, 28 Mar 2019, Ghojogh and Crowley</a:t>
            </a:r>
          </a:p>
        </p:txBody>
      </p:sp>
      <p:sp>
        <p:nvSpPr>
          <p:cNvPr id="7" name="TextBox 6">
            <a:extLst>
              <a:ext uri="{FF2B5EF4-FFF2-40B4-BE49-F238E27FC236}">
                <a16:creationId xmlns:a16="http://schemas.microsoft.com/office/drawing/2014/main" id="{5E20F766-A0FF-4823-A8A2-11BD18D05CE7}"/>
              </a:ext>
            </a:extLst>
          </p:cNvPr>
          <p:cNvSpPr txBox="1"/>
          <p:nvPr/>
        </p:nvSpPr>
        <p:spPr>
          <a:xfrm>
            <a:off x="3674890" y="2282727"/>
            <a:ext cx="1097280" cy="400110"/>
          </a:xfrm>
          <a:prstGeom prst="rect">
            <a:avLst/>
          </a:prstGeom>
          <a:solidFill>
            <a:srgbClr val="FFFF00"/>
          </a:solidFill>
          <a:ln>
            <a:solidFill>
              <a:schemeClr val="tx1"/>
            </a:solidFill>
          </a:ln>
        </p:spPr>
        <p:txBody>
          <a:bodyPr wrap="square" rtlCol="0">
            <a:spAutoFit/>
          </a:bodyPr>
          <a:lstStyle/>
          <a:p>
            <a:pPr algn="ctr"/>
            <a:r>
              <a:rPr lang="en-US" sz="1000" b="1" dirty="0"/>
              <a:t>high bias</a:t>
            </a:r>
          </a:p>
          <a:p>
            <a:pPr algn="ctr"/>
            <a:r>
              <a:rPr lang="en-US" sz="1000" b="1" dirty="0"/>
              <a:t>low variance</a:t>
            </a:r>
          </a:p>
        </p:txBody>
      </p:sp>
      <p:sp>
        <p:nvSpPr>
          <p:cNvPr id="8" name="TextBox 7">
            <a:extLst>
              <a:ext uri="{FF2B5EF4-FFF2-40B4-BE49-F238E27FC236}">
                <a16:creationId xmlns:a16="http://schemas.microsoft.com/office/drawing/2014/main" id="{6A300162-6553-471E-888E-3CE4B6B099A4}"/>
              </a:ext>
            </a:extLst>
          </p:cNvPr>
          <p:cNvSpPr txBox="1"/>
          <p:nvPr/>
        </p:nvSpPr>
        <p:spPr>
          <a:xfrm>
            <a:off x="5063439" y="2282727"/>
            <a:ext cx="1097280" cy="400110"/>
          </a:xfrm>
          <a:prstGeom prst="rect">
            <a:avLst/>
          </a:prstGeom>
          <a:solidFill>
            <a:srgbClr val="FFFF00"/>
          </a:solidFill>
          <a:ln>
            <a:solidFill>
              <a:schemeClr val="tx1"/>
            </a:solidFill>
          </a:ln>
        </p:spPr>
        <p:txBody>
          <a:bodyPr wrap="square" rtlCol="0">
            <a:spAutoFit/>
          </a:bodyPr>
          <a:lstStyle/>
          <a:p>
            <a:pPr algn="ctr"/>
            <a:r>
              <a:rPr lang="en-US" sz="1000" b="1" dirty="0"/>
              <a:t>low bias</a:t>
            </a:r>
          </a:p>
          <a:p>
            <a:pPr algn="ctr"/>
            <a:r>
              <a:rPr lang="en-US" sz="1000" b="1" dirty="0"/>
              <a:t>high variance</a:t>
            </a:r>
          </a:p>
        </p:txBody>
      </p:sp>
      <p:sp>
        <p:nvSpPr>
          <p:cNvPr id="9" name="TextBox 8">
            <a:extLst>
              <a:ext uri="{FF2B5EF4-FFF2-40B4-BE49-F238E27FC236}">
                <a16:creationId xmlns:a16="http://schemas.microsoft.com/office/drawing/2014/main" id="{F2F72FA4-58E4-46AB-B348-76FF6B522364}"/>
              </a:ext>
            </a:extLst>
          </p:cNvPr>
          <p:cNvSpPr txBox="1"/>
          <p:nvPr/>
        </p:nvSpPr>
        <p:spPr>
          <a:xfrm>
            <a:off x="6451988" y="2282727"/>
            <a:ext cx="1097280" cy="400110"/>
          </a:xfrm>
          <a:prstGeom prst="rect">
            <a:avLst/>
          </a:prstGeom>
          <a:solidFill>
            <a:srgbClr val="FFFF00"/>
          </a:solidFill>
          <a:ln>
            <a:solidFill>
              <a:schemeClr val="tx1"/>
            </a:solidFill>
          </a:ln>
        </p:spPr>
        <p:txBody>
          <a:bodyPr wrap="square" rtlCol="0">
            <a:spAutoFit/>
          </a:bodyPr>
          <a:lstStyle/>
          <a:p>
            <a:pPr algn="ctr"/>
            <a:r>
              <a:rPr lang="en-US" sz="1000" b="1" dirty="0"/>
              <a:t>high bias</a:t>
            </a:r>
          </a:p>
          <a:p>
            <a:pPr algn="ctr"/>
            <a:r>
              <a:rPr lang="en-US" sz="1000" b="1" dirty="0"/>
              <a:t>high variance</a:t>
            </a:r>
          </a:p>
        </p:txBody>
      </p:sp>
      <p:sp>
        <p:nvSpPr>
          <p:cNvPr id="10" name="TextBox 9">
            <a:extLst>
              <a:ext uri="{FF2B5EF4-FFF2-40B4-BE49-F238E27FC236}">
                <a16:creationId xmlns:a16="http://schemas.microsoft.com/office/drawing/2014/main" id="{2A048DA2-ED24-4836-AED5-DA0688C62D42}"/>
              </a:ext>
            </a:extLst>
          </p:cNvPr>
          <p:cNvSpPr txBox="1"/>
          <p:nvPr/>
        </p:nvSpPr>
        <p:spPr>
          <a:xfrm>
            <a:off x="7840537" y="2282857"/>
            <a:ext cx="1097280" cy="400110"/>
          </a:xfrm>
          <a:prstGeom prst="rect">
            <a:avLst/>
          </a:prstGeom>
          <a:solidFill>
            <a:srgbClr val="FFFF00"/>
          </a:solidFill>
          <a:ln>
            <a:solidFill>
              <a:schemeClr val="tx1"/>
            </a:solidFill>
          </a:ln>
        </p:spPr>
        <p:txBody>
          <a:bodyPr wrap="square" rtlCol="0">
            <a:spAutoFit/>
          </a:bodyPr>
          <a:lstStyle/>
          <a:p>
            <a:pPr algn="ctr"/>
            <a:r>
              <a:rPr lang="en-US" sz="1000" b="1" dirty="0"/>
              <a:t>low bias</a:t>
            </a:r>
          </a:p>
          <a:p>
            <a:pPr algn="ctr"/>
            <a:r>
              <a:rPr lang="en-US" sz="1000" b="1" dirty="0"/>
              <a:t>low variance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843E0C-F0AB-4AC0-8622-0CDBC4D296D8}"/>
                  </a:ext>
                </a:extLst>
              </p:cNvPr>
              <p:cNvSpPr txBox="1"/>
              <p:nvPr/>
            </p:nvSpPr>
            <p:spPr>
              <a:xfrm>
                <a:off x="132776" y="851437"/>
                <a:ext cx="4704117" cy="397083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ea typeface="Cambria Math" panose="02040503050406030204" pitchFamily="18" charset="0"/>
                        </a:rPr>
                        <m:t>variable</m:t>
                      </m:r>
                    </m:oMath>
                  </m:oMathPara>
                </a14:m>
                <a:endParaRPr lang="en-US" sz="1600" dirty="0">
                  <a:latin typeface="+mj-lt"/>
                </a:endParaRPr>
              </a:p>
              <a:p>
                <a:pPr/>
                <a14:m>
                  <m:oMathPara xmlns:m="http://schemas.openxmlformats.org/officeDocument/2006/math">
                    <m:oMathParaPr>
                      <m:jc m:val="left"/>
                    </m:oMathParaPr>
                    <m:oMath xmlns:m="http://schemas.openxmlformats.org/officeDocument/2006/math">
                      <m:acc>
                        <m:accPr>
                          <m:chr m:val="̂"/>
                          <m:ctrlPr>
                            <a:rPr lang="en-US" sz="1600" i="1">
                              <a:latin typeface="Cambria Math" panose="02040503050406030204" pitchFamily="18" charset="0"/>
                              <a:ea typeface="Cambria Math" panose="02040503050406030204" pitchFamily="18" charset="0"/>
                            </a:rPr>
                          </m:ctrlPr>
                        </m:accPr>
                        <m:e>
                          <m:r>
                            <a:rPr lang="en-US" sz="1600">
                              <a:latin typeface="Cambria Math" panose="02040503050406030204" pitchFamily="18" charset="0"/>
                              <a:ea typeface="Cambria Math" panose="02040503050406030204" pitchFamily="18" charset="0"/>
                            </a:rPr>
                            <m:t>𝑋</m:t>
                          </m:r>
                        </m:e>
                      </m:acc>
                      <m:r>
                        <a:rPr lang="en-US" sz="1600">
                          <a:latin typeface="Cambria Math" panose="02040503050406030204" pitchFamily="18" charset="0"/>
                          <a:ea typeface="Cambria Math" panose="02040503050406030204" pitchFamily="18" charset="0"/>
                        </a:rPr>
                        <m:t>−</m:t>
                      </m:r>
                      <m:r>
                        <m:rPr>
                          <m:sty m:val="p"/>
                        </m:rPr>
                        <a:rPr lang="en-US" sz="1600" i="0">
                          <a:latin typeface="Cambria Math" panose="02040503050406030204" pitchFamily="18" charset="0"/>
                          <a:ea typeface="Cambria Math" panose="02040503050406030204" pitchFamily="18" charset="0"/>
                        </a:rPr>
                        <m:t>estimate</m:t>
                      </m:r>
                      <m:r>
                        <a:rPr lang="en-US" sz="1600" i="0">
                          <a:latin typeface="Cambria Math" panose="02040503050406030204" pitchFamily="18" charset="0"/>
                          <a:ea typeface="Cambria Math" panose="02040503050406030204" pitchFamily="18" charset="0"/>
                        </a:rPr>
                        <m:t> </m:t>
                      </m:r>
                      <m:r>
                        <m:rPr>
                          <m:sty m:val="p"/>
                        </m:rPr>
                        <a:rPr lang="en-US" sz="1600" i="0">
                          <a:latin typeface="Cambria Math" panose="02040503050406030204" pitchFamily="18" charset="0"/>
                          <a:ea typeface="Cambria Math" panose="02040503050406030204" pitchFamily="18" charset="0"/>
                        </a:rPr>
                        <m:t>of</m:t>
                      </m:r>
                      <m:r>
                        <a:rPr lang="en-US" sz="1600" i="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𝑋</m:t>
                      </m:r>
                    </m:oMath>
                  </m:oMathPara>
                </a14:m>
                <a:endParaRPr lang="en-US" sz="1600" i="1" dirty="0">
                  <a:latin typeface="+mj-lt"/>
                  <a:ea typeface="Cambria Math" panose="02040503050406030204" pitchFamily="18" charset="0"/>
                </a:endParaRPr>
              </a:p>
              <a:p>
                <a:endParaRPr lang="en-US" sz="1600" dirty="0">
                  <a:latin typeface="+mj-lt"/>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i="1" smtClean="0">
                          <a:latin typeface="Cambria Math" panose="02040503050406030204" pitchFamily="18" charset="0"/>
                          <a:ea typeface="Cambria Math" panose="02040503050406030204" pitchFamily="18" charset="0"/>
                        </a:rPr>
                        <m:t>𝔹</m:t>
                      </m:r>
                      <m:r>
                        <a:rPr lang="en-US" sz="1600" b="0" i="1" smtClean="0">
                          <a:latin typeface="Cambria Math" panose="02040503050406030204" pitchFamily="18" charset="0"/>
                          <a:ea typeface="Cambria Math" panose="02040503050406030204" pitchFamily="18" charset="0"/>
                        </a:rPr>
                        <m:t>𝑖𝑎𝑠</m:t>
                      </m:r>
                      <m:d>
                        <m:dPr>
                          <m:ctrlPr>
                            <a:rPr lang="en-US" sz="1600" b="0" i="1" smtClean="0">
                              <a:latin typeface="Cambria Math" panose="02040503050406030204" pitchFamily="18" charset="0"/>
                              <a:ea typeface="Cambria Math" panose="02040503050406030204" pitchFamily="18" charset="0"/>
                            </a:rPr>
                          </m:ctrlPr>
                        </m:dPr>
                        <m:e>
                          <m:acc>
                            <m:accPr>
                              <m:chr m:val="̂"/>
                              <m:ctrlPr>
                                <a:rPr lang="en-US" sz="1600" i="1">
                                  <a:latin typeface="Cambria Math" panose="02040503050406030204" pitchFamily="18" charset="0"/>
                                  <a:ea typeface="Cambria Math" panose="02040503050406030204" pitchFamily="18" charset="0"/>
                                </a:rPr>
                              </m:ctrlPr>
                            </m:accPr>
                            <m:e>
                              <m:r>
                                <a:rPr lang="en-US" sz="1600">
                                  <a:latin typeface="Cambria Math" panose="02040503050406030204" pitchFamily="18" charset="0"/>
                                  <a:ea typeface="Cambria Math" panose="02040503050406030204" pitchFamily="18" charset="0"/>
                                </a:rPr>
                                <m:t>𝑋</m:t>
                              </m:r>
                            </m:e>
                          </m:acc>
                        </m:e>
                      </m:d>
                      <m:r>
                        <a:rPr lang="en-US" sz="1600" i="1" smtClean="0">
                          <a:latin typeface="Cambria Math" panose="02040503050406030204" pitchFamily="18" charset="0"/>
                          <a:ea typeface="Cambria Math" panose="02040503050406030204" pitchFamily="18" charset="0"/>
                        </a:rPr>
                        <m:t>=</m:t>
                      </m:r>
                      <m:r>
                        <a:rPr lang="el-GR" sz="1600" i="1">
                          <a:latin typeface="Cambria Math" panose="02040503050406030204" pitchFamily="18" charset="0"/>
                          <a:ea typeface="Cambria Math" panose="02040503050406030204" pitchFamily="18" charset="0"/>
                        </a:rPr>
                        <m:t>𝔼</m:t>
                      </m:r>
                      <m:d>
                        <m:dPr>
                          <m:ctrlPr>
                            <a:rPr lang="en-US" sz="1600" i="1">
                              <a:latin typeface="Cambria Math" panose="02040503050406030204" pitchFamily="18" charset="0"/>
                              <a:ea typeface="Cambria Math" panose="02040503050406030204" pitchFamily="18" charset="0"/>
                            </a:rPr>
                          </m:ctrlPr>
                        </m:dPr>
                        <m:e>
                          <m:acc>
                            <m:accPr>
                              <m:chr m:val="̂"/>
                              <m:ctrlPr>
                                <a:rPr lang="en-US" sz="1600" i="1">
                                  <a:latin typeface="Cambria Math" panose="02040503050406030204" pitchFamily="18" charset="0"/>
                                  <a:ea typeface="Cambria Math" panose="02040503050406030204" pitchFamily="18" charset="0"/>
                                </a:rPr>
                              </m:ctrlPr>
                            </m:accPr>
                            <m:e>
                              <m:r>
                                <a:rPr lang="en-US" sz="1600">
                                  <a:latin typeface="Cambria Math" panose="02040503050406030204" pitchFamily="18" charset="0"/>
                                  <a:ea typeface="Cambria Math" panose="02040503050406030204" pitchFamily="18" charset="0"/>
                                </a:rPr>
                                <m:t>𝑋</m:t>
                              </m:r>
                            </m:e>
                          </m:acc>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oMath>
                  </m:oMathPara>
                </a14:m>
                <a:endParaRPr lang="en-US" sz="1600" b="0" i="1" dirty="0">
                  <a:latin typeface="Cambria Math" panose="02040503050406030204" pitchFamily="18" charset="0"/>
                  <a:ea typeface="Cambria Math" panose="02040503050406030204" pitchFamily="18" charset="0"/>
                </a:endParaRPr>
              </a:p>
              <a:p>
                <a:r>
                  <a:rPr lang="en-US" dirty="0">
                    <a:latin typeface="+mj-lt"/>
                    <a:ea typeface="Cambria Math" panose="02040503050406030204" pitchFamily="18" charset="0"/>
                  </a:rPr>
                  <a:t>how much the mean of our estimate</a:t>
                </a:r>
              </a:p>
              <a:p>
                <a:r>
                  <a:rPr lang="en-US" dirty="0">
                    <a:latin typeface="+mj-lt"/>
                    <a:ea typeface="Cambria Math" panose="02040503050406030204" pitchFamily="18" charset="0"/>
                  </a:rPr>
                  <a:t>deviates from original </a:t>
                </a:r>
                <a:r>
                  <a:rPr lang="en-US" i="1" dirty="0">
                    <a:latin typeface="+mj-lt"/>
                    <a:ea typeface="Cambria Math" panose="02040503050406030204" pitchFamily="18" charset="0"/>
                  </a:rPr>
                  <a:t>X</a:t>
                </a:r>
              </a:p>
              <a:p>
                <a:endParaRPr lang="en-US" sz="1600" i="1" dirty="0">
                  <a:latin typeface="Cambria Math" panose="02040503050406030204" pitchFamily="18" charset="0"/>
                  <a:ea typeface="Cambria Math" panose="02040503050406030204" pitchFamily="18" charset="0"/>
                </a:endParaRPr>
              </a:p>
              <a:p>
                <a14:m>
                  <m:oMath xmlns:m="http://schemas.openxmlformats.org/officeDocument/2006/math">
                    <m:r>
                      <a:rPr lang="en-US" sz="1600" i="1" smtClean="0">
                        <a:latin typeface="Cambria Math" panose="02040503050406030204" pitchFamily="18" charset="0"/>
                        <a:ea typeface="Cambria Math" panose="02040503050406030204" pitchFamily="18" charset="0"/>
                      </a:rPr>
                      <m:t>𝕍</m:t>
                    </m:r>
                    <m:r>
                      <a:rPr lang="en-US" sz="1600" b="0" i="1" smtClean="0">
                        <a:latin typeface="Cambria Math" panose="02040503050406030204" pitchFamily="18" charset="0"/>
                        <a:ea typeface="Cambria Math" panose="02040503050406030204" pitchFamily="18" charset="0"/>
                      </a:rPr>
                      <m:t>𝑎𝑟</m:t>
                    </m:r>
                    <m:r>
                      <a:rPr lang="en-US" sz="1600" b="0" i="1" smtClean="0">
                        <a:latin typeface="Cambria Math" panose="02040503050406030204" pitchFamily="18" charset="0"/>
                        <a:ea typeface="Cambria Math" panose="02040503050406030204" pitchFamily="18" charset="0"/>
                      </a:rPr>
                      <m:t>(</m:t>
                    </m:r>
                    <m:acc>
                      <m:accPr>
                        <m:chr m:val="̂"/>
                        <m:ctrlPr>
                          <a:rPr lang="en-US" sz="1600" i="1">
                            <a:latin typeface="Cambria Math" panose="02040503050406030204" pitchFamily="18" charset="0"/>
                            <a:ea typeface="Cambria Math" panose="02040503050406030204" pitchFamily="18" charset="0"/>
                          </a:rPr>
                        </m:ctrlPr>
                      </m:accPr>
                      <m:e>
                        <m:r>
                          <a:rPr lang="en-US" sz="1600">
                            <a:latin typeface="Cambria Math" panose="02040503050406030204" pitchFamily="18" charset="0"/>
                            <a:ea typeface="Cambria Math" panose="02040503050406030204" pitchFamily="18" charset="0"/>
                          </a:rPr>
                          <m:t>𝑋</m:t>
                        </m:r>
                      </m:e>
                    </m:acc>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l-GR" sz="1600" i="1">
                            <a:latin typeface="Cambria Math" panose="02040503050406030204" pitchFamily="18" charset="0"/>
                            <a:ea typeface="Cambria Math" panose="02040503050406030204" pitchFamily="18" charset="0"/>
                          </a:rPr>
                          <m:t>𝔼</m:t>
                        </m:r>
                        <m:r>
                          <a:rPr lang="en-US" sz="1600" i="1">
                            <a:latin typeface="Cambria Math" panose="02040503050406030204" pitchFamily="18" charset="0"/>
                            <a:ea typeface="Cambria Math" panose="02040503050406030204" pitchFamily="18" charset="0"/>
                          </a:rPr>
                          <m:t>((</m:t>
                        </m:r>
                        <m:acc>
                          <m:accPr>
                            <m:chr m:val="̂"/>
                            <m:ctrlPr>
                              <a:rPr lang="en-US" sz="1600" i="1">
                                <a:latin typeface="Cambria Math" panose="02040503050406030204" pitchFamily="18" charset="0"/>
                                <a:ea typeface="Cambria Math" panose="02040503050406030204" pitchFamily="18" charset="0"/>
                              </a:rPr>
                            </m:ctrlPr>
                          </m:accPr>
                          <m:e>
                            <m:r>
                              <a:rPr lang="en-US" sz="1600">
                                <a:latin typeface="Cambria Math" panose="02040503050406030204" pitchFamily="18" charset="0"/>
                                <a:ea typeface="Cambria Math" panose="02040503050406030204" pitchFamily="18" charset="0"/>
                              </a:rPr>
                              <m:t>𝑋</m:t>
                            </m:r>
                          </m:e>
                        </m:acc>
                        <m:r>
                          <m:rPr>
                            <m:nor/>
                          </m:rPr>
                          <a:rPr lang="en-US" sz="1600" dirty="0">
                            <a:ea typeface="Cambria Math" panose="02040503050406030204" pitchFamily="18" charset="0"/>
                          </a:rPr>
                          <m:t>− </m:t>
                        </m:r>
                        <m:r>
                          <a:rPr lang="el-GR" sz="1600" i="1">
                            <a:latin typeface="Cambria Math" panose="02040503050406030204" pitchFamily="18" charset="0"/>
                            <a:ea typeface="Cambria Math" panose="02040503050406030204" pitchFamily="18" charset="0"/>
                          </a:rPr>
                          <m:t>𝔼</m:t>
                        </m:r>
                        <m:r>
                          <a:rPr lang="en-US" sz="1600" i="1">
                            <a:latin typeface="Cambria Math" panose="02040503050406030204" pitchFamily="18" charset="0"/>
                            <a:ea typeface="Cambria Math" panose="02040503050406030204" pitchFamily="18" charset="0"/>
                          </a:rPr>
                          <m:t>(</m:t>
                        </m:r>
                        <m:acc>
                          <m:accPr>
                            <m:chr m:val="̂"/>
                            <m:ctrlPr>
                              <a:rPr lang="en-US" sz="1600" i="1">
                                <a:latin typeface="Cambria Math" panose="02040503050406030204" pitchFamily="18" charset="0"/>
                                <a:ea typeface="Cambria Math" panose="02040503050406030204" pitchFamily="18" charset="0"/>
                              </a:rPr>
                            </m:ctrlPr>
                          </m:accPr>
                          <m:e>
                            <m:r>
                              <a:rPr lang="en-US" sz="1600">
                                <a:latin typeface="Cambria Math" panose="02040503050406030204" pitchFamily="18" charset="0"/>
                                <a:ea typeface="Cambria Math" panose="02040503050406030204" pitchFamily="18" charset="0"/>
                              </a:rPr>
                              <m:t>𝑋</m:t>
                            </m:r>
                          </m:e>
                        </m:acc>
                        <m:r>
                          <a:rPr lang="en-US" sz="160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oMath>
                </a14:m>
                <a:r>
                  <a:rPr lang="en-US" sz="1600" dirty="0">
                    <a:latin typeface="+mj-lt"/>
                    <a:ea typeface="Cambria Math" panose="02040503050406030204" pitchFamily="18" charset="0"/>
                  </a:rPr>
                  <a:t>)</a:t>
                </a:r>
              </a:p>
              <a:p>
                <a:r>
                  <a:rPr lang="en-US" dirty="0">
                    <a:latin typeface="+mj-lt"/>
                    <a:ea typeface="Cambria Math" panose="02040503050406030204" pitchFamily="18" charset="0"/>
                  </a:rPr>
                  <a:t>average deviation of the estimate from the mean of our estimate</a:t>
                </a:r>
              </a:p>
              <a:p>
                <a:endParaRPr lang="en-US" sz="16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𝑀𝑆𝐸</m:t>
                      </m:r>
                      <m:r>
                        <a:rPr lang="en-US" sz="1600" b="0" i="1" smtClean="0">
                          <a:latin typeface="Cambria Math" panose="02040503050406030204" pitchFamily="18" charset="0"/>
                          <a:ea typeface="Cambria Math" panose="02040503050406030204" pitchFamily="18" charset="0"/>
                        </a:rPr>
                        <m:t>(</m:t>
                      </m:r>
                      <m:acc>
                        <m:accPr>
                          <m:chr m:val="̂"/>
                          <m:ctrlPr>
                            <a:rPr lang="en-US" sz="1600" i="1">
                              <a:latin typeface="Cambria Math" panose="02040503050406030204" pitchFamily="18" charset="0"/>
                              <a:ea typeface="Cambria Math" panose="02040503050406030204" pitchFamily="18" charset="0"/>
                            </a:rPr>
                          </m:ctrlPr>
                        </m:accPr>
                        <m:e>
                          <m:r>
                            <a:rPr lang="en-US" sz="1600">
                              <a:latin typeface="Cambria Math" panose="02040503050406030204" pitchFamily="18" charset="0"/>
                              <a:ea typeface="Cambria Math" panose="02040503050406030204" pitchFamily="18" charset="0"/>
                            </a:rPr>
                            <m:t>𝑋</m:t>
                          </m:r>
                        </m:e>
                      </m:acc>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r>
                            <a:rPr lang="el-GR" sz="1600" i="1">
                              <a:latin typeface="Cambria Math" panose="02040503050406030204" pitchFamily="18" charset="0"/>
                              <a:ea typeface="Cambria Math" panose="02040503050406030204" pitchFamily="18" charset="0"/>
                            </a:rPr>
                            <m:t>𝔼</m:t>
                          </m:r>
                          <m:r>
                            <a:rPr lang="en-US" sz="1600" i="1">
                              <a:latin typeface="Cambria Math" panose="02040503050406030204" pitchFamily="18" charset="0"/>
                              <a:ea typeface="Cambria Math" panose="02040503050406030204" pitchFamily="18" charset="0"/>
                            </a:rPr>
                            <m:t>((</m:t>
                          </m:r>
                          <m:acc>
                            <m:accPr>
                              <m:chr m:val="̂"/>
                              <m:ctrlPr>
                                <a:rPr lang="en-US" sz="1600" i="1">
                                  <a:latin typeface="Cambria Math" panose="02040503050406030204" pitchFamily="18" charset="0"/>
                                  <a:ea typeface="Cambria Math" panose="02040503050406030204" pitchFamily="18" charset="0"/>
                                </a:rPr>
                              </m:ctrlPr>
                            </m:accPr>
                            <m:e>
                              <m:r>
                                <a:rPr lang="en-US" sz="1600">
                                  <a:latin typeface="Cambria Math" panose="02040503050406030204" pitchFamily="18" charset="0"/>
                                  <a:ea typeface="Cambria Math" panose="02040503050406030204" pitchFamily="18" charset="0"/>
                                </a:rPr>
                                <m:t>𝑋</m:t>
                              </m:r>
                            </m:e>
                          </m:acc>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r>
                            <a:rPr lang="en-US" sz="1600">
                              <a:latin typeface="Cambria Math" panose="02040503050406030204" pitchFamily="18" charset="0"/>
                              <a:ea typeface="Cambria Math" panose="02040503050406030204" pitchFamily="18" charset="0"/>
                            </a:rPr>
                            <m:t>)</m:t>
                          </m:r>
                        </m:e>
                        <m:sup>
                          <m:r>
                            <a:rPr lang="en-US" sz="1600" b="0" i="1" smtClean="0">
                              <a:latin typeface="Cambria Math" panose="02040503050406030204" pitchFamily="18" charset="0"/>
                              <a:ea typeface="Cambria Math" panose="02040503050406030204" pitchFamily="18" charset="0"/>
                            </a:rPr>
                            <m:t>2</m:t>
                          </m:r>
                        </m:sup>
                      </m:sSup>
                      <m:r>
                        <m:rPr>
                          <m:nor/>
                        </m:rPr>
                        <a:rPr lang="en-US" sz="1600" dirty="0">
                          <a:latin typeface="+mj-lt"/>
                          <a:ea typeface="Cambria Math" panose="02040503050406030204" pitchFamily="18" charset="0"/>
                        </a:rPr>
                        <m:t>)</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𝕍</m:t>
                      </m:r>
                      <m:r>
                        <a:rPr lang="en-US" sz="1600" i="1">
                          <a:latin typeface="Cambria Math" panose="02040503050406030204" pitchFamily="18" charset="0"/>
                          <a:ea typeface="Cambria Math" panose="02040503050406030204" pitchFamily="18" charset="0"/>
                        </a:rPr>
                        <m:t>𝑎𝑟</m:t>
                      </m:r>
                      <m:d>
                        <m:dPr>
                          <m:ctrlPr>
                            <a:rPr lang="en-US" sz="1600" i="1">
                              <a:latin typeface="Cambria Math" panose="02040503050406030204" pitchFamily="18" charset="0"/>
                              <a:ea typeface="Cambria Math" panose="02040503050406030204" pitchFamily="18" charset="0"/>
                            </a:rPr>
                          </m:ctrlPr>
                        </m:dPr>
                        <m:e>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𝑋</m:t>
                              </m:r>
                            </m:e>
                          </m:acc>
                        </m:e>
                      </m:d>
                      <m:r>
                        <a:rPr lang="en-US" sz="1600" i="1">
                          <a:latin typeface="Cambria Math" panose="02040503050406030204" pitchFamily="18" charset="0"/>
                          <a:ea typeface="Cambria Math" panose="02040503050406030204" pitchFamily="18" charset="0"/>
                        </a:rPr>
                        <m:t>+</m:t>
                      </m:r>
                      <m:sSup>
                        <m:sSupPr>
                          <m:ctrlPr>
                            <a:rPr lang="en-US" sz="1600" i="1">
                              <a:latin typeface="Cambria Math" panose="02040503050406030204" pitchFamily="18" charset="0"/>
                              <a:ea typeface="Cambria Math" panose="02040503050406030204" pitchFamily="18" charset="0"/>
                            </a:rPr>
                          </m:ctrlPr>
                        </m:sSupPr>
                        <m:e>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𝔹</m:t>
                              </m:r>
                              <m:r>
                                <a:rPr lang="en-US" sz="1600" i="1">
                                  <a:latin typeface="Cambria Math" panose="02040503050406030204" pitchFamily="18" charset="0"/>
                                  <a:ea typeface="Cambria Math" panose="02040503050406030204" pitchFamily="18" charset="0"/>
                                </a:rPr>
                                <m:t>𝑖𝑎𝑠</m:t>
                              </m:r>
                              <m:d>
                                <m:dPr>
                                  <m:ctrlPr>
                                    <a:rPr lang="en-US" sz="1600" i="1">
                                      <a:latin typeface="Cambria Math" panose="02040503050406030204" pitchFamily="18" charset="0"/>
                                      <a:ea typeface="Cambria Math" panose="02040503050406030204" pitchFamily="18" charset="0"/>
                                    </a:rPr>
                                  </m:ctrlPr>
                                </m:dPr>
                                <m:e>
                                  <m:acc>
                                    <m:accPr>
                                      <m:chr m:val="̂"/>
                                      <m:ctrlPr>
                                        <a:rPr lang="en-US" sz="1600" i="1">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𝑋</m:t>
                                      </m:r>
                                    </m:e>
                                  </m:acc>
                                </m:e>
                              </m:d>
                            </m:e>
                          </m:d>
                        </m:e>
                        <m:sup>
                          <m:r>
                            <a:rPr lang="en-US" sz="1600" i="1">
                              <a:latin typeface="Cambria Math" panose="02040503050406030204" pitchFamily="18" charset="0"/>
                              <a:ea typeface="Cambria Math" panose="02040503050406030204" pitchFamily="18" charset="0"/>
                            </a:rPr>
                            <m:t>2</m:t>
                          </m:r>
                        </m:sup>
                      </m:sSup>
                    </m:oMath>
                  </m:oMathPara>
                </a14:m>
                <a:endParaRPr lang="en-US" sz="1600" i="1" dirty="0">
                  <a:latin typeface="Cambria Math" panose="02040503050406030204" pitchFamily="18" charset="0"/>
                  <a:ea typeface="Cambria Math" panose="02040503050406030204" pitchFamily="18" charset="0"/>
                </a:endParaRPr>
              </a:p>
              <a:p>
                <a:r>
                  <a:rPr lang="en-US" dirty="0">
                    <a:latin typeface="+mj-lt"/>
                    <a:ea typeface="Cambria Math" panose="02040503050406030204" pitchFamily="18" charset="0"/>
                  </a:rPr>
                  <a:t>mean squared error - how much the estimate deviates from the original </a:t>
                </a:r>
                <a:r>
                  <a:rPr lang="en-US" i="1" dirty="0">
                    <a:latin typeface="+mj-lt"/>
                    <a:ea typeface="Cambria Math" panose="02040503050406030204" pitchFamily="18" charset="0"/>
                  </a:rPr>
                  <a:t>X</a:t>
                </a:r>
              </a:p>
              <a:p>
                <a:endParaRPr lang="en-US" sz="1600" dirty="0">
                  <a:latin typeface="+mj-lt"/>
                  <a:ea typeface="Cambria Math" panose="02040503050406030204" pitchFamily="18" charset="0"/>
                </a:endParaRPr>
              </a:p>
              <a:p>
                <a:endParaRPr lang="en-US" sz="1600" dirty="0">
                  <a:latin typeface="+mj-lt"/>
                  <a:ea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BE843E0C-F0AB-4AC0-8622-0CDBC4D296D8}"/>
                  </a:ext>
                </a:extLst>
              </p:cNvPr>
              <p:cNvSpPr txBox="1">
                <a:spLocks noRot="1" noChangeAspect="1" noMove="1" noResize="1" noEditPoints="1" noAdjustHandles="1" noChangeArrowheads="1" noChangeShapeType="1" noTextEdit="1"/>
              </p:cNvSpPr>
              <p:nvPr/>
            </p:nvSpPr>
            <p:spPr>
              <a:xfrm>
                <a:off x="132776" y="851437"/>
                <a:ext cx="4704117" cy="3970831"/>
              </a:xfrm>
              <a:prstGeom prst="rect">
                <a:avLst/>
              </a:prstGeom>
              <a:blipFill>
                <a:blip r:embed="rId5"/>
                <a:stretch>
                  <a:fillRect l="-2335" r="-220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F02DC10-5B19-46E8-9011-0806C288EECE}"/>
              </a:ext>
            </a:extLst>
          </p:cNvPr>
          <p:cNvSpPr txBox="1"/>
          <p:nvPr/>
        </p:nvSpPr>
        <p:spPr>
          <a:xfrm>
            <a:off x="8297737" y="3852777"/>
            <a:ext cx="640080" cy="261610"/>
          </a:xfrm>
          <a:prstGeom prst="rect">
            <a:avLst/>
          </a:prstGeom>
          <a:solidFill>
            <a:srgbClr val="C00000"/>
          </a:solidFill>
          <a:ln>
            <a:solidFill>
              <a:schemeClr val="bg2"/>
            </a:solidFill>
          </a:ln>
        </p:spPr>
        <p:txBody>
          <a:bodyPr wrap="square" rtlCol="0">
            <a:spAutoFit/>
          </a:bodyPr>
          <a:lstStyle/>
          <a:p>
            <a:pPr algn="ctr"/>
            <a:r>
              <a:rPr lang="en-US" sz="1050" dirty="0">
                <a:solidFill>
                  <a:schemeClr val="bg1"/>
                </a:solidFill>
              </a:rPr>
              <a:t>training</a:t>
            </a:r>
          </a:p>
        </p:txBody>
      </p:sp>
      <p:sp>
        <p:nvSpPr>
          <p:cNvPr id="18" name="TextBox 17">
            <a:extLst>
              <a:ext uri="{FF2B5EF4-FFF2-40B4-BE49-F238E27FC236}">
                <a16:creationId xmlns:a16="http://schemas.microsoft.com/office/drawing/2014/main" id="{2BF94836-6343-4FCA-800C-7AB5922CC054}"/>
              </a:ext>
            </a:extLst>
          </p:cNvPr>
          <p:cNvSpPr txBox="1"/>
          <p:nvPr/>
        </p:nvSpPr>
        <p:spPr>
          <a:xfrm>
            <a:off x="8451121" y="2963909"/>
            <a:ext cx="457200" cy="261610"/>
          </a:xfrm>
          <a:prstGeom prst="rect">
            <a:avLst/>
          </a:prstGeom>
          <a:solidFill>
            <a:srgbClr val="C00000"/>
          </a:solidFill>
          <a:ln>
            <a:solidFill>
              <a:schemeClr val="bg2"/>
            </a:solidFill>
          </a:ln>
        </p:spPr>
        <p:txBody>
          <a:bodyPr wrap="square" rtlCol="0">
            <a:spAutoFit/>
          </a:bodyPr>
          <a:lstStyle/>
          <a:p>
            <a:pPr algn="ctr"/>
            <a:r>
              <a:rPr lang="en-US" sz="1050" dirty="0">
                <a:solidFill>
                  <a:schemeClr val="bg1"/>
                </a:solidFill>
              </a:rPr>
              <a:t>test</a:t>
            </a:r>
          </a:p>
        </p:txBody>
      </p:sp>
      <p:sp>
        <p:nvSpPr>
          <p:cNvPr id="19" name="TextBox 18">
            <a:extLst>
              <a:ext uri="{FF2B5EF4-FFF2-40B4-BE49-F238E27FC236}">
                <a16:creationId xmlns:a16="http://schemas.microsoft.com/office/drawing/2014/main" id="{0B58943B-A946-4EB6-9A41-05335034F213}"/>
              </a:ext>
            </a:extLst>
          </p:cNvPr>
          <p:cNvSpPr txBox="1"/>
          <p:nvPr/>
        </p:nvSpPr>
        <p:spPr>
          <a:xfrm>
            <a:off x="6346305" y="706154"/>
            <a:ext cx="1233665" cy="307777"/>
          </a:xfrm>
          <a:prstGeom prst="rect">
            <a:avLst/>
          </a:prstGeom>
          <a:noFill/>
        </p:spPr>
        <p:txBody>
          <a:bodyPr wrap="square" rtlCol="0">
            <a:spAutoFit/>
          </a:bodyPr>
          <a:lstStyle/>
          <a:p>
            <a:pPr algn="ctr"/>
            <a:r>
              <a:rPr lang="en-US" b="1" dirty="0">
                <a:solidFill>
                  <a:srgbClr val="FF0000"/>
                </a:solidFill>
              </a:rPr>
              <a:t>worst case</a:t>
            </a:r>
          </a:p>
        </p:txBody>
      </p:sp>
      <p:sp>
        <p:nvSpPr>
          <p:cNvPr id="20" name="TextBox 19">
            <a:extLst>
              <a:ext uri="{FF2B5EF4-FFF2-40B4-BE49-F238E27FC236}">
                <a16:creationId xmlns:a16="http://schemas.microsoft.com/office/drawing/2014/main" id="{6CEFFAFB-8DBC-4FB9-B970-F444CC5F00D6}"/>
              </a:ext>
            </a:extLst>
          </p:cNvPr>
          <p:cNvSpPr txBox="1"/>
          <p:nvPr/>
        </p:nvSpPr>
        <p:spPr>
          <a:xfrm>
            <a:off x="7804817" y="711835"/>
            <a:ext cx="1170687" cy="307777"/>
          </a:xfrm>
          <a:prstGeom prst="rect">
            <a:avLst/>
          </a:prstGeom>
          <a:noFill/>
        </p:spPr>
        <p:txBody>
          <a:bodyPr wrap="square" rtlCol="0">
            <a:spAutoFit/>
          </a:bodyPr>
          <a:lstStyle/>
          <a:p>
            <a:pPr algn="ctr"/>
            <a:r>
              <a:rPr lang="en-US" b="1" dirty="0">
                <a:solidFill>
                  <a:srgbClr val="00B050"/>
                </a:solidFill>
              </a:rPr>
              <a:t>best case</a:t>
            </a:r>
          </a:p>
        </p:txBody>
      </p:sp>
    </p:spTree>
    <p:extLst>
      <p:ext uri="{BB962C8B-B14F-4D97-AF65-F5344CB8AC3E}">
        <p14:creationId xmlns:p14="http://schemas.microsoft.com/office/powerpoint/2010/main" val="1484391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What can we do about overfitting?</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A3DC160-8909-468A-BBB8-BB1ABA85617A}"/>
                  </a:ext>
                </a:extLst>
              </p:cNvPr>
              <p:cNvSpPr>
                <a:spLocks noGrp="1"/>
              </p:cNvSpPr>
              <p:nvPr>
                <p:ph type="body" idx="1"/>
              </p:nvPr>
            </p:nvSpPr>
            <p:spPr/>
            <p:txBody>
              <a:bodyPr/>
              <a:lstStyle/>
              <a:p>
                <a:r>
                  <a:rPr lang="en-US" dirty="0"/>
                  <a:t>Definition. </a:t>
                </a:r>
                <a:r>
                  <a:rPr lang="en-US" u="sng" dirty="0"/>
                  <a:t>Regularizations</a:t>
                </a:r>
                <a:r>
                  <a:rPr lang="en-US" dirty="0"/>
                  <a:t> are techniques used to reduce error by fitting a function appropriately on the given training set and avoid overfitting. Techniques include:</a:t>
                </a:r>
              </a:p>
              <a:p>
                <a:pPr lvl="1"/>
                <a:r>
                  <a:rPr lang="en-US" dirty="0"/>
                  <a:t>Early Stopping</a:t>
                </a:r>
              </a:p>
              <a:p>
                <a:pPr lvl="1"/>
                <a:r>
                  <a:rPr lang="en-US" dirty="0"/>
                  <a:t>Dropout</a:t>
                </a:r>
              </a:p>
              <a:p>
                <a:pPr lvl="1"/>
                <a14:m>
                  <m:oMath xmlns:m="http://schemas.openxmlformats.org/officeDocument/2006/math">
                    <m:sSub>
                      <m:sSubPr>
                        <m:ctrlPr>
                          <a:rPr lang="en-US" b="0" i="1" smtClean="0">
                            <a:solidFill>
                              <a:srgbClr val="404040"/>
                            </a:solidFill>
                            <a:effectLst/>
                            <a:latin typeface="Cambria Math" panose="02040503050406030204" pitchFamily="18" charset="0"/>
                          </a:rPr>
                        </m:ctrlPr>
                      </m:sSubPr>
                      <m:e>
                        <m:r>
                          <a:rPr lang="en-US" b="0" i="1" smtClean="0">
                            <a:solidFill>
                              <a:srgbClr val="404040"/>
                            </a:solidFill>
                            <a:effectLst/>
                            <a:latin typeface="Cambria Math" panose="02040503050406030204" pitchFamily="18" charset="0"/>
                          </a:rPr>
                          <m:t>ℓ</m:t>
                        </m:r>
                      </m:e>
                      <m:sub>
                        <m:r>
                          <a:rPr lang="en-US" b="0" i="1" smtClean="0">
                            <a:solidFill>
                              <a:srgbClr val="404040"/>
                            </a:solidFill>
                            <a:effectLst/>
                            <a:latin typeface="Cambria Math" panose="02040503050406030204" pitchFamily="18" charset="0"/>
                          </a:rPr>
                          <m:t>1</m:t>
                        </m:r>
                      </m:sub>
                    </m:sSub>
                    <m:r>
                      <a:rPr lang="en-US" b="0" i="1" smtClean="0">
                        <a:solidFill>
                          <a:srgbClr val="404040"/>
                        </a:solidFill>
                        <a:effectLst/>
                        <a:latin typeface="Cambria Math" panose="02040503050406030204" pitchFamily="18" charset="0"/>
                      </a:rPr>
                      <m:t>, </m:t>
                    </m:r>
                    <m:sSub>
                      <m:sSubPr>
                        <m:ctrlPr>
                          <a:rPr lang="en-US" b="0" i="1" smtClean="0">
                            <a:solidFill>
                              <a:srgbClr val="404040"/>
                            </a:solidFill>
                            <a:effectLst/>
                            <a:latin typeface="Cambria Math" panose="02040503050406030204" pitchFamily="18" charset="0"/>
                          </a:rPr>
                        </m:ctrlPr>
                      </m:sSubPr>
                      <m:e>
                        <m:r>
                          <a:rPr lang="en-US" b="0" i="1" smtClean="0">
                            <a:solidFill>
                              <a:srgbClr val="404040"/>
                            </a:solidFill>
                            <a:effectLst/>
                            <a:latin typeface="Cambria Math" panose="02040503050406030204" pitchFamily="18" charset="0"/>
                          </a:rPr>
                          <m:t>ℓ</m:t>
                        </m:r>
                      </m:e>
                      <m:sub>
                        <m:r>
                          <a:rPr lang="en-US" b="0" i="1" smtClean="0">
                            <a:solidFill>
                              <a:srgbClr val="404040"/>
                            </a:solidFill>
                            <a:effectLst/>
                            <a:latin typeface="Cambria Math" panose="02040503050406030204" pitchFamily="18" charset="0"/>
                          </a:rPr>
                          <m:t>2</m:t>
                        </m:r>
                      </m:sub>
                    </m:sSub>
                    <m:r>
                      <a:rPr lang="en-US" b="0" i="1" smtClean="0">
                        <a:solidFill>
                          <a:srgbClr val="404040"/>
                        </a:solidFill>
                        <a:effectLst/>
                        <a:latin typeface="Cambria Math" panose="02040503050406030204" pitchFamily="18" charset="0"/>
                      </a:rPr>
                      <m:t>,</m:t>
                    </m:r>
                    <m:r>
                      <a:rPr lang="en-US" b="0" i="0" smtClean="0">
                        <a:solidFill>
                          <a:srgbClr val="404040"/>
                        </a:solidFill>
                        <a:effectLst/>
                        <a:latin typeface="Cambria Math" panose="02040503050406030204" pitchFamily="18" charset="0"/>
                      </a:rPr>
                      <m:t> </m:t>
                    </m:r>
                    <m:r>
                      <m:rPr>
                        <m:sty m:val="p"/>
                      </m:rPr>
                      <a:rPr lang="en-US" b="0" i="0" smtClean="0">
                        <a:solidFill>
                          <a:srgbClr val="404040"/>
                        </a:solidFill>
                        <a:effectLst/>
                        <a:latin typeface="Cambria Math" panose="02040503050406030204" pitchFamily="18" charset="0"/>
                      </a:rPr>
                      <m:t>and</m:t>
                    </m:r>
                    <m:r>
                      <a:rPr lang="en-US" b="0" i="0" smtClean="0">
                        <a:solidFill>
                          <a:srgbClr val="404040"/>
                        </a:solidFill>
                        <a:effectLst/>
                        <a:latin typeface="Cambria Math" panose="02040503050406030204" pitchFamily="18" charset="0"/>
                      </a:rPr>
                      <m:t> </m:t>
                    </m:r>
                    <m:sSub>
                      <m:sSubPr>
                        <m:ctrlPr>
                          <a:rPr lang="en-US" b="0" i="1" smtClean="0">
                            <a:solidFill>
                              <a:srgbClr val="404040"/>
                            </a:solidFill>
                            <a:effectLst/>
                            <a:latin typeface="Cambria Math" panose="02040503050406030204" pitchFamily="18" charset="0"/>
                          </a:rPr>
                        </m:ctrlPr>
                      </m:sSubPr>
                      <m:e>
                        <m:r>
                          <a:rPr lang="en-US" b="0" i="1" smtClean="0">
                            <a:solidFill>
                              <a:srgbClr val="404040"/>
                            </a:solidFill>
                            <a:effectLst/>
                            <a:latin typeface="Cambria Math" panose="02040503050406030204" pitchFamily="18" charset="0"/>
                          </a:rPr>
                          <m:t>ℓ</m:t>
                        </m:r>
                      </m:e>
                      <m:sub>
                        <m:r>
                          <a:rPr lang="en-US" b="0" i="1" smtClean="0">
                            <a:solidFill>
                              <a:srgbClr val="404040"/>
                            </a:solidFill>
                            <a:effectLst/>
                            <a:latin typeface="Cambria Math" panose="02040503050406030204" pitchFamily="18" charset="0"/>
                          </a:rPr>
                          <m:t>1</m:t>
                        </m:r>
                      </m:sub>
                    </m:sSub>
                    <m:sSub>
                      <m:sSubPr>
                        <m:ctrlPr>
                          <a:rPr lang="en-US" b="0" i="1" smtClean="0">
                            <a:solidFill>
                              <a:srgbClr val="404040"/>
                            </a:solidFill>
                            <a:effectLst/>
                            <a:latin typeface="Cambria Math" panose="02040503050406030204" pitchFamily="18" charset="0"/>
                          </a:rPr>
                        </m:ctrlPr>
                      </m:sSubPr>
                      <m:e>
                        <m:r>
                          <a:rPr lang="en-US" b="0" i="1" smtClean="0">
                            <a:solidFill>
                              <a:srgbClr val="404040"/>
                            </a:solidFill>
                            <a:effectLst/>
                            <a:latin typeface="Cambria Math" panose="02040503050406030204" pitchFamily="18" charset="0"/>
                          </a:rPr>
                          <m:t>ℓ</m:t>
                        </m:r>
                      </m:e>
                      <m:sub>
                        <m:r>
                          <a:rPr lang="en-US" b="0" i="1" smtClean="0">
                            <a:solidFill>
                              <a:srgbClr val="404040"/>
                            </a:solidFill>
                            <a:effectLst/>
                            <a:latin typeface="Cambria Math" panose="02040503050406030204" pitchFamily="18" charset="0"/>
                          </a:rPr>
                          <m:t>2</m:t>
                        </m:r>
                      </m:sub>
                    </m:sSub>
                    <m:r>
                      <a:rPr lang="en-US" b="0" i="0" smtClean="0">
                        <a:solidFill>
                          <a:srgbClr val="404040"/>
                        </a:solidFill>
                        <a:effectLst/>
                        <a:latin typeface="Cambria Math" panose="02040503050406030204" pitchFamily="18" charset="0"/>
                      </a:rPr>
                      <m:t> </m:t>
                    </m:r>
                    <m:r>
                      <m:rPr>
                        <m:sty m:val="p"/>
                      </m:rPr>
                      <a:rPr lang="en-US" b="0" i="0" smtClean="0">
                        <a:solidFill>
                          <a:srgbClr val="404040"/>
                        </a:solidFill>
                        <a:effectLst/>
                        <a:latin typeface="Cambria Math" panose="02040503050406030204" pitchFamily="18" charset="0"/>
                      </a:rPr>
                      <m:t>Regularization</m:t>
                    </m:r>
                  </m:oMath>
                </a14:m>
                <a:endParaRPr lang="en-US" i="0" baseline="-25000" dirty="0">
                  <a:solidFill>
                    <a:srgbClr val="404040"/>
                  </a:solidFill>
                  <a:effectLst/>
                  <a:latin typeface="inherit"/>
                </a:endParaRPr>
              </a:p>
              <a:p>
                <a:pPr lvl="1"/>
                <a:r>
                  <a:rPr lang="en-US" dirty="0"/>
                  <a:t>Batch Normalization</a:t>
                </a:r>
              </a:p>
              <a:p>
                <a:pPr lvl="1"/>
                <a:r>
                  <a:rPr lang="en-US" dirty="0"/>
                  <a:t>Max-Norm</a:t>
                </a:r>
              </a:p>
              <a:p>
                <a:pPr marL="581011" lvl="1" indent="0">
                  <a:buNone/>
                </a:pPr>
                <a:endParaRPr lang="en-US" i="0" baseline="-25000" dirty="0">
                  <a:solidFill>
                    <a:srgbClr val="404040"/>
                  </a:solidFill>
                  <a:effectLst/>
                  <a:latin typeface="inherit"/>
                </a:endParaRPr>
              </a:p>
              <a:p>
                <a:pPr marL="581011" lvl="1" indent="0">
                  <a:buNone/>
                </a:pPr>
                <a:endParaRPr lang="en-US" i="0" dirty="0">
                  <a:solidFill>
                    <a:srgbClr val="404040"/>
                  </a:solidFill>
                  <a:effectLst/>
                  <a:latin typeface="Arial" panose="020B0604020202020204" pitchFamily="34" charset="0"/>
                </a:endParaRPr>
              </a:p>
              <a:p>
                <a:pPr lvl="1"/>
                <a:endParaRPr lang="en-US" dirty="0"/>
              </a:p>
              <a:p>
                <a:pPr lvl="1"/>
                <a:endParaRPr lang="en-US" dirty="0"/>
              </a:p>
              <a:p>
                <a:pPr lvl="1"/>
                <a:endParaRPr lang="en-US" dirty="0"/>
              </a:p>
            </p:txBody>
          </p:sp>
        </mc:Choice>
        <mc:Fallback xmlns="">
          <p:sp>
            <p:nvSpPr>
              <p:cNvPr id="3" name="Text Placeholder 2">
                <a:extLst>
                  <a:ext uri="{FF2B5EF4-FFF2-40B4-BE49-F238E27FC236}">
                    <a16:creationId xmlns:a16="http://schemas.microsoft.com/office/drawing/2014/main" id="{9A3DC160-8909-468A-BBB8-BB1ABA85617A}"/>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244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Early Stopping</a:t>
            </a:r>
          </a:p>
        </p:txBody>
      </p:sp>
      <p:pic>
        <p:nvPicPr>
          <p:cNvPr id="1026" name="Picture 2">
            <a:extLst>
              <a:ext uri="{FF2B5EF4-FFF2-40B4-BE49-F238E27FC236}">
                <a16:creationId xmlns:a16="http://schemas.microsoft.com/office/drawing/2014/main" id="{6648BEB9-6A65-4278-AFC3-43716D81D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1060351"/>
            <a:ext cx="5328444" cy="343155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8ADE23E-EE4B-4353-ACBD-EEF629EB2A7E}"/>
              </a:ext>
            </a:extLst>
          </p:cNvPr>
          <p:cNvSpPr txBox="1"/>
          <p:nvPr/>
        </p:nvSpPr>
        <p:spPr>
          <a:xfrm>
            <a:off x="26895" y="4570221"/>
            <a:ext cx="6555442" cy="215444"/>
          </a:xfrm>
          <a:prstGeom prst="rect">
            <a:avLst/>
          </a:prstGeom>
          <a:noFill/>
        </p:spPr>
        <p:txBody>
          <a:bodyPr wrap="square">
            <a:spAutoFit/>
          </a:bodyPr>
          <a:lstStyle/>
          <a:p>
            <a:pPr algn="l" fontAlgn="base"/>
            <a:r>
              <a:rPr lang="en-US" sz="800" b="0" i="0" dirty="0">
                <a:solidFill>
                  <a:srgbClr val="404040"/>
                </a:solidFill>
                <a:effectLst/>
                <a:latin typeface="source sans pro" panose="020B0503030403020204" pitchFamily="34" charset="0"/>
              </a:rPr>
              <a:t>* Hands-On Machine Learning with Scikit-Learn, Keras, and TensorFlow, 2nd Edition, Figure 4.20</a:t>
            </a:r>
          </a:p>
        </p:txBody>
      </p:sp>
      <p:sp>
        <p:nvSpPr>
          <p:cNvPr id="10" name="TextBox 9">
            <a:extLst>
              <a:ext uri="{FF2B5EF4-FFF2-40B4-BE49-F238E27FC236}">
                <a16:creationId xmlns:a16="http://schemas.microsoft.com/office/drawing/2014/main" id="{C6192EB7-5178-4BE8-BD2B-6B33106518C3}"/>
              </a:ext>
            </a:extLst>
          </p:cNvPr>
          <p:cNvSpPr txBox="1"/>
          <p:nvPr/>
        </p:nvSpPr>
        <p:spPr>
          <a:xfrm>
            <a:off x="4103291" y="4499319"/>
            <a:ext cx="4625578" cy="307777"/>
          </a:xfrm>
          <a:prstGeom prst="rect">
            <a:avLst/>
          </a:prstGeom>
          <a:noFill/>
        </p:spPr>
        <p:txBody>
          <a:bodyPr wrap="square">
            <a:spAutoFit/>
          </a:bodyPr>
          <a:lstStyle/>
          <a:p>
            <a:pPr algn="ctr"/>
            <a:r>
              <a:rPr lang="en-US" b="0" i="1" dirty="0">
                <a:solidFill>
                  <a:srgbClr val="000000"/>
                </a:solidFill>
                <a:effectLst/>
                <a:latin typeface="Times New Roman" panose="02020603050405020304" pitchFamily="18" charset="0"/>
              </a:rPr>
              <a:t>Figure 4-20. Early stopping regularization</a:t>
            </a:r>
            <a:endParaRPr lang="en-US" dirty="0"/>
          </a:p>
        </p:txBody>
      </p:sp>
      <p:sp>
        <p:nvSpPr>
          <p:cNvPr id="13" name="Text Placeholder 2">
            <a:extLst>
              <a:ext uri="{FF2B5EF4-FFF2-40B4-BE49-F238E27FC236}">
                <a16:creationId xmlns:a16="http://schemas.microsoft.com/office/drawing/2014/main" id="{0AD4F106-88C5-4394-9618-FD4FF4F1C3DA}"/>
              </a:ext>
            </a:extLst>
          </p:cNvPr>
          <p:cNvSpPr>
            <a:spLocks noGrp="1"/>
          </p:cNvSpPr>
          <p:nvPr>
            <p:ph type="body" idx="1"/>
          </p:nvPr>
        </p:nvSpPr>
        <p:spPr>
          <a:xfrm>
            <a:off x="92869" y="1162967"/>
            <a:ext cx="3307556" cy="3086530"/>
          </a:xfrm>
        </p:spPr>
        <p:txBody>
          <a:bodyPr/>
          <a:lstStyle/>
          <a:p>
            <a:r>
              <a:rPr lang="en-US" sz="1400" dirty="0">
                <a:solidFill>
                  <a:srgbClr val="333333"/>
                </a:solidFill>
                <a:latin typeface="+mn-lt"/>
              </a:rPr>
              <a:t>As algorithm trains, our prediction error (RMSE) on training and validation set decrease</a:t>
            </a:r>
            <a:endParaRPr lang="en-US" sz="1400" b="0" i="0" dirty="0">
              <a:solidFill>
                <a:srgbClr val="333333"/>
              </a:solidFill>
              <a:effectLst/>
              <a:latin typeface="+mn-lt"/>
            </a:endParaRPr>
          </a:p>
          <a:p>
            <a:r>
              <a:rPr lang="en-US" sz="1400" dirty="0">
                <a:solidFill>
                  <a:srgbClr val="333333"/>
                </a:solidFill>
                <a:latin typeface="+mn-lt"/>
              </a:rPr>
              <a:t>Overfitting begins when the validation error stops decreasing and instead starts to go back up</a:t>
            </a:r>
          </a:p>
          <a:p>
            <a:r>
              <a:rPr lang="en-US" sz="1400" dirty="0">
                <a:solidFill>
                  <a:srgbClr val="333333"/>
                </a:solidFill>
                <a:latin typeface="+mn-lt"/>
              </a:rPr>
              <a:t>Early stopping - s</a:t>
            </a:r>
            <a:r>
              <a:rPr lang="en-US" sz="1400" b="0" i="0" dirty="0">
                <a:solidFill>
                  <a:srgbClr val="333333"/>
                </a:solidFill>
                <a:effectLst/>
                <a:latin typeface="+mn-lt"/>
              </a:rPr>
              <a:t>top training when validation error reaches a minimum</a:t>
            </a:r>
            <a:endParaRPr lang="en-US" sz="1400" dirty="0">
              <a:solidFill>
                <a:srgbClr val="333333"/>
              </a:solidFill>
              <a:latin typeface="+mn-lt"/>
            </a:endParaRPr>
          </a:p>
          <a:p>
            <a:r>
              <a:rPr lang="en-US" sz="1400" dirty="0">
                <a:solidFill>
                  <a:srgbClr val="333333"/>
                </a:solidFill>
                <a:latin typeface="+mn-lt"/>
              </a:rPr>
              <a:t>May be difficult to find minimum;  checkpoint it and revert if necessary</a:t>
            </a:r>
          </a:p>
        </p:txBody>
      </p:sp>
    </p:spTree>
    <p:extLst>
      <p:ext uri="{BB962C8B-B14F-4D97-AF65-F5344CB8AC3E}">
        <p14:creationId xmlns:p14="http://schemas.microsoft.com/office/powerpoint/2010/main" val="350872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074819-080A-41E6-8B63-60CD033706D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200402" y="1255145"/>
            <a:ext cx="3200400" cy="3367315"/>
          </a:xfrm>
          <a:prstGeom prst="rect">
            <a:avLst/>
          </a:prstGeom>
        </p:spPr>
      </p:pic>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Early Stopping</a:t>
            </a:r>
          </a:p>
        </p:txBody>
      </p:sp>
      <p:pic>
        <p:nvPicPr>
          <p:cNvPr id="6" name="Picture 5">
            <a:extLst>
              <a:ext uri="{FF2B5EF4-FFF2-40B4-BE49-F238E27FC236}">
                <a16:creationId xmlns:a16="http://schemas.microsoft.com/office/drawing/2014/main" id="{BAEF1B75-BFF3-46E7-B657-CCAFB8DFE29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19921" y="1274178"/>
            <a:ext cx="3200400" cy="1657408"/>
          </a:xfrm>
          <a:prstGeom prst="rect">
            <a:avLst/>
          </a:prstGeom>
        </p:spPr>
      </p:pic>
      <p:pic>
        <p:nvPicPr>
          <p:cNvPr id="9" name="Picture 8">
            <a:extLst>
              <a:ext uri="{FF2B5EF4-FFF2-40B4-BE49-F238E27FC236}">
                <a16:creationId xmlns:a16="http://schemas.microsoft.com/office/drawing/2014/main" id="{DA141C95-3C92-4B6A-B01B-B1F741FF30C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119922" y="2943996"/>
            <a:ext cx="3200400" cy="1667873"/>
          </a:xfrm>
          <a:prstGeom prst="rect">
            <a:avLst/>
          </a:prstGeom>
        </p:spPr>
      </p:pic>
      <p:sp>
        <p:nvSpPr>
          <p:cNvPr id="11" name="TextBox 10">
            <a:extLst>
              <a:ext uri="{FF2B5EF4-FFF2-40B4-BE49-F238E27FC236}">
                <a16:creationId xmlns:a16="http://schemas.microsoft.com/office/drawing/2014/main" id="{33C9DCA5-5B9C-47FE-B604-57347B0933CD}"/>
              </a:ext>
            </a:extLst>
          </p:cNvPr>
          <p:cNvSpPr txBox="1"/>
          <p:nvPr/>
        </p:nvSpPr>
        <p:spPr>
          <a:xfrm>
            <a:off x="419726" y="925343"/>
            <a:ext cx="854439" cy="307777"/>
          </a:xfrm>
          <a:prstGeom prst="rect">
            <a:avLst/>
          </a:prstGeom>
          <a:solidFill>
            <a:srgbClr val="FFFF00"/>
          </a:solidFill>
          <a:ln>
            <a:solidFill>
              <a:schemeClr val="tx1"/>
            </a:solidFill>
          </a:ln>
        </p:spPr>
        <p:txBody>
          <a:bodyPr wrap="square" rtlCol="0">
            <a:spAutoFit/>
          </a:bodyPr>
          <a:lstStyle/>
          <a:p>
            <a:pPr algn="ctr"/>
            <a:r>
              <a:rPr lang="en-US" dirty="0"/>
              <a:t>baseline</a:t>
            </a:r>
          </a:p>
        </p:txBody>
      </p:sp>
      <p:sp>
        <p:nvSpPr>
          <p:cNvPr id="18" name="TextBox 17">
            <a:extLst>
              <a:ext uri="{FF2B5EF4-FFF2-40B4-BE49-F238E27FC236}">
                <a16:creationId xmlns:a16="http://schemas.microsoft.com/office/drawing/2014/main" id="{5187656A-222E-4F25-B33E-7F37855CCC15}"/>
              </a:ext>
            </a:extLst>
          </p:cNvPr>
          <p:cNvSpPr txBox="1"/>
          <p:nvPr/>
        </p:nvSpPr>
        <p:spPr>
          <a:xfrm>
            <a:off x="3478969" y="925343"/>
            <a:ext cx="1841291" cy="307777"/>
          </a:xfrm>
          <a:prstGeom prst="rect">
            <a:avLst/>
          </a:prstGeom>
          <a:solidFill>
            <a:srgbClr val="FFFF00"/>
          </a:solidFill>
          <a:ln>
            <a:solidFill>
              <a:schemeClr val="tx1"/>
            </a:solidFill>
          </a:ln>
        </p:spPr>
        <p:txBody>
          <a:bodyPr wrap="square" rtlCol="0">
            <a:spAutoFit/>
          </a:bodyPr>
          <a:lstStyle/>
          <a:p>
            <a:pPr algn="ctr"/>
            <a:r>
              <a:rPr lang="en-US" dirty="0"/>
              <a:t>less complex model</a:t>
            </a:r>
          </a:p>
        </p:txBody>
      </p:sp>
      <p:pic>
        <p:nvPicPr>
          <p:cNvPr id="19" name="Picture 18">
            <a:extLst>
              <a:ext uri="{FF2B5EF4-FFF2-40B4-BE49-F238E27FC236}">
                <a16:creationId xmlns:a16="http://schemas.microsoft.com/office/drawing/2014/main" id="{197A368F-3450-4056-BFCD-AB89F9A0935B}"/>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6325294" y="1309773"/>
            <a:ext cx="2818706" cy="1526258"/>
          </a:xfrm>
          <a:prstGeom prst="rect">
            <a:avLst/>
          </a:prstGeom>
        </p:spPr>
      </p:pic>
      <p:sp>
        <p:nvSpPr>
          <p:cNvPr id="23" name="TextBox 22">
            <a:extLst>
              <a:ext uri="{FF2B5EF4-FFF2-40B4-BE49-F238E27FC236}">
                <a16:creationId xmlns:a16="http://schemas.microsoft.com/office/drawing/2014/main" id="{452F1CF5-80D5-438A-8510-977A0955C42D}"/>
              </a:ext>
            </a:extLst>
          </p:cNvPr>
          <p:cNvSpPr txBox="1"/>
          <p:nvPr/>
        </p:nvSpPr>
        <p:spPr>
          <a:xfrm>
            <a:off x="6494490" y="925343"/>
            <a:ext cx="1841291" cy="307777"/>
          </a:xfrm>
          <a:prstGeom prst="rect">
            <a:avLst/>
          </a:prstGeom>
          <a:solidFill>
            <a:srgbClr val="FFFF00"/>
          </a:solidFill>
          <a:ln>
            <a:solidFill>
              <a:schemeClr val="tx1"/>
            </a:solidFill>
          </a:ln>
        </p:spPr>
        <p:txBody>
          <a:bodyPr wrap="square" rtlCol="0">
            <a:spAutoFit/>
          </a:bodyPr>
          <a:lstStyle/>
          <a:p>
            <a:pPr algn="ctr"/>
            <a:r>
              <a:rPr lang="en-US" dirty="0"/>
              <a:t>early stopping</a:t>
            </a:r>
          </a:p>
        </p:txBody>
      </p:sp>
    </p:spTree>
    <p:extLst>
      <p:ext uri="{BB962C8B-B14F-4D97-AF65-F5344CB8AC3E}">
        <p14:creationId xmlns:p14="http://schemas.microsoft.com/office/powerpoint/2010/main" val="266466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Dropout</a:t>
            </a:r>
          </a:p>
        </p:txBody>
      </p:sp>
      <p:sp>
        <p:nvSpPr>
          <p:cNvPr id="8" name="Text Placeholder 2">
            <a:extLst>
              <a:ext uri="{FF2B5EF4-FFF2-40B4-BE49-F238E27FC236}">
                <a16:creationId xmlns:a16="http://schemas.microsoft.com/office/drawing/2014/main" id="{5C5C8DC2-F2F1-4144-A342-4E55FC337E5D}"/>
              </a:ext>
            </a:extLst>
          </p:cNvPr>
          <p:cNvSpPr>
            <a:spLocks noGrp="1"/>
          </p:cNvSpPr>
          <p:nvPr>
            <p:ph type="body" idx="1"/>
          </p:nvPr>
        </p:nvSpPr>
        <p:spPr>
          <a:xfrm>
            <a:off x="1" y="946253"/>
            <a:ext cx="3657599" cy="3325945"/>
          </a:xfrm>
        </p:spPr>
        <p:txBody>
          <a:bodyPr/>
          <a:lstStyle/>
          <a:p>
            <a:pPr indent="-342891">
              <a:lnSpc>
                <a:spcPct val="150000"/>
              </a:lnSpc>
              <a:spcBef>
                <a:spcPts val="0"/>
              </a:spcBef>
              <a:buSzPts val="1800"/>
              <a:buFont typeface="Times New Roman"/>
              <a:buChar char="●"/>
            </a:pPr>
            <a:r>
              <a:rPr lang="en-US" sz="1400" dirty="0">
                <a:latin typeface="+mn-lt"/>
                <a:cs typeface="Times New Roman" panose="02020603050405020304" pitchFamily="18" charset="0"/>
              </a:rPr>
              <a:t>At each </a:t>
            </a:r>
            <a:r>
              <a:rPr lang="en-US" sz="1400" i="1" dirty="0">
                <a:latin typeface="+mn-lt"/>
                <a:cs typeface="Times New Roman" panose="02020603050405020304" pitchFamily="18" charset="0"/>
              </a:rPr>
              <a:t>training</a:t>
            </a:r>
            <a:r>
              <a:rPr lang="en-US" sz="1400" dirty="0">
                <a:latin typeface="+mn-lt"/>
                <a:cs typeface="Times New Roman" panose="02020603050405020304" pitchFamily="18" charset="0"/>
              </a:rPr>
              <a:t> step, every neuron (excluding output) has probability of being temporarily dropped out (rate 10-50%)</a:t>
            </a:r>
          </a:p>
          <a:p>
            <a:pPr indent="-342891">
              <a:lnSpc>
                <a:spcPct val="150000"/>
              </a:lnSpc>
              <a:spcBef>
                <a:spcPts val="0"/>
              </a:spcBef>
              <a:buSzPts val="1800"/>
              <a:buFont typeface="Times New Roman"/>
              <a:buChar char="●"/>
            </a:pPr>
            <a:r>
              <a:rPr lang="en-US" sz="1400" dirty="0">
                <a:latin typeface="+mn-lt"/>
                <a:cs typeface="Times New Roman" panose="02020603050405020304" pitchFamily="18" charset="0"/>
              </a:rPr>
              <a:t>Neurons cannot co-adapt to neighbor neurons, nor can they rely on just a few input neurons </a:t>
            </a:r>
            <a:r>
              <a:rPr lang="en-US" sz="1400" dirty="0">
                <a:latin typeface="+mn-lt"/>
                <a:cs typeface="Times New Roman" panose="02020603050405020304" pitchFamily="18" charset="0"/>
                <a:sym typeface="Wingdings" panose="05000000000000000000" pitchFamily="2" charset="2"/>
              </a:rPr>
              <a:t> more robust network</a:t>
            </a:r>
            <a:endParaRPr lang="en-US" sz="1400" dirty="0">
              <a:latin typeface="+mn-lt"/>
              <a:cs typeface="Times New Roman" panose="02020603050405020304" pitchFamily="18" charset="0"/>
            </a:endParaRPr>
          </a:p>
          <a:p>
            <a:pPr indent="-342891">
              <a:lnSpc>
                <a:spcPct val="150000"/>
              </a:lnSpc>
              <a:spcBef>
                <a:spcPts val="0"/>
              </a:spcBef>
              <a:buSzPts val="1800"/>
              <a:buFont typeface="Times New Roman"/>
              <a:buChar char="●"/>
            </a:pPr>
            <a:r>
              <a:rPr lang="en-US" sz="1400" dirty="0">
                <a:latin typeface="+mn-lt"/>
                <a:cs typeface="Times New Roman" panose="02020603050405020304" pitchFamily="18" charset="0"/>
              </a:rPr>
              <a:t>Avoids overfitting by “averaging ensemble” of smaller neural networks (2^N possible networks)</a:t>
            </a:r>
          </a:p>
          <a:p>
            <a:pPr marL="114298" indent="0" algn="ctr">
              <a:lnSpc>
                <a:spcPct val="150000"/>
              </a:lnSpc>
              <a:spcBef>
                <a:spcPts val="0"/>
              </a:spcBef>
              <a:buSzPts val="1800"/>
              <a:buNone/>
            </a:pPr>
            <a:endParaRPr lang="en-US" sz="1800" b="0" dirty="0"/>
          </a:p>
        </p:txBody>
      </p:sp>
      <p:sp>
        <p:nvSpPr>
          <p:cNvPr id="6" name="TextBox 5">
            <a:extLst>
              <a:ext uri="{FF2B5EF4-FFF2-40B4-BE49-F238E27FC236}">
                <a16:creationId xmlns:a16="http://schemas.microsoft.com/office/drawing/2014/main" id="{37A8EBEE-865B-43BF-BF70-4EA377E8FABC}"/>
              </a:ext>
            </a:extLst>
          </p:cNvPr>
          <p:cNvSpPr txBox="1"/>
          <p:nvPr/>
        </p:nvSpPr>
        <p:spPr>
          <a:xfrm>
            <a:off x="26895" y="4570221"/>
            <a:ext cx="6555442" cy="215444"/>
          </a:xfrm>
          <a:prstGeom prst="rect">
            <a:avLst/>
          </a:prstGeom>
          <a:noFill/>
        </p:spPr>
        <p:txBody>
          <a:bodyPr wrap="square">
            <a:spAutoFit/>
          </a:bodyPr>
          <a:lstStyle/>
          <a:p>
            <a:pPr algn="l" fontAlgn="base"/>
            <a:r>
              <a:rPr lang="en-US" sz="800" b="0" i="0" dirty="0">
                <a:solidFill>
                  <a:srgbClr val="404040"/>
                </a:solidFill>
                <a:effectLst/>
                <a:latin typeface="source sans pro" panose="020B0503030403020204" pitchFamily="34" charset="0"/>
              </a:rPr>
              <a:t>* Dropout: A Simple Way to Prevent Neural Networks from Overfitting, </a:t>
            </a:r>
            <a:r>
              <a:rPr lang="en-US" sz="800" i="1" dirty="0">
                <a:solidFill>
                  <a:srgbClr val="404040"/>
                </a:solidFill>
                <a:latin typeface="source sans pro" panose="020B0503030403020204" pitchFamily="34" charset="0"/>
              </a:rPr>
              <a:t>Journal of Machine Learning, 15 (2014), 1929-1958</a:t>
            </a:r>
            <a:endParaRPr lang="en-US" sz="800" b="0" i="0" dirty="0">
              <a:solidFill>
                <a:srgbClr val="404040"/>
              </a:solidFill>
              <a:effectLst/>
              <a:latin typeface="source sans pro" panose="020B0503030403020204" pitchFamily="34" charset="0"/>
            </a:endParaRPr>
          </a:p>
        </p:txBody>
      </p:sp>
      <p:pic>
        <p:nvPicPr>
          <p:cNvPr id="9" name="Picture 8">
            <a:extLst>
              <a:ext uri="{FF2B5EF4-FFF2-40B4-BE49-F238E27FC236}">
                <a16:creationId xmlns:a16="http://schemas.microsoft.com/office/drawing/2014/main" id="{8501EE7D-2690-4300-B0DC-25CD8B019C3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771268" y="1007481"/>
            <a:ext cx="5202602" cy="3189766"/>
          </a:xfrm>
          <a:prstGeom prst="rect">
            <a:avLst/>
          </a:prstGeom>
        </p:spPr>
      </p:pic>
    </p:spTree>
    <p:extLst>
      <p:ext uri="{BB962C8B-B14F-4D97-AF65-F5344CB8AC3E}">
        <p14:creationId xmlns:p14="http://schemas.microsoft.com/office/powerpoint/2010/main" val="2916247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A4BE9D-C8C2-49D0-891C-9E0622D864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78578" y="1303206"/>
            <a:ext cx="3258457" cy="3378749"/>
          </a:xfrm>
          <a:prstGeom prst="rect">
            <a:avLst/>
          </a:prstGeom>
        </p:spPr>
      </p:pic>
      <p:sp>
        <p:nvSpPr>
          <p:cNvPr id="2" name="Title 1">
            <a:extLst>
              <a:ext uri="{FF2B5EF4-FFF2-40B4-BE49-F238E27FC236}">
                <a16:creationId xmlns:a16="http://schemas.microsoft.com/office/drawing/2014/main" id="{56C50731-8940-47BC-B710-25C7E750A52A}"/>
              </a:ext>
            </a:extLst>
          </p:cNvPr>
          <p:cNvSpPr>
            <a:spLocks noGrp="1"/>
          </p:cNvSpPr>
          <p:nvPr>
            <p:ph type="title"/>
          </p:nvPr>
        </p:nvSpPr>
        <p:spPr/>
        <p:txBody>
          <a:bodyPr/>
          <a:lstStyle/>
          <a:p>
            <a:r>
              <a:rPr lang="en-US" dirty="0"/>
              <a:t>Regularizations – Dropout</a:t>
            </a:r>
          </a:p>
        </p:txBody>
      </p:sp>
      <p:pic>
        <p:nvPicPr>
          <p:cNvPr id="6" name="Picture 5">
            <a:extLst>
              <a:ext uri="{FF2B5EF4-FFF2-40B4-BE49-F238E27FC236}">
                <a16:creationId xmlns:a16="http://schemas.microsoft.com/office/drawing/2014/main" id="{BAEF1B75-BFF3-46E7-B657-CCAFB8DFE29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16956" y="1274178"/>
            <a:ext cx="3200400" cy="1657408"/>
          </a:xfrm>
          <a:prstGeom prst="rect">
            <a:avLst/>
          </a:prstGeom>
        </p:spPr>
      </p:pic>
      <p:pic>
        <p:nvPicPr>
          <p:cNvPr id="9" name="Picture 8">
            <a:extLst>
              <a:ext uri="{FF2B5EF4-FFF2-40B4-BE49-F238E27FC236}">
                <a16:creationId xmlns:a16="http://schemas.microsoft.com/office/drawing/2014/main" id="{DA141C95-3C92-4B6A-B01B-B1F741FF30C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816957" y="2994795"/>
            <a:ext cx="3200400" cy="1667873"/>
          </a:xfrm>
          <a:prstGeom prst="rect">
            <a:avLst/>
          </a:prstGeom>
        </p:spPr>
      </p:pic>
      <p:sp>
        <p:nvSpPr>
          <p:cNvPr id="11" name="TextBox 10">
            <a:extLst>
              <a:ext uri="{FF2B5EF4-FFF2-40B4-BE49-F238E27FC236}">
                <a16:creationId xmlns:a16="http://schemas.microsoft.com/office/drawing/2014/main" id="{33C9DCA5-5B9C-47FE-B604-57347B0933CD}"/>
              </a:ext>
            </a:extLst>
          </p:cNvPr>
          <p:cNvSpPr txBox="1"/>
          <p:nvPr/>
        </p:nvSpPr>
        <p:spPr>
          <a:xfrm>
            <a:off x="1139251" y="925343"/>
            <a:ext cx="854439" cy="307777"/>
          </a:xfrm>
          <a:prstGeom prst="rect">
            <a:avLst/>
          </a:prstGeom>
          <a:solidFill>
            <a:srgbClr val="FFFF00"/>
          </a:solidFill>
          <a:ln>
            <a:solidFill>
              <a:schemeClr val="tx1"/>
            </a:solidFill>
          </a:ln>
        </p:spPr>
        <p:txBody>
          <a:bodyPr wrap="square" rtlCol="0">
            <a:spAutoFit/>
          </a:bodyPr>
          <a:lstStyle/>
          <a:p>
            <a:pPr algn="ctr"/>
            <a:r>
              <a:rPr lang="en-US" dirty="0"/>
              <a:t>baseline</a:t>
            </a:r>
          </a:p>
        </p:txBody>
      </p:sp>
      <p:sp>
        <p:nvSpPr>
          <p:cNvPr id="18" name="TextBox 17">
            <a:extLst>
              <a:ext uri="{FF2B5EF4-FFF2-40B4-BE49-F238E27FC236}">
                <a16:creationId xmlns:a16="http://schemas.microsoft.com/office/drawing/2014/main" id="{5187656A-222E-4F25-B33E-7F37855CCC15}"/>
              </a:ext>
            </a:extLst>
          </p:cNvPr>
          <p:cNvSpPr txBox="1"/>
          <p:nvPr/>
        </p:nvSpPr>
        <p:spPr>
          <a:xfrm>
            <a:off x="4895541" y="925343"/>
            <a:ext cx="854440" cy="307777"/>
          </a:xfrm>
          <a:prstGeom prst="rect">
            <a:avLst/>
          </a:prstGeom>
          <a:solidFill>
            <a:srgbClr val="FFFF00"/>
          </a:solidFill>
          <a:ln>
            <a:solidFill>
              <a:schemeClr val="tx1"/>
            </a:solidFill>
          </a:ln>
        </p:spPr>
        <p:txBody>
          <a:bodyPr wrap="square" rtlCol="0">
            <a:spAutoFit/>
          </a:bodyPr>
          <a:lstStyle/>
          <a:p>
            <a:pPr algn="ctr"/>
            <a:r>
              <a:rPr lang="en-US" dirty="0"/>
              <a:t>dropout</a:t>
            </a:r>
          </a:p>
        </p:txBody>
      </p:sp>
    </p:spTree>
    <p:extLst>
      <p:ext uri="{BB962C8B-B14F-4D97-AF65-F5344CB8AC3E}">
        <p14:creationId xmlns:p14="http://schemas.microsoft.com/office/powerpoint/2010/main" val="1114355218"/>
      </p:ext>
    </p:extLst>
  </p:cSld>
  <p:clrMapOvr>
    <a:masterClrMapping/>
  </p:clrMapOvr>
</p:sld>
</file>

<file path=ppt/theme/theme1.xml><?xml version="1.0" encoding="utf-8"?>
<a:theme xmlns:a="http://schemas.openxmlformats.org/drawingml/2006/main" name="AFIT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2802</TotalTime>
  <Words>1828</Words>
  <Application>Microsoft Office PowerPoint</Application>
  <PresentationFormat>On-screen Show (16:9)</PresentationFormat>
  <Paragraphs>207</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Cambria Math</vt:lpstr>
      <vt:lpstr>inherit</vt:lpstr>
      <vt:lpstr>source sans pro</vt:lpstr>
      <vt:lpstr>Times New Roman</vt:lpstr>
      <vt:lpstr>AFIT Theme</vt:lpstr>
      <vt:lpstr>PowerPoint Presentation</vt:lpstr>
      <vt:lpstr>Overview</vt:lpstr>
      <vt:lpstr>What is overfitting?</vt:lpstr>
      <vt:lpstr>What is overfitting?</vt:lpstr>
      <vt:lpstr>What can we do about overfitting?</vt:lpstr>
      <vt:lpstr>Regularizations – Early Stopping</vt:lpstr>
      <vt:lpstr>Regularizations – Early Stopping</vt:lpstr>
      <vt:lpstr>Regularizations – Dropout</vt:lpstr>
      <vt:lpstr>Regularizations – Dropout</vt:lpstr>
      <vt:lpstr>Regularizations – ℓ_1,ℓ_2,&amp; ℓ_1 ℓ_2</vt:lpstr>
      <vt:lpstr>Regularizations – ℓ_1,ℓ_2,&amp; ℓ_1 ℓ_2</vt:lpstr>
      <vt:lpstr>Regularizations – ℓ_1,ℓ_2,&amp; ℓ_1 ℓ_2</vt:lpstr>
      <vt:lpstr>Regularizations – ℓ_1,ℓ_2,&amp; ℓ_1 ℓ_2</vt:lpstr>
      <vt:lpstr>Regularizations – ℓ_1,ℓ_2,&amp; ℓ_1 ℓ_2</vt:lpstr>
      <vt:lpstr>Regularizations – ℓ_1,ℓ_2,&amp; ℓ_1 ℓ_2</vt:lpstr>
      <vt:lpstr>Regularizations – ℓ_1,ℓ_2,&amp; ℓ_1 ℓ_2</vt:lpstr>
      <vt:lpstr>Regularizations – ℓ_1,ℓ_2,&amp; ℓ_1 ℓ_2</vt:lpstr>
      <vt:lpstr>Regularizations – Batch Normalization</vt:lpstr>
      <vt:lpstr>Regularizations – Batch Normalization</vt:lpstr>
      <vt:lpstr>Regularizations – Max-Norm</vt:lpstr>
      <vt:lpstr>Layer weight constraints</vt:lpstr>
      <vt:lpstr>Regularizations – Max-Norm</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Jamie Zimmermann</dc:creator>
  <cp:lastModifiedBy>Jennifer Buck</cp:lastModifiedBy>
  <cp:revision>125</cp:revision>
  <cp:lastPrinted>2021-01-15T15:24:45Z</cp:lastPrinted>
  <dcterms:modified xsi:type="dcterms:W3CDTF">2022-07-20T13:21:42Z</dcterms:modified>
</cp:coreProperties>
</file>