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8"/>
  </p:notesMasterIdLst>
  <p:handoutMasterIdLst>
    <p:handoutMasterId r:id="rId19"/>
  </p:handoutMasterIdLst>
  <p:sldIdLst>
    <p:sldId id="482" r:id="rId2"/>
    <p:sldId id="483" r:id="rId3"/>
    <p:sldId id="484" r:id="rId4"/>
    <p:sldId id="487" r:id="rId5"/>
    <p:sldId id="488" r:id="rId6"/>
    <p:sldId id="486" r:id="rId7"/>
    <p:sldId id="489" r:id="rId8"/>
    <p:sldId id="490" r:id="rId9"/>
    <p:sldId id="499" r:id="rId10"/>
    <p:sldId id="500" r:id="rId11"/>
    <p:sldId id="492" r:id="rId12"/>
    <p:sldId id="494" r:id="rId13"/>
    <p:sldId id="496" r:id="rId14"/>
    <p:sldId id="495" r:id="rId15"/>
    <p:sldId id="497" r:id="rId16"/>
    <p:sldId id="498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3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72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1065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5589" y="-114753"/>
            <a:ext cx="6726906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/>
              <a:t>Lesson </a:t>
            </a:r>
            <a:r>
              <a:rPr lang="en-US" smtClean="0"/>
              <a:t>04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</a:t>
            </a:r>
            <a:r>
              <a:rPr lang="en-US" sz="3600" b="1" dirty="0" smtClean="0">
                <a:solidFill>
                  <a:schemeClr val="folHlink"/>
                </a:solidFill>
                <a:effectLst/>
                <a:latin typeface="+mj-lt"/>
                <a:ea typeface="+mj-ea"/>
                <a:cs typeface="+mj-cs"/>
              </a:rPr>
              <a:t>urther Solution Concepts for Normal Form Games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8808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Class Exercise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two games, one each in which</a:t>
            </a:r>
          </a:p>
          <a:p>
            <a:pPr marL="914358" lvl="1" indent="-457200">
              <a:buFont typeface="+mj-lt"/>
              <a:buAutoNum type="arabicPeriod"/>
            </a:pPr>
            <a:r>
              <a:rPr lang="en-US" dirty="0"/>
              <a:t>IEDS of </a:t>
            </a:r>
            <a:r>
              <a:rPr lang="en-US" u="sng" dirty="0"/>
              <a:t>strictly</a:t>
            </a:r>
            <a:r>
              <a:rPr lang="en-US" dirty="0"/>
              <a:t> dominated strategies solves the game</a:t>
            </a:r>
          </a:p>
          <a:p>
            <a:pPr marL="914358" lvl="1" indent="-457200">
              <a:buFont typeface="+mj-lt"/>
              <a:buAutoNum type="arabicPeriod"/>
            </a:pPr>
            <a:r>
              <a:rPr lang="en-US" dirty="0"/>
              <a:t>IEDS of </a:t>
            </a:r>
            <a:r>
              <a:rPr lang="en-US" u="sng" dirty="0" smtClean="0"/>
              <a:t>strictly or weakly (or very weakly)</a:t>
            </a:r>
            <a:r>
              <a:rPr lang="en-US" dirty="0" smtClean="0"/>
              <a:t> dominated </a:t>
            </a:r>
            <a:r>
              <a:rPr lang="en-US" dirty="0"/>
              <a:t>strategies yields different outcomes, depending on whether you analyze Player 1 or Player 2 first</a:t>
            </a:r>
          </a:p>
        </p:txBody>
      </p:sp>
    </p:spTree>
    <p:extLst>
      <p:ext uri="{BB962C8B-B14F-4D97-AF65-F5344CB8AC3E}">
        <p14:creationId xmlns:p14="http://schemas.microsoft.com/office/powerpoint/2010/main" val="1182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Rationalizability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each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define an infinite sequence of strategies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be the convex hull of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Relating these sets in the sequence,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is the set of all 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 for which there exists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such that for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very weakly dominates other strategies,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Thus, we have: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Rationalizable</a:t>
                </a:r>
                <a:r>
                  <a:rPr lang="en-US" b="1" dirty="0" smtClean="0"/>
                  <a:t> strategies</a:t>
                </a:r>
                <a:r>
                  <a:rPr lang="en-US" dirty="0" smtClean="0"/>
                  <a:t>.  The </a:t>
                </a:r>
                <a:r>
                  <a:rPr lang="en-US" dirty="0" err="1" smtClean="0"/>
                  <a:t>rationalizable</a:t>
                </a:r>
                <a:r>
                  <a:rPr lang="en-US" dirty="0" smtClean="0"/>
                  <a:t> strategies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.  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8" t="-1313" b="-10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41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Equilibrium</a:t>
            </a:r>
            <a:br>
              <a:rPr lang="en-US" dirty="0" smtClean="0"/>
            </a:br>
            <a:r>
              <a:rPr lang="en-US" sz="2400" dirty="0" smtClean="0"/>
              <a:t>(1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264647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-agent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, a correlated equilibrium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a tuple of random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with respective domains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is a joint distribution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a vector of mappings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for each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every mapping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it is the case that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2646478"/>
              </a:xfrm>
              <a:blipFill rotWithShape="0">
                <a:blip r:embed="rId2"/>
                <a:stretch>
                  <a:fillRect l="-667" t="-3218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963330"/>
                  </p:ext>
                </p:extLst>
              </p:nvPr>
            </p:nvGraphicFramePr>
            <p:xfrm>
              <a:off x="866649" y="395412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963330"/>
                  </p:ext>
                </p:extLst>
              </p:nvPr>
            </p:nvGraphicFramePr>
            <p:xfrm>
              <a:off x="866649" y="395412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4135" t="-103279" r="-8947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8889" t="-103279" r="-1709" b="-204918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985" t="-200000" r="-18806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4135" t="-200000" r="-8947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8889" t="-200000" r="-1709" b="-101613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985" t="-304918" r="-18806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54135" t="-304918" r="-894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8889" t="-304918" r="-170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67235" y="4447218"/>
                <a:ext cx="3834704" cy="424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.3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acc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0.6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e>
                                        </m:acc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4447218"/>
                <a:ext cx="3834704" cy="424860"/>
              </a:xfrm>
              <a:prstGeom prst="rect">
                <a:avLst/>
              </a:prstGeom>
              <a:blipFill rotWithShape="0">
                <a:blip r:embed="rId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67235" y="4099500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Nash equilibria &amp; corresponding utilities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21515" y="4872078"/>
                <a:ext cx="3132524" cy="27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acc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15" y="4872078"/>
                <a:ext cx="3132524" cy="2773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86491" y="5535338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Correlated equilibrium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6337" y="5983307"/>
                <a:ext cx="1782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37" y="5983307"/>
                <a:ext cx="178234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52506"/>
                  </p:ext>
                </p:extLst>
              </p:nvPr>
            </p:nvGraphicFramePr>
            <p:xfrm>
              <a:off x="2656696" y="5882244"/>
              <a:ext cx="97123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97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0552506"/>
                  </p:ext>
                </p:extLst>
              </p:nvPr>
            </p:nvGraphicFramePr>
            <p:xfrm>
              <a:off x="2656696" y="5882244"/>
              <a:ext cx="97123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/>
                    <a:gridCol w="379730"/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r="-65306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5556" r="-1587" b="-443333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0000" r="-65306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5556" t="-100000" r="-1587" b="-343333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3548" r="-65306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5556" t="-193548" r="-1587" b="-232258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303333" r="-65306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5556" t="-303333" r="-1587" b="-14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3333" r="-65306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55556" t="-403333" r="-1587" b="-4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74121"/>
                  </p:ext>
                </p:extLst>
              </p:nvPr>
            </p:nvGraphicFramePr>
            <p:xfrm>
              <a:off x="3845941" y="5882244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74121"/>
                  </p:ext>
                </p:extLst>
              </p:nvPr>
            </p:nvGraphicFramePr>
            <p:xfrm>
              <a:off x="3845941" y="5882244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r="-546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96774" r="-19206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52500" t="-96774" r="-833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203333" r="-1920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52500" t="-203333" r="-833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t="-303333" r="-19206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52500" t="-303333" r="-833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4980"/>
                  </p:ext>
                </p:extLst>
              </p:nvPr>
            </p:nvGraphicFramePr>
            <p:xfrm>
              <a:off x="5170758" y="5882244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74980"/>
                  </p:ext>
                </p:extLst>
              </p:nvPr>
            </p:nvGraphicFramePr>
            <p:xfrm>
              <a:off x="5170758" y="5882244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r="-549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96774" r="-19047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52941" t="-96774" r="-840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203333" r="-19047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52941" t="-203333" r="-840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303333" r="-19047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52941" t="-303333" r="-840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34211" y="6155495"/>
                <a:ext cx="18474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7.5, 7.5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11" y="6155495"/>
                <a:ext cx="1847429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 bwMode="auto">
          <a:xfrm>
            <a:off x="6495575" y="6140156"/>
            <a:ext cx="420624" cy="30767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5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Equilibrium</a:t>
            </a:r>
            <a:br>
              <a:rPr lang="en-US" dirty="0" smtClean="0"/>
            </a:br>
            <a:r>
              <a:rPr lang="en-US" sz="2400" dirty="0" smtClean="0"/>
              <a:t>(2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14171"/>
                  </p:ext>
                </p:extLst>
              </p:nvPr>
            </p:nvGraphicFramePr>
            <p:xfrm>
              <a:off x="866649" y="1265784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14171"/>
                  </p:ext>
                </p:extLst>
              </p:nvPr>
            </p:nvGraphicFramePr>
            <p:xfrm>
              <a:off x="866649" y="1265784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135" t="-103279" r="-8947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8889" t="-103279" r="-1709" b="-204918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85" t="-200000" r="-18806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135" t="-200000" r="-89474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8889" t="-200000" r="-1709" b="-101613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985" t="-304918" r="-18806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135" t="-304918" r="-894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88889" t="-304918" r="-1709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3186491" y="2847002"/>
            <a:ext cx="4469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Correlated equilibrium (same as previous slide)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6337" y="3294971"/>
                <a:ext cx="1782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37" y="3294971"/>
                <a:ext cx="178234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0550"/>
                  </p:ext>
                </p:extLst>
              </p:nvPr>
            </p:nvGraphicFramePr>
            <p:xfrm>
              <a:off x="2656696" y="3193908"/>
              <a:ext cx="97123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97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220550"/>
                  </p:ext>
                </p:extLst>
              </p:nvPr>
            </p:nvGraphicFramePr>
            <p:xfrm>
              <a:off x="2656696" y="3193908"/>
              <a:ext cx="971233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/>
                    <a:gridCol w="379730"/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r="-65306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5556" r="-1587" b="-443333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00000" r="-65306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5556" t="-100000" r="-1587" b="-343333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93548" r="-65306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5556" t="-193548" r="-1587" b="-232258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303333" r="-65306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5556" t="-303333" r="-1587" b="-14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403333" r="-65306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5556" t="-403333" r="-1587" b="-4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67629"/>
                  </p:ext>
                </p:extLst>
              </p:nvPr>
            </p:nvGraphicFramePr>
            <p:xfrm>
              <a:off x="3845941" y="3193908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67629"/>
                  </p:ext>
                </p:extLst>
              </p:nvPr>
            </p:nvGraphicFramePr>
            <p:xfrm>
              <a:off x="3845941" y="3193908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r="-546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96774" r="-19206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2500" t="-96774" r="-833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203333" r="-1920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2500" t="-203333" r="-833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303333" r="-19206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2500" t="-303333" r="-833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83129"/>
                  </p:ext>
                </p:extLst>
              </p:nvPr>
            </p:nvGraphicFramePr>
            <p:xfrm>
              <a:off x="5170758" y="3193908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83129"/>
                  </p:ext>
                </p:extLst>
              </p:nvPr>
            </p:nvGraphicFramePr>
            <p:xfrm>
              <a:off x="5170758" y="3193908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r="-549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96774" r="-19047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2941" t="-96774" r="-840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203333" r="-19047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2941" t="-203333" r="-840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t="-303333" r="-19047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2941" t="-303333" r="-840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134211" y="3467159"/>
                <a:ext cx="184742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7.5, 7.5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11" y="3467159"/>
                <a:ext cx="1847429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 bwMode="auto">
          <a:xfrm>
            <a:off x="6495575" y="3451820"/>
            <a:ext cx="420624" cy="30767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6491" y="4642583"/>
            <a:ext cx="375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Another </a:t>
            </a:r>
            <a:r>
              <a:rPr lang="en-US" sz="1600" dirty="0" smtClean="0">
                <a:solidFill>
                  <a:srgbClr val="0000FF"/>
                </a:solidFill>
              </a:rPr>
              <a:t>correlated equilibrium solution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6337" y="5090552"/>
                <a:ext cx="1782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37" y="5090552"/>
                <a:ext cx="1782347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521573"/>
                  </p:ext>
                </p:extLst>
              </p:nvPr>
            </p:nvGraphicFramePr>
            <p:xfrm>
              <a:off x="2656696" y="4989489"/>
              <a:ext cx="971233" cy="9155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97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521573"/>
                  </p:ext>
                </p:extLst>
              </p:nvPr>
            </p:nvGraphicFramePr>
            <p:xfrm>
              <a:off x="2656696" y="4989489"/>
              <a:ext cx="971233" cy="91554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91503"/>
                    <a:gridCol w="379730"/>
                  </a:tblGrid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r="-65306" b="-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55556" r="-1587" b="-443333"/>
                          </a:stretch>
                        </a:blipFill>
                      </a:tcPr>
                    </a:tc>
                  </a:tr>
                  <a:tr h="18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100000" r="-65306" b="-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55556" t="-100000" r="-1587" b="-343333"/>
                          </a:stretch>
                        </a:blipFill>
                      </a:tcPr>
                    </a:tc>
                  </a:tr>
                  <a:tr h="18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193548" r="-65306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55556" t="-193548" r="-1587" b="-232258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303333" r="-65306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55556" t="-303333" r="-1587" b="-140000"/>
                          </a:stretch>
                        </a:blipFill>
                      </a:tcPr>
                    </a:tc>
                  </a:tr>
                  <a:tr h="183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t="-403333" r="-65306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55556" t="-403333" r="-1587" b="-4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67629"/>
                  </p:ext>
                </p:extLst>
              </p:nvPr>
            </p:nvGraphicFramePr>
            <p:xfrm>
              <a:off x="3845941" y="4989489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67629"/>
                  </p:ext>
                </p:extLst>
              </p:nvPr>
            </p:nvGraphicFramePr>
            <p:xfrm>
              <a:off x="3845941" y="4989489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r="-546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t="-96774" r="-192063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52500" t="-96774" r="-833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t="-203333" r="-19206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52500" t="-203333" r="-833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t="-303333" r="-19206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52500" t="-303333" r="-833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83129"/>
                  </p:ext>
                </p:extLst>
              </p:nvPr>
            </p:nvGraphicFramePr>
            <p:xfrm>
              <a:off x="5170758" y="4989489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42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183129"/>
                  </p:ext>
                </p:extLst>
              </p:nvPr>
            </p:nvGraphicFramePr>
            <p:xfrm>
              <a:off x="5170758" y="4989489"/>
              <a:ext cx="1106805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2524"/>
                    <a:gridCol w="724281"/>
                  </a:tblGrid>
                  <a:tr h="18288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r="-549" b="-31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b="0" dirty="0"/>
                        </a:p>
                      </a:txBody>
                      <a:tcPr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t="-96774" r="-19047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52941" t="-96774" r="-840" b="-203226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t="-203333" r="-19047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52941" t="-203333" r="-840" b="-110000"/>
                          </a:stretch>
                        </a:blipFill>
                      </a:tcPr>
                    </a:tc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t="-303333" r="-19047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52941" t="-303333" r="-840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134211" y="5262740"/>
                <a:ext cx="16117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5, 5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11" y="5262740"/>
                <a:ext cx="1611787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 bwMode="auto">
          <a:xfrm>
            <a:off x="6495575" y="5247401"/>
            <a:ext cx="420624" cy="307677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3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Trembling-hand </a:t>
            </a:r>
            <a:br>
              <a:rPr lang="en-US" dirty="0" smtClean="0"/>
            </a:br>
            <a:r>
              <a:rPr lang="en-US" dirty="0" smtClean="0"/>
              <a:t>Perfect Equilibrium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mixed-strategy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is a trembling-hand perfect equilibrium of a normal-form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if there exists a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smtClean="0"/>
                  <a:t> of fully mixed-strategy profiles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, and such that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in the sequence and each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the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best response to the strategies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* Considers </a:t>
                </a:r>
                <a:r>
                  <a:rPr lang="en-US" i="1" dirty="0" smtClean="0"/>
                  <a:t>learning in games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4" t="-107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34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smtClean="0"/>
                  <a:t>Nash Equilibrium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.  A strategy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-Nash equilibrium if, for all agents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and for all strategies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Because every game has a NE in mixed strategies, every game also has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NE as well (although it might be a very different mixed strategy profile).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6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maxmin</a:t>
                </a:r>
                <a:r>
                  <a:rPr lang="en-US" dirty="0" smtClean="0"/>
                  <a:t> strategy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, and the </a:t>
                </a:r>
                <a:r>
                  <a:rPr lang="en-US" dirty="0" err="1" smtClean="0"/>
                  <a:t>maxmin</a:t>
                </a:r>
                <a:r>
                  <a:rPr lang="en-US" dirty="0" smtClean="0"/>
                  <a:t> value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632079"/>
                    <a:gridCol w="692467"/>
                    <a:gridCol w="692467"/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  <a:endParaRPr lang="en-US" sz="1400" b="1" baseline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96667" r="-10175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96667" r="-1754" b="-213333"/>
                          </a:stretch>
                        </a:blipFill>
                      </a:tcPr>
                    </a:tc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3846" t="-178788" r="-2211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178788" r="-1017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178788" r="-1754" b="-93939"/>
                          </a:stretch>
                        </a:blipFill>
                      </a:tcPr>
                    </a:tc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46" t="-306667" r="-2211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306667" r="-1017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306667" r="-1754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697547"/>
                    <a:gridCol w="558800"/>
                    <a:gridCol w="552767"/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103175" r="-10108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103175" r="-2198" b="-204762"/>
                          </a:stretch>
                        </a:blipFill>
                      </a:tcPr>
                    </a:tc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200000" r="-16087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200000" r="-10108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200000" r="-2198" b="-101563"/>
                          </a:stretch>
                        </a:blipFill>
                      </a:tcPr>
                    </a:tc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304762" r="-16087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304762" r="-1010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304762" r="-2198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2</a:t>
                          </a:r>
                          <a:endParaRPr lang="en-US" sz="1400" b="0" dirty="0" smtClean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100000" r="-89474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100000" r="-1709" b="-201613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1</a:t>
                          </a:r>
                          <a:endParaRPr lang="en-US" sz="1400" b="0" dirty="0" smtClean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03279" r="-1880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03279" r="-8947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03279" r="-1709" b="-104918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98387" r="-1880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98387" r="-894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98387" r="-1709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722630"/>
                    <a:gridCol w="643255"/>
                    <a:gridCol w="722630"/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01639" r="-11415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01639" r="-1681" b="-204918"/>
                          </a:stretch>
                        </a:blipFill>
                      </a:tcPr>
                    </a:tc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198387" r="-1907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98387" r="-11415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98387" r="-1681" b="-101613"/>
                          </a:stretch>
                        </a:blipFill>
                      </a:tcPr>
                    </a:tc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303279" r="-190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303279" r="-1141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303279" r="-168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66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, two-player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two-player game, the </a:t>
                </a:r>
                <a:r>
                  <a:rPr lang="en-US" dirty="0" err="1" smtClean="0"/>
                  <a:t>minmax</a:t>
                </a:r>
                <a:r>
                  <a:rPr lang="en-US" dirty="0" smtClean="0"/>
                  <a:t> strategy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against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, and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minmax</a:t>
                </a:r>
                <a:r>
                  <a:rPr lang="en-US" dirty="0" smtClean="0"/>
                  <a:t> value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r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632079"/>
                    <a:gridCol w="692467"/>
                    <a:gridCol w="692467"/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  <a:endParaRPr lang="en-US" sz="1400" b="1" baseline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96667" r="-10175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96667" r="-1754" b="-213333"/>
                          </a:stretch>
                        </a:blipFill>
                      </a:tcPr>
                    </a:tc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3846" t="-178788" r="-2211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178788" r="-1017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178788" r="-1754" b="-93939"/>
                          </a:stretch>
                        </a:blipFill>
                      </a:tcPr>
                    </a:tc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46" t="-306667" r="-2211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306667" r="-1017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306667" r="-1754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697547"/>
                    <a:gridCol w="558800"/>
                    <a:gridCol w="552767"/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103175" r="-10108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103175" r="-2198" b="-204762"/>
                          </a:stretch>
                        </a:blipFill>
                      </a:tcPr>
                    </a:tc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200000" r="-16087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200000" r="-10108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200000" r="-2198" b="-101563"/>
                          </a:stretch>
                        </a:blipFill>
                      </a:tcPr>
                    </a:tc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304762" r="-16087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304762" r="-1010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304762" r="-2198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2</a:t>
                          </a:r>
                          <a:endParaRPr lang="en-US" sz="1400" b="0" dirty="0" smtClean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100000" r="-89474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100000" r="-1709" b="-201613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1</a:t>
                          </a:r>
                          <a:endParaRPr lang="en-US" sz="1400" b="0" dirty="0" smtClean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03279" r="-1880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03279" r="-8947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03279" r="-1709" b="-104918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98387" r="-1880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98387" r="-894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98387" r="-1709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722630"/>
                    <a:gridCol w="643255"/>
                    <a:gridCol w="722630"/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01639" r="-11415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01639" r="-1681" b="-204918"/>
                          </a:stretch>
                        </a:blipFill>
                      </a:tcPr>
                    </a:tc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198387" r="-1907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98387" r="-11415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98387" r="-1681" b="-101613"/>
                          </a:stretch>
                        </a:blipFill>
                      </a:tcPr>
                    </a:tc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303279" r="-190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303279" r="-1141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303279" r="-168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09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Minmax,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 smtClean="0"/>
                  <a:t>-player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-player game, the </a:t>
                </a:r>
                <a:r>
                  <a:rPr lang="en-US" dirty="0" err="1" smtClean="0"/>
                  <a:t>minmax</a:t>
                </a:r>
                <a:r>
                  <a:rPr lang="en-US" dirty="0" smtClean="0"/>
                  <a:t> strategy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against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’s component of the mixed-strategy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 the expression,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denotes the set of players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  As before, the </a:t>
                </a:r>
                <a:r>
                  <a:rPr lang="en-US" dirty="0" err="1" smtClean="0"/>
                  <a:t>minmax</a:t>
                </a:r>
                <a:r>
                  <a:rPr lang="en-US" dirty="0" smtClean="0"/>
                  <a:t> value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86" t="-1333" r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3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finite, two-player, </a:t>
            </a:r>
            <a:r>
              <a:rPr lang="en-US" dirty="0" smtClean="0">
                <a:solidFill>
                  <a:srgbClr val="0000FF"/>
                </a:solidFill>
              </a:rPr>
              <a:t>zero-sum game</a:t>
            </a:r>
            <a:r>
              <a:rPr lang="en-US" dirty="0" smtClean="0"/>
              <a:t>, in any Nash equilibrium each player receives a payoff that is equal to both his </a:t>
            </a:r>
            <a:r>
              <a:rPr lang="en-US" dirty="0" err="1" smtClean="0"/>
              <a:t>maxmin</a:t>
            </a:r>
            <a:r>
              <a:rPr lang="en-US" dirty="0" smtClean="0"/>
              <a:t> value and his </a:t>
            </a:r>
            <a:r>
              <a:rPr lang="en-US" dirty="0" err="1" smtClean="0"/>
              <a:t>minmax</a:t>
            </a:r>
            <a:r>
              <a:rPr lang="en-US" dirty="0" smtClean="0"/>
              <a:t> value.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882750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632079"/>
                    <a:gridCol w="692467"/>
                    <a:gridCol w="692467"/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  <a:endParaRPr lang="en-US" sz="1400" b="1" baseline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0351" t="-96667" r="-10175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351" t="-96667" r="-1754" b="-213333"/>
                          </a:stretch>
                        </a:blipFill>
                      </a:tcPr>
                    </a:tc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3846" t="-178788" r="-2211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0351" t="-178788" r="-1017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351" t="-178788" r="-1754" b="-93939"/>
                          </a:stretch>
                        </a:blipFill>
                      </a:tcPr>
                    </a:tc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3846" t="-306667" r="-2211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0351" t="-306667" r="-1017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351" t="-306667" r="-1754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996610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697547"/>
                    <a:gridCol w="558800"/>
                    <a:gridCol w="552767"/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174" t="-103175" r="-10108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5495" t="-103175" r="-2198" b="-204762"/>
                          </a:stretch>
                        </a:blipFill>
                      </a:tcPr>
                    </a:tc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1739" t="-200000" r="-16087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174" t="-200000" r="-10108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5495" t="-200000" r="-2198" b="-101563"/>
                          </a:stretch>
                        </a:blipFill>
                      </a:tcPr>
                    </a:tc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1739" t="-304762" r="-16087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174" t="-304762" r="-1010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5495" t="-304762" r="-2198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19453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2</a:t>
                          </a:r>
                          <a:endParaRPr lang="en-US" sz="1400" b="0" dirty="0" smtClean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4135" t="-100000" r="-89474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88889" t="-100000" r="-1709" b="-201613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1</a:t>
                          </a:r>
                          <a:endParaRPr lang="en-US" sz="1400" b="0" dirty="0" smtClean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85" t="-203279" r="-1880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4135" t="-203279" r="-8947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88889" t="-203279" r="-1709" b="-104918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985" t="-298387" r="-1880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54135" t="-298387" r="-894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88889" t="-298387" r="-1709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9872000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722630"/>
                    <a:gridCol w="643255"/>
                    <a:gridCol w="722630"/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9245" t="-101639" r="-11415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8739" t="-101639" r="-1681" b="-204918"/>
                          </a:stretch>
                        </a:blipFill>
                      </a:tcPr>
                    </a:tc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9664" t="-198387" r="-1907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9245" t="-198387" r="-11415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8739" t="-198387" r="-1681" b="-101613"/>
                          </a:stretch>
                        </a:blipFill>
                      </a:tcPr>
                    </a:tc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9664" t="-303279" r="-190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79245" t="-303279" r="-1141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8739" t="-303279" r="-168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5-Point Star 12"/>
          <p:cNvSpPr>
            <a:spLocks noChangeAspect="1"/>
          </p:cNvSpPr>
          <p:nvPr/>
        </p:nvSpPr>
        <p:spPr bwMode="auto">
          <a:xfrm>
            <a:off x="4924451" y="5307180"/>
            <a:ext cx="274320" cy="27432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Regret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Regret</a:t>
                </a:r>
                <a:r>
                  <a:rPr lang="en-US" dirty="0" smtClean="0"/>
                  <a:t>.  An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’s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if the other agents adopt action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/>
                  <a:t>Max Regret</a:t>
                </a:r>
                <a:r>
                  <a:rPr lang="en-US" dirty="0"/>
                  <a:t>.  An agent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maximum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Minimax </a:t>
                </a:r>
                <a:r>
                  <a:rPr lang="en-US" b="1" dirty="0"/>
                  <a:t>Regret</a:t>
                </a:r>
                <a:r>
                  <a:rPr lang="en-US" dirty="0"/>
                  <a:t>.  An agent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maximum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074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2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Regret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609194" cy="199024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1" dirty="0" smtClean="0"/>
                  <a:t>Regret</a:t>
                </a:r>
                <a:r>
                  <a:rPr lang="en-US" dirty="0" smtClean="0"/>
                  <a:t>.  An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’s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if the other agents adopt action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/>
                  <a:t>Max Regret</a:t>
                </a:r>
                <a:r>
                  <a:rPr lang="en-US" dirty="0"/>
                  <a:t>.  An agent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maximum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r>
                  <a:rPr lang="en-US" b="1" dirty="0" smtClean="0"/>
                  <a:t>Minimax </a:t>
                </a:r>
                <a:r>
                  <a:rPr lang="en-US" b="1" dirty="0"/>
                  <a:t>Regret</a:t>
                </a:r>
                <a:r>
                  <a:rPr lang="en-US" dirty="0"/>
                  <a:t>.  An agent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maximum regret for playing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 smtClean="0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99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99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max</m:t>
                                                  </m:r>
                                                </m:e>
                                                <m:lim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lim>
                                              </m:limLow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609194" cy="1990249"/>
              </a:xfrm>
              <a:blipFill rotWithShape="0">
                <a:blip r:embed="rId2"/>
                <a:stretch>
                  <a:fillRect l="-142" t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456759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20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24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456759"/>
                  </p:ext>
                </p:extLst>
              </p:nvPr>
            </p:nvGraphicFramePr>
            <p:xfrm>
              <a:off x="4944521" y="5123999"/>
              <a:ext cx="2352924" cy="147310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632079"/>
                    <a:gridCol w="692467"/>
                    <a:gridCol w="692467"/>
                  </a:tblGrid>
                  <a:tr h="34423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CG4: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 MP</a:t>
                          </a:r>
                          <a:endParaRPr lang="en-US" sz="1400" b="1" baseline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979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96667" r="-10175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96667" r="-1754" b="-213333"/>
                          </a:stretch>
                        </a:blipFill>
                      </a:tcPr>
                    </a:tc>
                  </a:tr>
                  <a:tr h="3969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3846" t="-178788" r="-2211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178788" r="-101754" b="-9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178788" r="-1754" b="-93939"/>
                          </a:stretch>
                        </a:blipFill>
                      </a:tcPr>
                    </a:tc>
                  </a:tr>
                  <a:tr h="36597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846" t="-306667" r="-2211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0351" t="-306667" r="-1017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0351" t="-306667" r="-1754" b="-3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643965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754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27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643965"/>
                  </p:ext>
                </p:extLst>
              </p:nvPr>
            </p:nvGraphicFramePr>
            <p:xfrm>
              <a:off x="5061611" y="3381924"/>
              <a:ext cx="2235834" cy="1540284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697547"/>
                    <a:gridCol w="558800"/>
                    <a:gridCol w="552767"/>
                  </a:tblGrid>
                  <a:tr h="385071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 2: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Coord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85071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103175" r="-101087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103175" r="-2198" b="-204762"/>
                          </a:stretch>
                        </a:blipFill>
                      </a:tcPr>
                    </a:tc>
                  </a:tr>
                  <a:tr h="385071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200000" r="-160870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200000" r="-101087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200000" r="-2198" b="-101563"/>
                          </a:stretch>
                        </a:blipFill>
                      </a:tcPr>
                    </a:tc>
                  </a:tr>
                  <a:tr h="38507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1739" t="-304762" r="-16087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2174" t="-304762" r="-10108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5495" t="-304762" r="-2198" b="-31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8120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8120"/>
                  </p:ext>
                </p:extLst>
              </p:nvPr>
            </p:nvGraphicFramePr>
            <p:xfrm>
              <a:off x="866649" y="5102190"/>
              <a:ext cx="2761488" cy="149491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2419"/>
                    <a:gridCol w="812419"/>
                    <a:gridCol w="709930"/>
                  </a:tblGrid>
                  <a:tr h="373728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CG3: </a:t>
                          </a:r>
                          <a:r>
                            <a:rPr lang="en-US" sz="1400" b="1" dirty="0" err="1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BoS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2</a:t>
                          </a:r>
                          <a:endParaRPr lang="en-US" sz="1400" b="0" dirty="0" smtClean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3728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100000" r="-89474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100000" r="-1709" b="-201613"/>
                          </a:stretch>
                        </a:blipFill>
                      </a:tcPr>
                    </a:tc>
                  </a:tr>
                  <a:tr h="37372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1</a:t>
                          </a:r>
                          <a:endParaRPr lang="en-US" sz="1400" b="0" dirty="0" smtClean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03279" r="-18806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03279" r="-8947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03279" r="-1709" b="-104918"/>
                          </a:stretch>
                        </a:blipFill>
                      </a:tcPr>
                    </a:tc>
                  </a:tr>
                  <a:tr h="37372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985" t="-298387" r="-18806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54135" t="-298387" r="-894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8889" t="-298387" r="-1709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743257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2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4743257"/>
                  </p:ext>
                </p:extLst>
              </p:nvPr>
            </p:nvGraphicFramePr>
            <p:xfrm>
              <a:off x="1112902" y="3431420"/>
              <a:ext cx="2515235" cy="149078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722630"/>
                    <a:gridCol w="643255"/>
                    <a:gridCol w="722630"/>
                  </a:tblGrid>
                  <a:tr h="372697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CG</a:t>
                          </a:r>
                          <a:r>
                            <a:rPr lang="en-US" sz="1400" b="1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1: PD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  <a:latin typeface="+mn-lt"/>
                            </a:rPr>
                            <a:t>Player 2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2697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01639" r="-11415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01639" r="-1681" b="-204918"/>
                          </a:stretch>
                        </a:blipFill>
                      </a:tcPr>
                    </a:tc>
                  </a:tr>
                  <a:tr h="37269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  <a:latin typeface="+mn-lt"/>
                            </a:rPr>
                            <a:t>Player 1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  <a:latin typeface="+mn-lt"/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198387" r="-190756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198387" r="-11415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198387" r="-1681" b="-101613"/>
                          </a:stretch>
                        </a:blipFill>
                      </a:tcPr>
                    </a:tc>
                  </a:tr>
                  <a:tr h="3726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59664" t="-303279" r="-190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79245" t="-303279" r="-11415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48739" t="-303279" r="-168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498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/>
                  <a:t>Domination</a:t>
                </a:r>
                <a:r>
                  <a:rPr lang="en-US" dirty="0" smtClean="0"/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be two strategies of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set of all strategy profiles of the remaining players.  Then</a:t>
                </a:r>
              </a:p>
              <a:p>
                <a:pPr marL="914358" lvl="1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strictly</a:t>
                </a:r>
                <a:r>
                  <a:rPr lang="en-US" dirty="0" smtClean="0"/>
                  <a:t>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it is the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914358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weakly</a:t>
                </a:r>
                <a:r>
                  <a:rPr lang="en-US" dirty="0" smtClean="0"/>
                  <a:t> 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it is the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and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for 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it is the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358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very weakly </a:t>
                </a:r>
                <a:r>
                  <a:rPr lang="en-US" dirty="0" smtClean="0"/>
                  <a:t>dominates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it is the case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Dominant Strategy</a:t>
                </a:r>
                <a:r>
                  <a:rPr lang="en-US" dirty="0" smtClean="0"/>
                  <a:t>.  A strategy is strictly (weakly, very weakly) dominant for an agent if it strictly (weakly, very weakly) dominates any other strategy for that agent. </a:t>
                </a:r>
              </a:p>
              <a:p>
                <a:endParaRPr lang="en-US" b="1" dirty="0" smtClean="0"/>
              </a:p>
              <a:p>
                <a:r>
                  <a:rPr lang="en-US" b="1" dirty="0" smtClean="0"/>
                  <a:t>Dominated Strategy</a:t>
                </a:r>
                <a:r>
                  <a:rPr lang="en-US" dirty="0" smtClean="0"/>
                  <a:t>.  A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strictly (weakly, very weakly) dominated for an agent I if some other strategy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strictly (weakly, very weakly)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 that a pure strategy can be dominated by a mixed strategy.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179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4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</a:t>
            </a:r>
            <a:r>
              <a:rPr lang="en-US" dirty="0"/>
              <a:t>Elimination of Dominated </a:t>
            </a:r>
            <a:r>
              <a:rPr lang="en-US" dirty="0" smtClean="0"/>
              <a:t>Strategies (IEDS)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in which </a:t>
            </a:r>
            <a:r>
              <a:rPr lang="en-US" dirty="0" smtClean="0">
                <a:solidFill>
                  <a:srgbClr val="0000FF"/>
                </a:solidFill>
              </a:rPr>
              <a:t>strictly</a:t>
            </a:r>
            <a:r>
              <a:rPr lang="en-US" dirty="0" smtClean="0"/>
              <a:t> dominated strategies are eliminated from consideration does not affect the analysis of a game.</a:t>
            </a:r>
          </a:p>
          <a:p>
            <a:r>
              <a:rPr lang="en-US" dirty="0" smtClean="0"/>
              <a:t>The same cannot be said for other types of domination.</a:t>
            </a:r>
          </a:p>
        </p:txBody>
      </p:sp>
    </p:spTree>
    <p:extLst>
      <p:ext uri="{BB962C8B-B14F-4D97-AF65-F5344CB8AC3E}">
        <p14:creationId xmlns:p14="http://schemas.microsoft.com/office/powerpoint/2010/main" val="21276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9895</TotalTime>
  <Words>880</Words>
  <Application>Microsoft Office PowerPoint</Application>
  <PresentationFormat>On-screen Show (4:3)</PresentationFormat>
  <Paragraphs>352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Cambria Math</vt:lpstr>
      <vt:lpstr>Standard PowerPoint Brief - Template</vt:lpstr>
      <vt:lpstr>OPER 618 Lesson 04 Further Solution Concepts for Normal Form Games</vt:lpstr>
      <vt:lpstr>Maxmin</vt:lpstr>
      <vt:lpstr>Minmax, two-player</vt:lpstr>
      <vt:lpstr>Minmax, n-player</vt:lpstr>
      <vt:lpstr>Minimax Theorem</vt:lpstr>
      <vt:lpstr>Forms of Regret</vt:lpstr>
      <vt:lpstr>Forms of Regret</vt:lpstr>
      <vt:lpstr>Domination</vt:lpstr>
      <vt:lpstr>Iterated Elimination of Dominated Strategies (IEDS)</vt:lpstr>
      <vt:lpstr>Class Exercise</vt:lpstr>
      <vt:lpstr>Rationalizability</vt:lpstr>
      <vt:lpstr>Correlated Equilibrium (1 of 2)</vt:lpstr>
      <vt:lpstr>Correlated Equilibrium (2 of 2)</vt:lpstr>
      <vt:lpstr>Trembling-hand  Perfect Equilibrium</vt:lpstr>
      <vt:lpstr>ε-Nash Equilibrium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542</cp:revision>
  <dcterms:created xsi:type="dcterms:W3CDTF">2004-05-05T12:20:29Z</dcterms:created>
  <dcterms:modified xsi:type="dcterms:W3CDTF">2023-07-10T19:03:04Z</dcterms:modified>
</cp:coreProperties>
</file>