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5"/>
  </p:notesMasterIdLst>
  <p:sldIdLst>
    <p:sldId id="256" r:id="rId2"/>
    <p:sldId id="257" r:id="rId3"/>
    <p:sldId id="262" r:id="rId4"/>
    <p:sldId id="258" r:id="rId5"/>
    <p:sldId id="259" r:id="rId6"/>
    <p:sldId id="263" r:id="rId7"/>
    <p:sldId id="260" r:id="rId8"/>
    <p:sldId id="261" r:id="rId9"/>
    <p:sldId id="264" r:id="rId10"/>
    <p:sldId id="266" r:id="rId11"/>
    <p:sldId id="268" r:id="rId12"/>
    <p:sldId id="267" r:id="rId13"/>
    <p:sldId id="288" r:id="rId14"/>
    <p:sldId id="269" r:id="rId15"/>
    <p:sldId id="271" r:id="rId16"/>
    <p:sldId id="270" r:id="rId17"/>
    <p:sldId id="272" r:id="rId18"/>
    <p:sldId id="273" r:id="rId19"/>
    <p:sldId id="274" r:id="rId20"/>
    <p:sldId id="289" r:id="rId21"/>
    <p:sldId id="275" r:id="rId22"/>
    <p:sldId id="276" r:id="rId23"/>
    <p:sldId id="277" r:id="rId24"/>
    <p:sldId id="278" r:id="rId25"/>
    <p:sldId id="279" r:id="rId26"/>
    <p:sldId id="284" r:id="rId27"/>
    <p:sldId id="286" r:id="rId28"/>
    <p:sldId id="287" r:id="rId29"/>
    <p:sldId id="290" r:id="rId30"/>
    <p:sldId id="280" r:id="rId31"/>
    <p:sldId id="281" r:id="rId32"/>
    <p:sldId id="282" r:id="rId33"/>
    <p:sldId id="28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431" autoAdjust="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A060B-0C4C-4BCD-A274-59E4F2B84FDB}" type="datetimeFigureOut">
              <a:rPr lang="en-US" smtClean="0"/>
              <a:t>9/29/2020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55999-69BB-49FD-A2F7-078E12E44ED5}" type="slidenum">
              <a:rPr lang="en-US" smtClean="0"/>
              <a:t>‹#›</a:t>
            </a:fld>
            <a:endParaRPr lang="en-US"/>
          </a:p>
        </p:txBody>
      </p:sp>
    </p:spTree>
    <p:extLst>
      <p:ext uri="{BB962C8B-B14F-4D97-AF65-F5344CB8AC3E}">
        <p14:creationId xmlns:p14="http://schemas.microsoft.com/office/powerpoint/2010/main" val="267471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55999-69BB-49FD-A2F7-078E12E44ED5}" type="slidenum">
              <a:rPr lang="en-US" smtClean="0"/>
              <a:t>1</a:t>
            </a:fld>
            <a:endParaRPr lang="en-US"/>
          </a:p>
        </p:txBody>
      </p:sp>
    </p:spTree>
    <p:extLst>
      <p:ext uri="{BB962C8B-B14F-4D97-AF65-F5344CB8AC3E}">
        <p14:creationId xmlns:p14="http://schemas.microsoft.com/office/powerpoint/2010/main" val="189181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7B755999-69BB-49FD-A2F7-078E12E44ED5}" type="slidenum">
              <a:rPr lang="en-US" smtClean="0"/>
              <a:t>12</a:t>
            </a:fld>
            <a:endParaRPr lang="en-US"/>
          </a:p>
        </p:txBody>
      </p:sp>
    </p:spTree>
    <p:extLst>
      <p:ext uri="{BB962C8B-B14F-4D97-AF65-F5344CB8AC3E}">
        <p14:creationId xmlns:p14="http://schemas.microsoft.com/office/powerpoint/2010/main" val="1687739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l.acm.org/doi/10.5555/2188385.2188395"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arxiv.org/abs/1502.0794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arxiv.org/pdf/1603.06560.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cs.ox.ac.uk/people/nando.defreitas/publications/BayesOptLoop.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Practical Considerations</a:t>
            </a:r>
            <a:endParaRPr lang="en-US" dirty="0"/>
          </a:p>
        </p:txBody>
      </p:sp>
    </p:spTree>
    <p:extLst>
      <p:ext uri="{BB962C8B-B14F-4D97-AF65-F5344CB8AC3E}">
        <p14:creationId xmlns:p14="http://schemas.microsoft.com/office/powerpoint/2010/main" val="95700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models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t>
            </a:r>
            <a:r>
              <a:rPr lang="en-US" dirty="0" smtClean="0"/>
              <a:t>If </a:t>
            </a:r>
            <a:r>
              <a:rPr lang="en-US" dirty="0"/>
              <a:t>your task is similar to another task that has been studied extensively, </a:t>
            </a:r>
            <a:r>
              <a:rPr lang="en-US" dirty="0" smtClean="0"/>
              <a:t>you will </a:t>
            </a:r>
            <a:r>
              <a:rPr lang="en-US" dirty="0"/>
              <a:t>probably do well by ﬁrst copying the model and algorithm that is </a:t>
            </a:r>
            <a:r>
              <a:rPr lang="en-US" dirty="0" smtClean="0"/>
              <a:t>already known </a:t>
            </a:r>
            <a:r>
              <a:rPr lang="en-US" dirty="0"/>
              <a:t>to perform best on the previously studied </a:t>
            </a:r>
            <a:r>
              <a:rPr lang="en-US" dirty="0" smtClean="0"/>
              <a:t>task.</a:t>
            </a:r>
          </a:p>
          <a:p>
            <a:r>
              <a:rPr lang="en-US" dirty="0" smtClean="0"/>
              <a:t>You may even want to copy a trained model and then fine-tune it.  This is called </a:t>
            </a:r>
            <a:r>
              <a:rPr lang="en-US" b="1" dirty="0" smtClean="0"/>
              <a:t>transfer learning</a:t>
            </a:r>
            <a:r>
              <a:rPr lang="en-US" dirty="0" smtClean="0"/>
              <a:t>  and is tremendously helpful when you don’t have enough data to train a robust model from scratch.</a:t>
            </a:r>
          </a:p>
          <a:p>
            <a:pPr lvl="1"/>
            <a:r>
              <a:rPr lang="en-US" dirty="0"/>
              <a:t>For example, it is common to use the features from a convolutional network trained on ImageNet to solve other computer vision </a:t>
            </a:r>
            <a:r>
              <a:rPr lang="en-US" dirty="0" smtClean="0"/>
              <a:t>tasks</a:t>
            </a:r>
          </a:p>
          <a:p>
            <a:r>
              <a:rPr lang="en-US" dirty="0" smtClean="0"/>
              <a:t>Most deep learning libraries allow you to retrieve a trained model and fine tune it.</a:t>
            </a:r>
          </a:p>
          <a:p>
            <a:r>
              <a:rPr lang="en-US" dirty="0" smtClean="0"/>
              <a:t>We will learn more about transfer learning and experiment with it in the next module.</a:t>
            </a:r>
            <a:endParaRPr lang="en-US" dirty="0"/>
          </a:p>
        </p:txBody>
      </p:sp>
    </p:spTree>
    <p:extLst>
      <p:ext uri="{BB962C8B-B14F-4D97-AF65-F5344CB8AC3E}">
        <p14:creationId xmlns:p14="http://schemas.microsoft.com/office/powerpoint/2010/main" val="240221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485991"/>
            <a:ext cx="8991600" cy="1645920"/>
          </a:xfrm>
        </p:spPr>
        <p:txBody>
          <a:bodyPr>
            <a:normAutofit fontScale="90000"/>
          </a:bodyPr>
          <a:lstStyle/>
          <a:p>
            <a:r>
              <a:rPr lang="en-US" dirty="0" smtClean="0"/>
              <a:t>Determining the bottleneck and making incremental changes</a:t>
            </a:r>
            <a:endParaRPr lang="en-US" dirty="0"/>
          </a:p>
        </p:txBody>
      </p:sp>
      <p:sp>
        <p:nvSpPr>
          <p:cNvPr id="3" name="Text Placeholder 2"/>
          <p:cNvSpPr>
            <a:spLocks noGrp="1"/>
          </p:cNvSpPr>
          <p:nvPr>
            <p:ph type="body" idx="1"/>
          </p:nvPr>
        </p:nvSpPr>
        <p:spPr>
          <a:xfrm>
            <a:off x="2200463" y="3492656"/>
            <a:ext cx="8391337" cy="1993744"/>
          </a:xfrm>
        </p:spPr>
        <p:txBody>
          <a:bodyPr>
            <a:normAutofit fontScale="92500" lnSpcReduction="10000"/>
          </a:bodyPr>
          <a:lstStyle/>
          <a:p>
            <a:pPr marL="342900" indent="-342900">
              <a:buFont typeface="Arial" panose="020B0604020202020204" pitchFamily="34" charset="0"/>
              <a:buChar char="•"/>
            </a:pPr>
            <a:r>
              <a:rPr lang="en-US" b="1" dirty="0" smtClean="0"/>
              <a:t>When to get more data?</a:t>
            </a:r>
          </a:p>
          <a:p>
            <a:pPr marL="342900" indent="-342900">
              <a:buFont typeface="Arial" panose="020B0604020202020204" pitchFamily="34" charset="0"/>
              <a:buChar char="•"/>
            </a:pPr>
            <a:r>
              <a:rPr lang="en-US" dirty="0" smtClean="0">
                <a:solidFill>
                  <a:schemeClr val="accent4">
                    <a:lumMod val="20000"/>
                    <a:lumOff val="80000"/>
                  </a:schemeClr>
                </a:solidFill>
              </a:rPr>
              <a:t>Selecting </a:t>
            </a:r>
            <a:r>
              <a:rPr lang="en-US" dirty="0" err="1" smtClean="0">
                <a:solidFill>
                  <a:schemeClr val="accent4">
                    <a:lumMod val="20000"/>
                    <a:lumOff val="80000"/>
                  </a:schemeClr>
                </a:solidFill>
              </a:rPr>
              <a:t>Hyperparameters</a:t>
            </a:r>
            <a:endParaRPr lang="en-US" dirty="0" smtClean="0">
              <a:solidFill>
                <a:schemeClr val="accent4">
                  <a:lumMod val="20000"/>
                  <a:lumOff val="80000"/>
                </a:schemeClr>
              </a:solidFill>
            </a:endParaRPr>
          </a:p>
          <a:p>
            <a:pPr marL="800100" lvl="1" indent="-342900">
              <a:buFont typeface="Arial" panose="020B0604020202020204" pitchFamily="34" charset="0"/>
              <a:buChar char="•"/>
            </a:pPr>
            <a:r>
              <a:rPr lang="en-US" dirty="0" smtClean="0">
                <a:solidFill>
                  <a:schemeClr val="accent4">
                    <a:lumMod val="20000"/>
                    <a:lumOff val="80000"/>
                  </a:schemeClr>
                </a:solidFill>
              </a:rPr>
              <a:t>Manual</a:t>
            </a:r>
          </a:p>
          <a:p>
            <a:pPr marL="800100" lvl="1" indent="-342900">
              <a:buFont typeface="Arial" panose="020B0604020202020204" pitchFamily="34" charset="0"/>
              <a:buChar char="•"/>
            </a:pPr>
            <a:r>
              <a:rPr lang="en-US" dirty="0" smtClean="0">
                <a:solidFill>
                  <a:schemeClr val="accent4">
                    <a:lumMod val="20000"/>
                    <a:lumOff val="80000"/>
                  </a:schemeClr>
                </a:solidFill>
              </a:rPr>
              <a:t>Automatic</a:t>
            </a:r>
          </a:p>
          <a:p>
            <a:pPr marL="342900" indent="-342900">
              <a:buFont typeface="Arial" panose="020B0604020202020204" pitchFamily="34" charset="0"/>
              <a:buChar char="•"/>
            </a:pPr>
            <a:r>
              <a:rPr lang="en-US" dirty="0" smtClean="0">
                <a:solidFill>
                  <a:schemeClr val="accent4">
                    <a:lumMod val="20000"/>
                    <a:lumOff val="80000"/>
                  </a:schemeClr>
                </a:solidFill>
              </a:rPr>
              <a:t>Debugging the model</a:t>
            </a:r>
            <a:endParaRPr lang="en-US" dirty="0">
              <a:solidFill>
                <a:schemeClr val="accent4">
                  <a:lumMod val="20000"/>
                  <a:lumOff val="80000"/>
                </a:schemeClr>
              </a:solidFill>
            </a:endParaRPr>
          </a:p>
        </p:txBody>
      </p:sp>
    </p:spTree>
    <p:extLst>
      <p:ext uri="{BB962C8B-B14F-4D97-AF65-F5344CB8AC3E}">
        <p14:creationId xmlns:p14="http://schemas.microsoft.com/office/powerpoint/2010/main" val="3713276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2365" y="154147"/>
            <a:ext cx="7729728" cy="791537"/>
          </a:xfrm>
        </p:spPr>
        <p:txBody>
          <a:bodyPr/>
          <a:lstStyle/>
          <a:p>
            <a:r>
              <a:rPr lang="en-US" dirty="0" smtClean="0"/>
              <a:t>When to get more data?</a:t>
            </a:r>
            <a:endParaRPr lang="en-US" dirty="0"/>
          </a:p>
        </p:txBody>
      </p:sp>
      <p:pic>
        <p:nvPicPr>
          <p:cNvPr id="6" name="Picture 5"/>
          <p:cNvPicPr>
            <a:picLocks noChangeAspect="1"/>
          </p:cNvPicPr>
          <p:nvPr/>
        </p:nvPicPr>
        <p:blipFill>
          <a:blip r:embed="rId3"/>
          <a:stretch>
            <a:fillRect/>
          </a:stretch>
        </p:blipFill>
        <p:spPr>
          <a:xfrm>
            <a:off x="606647" y="1080227"/>
            <a:ext cx="11121164" cy="5672917"/>
          </a:xfrm>
          <a:prstGeom prst="rect">
            <a:avLst/>
          </a:prstGeom>
        </p:spPr>
      </p:pic>
    </p:spTree>
    <p:extLst>
      <p:ext uri="{BB962C8B-B14F-4D97-AF65-F5344CB8AC3E}">
        <p14:creationId xmlns:p14="http://schemas.microsoft.com/office/powerpoint/2010/main" val="3121344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485991"/>
            <a:ext cx="8991600" cy="1645920"/>
          </a:xfrm>
        </p:spPr>
        <p:txBody>
          <a:bodyPr>
            <a:normAutofit fontScale="90000"/>
          </a:bodyPr>
          <a:lstStyle/>
          <a:p>
            <a:r>
              <a:rPr lang="en-US" dirty="0" smtClean="0"/>
              <a:t>Determining the bottleneck and making incremental changes</a:t>
            </a:r>
            <a:endParaRPr lang="en-US" dirty="0"/>
          </a:p>
        </p:txBody>
      </p:sp>
      <p:sp>
        <p:nvSpPr>
          <p:cNvPr id="3" name="Text Placeholder 2"/>
          <p:cNvSpPr>
            <a:spLocks noGrp="1"/>
          </p:cNvSpPr>
          <p:nvPr>
            <p:ph type="body" idx="1"/>
          </p:nvPr>
        </p:nvSpPr>
        <p:spPr>
          <a:xfrm>
            <a:off x="2200463" y="3492656"/>
            <a:ext cx="8391337" cy="1993744"/>
          </a:xfrm>
        </p:spPr>
        <p:txBody>
          <a:bodyPr>
            <a:normAutofit fontScale="92500" lnSpcReduction="10000"/>
          </a:bodyPr>
          <a:lstStyle/>
          <a:p>
            <a:pPr marL="342900" indent="-342900">
              <a:buFont typeface="Arial" panose="020B0604020202020204" pitchFamily="34" charset="0"/>
              <a:buChar char="•"/>
            </a:pPr>
            <a:r>
              <a:rPr lang="en-US" sz="2100" dirty="0">
                <a:solidFill>
                  <a:schemeClr val="accent4">
                    <a:lumMod val="20000"/>
                    <a:lumOff val="80000"/>
                  </a:schemeClr>
                </a:solidFill>
              </a:rPr>
              <a:t>When to get more data?</a:t>
            </a:r>
          </a:p>
          <a:p>
            <a:pPr marL="342900" indent="-342900">
              <a:buFont typeface="Arial" panose="020B0604020202020204" pitchFamily="34" charset="0"/>
              <a:buChar char="•"/>
            </a:pPr>
            <a:r>
              <a:rPr lang="en-US" b="1" dirty="0" smtClean="0"/>
              <a:t>Selecting </a:t>
            </a:r>
            <a:r>
              <a:rPr lang="en-US" b="1" dirty="0" err="1" smtClean="0"/>
              <a:t>Hyperparameters</a:t>
            </a:r>
            <a:endParaRPr lang="en-US" b="1" dirty="0" smtClean="0"/>
          </a:p>
          <a:p>
            <a:pPr marL="800100" lvl="1" indent="-342900">
              <a:buFont typeface="Arial" panose="020B0604020202020204" pitchFamily="34" charset="0"/>
              <a:buChar char="•"/>
            </a:pPr>
            <a:r>
              <a:rPr lang="en-US" b="1" dirty="0" smtClean="0">
                <a:solidFill>
                  <a:schemeClr val="tx1"/>
                </a:solidFill>
              </a:rPr>
              <a:t>Manual</a:t>
            </a:r>
          </a:p>
          <a:p>
            <a:pPr marL="800100" lvl="1" indent="-342900">
              <a:buFont typeface="Arial" panose="020B0604020202020204" pitchFamily="34" charset="0"/>
              <a:buChar char="•"/>
            </a:pPr>
            <a:r>
              <a:rPr lang="en-US" dirty="0" smtClean="0">
                <a:solidFill>
                  <a:schemeClr val="accent4">
                    <a:lumMod val="20000"/>
                    <a:lumOff val="80000"/>
                  </a:schemeClr>
                </a:solidFill>
              </a:rPr>
              <a:t>Automatic</a:t>
            </a:r>
          </a:p>
          <a:p>
            <a:pPr marL="342900" indent="-342900">
              <a:buFont typeface="Arial" panose="020B0604020202020204" pitchFamily="34" charset="0"/>
              <a:buChar char="•"/>
            </a:pPr>
            <a:r>
              <a:rPr lang="en-US" dirty="0" smtClean="0">
                <a:solidFill>
                  <a:schemeClr val="accent4">
                    <a:lumMod val="20000"/>
                    <a:lumOff val="80000"/>
                  </a:schemeClr>
                </a:solidFill>
              </a:rPr>
              <a:t>Debugging the model</a:t>
            </a:r>
            <a:endParaRPr lang="en-US" dirty="0">
              <a:solidFill>
                <a:schemeClr val="accent4">
                  <a:lumMod val="20000"/>
                  <a:lumOff val="80000"/>
                </a:schemeClr>
              </a:solidFill>
            </a:endParaRPr>
          </a:p>
        </p:txBody>
      </p:sp>
    </p:spTree>
    <p:extLst>
      <p:ext uri="{BB962C8B-B14F-4D97-AF65-F5344CB8AC3E}">
        <p14:creationId xmlns:p14="http://schemas.microsoft.com/office/powerpoint/2010/main" val="380017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974748" cy="731373"/>
          </a:xfrm>
        </p:spPr>
        <p:txBody>
          <a:bodyPr>
            <a:normAutofit fontScale="90000"/>
          </a:bodyPr>
          <a:lstStyle/>
          <a:p>
            <a:r>
              <a:rPr lang="en-US" dirty="0" smtClean="0"/>
              <a:t>Selecting </a:t>
            </a:r>
            <a:r>
              <a:rPr lang="en-US" dirty="0" err="1" smtClean="0"/>
              <a:t>hyperparameters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9934" y="2153412"/>
                <a:ext cx="11602065" cy="4365375"/>
              </a:xfrm>
            </p:spPr>
            <p:txBody>
              <a:bodyPr>
                <a:normAutofit/>
              </a:bodyPr>
              <a:lstStyle/>
              <a:p>
                <a:r>
                  <a:rPr lang="en-US" dirty="0" smtClean="0"/>
                  <a:t>As we’ve seen, training Neural Networks can involve many </a:t>
                </a:r>
                <a:r>
                  <a:rPr lang="en-US" dirty="0" err="1"/>
                  <a:t>hyperparameter</a:t>
                </a:r>
                <a:r>
                  <a:rPr lang="en-US" dirty="0"/>
                  <a:t> settings. The most common </a:t>
                </a:r>
                <a:r>
                  <a:rPr lang="en-US" dirty="0" err="1"/>
                  <a:t>hyperparameters</a:t>
                </a:r>
                <a:r>
                  <a:rPr lang="en-US" dirty="0"/>
                  <a:t> in context of Neural Networks include</a:t>
                </a:r>
                <a:r>
                  <a:rPr lang="en-US" dirty="0" smtClean="0"/>
                  <a:t>:</a:t>
                </a:r>
              </a:p>
              <a:p>
                <a:pPr lvl="1"/>
                <a:r>
                  <a:rPr lang="en-US" dirty="0" smtClean="0"/>
                  <a:t>The initial learning rate</a:t>
                </a:r>
              </a:p>
              <a:p>
                <a:pPr lvl="1"/>
                <a:r>
                  <a:rPr lang="en-US" dirty="0" smtClean="0"/>
                  <a:t>Learning rate decay schedule (such as decay constant)</a:t>
                </a:r>
              </a:p>
              <a:p>
                <a:pPr lvl="1"/>
                <a:r>
                  <a:rPr lang="en-US" dirty="0" smtClean="0"/>
                  <a:t>Regularization strength ( lambda in weight decay and drop out rate in dropout)</a:t>
                </a:r>
              </a:p>
              <a:p>
                <a:r>
                  <a:rPr lang="en-US" dirty="0" smtClean="0"/>
                  <a:t>Other less sensitive </a:t>
                </a:r>
                <a:r>
                  <a:rPr lang="en-US" dirty="0" err="1" smtClean="0"/>
                  <a:t>hyperparameters</a:t>
                </a:r>
                <a:r>
                  <a:rPr lang="en-US" dirty="0" smtClean="0"/>
                  <a:t> include;</a:t>
                </a:r>
              </a:p>
              <a:p>
                <a:pPr lvl="1"/>
                <a:r>
                  <a:rPr lang="en-US" dirty="0" smtClean="0"/>
                  <a:t>Momentum parameter</a:t>
                </a:r>
              </a:p>
              <a:p>
                <a:pPr lvl="1"/>
                <a:r>
                  <a:rPr lang="en-US" dirty="0" smtClean="0"/>
                  <a:t>The parameter of the adaptive learning rate algorithms ( such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oMath>
                </a14:m>
                <a:r>
                  <a:rPr lang="en-US" dirty="0" smtClean="0"/>
                  <a:t> in Adam)</a:t>
                </a:r>
              </a:p>
              <a:p>
                <a:r>
                  <a:rPr lang="en-US" dirty="0" smtClean="0"/>
                  <a:t>The parameters that specify the capacity of the neural network model such as </a:t>
                </a:r>
                <a:r>
                  <a:rPr lang="en-US" i="1" dirty="0" smtClean="0"/>
                  <a:t>the number of hidden layers, </a:t>
                </a:r>
                <a:r>
                  <a:rPr lang="en-US" dirty="0" smtClean="0"/>
                  <a:t>and the number of neurons in each layer can also be considered as a </a:t>
                </a:r>
                <a:r>
                  <a:rPr lang="en-US" dirty="0" err="1" smtClean="0"/>
                  <a:t>hyperparameter</a:t>
                </a:r>
                <a:r>
                  <a:rPr lang="en-US" dirty="0" smtClean="0"/>
                  <a:t>.</a:t>
                </a:r>
              </a:p>
              <a:p>
                <a:endParaRPr lang="en-US" dirty="0" smtClean="0"/>
              </a:p>
              <a:p>
                <a:pPr marL="2286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9934" y="2153412"/>
                <a:ext cx="11602065" cy="4365375"/>
              </a:xfrm>
              <a:blipFill>
                <a:blip r:embed="rId2"/>
                <a:stretch>
                  <a:fillRect l="-368" t="-698" r="-420"/>
                </a:stretch>
              </a:blipFill>
            </p:spPr>
            <p:txBody>
              <a:bodyPr/>
              <a:lstStyle/>
              <a:p>
                <a:r>
                  <a:rPr lang="en-US">
                    <a:noFill/>
                  </a:rPr>
                  <a:t> </a:t>
                </a:r>
              </a:p>
            </p:txBody>
          </p:sp>
        </mc:Fallback>
      </mc:AlternateContent>
    </p:spTree>
    <p:extLst>
      <p:ext uri="{BB962C8B-B14F-4D97-AF65-F5344CB8AC3E}">
        <p14:creationId xmlns:p14="http://schemas.microsoft.com/office/powerpoint/2010/main" val="3302545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vs one-fold validation</a:t>
            </a:r>
            <a:endParaRPr lang="en-US" dirty="0"/>
          </a:p>
        </p:txBody>
      </p:sp>
      <p:sp>
        <p:nvSpPr>
          <p:cNvPr id="3" name="Content Placeholder 2"/>
          <p:cNvSpPr>
            <a:spLocks noGrp="1"/>
          </p:cNvSpPr>
          <p:nvPr>
            <p:ph idx="1"/>
          </p:nvPr>
        </p:nvSpPr>
        <p:spPr>
          <a:xfrm>
            <a:off x="1415845" y="2638045"/>
            <a:ext cx="9542207" cy="2774613"/>
          </a:xfrm>
        </p:spPr>
        <p:txBody>
          <a:bodyPr>
            <a:normAutofit fontScale="92500"/>
          </a:bodyPr>
          <a:lstStyle/>
          <a:p>
            <a:r>
              <a:rPr lang="en-US" dirty="0" smtClean="0"/>
              <a:t>Recall that in lecture 1. preliminary we mentioned that when the input data is small, it is preferable to do k-fold cross validation as opposed to a hold-out validation and choose the hyper-parameters which yield the lowest cross validation error.</a:t>
            </a:r>
          </a:p>
          <a:p>
            <a:r>
              <a:rPr lang="en-US" dirty="0" smtClean="0"/>
              <a:t>It is a common practice in deep learning to prefer a single validation set of respectable size instead of k-fold cross validation for two reasons:</a:t>
            </a:r>
          </a:p>
          <a:p>
            <a:pPr lvl="1"/>
            <a:r>
              <a:rPr lang="en-US" dirty="0" smtClean="0"/>
              <a:t>Training deep neural networks is a very expensive operation, and put it simply, training k of them per every combination of hyper-parameters is impractical</a:t>
            </a:r>
          </a:p>
          <a:p>
            <a:pPr lvl="1"/>
            <a:r>
              <a:rPr lang="en-US" dirty="0" smtClean="0"/>
              <a:t>Most of the time, we are hopefully applying deep learning in situations where we have abundance of data so we can afford to set a side a respectable size data for validation and testing without affecting the training performance.</a:t>
            </a:r>
          </a:p>
          <a:p>
            <a:pPr lvl="1"/>
            <a:endParaRPr lang="en-US" dirty="0"/>
          </a:p>
        </p:txBody>
      </p:sp>
    </p:spTree>
    <p:extLst>
      <p:ext uri="{BB962C8B-B14F-4D97-AF65-F5344CB8AC3E}">
        <p14:creationId xmlns:p14="http://schemas.microsoft.com/office/powerpoint/2010/main" val="228451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a:t>
            </a:r>
            <a:r>
              <a:rPr lang="en-US" dirty="0" err="1" smtClean="0"/>
              <a:t>hyperparameter</a:t>
            </a:r>
            <a:r>
              <a:rPr lang="en-US" dirty="0" smtClean="0"/>
              <a:t> tuning</a:t>
            </a:r>
            <a:endParaRPr lang="en-US" dirty="0"/>
          </a:p>
        </p:txBody>
      </p:sp>
      <p:sp>
        <p:nvSpPr>
          <p:cNvPr id="3" name="Content Placeholder 2"/>
          <p:cNvSpPr>
            <a:spLocks noGrp="1"/>
          </p:cNvSpPr>
          <p:nvPr>
            <p:ph idx="1"/>
          </p:nvPr>
        </p:nvSpPr>
        <p:spPr/>
        <p:txBody>
          <a:bodyPr/>
          <a:lstStyle/>
          <a:p>
            <a:r>
              <a:rPr lang="en-US" dirty="0"/>
              <a:t>There are two basic approaches to choosing the </a:t>
            </a:r>
            <a:r>
              <a:rPr lang="en-US" dirty="0" err="1"/>
              <a:t>hyperparameters</a:t>
            </a:r>
            <a:endParaRPr lang="en-US" dirty="0"/>
          </a:p>
          <a:p>
            <a:pPr marL="571500" lvl="1" indent="-342900">
              <a:buFont typeface="+mj-lt"/>
              <a:buAutoNum type="arabicPeriod"/>
            </a:pPr>
            <a:r>
              <a:rPr lang="en-US" dirty="0"/>
              <a:t>Choosing them </a:t>
            </a:r>
            <a:r>
              <a:rPr lang="en-US" b="1" dirty="0"/>
              <a:t>manually</a:t>
            </a:r>
            <a:r>
              <a:rPr lang="en-US" dirty="0"/>
              <a:t> which requires understanding of each </a:t>
            </a:r>
            <a:r>
              <a:rPr lang="en-US" dirty="0" err="1"/>
              <a:t>hyperparameter</a:t>
            </a:r>
            <a:r>
              <a:rPr lang="en-US" dirty="0"/>
              <a:t> and how it affects the optimization and generalization</a:t>
            </a:r>
          </a:p>
          <a:p>
            <a:pPr marL="571500" lvl="1" indent="-342900">
              <a:buFont typeface="+mj-lt"/>
              <a:buAutoNum type="arabicPeriod"/>
            </a:pPr>
            <a:r>
              <a:rPr lang="en-US" dirty="0"/>
              <a:t>Choosing them </a:t>
            </a:r>
            <a:r>
              <a:rPr lang="en-US" b="1" dirty="0"/>
              <a:t>automatically</a:t>
            </a:r>
            <a:r>
              <a:rPr lang="en-US" dirty="0"/>
              <a:t> which reduces the need to understand each </a:t>
            </a:r>
            <a:r>
              <a:rPr lang="en-US" dirty="0" err="1"/>
              <a:t>hyperparameter</a:t>
            </a:r>
            <a:r>
              <a:rPr lang="en-US" dirty="0"/>
              <a:t> but is much more </a:t>
            </a:r>
            <a:r>
              <a:rPr lang="en-US" dirty="0" smtClean="0"/>
              <a:t>costly</a:t>
            </a:r>
          </a:p>
          <a:p>
            <a:pPr marL="0" indent="0">
              <a:buNone/>
            </a:pPr>
            <a:endParaRPr lang="en-US" dirty="0"/>
          </a:p>
          <a:p>
            <a:endParaRPr lang="en-US" dirty="0"/>
          </a:p>
        </p:txBody>
      </p:sp>
    </p:spTree>
    <p:extLst>
      <p:ext uri="{BB962C8B-B14F-4D97-AF65-F5344CB8AC3E}">
        <p14:creationId xmlns:p14="http://schemas.microsoft.com/office/powerpoint/2010/main" val="65448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371" y="463247"/>
            <a:ext cx="7729728" cy="827461"/>
          </a:xfrm>
        </p:spPr>
        <p:txBody>
          <a:bodyPr/>
          <a:lstStyle/>
          <a:p>
            <a:r>
              <a:rPr lang="en-US" dirty="0" smtClean="0"/>
              <a:t>Manual </a:t>
            </a:r>
            <a:r>
              <a:rPr lang="en-US" dirty="0" err="1" smtClean="0"/>
              <a:t>hyperparameter</a:t>
            </a:r>
            <a:r>
              <a:rPr lang="en-US" dirty="0" smtClean="0"/>
              <a:t> tuning</a:t>
            </a:r>
            <a:endParaRPr lang="en-US" dirty="0"/>
          </a:p>
        </p:txBody>
      </p:sp>
      <p:sp>
        <p:nvSpPr>
          <p:cNvPr id="3" name="Content Placeholder 2"/>
          <p:cNvSpPr>
            <a:spLocks noGrp="1"/>
          </p:cNvSpPr>
          <p:nvPr>
            <p:ph idx="1"/>
          </p:nvPr>
        </p:nvSpPr>
        <p:spPr>
          <a:xfrm>
            <a:off x="280219" y="1747908"/>
            <a:ext cx="11474246" cy="3915473"/>
          </a:xfrm>
        </p:spPr>
        <p:txBody>
          <a:bodyPr>
            <a:normAutofit/>
          </a:bodyPr>
          <a:lstStyle/>
          <a:p>
            <a:r>
              <a:rPr lang="en-US" dirty="0" smtClean="0"/>
              <a:t>The </a:t>
            </a:r>
            <a:r>
              <a:rPr lang="en-US" dirty="0"/>
              <a:t>primary goal of manual </a:t>
            </a:r>
            <a:r>
              <a:rPr lang="en-US" dirty="0" err="1"/>
              <a:t>hyperparameter</a:t>
            </a:r>
            <a:r>
              <a:rPr lang="en-US" dirty="0"/>
              <a:t> search is to adjust the </a:t>
            </a:r>
            <a:r>
              <a:rPr lang="en-US" i="1" dirty="0" smtClean="0"/>
              <a:t>eﬀective capacity </a:t>
            </a:r>
            <a:r>
              <a:rPr lang="en-US" dirty="0"/>
              <a:t>of the model to match the complexity of the </a:t>
            </a:r>
            <a:r>
              <a:rPr lang="en-US" dirty="0" smtClean="0"/>
              <a:t>task</a:t>
            </a:r>
          </a:p>
          <a:p>
            <a:r>
              <a:rPr lang="en-US" dirty="0" smtClean="0"/>
              <a:t>The effective capacity depends on three factors:</a:t>
            </a:r>
          </a:p>
          <a:p>
            <a:pPr lvl="1"/>
            <a:r>
              <a:rPr lang="en-US" b="1" dirty="0" smtClean="0"/>
              <a:t>The representational capacity of the model </a:t>
            </a:r>
          </a:p>
          <a:p>
            <a:pPr lvl="2"/>
            <a:r>
              <a:rPr lang="en-US" dirty="0" smtClean="0"/>
              <a:t>Typically  controlled by the number of hidden layers and number of neurons in each hidden layer</a:t>
            </a:r>
          </a:p>
          <a:p>
            <a:pPr lvl="1"/>
            <a:r>
              <a:rPr lang="en-US" b="1" dirty="0" smtClean="0"/>
              <a:t>The ability of the optimization algorithm to successfully minimize the training loss</a:t>
            </a:r>
          </a:p>
          <a:p>
            <a:pPr lvl="2"/>
            <a:r>
              <a:rPr lang="en-US" dirty="0" smtClean="0"/>
              <a:t>The most important </a:t>
            </a:r>
            <a:r>
              <a:rPr lang="en-US" dirty="0" err="1" smtClean="0"/>
              <a:t>hyparameter</a:t>
            </a:r>
            <a:r>
              <a:rPr lang="en-US" dirty="0" smtClean="0"/>
              <a:t> that controls the behavior of the optimization algorithm is the learning rate.</a:t>
            </a:r>
          </a:p>
          <a:p>
            <a:pPr lvl="1"/>
            <a:r>
              <a:rPr lang="en-US" b="1" dirty="0" smtClean="0"/>
              <a:t>The degree to which the cost function and training procedure regularize the model </a:t>
            </a:r>
            <a:r>
              <a:rPr lang="en-US" dirty="0" smtClean="0"/>
              <a:t>( i.e., reduce the gap between training and test error)</a:t>
            </a:r>
          </a:p>
          <a:p>
            <a:pPr lvl="2"/>
            <a:r>
              <a:rPr lang="en-US" dirty="0" smtClean="0"/>
              <a:t>This is mostly controlled by regularization </a:t>
            </a:r>
            <a:r>
              <a:rPr lang="en-US" dirty="0" err="1" smtClean="0"/>
              <a:t>hyperparameters</a:t>
            </a:r>
            <a:r>
              <a:rPr lang="en-US" dirty="0" smtClean="0"/>
              <a:t> such as the drop out factor or weight decay</a:t>
            </a:r>
            <a:endParaRPr lang="en-US" dirty="0"/>
          </a:p>
        </p:txBody>
      </p:sp>
    </p:spTree>
    <p:extLst>
      <p:ext uri="{BB962C8B-B14F-4D97-AF65-F5344CB8AC3E}">
        <p14:creationId xmlns:p14="http://schemas.microsoft.com/office/powerpoint/2010/main" val="2422918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834759"/>
          </a:xfrm>
        </p:spPr>
        <p:txBody>
          <a:bodyPr/>
          <a:lstStyle/>
          <a:p>
            <a:r>
              <a:rPr lang="en-US" dirty="0" smtClean="0"/>
              <a:t>Tuning Learning Rate</a:t>
            </a:r>
            <a:endParaRPr lang="en-US" dirty="0"/>
          </a:p>
        </p:txBody>
      </p:sp>
      <p:sp>
        <p:nvSpPr>
          <p:cNvPr id="3" name="Content Placeholder 2"/>
          <p:cNvSpPr>
            <a:spLocks noGrp="1"/>
          </p:cNvSpPr>
          <p:nvPr>
            <p:ph idx="1"/>
          </p:nvPr>
        </p:nvSpPr>
        <p:spPr>
          <a:xfrm>
            <a:off x="840658" y="1959618"/>
            <a:ext cx="5353665" cy="4234705"/>
          </a:xfrm>
        </p:spPr>
        <p:txBody>
          <a:bodyPr>
            <a:normAutofit/>
          </a:bodyPr>
          <a:lstStyle/>
          <a:p>
            <a:r>
              <a:rPr lang="en-US" dirty="0" smtClean="0"/>
              <a:t>Learning rate is probably the most important </a:t>
            </a:r>
            <a:r>
              <a:rPr lang="en-US" dirty="0" err="1" smtClean="0"/>
              <a:t>hyperparameter</a:t>
            </a:r>
            <a:r>
              <a:rPr lang="en-US" dirty="0" smtClean="0"/>
              <a:t>. If you have time to tune only one </a:t>
            </a:r>
            <a:r>
              <a:rPr lang="en-US" dirty="0" err="1" smtClean="0"/>
              <a:t>hyperparameter</a:t>
            </a:r>
            <a:r>
              <a:rPr lang="en-US" dirty="0" smtClean="0"/>
              <a:t>, tune the learning rate.</a:t>
            </a:r>
          </a:p>
          <a:p>
            <a:r>
              <a:rPr lang="en-US" dirty="0" smtClean="0"/>
              <a:t>The learning rate typically has a U-shape curve for the </a:t>
            </a:r>
            <a:r>
              <a:rPr lang="en-US" i="1" dirty="0" smtClean="0"/>
              <a:t>training error.</a:t>
            </a:r>
          </a:p>
          <a:p>
            <a:r>
              <a:rPr lang="en-US" dirty="0" smtClean="0"/>
              <a:t>When the learning rate is too large gradient descent can inadvertently increase rather than decrease the training error</a:t>
            </a:r>
          </a:p>
          <a:p>
            <a:r>
              <a:rPr lang="en-US" dirty="0" smtClean="0"/>
              <a:t>When the learning rate is too small, training is not only slower but may become permanently stuck with a high training error</a:t>
            </a:r>
          </a:p>
          <a:p>
            <a:pPr marL="0" indent="0">
              <a:buNone/>
            </a:pPr>
            <a:endParaRPr lang="en-US" dirty="0" smtClean="0"/>
          </a:p>
          <a:p>
            <a:endParaRPr lang="en-US" dirty="0" smtClean="0"/>
          </a:p>
          <a:p>
            <a:endParaRPr lang="en-US" dirty="0"/>
          </a:p>
          <a:p>
            <a:endParaRPr lang="en-US" dirty="0" smtClean="0"/>
          </a:p>
          <a:p>
            <a:endParaRPr lang="en-US" dirty="0" smtClean="0"/>
          </a:p>
          <a:p>
            <a:endParaRPr lang="en-US" dirty="0"/>
          </a:p>
          <a:p>
            <a:endParaRPr lang="en-US" dirty="0"/>
          </a:p>
        </p:txBody>
      </p:sp>
      <p:pic>
        <p:nvPicPr>
          <p:cNvPr id="5" name="Picture 4"/>
          <p:cNvPicPr>
            <a:picLocks noChangeAspect="1"/>
          </p:cNvPicPr>
          <p:nvPr/>
        </p:nvPicPr>
        <p:blipFill>
          <a:blip r:embed="rId2"/>
          <a:stretch>
            <a:fillRect/>
          </a:stretch>
        </p:blipFill>
        <p:spPr>
          <a:xfrm>
            <a:off x="6588187" y="2418736"/>
            <a:ext cx="5242962" cy="2891523"/>
          </a:xfrm>
          <a:prstGeom prst="rect">
            <a:avLst/>
          </a:prstGeom>
        </p:spPr>
      </p:pic>
      <p:sp>
        <p:nvSpPr>
          <p:cNvPr id="6" name="TextBox 5"/>
          <p:cNvSpPr txBox="1"/>
          <p:nvPr/>
        </p:nvSpPr>
        <p:spPr>
          <a:xfrm>
            <a:off x="6856212" y="5410062"/>
            <a:ext cx="4105676" cy="276999"/>
          </a:xfrm>
          <a:prstGeom prst="rect">
            <a:avLst/>
          </a:prstGeom>
          <a:noFill/>
        </p:spPr>
        <p:txBody>
          <a:bodyPr wrap="none" rtlCol="0">
            <a:spAutoFit/>
          </a:bodyPr>
          <a:lstStyle/>
          <a:p>
            <a:r>
              <a:rPr lang="en-US" sz="1200" dirty="0" smtClean="0"/>
              <a:t>Image from </a:t>
            </a:r>
            <a:r>
              <a:rPr lang="en-US" sz="1200" dirty="0" err="1" smtClean="0"/>
              <a:t>goodfellow</a:t>
            </a:r>
            <a:r>
              <a:rPr lang="en-US" sz="1200" dirty="0" smtClean="0"/>
              <a:t> etc. al. (deep learning book), chapter 11</a:t>
            </a:r>
            <a:endParaRPr lang="en-US" sz="1200" dirty="0"/>
          </a:p>
        </p:txBody>
      </p:sp>
    </p:spTree>
    <p:extLst>
      <p:ext uri="{BB962C8B-B14F-4D97-AF65-F5344CB8AC3E}">
        <p14:creationId xmlns:p14="http://schemas.microsoft.com/office/powerpoint/2010/main" val="1631393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19001"/>
            <a:ext cx="7729728" cy="834612"/>
          </a:xfrm>
        </p:spPr>
        <p:txBody>
          <a:bodyPr/>
          <a:lstStyle/>
          <a:p>
            <a:r>
              <a:rPr lang="en-US" dirty="0" smtClean="0"/>
              <a:t>Tuning other </a:t>
            </a:r>
            <a:r>
              <a:rPr lang="en-US" dirty="0" err="1" smtClean="0"/>
              <a:t>hyperparamters</a:t>
            </a:r>
            <a:endParaRPr lang="en-US" dirty="0"/>
          </a:p>
        </p:txBody>
      </p:sp>
      <p:sp>
        <p:nvSpPr>
          <p:cNvPr id="3" name="Content Placeholder 2"/>
          <p:cNvSpPr>
            <a:spLocks noGrp="1"/>
          </p:cNvSpPr>
          <p:nvPr>
            <p:ph idx="1"/>
          </p:nvPr>
        </p:nvSpPr>
        <p:spPr>
          <a:xfrm>
            <a:off x="560439" y="1740310"/>
            <a:ext cx="11430000" cy="4704735"/>
          </a:xfrm>
        </p:spPr>
        <p:txBody>
          <a:bodyPr>
            <a:normAutofit/>
          </a:bodyPr>
          <a:lstStyle/>
          <a:p>
            <a:r>
              <a:rPr lang="en-US" dirty="0" smtClean="0"/>
              <a:t>Tuning </a:t>
            </a:r>
            <a:r>
              <a:rPr lang="en-US" dirty="0" err="1" smtClean="0"/>
              <a:t>hyperparameters</a:t>
            </a:r>
            <a:r>
              <a:rPr lang="en-US" dirty="0" smtClean="0"/>
              <a:t> other than the learning rate requires monitoring both the training and test error to see where your model is overfitting or </a:t>
            </a:r>
            <a:r>
              <a:rPr lang="en-US" dirty="0" err="1" smtClean="0"/>
              <a:t>underfitting</a:t>
            </a:r>
            <a:r>
              <a:rPr lang="en-US" dirty="0"/>
              <a:t>.</a:t>
            </a:r>
            <a:endParaRPr lang="en-US" dirty="0" smtClean="0"/>
          </a:p>
          <a:p>
            <a:r>
              <a:rPr lang="en-US" b="1" dirty="0" smtClean="0"/>
              <a:t>If </a:t>
            </a:r>
            <a:r>
              <a:rPr lang="en-US" b="1" dirty="0"/>
              <a:t>the training error is high, then you have no choice but to increase the capacity of the model. </a:t>
            </a:r>
          </a:p>
          <a:p>
            <a:pPr lvl="1"/>
            <a:r>
              <a:rPr lang="en-US" dirty="0"/>
              <a:t>If you are not using regularization and you are confident that your optimization algorithm is performing correctly, then you must add more layers or more hidden neurons to increase the capacity of your model</a:t>
            </a:r>
          </a:p>
          <a:p>
            <a:pPr lvl="1"/>
            <a:r>
              <a:rPr lang="en-US" dirty="0"/>
              <a:t>Keep in mind that adding more layers ( and more neurons) increases the computational cost associated with the </a:t>
            </a:r>
            <a:r>
              <a:rPr lang="en-US" dirty="0" smtClean="0"/>
              <a:t>model</a:t>
            </a:r>
          </a:p>
          <a:p>
            <a:r>
              <a:rPr lang="en-US" b="1" dirty="0" smtClean="0"/>
              <a:t>If the test error  is high, then you should change regularization </a:t>
            </a:r>
            <a:r>
              <a:rPr lang="en-US" b="1" dirty="0" err="1" smtClean="0"/>
              <a:t>hyperparameters</a:t>
            </a:r>
            <a:r>
              <a:rPr lang="en-US" b="1" dirty="0" smtClean="0"/>
              <a:t> (such as weight decay and drop out factor) to reduce effective model capacity.</a:t>
            </a:r>
          </a:p>
          <a:p>
            <a:pPr lvl="1"/>
            <a:r>
              <a:rPr lang="en-US" dirty="0" smtClean="0"/>
              <a:t>Neural networks typically perform best when the training error is very low ( and thus capacity is high) and the test error is primarily driven by the gap between training and testing.</a:t>
            </a:r>
          </a:p>
          <a:p>
            <a:pPr lvl="1"/>
            <a:r>
              <a:rPr lang="en-US" dirty="0" smtClean="0"/>
              <a:t>Changing regularization </a:t>
            </a:r>
            <a:r>
              <a:rPr lang="en-US" dirty="0" err="1" smtClean="0"/>
              <a:t>hyperparameters</a:t>
            </a:r>
            <a:r>
              <a:rPr lang="en-US" dirty="0" smtClean="0"/>
              <a:t> allow us to reduce this gap without necessarily increasing training error</a:t>
            </a:r>
          </a:p>
          <a:p>
            <a:pPr lvl="1"/>
            <a:r>
              <a:rPr lang="en-US" dirty="0" smtClean="0"/>
              <a:t>Therefore, first focus on reducing the training error then once you are happy with the training error start regularizing your network to reduce overfitting and improve the test error.</a:t>
            </a:r>
            <a:endParaRPr lang="en-US" dirty="0"/>
          </a:p>
          <a:p>
            <a:endParaRPr lang="en-US" dirty="0"/>
          </a:p>
        </p:txBody>
      </p:sp>
    </p:spTree>
    <p:extLst>
      <p:ext uri="{BB962C8B-B14F-4D97-AF65-F5344CB8AC3E}">
        <p14:creationId xmlns:p14="http://schemas.microsoft.com/office/powerpoint/2010/main" val="257733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987" y="487020"/>
            <a:ext cx="7729728" cy="850460"/>
          </a:xfrm>
        </p:spPr>
        <p:txBody>
          <a:bodyPr/>
          <a:lstStyle/>
          <a:p>
            <a:r>
              <a:rPr lang="en-US" dirty="0" smtClean="0"/>
              <a:t>Recommended design Process</a:t>
            </a:r>
            <a:endParaRPr lang="en-US" dirty="0"/>
          </a:p>
        </p:txBody>
      </p:sp>
      <p:sp>
        <p:nvSpPr>
          <p:cNvPr id="3" name="Content Placeholder 2"/>
          <p:cNvSpPr>
            <a:spLocks noGrp="1"/>
          </p:cNvSpPr>
          <p:nvPr>
            <p:ph idx="1"/>
          </p:nvPr>
        </p:nvSpPr>
        <p:spPr>
          <a:xfrm>
            <a:off x="491318" y="1746913"/>
            <a:ext cx="11436825" cy="4408227"/>
          </a:xfrm>
        </p:spPr>
        <p:txBody>
          <a:bodyPr>
            <a:normAutofit fontScale="77500" lnSpcReduction="20000"/>
          </a:bodyPr>
          <a:lstStyle/>
          <a:p>
            <a:r>
              <a:rPr lang="en-US" dirty="0" smtClean="0"/>
              <a:t>A good deep learning practitioner needs to know how to choose an algorithm for a particular application and how to </a:t>
            </a:r>
            <a:r>
              <a:rPr lang="en-US" dirty="0"/>
              <a:t>monitor and respond to </a:t>
            </a:r>
            <a:r>
              <a:rPr lang="en-US" dirty="0" smtClean="0"/>
              <a:t>feedback obtained </a:t>
            </a:r>
            <a:r>
              <a:rPr lang="en-US" dirty="0"/>
              <a:t>from experiments in order to improve a machine learning </a:t>
            </a:r>
            <a:r>
              <a:rPr lang="en-US" dirty="0" smtClean="0"/>
              <a:t>system</a:t>
            </a:r>
          </a:p>
          <a:p>
            <a:r>
              <a:rPr lang="en-US" dirty="0" smtClean="0"/>
              <a:t>Being a machine learning expert is not all about knowing  a wide variety of algorithms and being good at math</a:t>
            </a:r>
          </a:p>
          <a:p>
            <a:pPr lvl="1"/>
            <a:r>
              <a:rPr lang="en-US" dirty="0" smtClean="0"/>
              <a:t>In practice</a:t>
            </a:r>
            <a:r>
              <a:rPr lang="en-US" dirty="0"/>
              <a:t>, one can usually do much better with a correct application of a </a:t>
            </a:r>
            <a:r>
              <a:rPr lang="en-US" dirty="0" smtClean="0"/>
              <a:t>commonplace algorithm </a:t>
            </a:r>
            <a:r>
              <a:rPr lang="en-US" dirty="0"/>
              <a:t>than by sloppily applying an obscure algorithm</a:t>
            </a:r>
            <a:r>
              <a:rPr lang="en-US" dirty="0" smtClean="0"/>
              <a:t>.</a:t>
            </a:r>
          </a:p>
          <a:p>
            <a:r>
              <a:rPr lang="en-US" dirty="0" smtClean="0"/>
              <a:t>Recommended design process for a deep learning model:</a:t>
            </a:r>
          </a:p>
          <a:p>
            <a:pPr marL="571500" lvl="1" indent="-342900">
              <a:buFont typeface="Arial" panose="020B0604020202020204" pitchFamily="34" charset="0"/>
              <a:buAutoNum type="arabicPeriod"/>
            </a:pPr>
            <a:r>
              <a:rPr lang="en-US" b="1" dirty="0"/>
              <a:t>Determine your </a:t>
            </a:r>
            <a:r>
              <a:rPr lang="en-US" b="1" dirty="0" smtClean="0"/>
              <a:t>goal</a:t>
            </a:r>
            <a:endParaRPr lang="en-US" b="1" dirty="0"/>
          </a:p>
          <a:p>
            <a:pPr lvl="2"/>
            <a:r>
              <a:rPr lang="en-US" dirty="0"/>
              <a:t>What is the input to the system?</a:t>
            </a:r>
          </a:p>
          <a:p>
            <a:pPr lvl="2"/>
            <a:r>
              <a:rPr lang="en-US" dirty="0"/>
              <a:t>What is the output of the system?</a:t>
            </a:r>
          </a:p>
          <a:p>
            <a:pPr lvl="2"/>
            <a:r>
              <a:rPr lang="en-US" dirty="0"/>
              <a:t>How do you evaluate your system? What level of performance are you shooting for?</a:t>
            </a:r>
          </a:p>
          <a:p>
            <a:pPr marL="571500" lvl="1" indent="-342900">
              <a:buFont typeface="Arial" panose="020B0604020202020204" pitchFamily="34" charset="0"/>
              <a:buAutoNum type="arabicPeriod"/>
            </a:pPr>
            <a:r>
              <a:rPr lang="en-US" b="1" dirty="0"/>
              <a:t>Establish an end to end system</a:t>
            </a:r>
          </a:p>
          <a:p>
            <a:pPr lvl="2"/>
            <a:r>
              <a:rPr lang="en-US" dirty="0"/>
              <a:t>Get up and running </a:t>
            </a:r>
            <a:r>
              <a:rPr lang="en-US" dirty="0" smtClean="0"/>
              <a:t>ASAP </a:t>
            </a:r>
            <a:r>
              <a:rPr lang="en-US" dirty="0"/>
              <a:t>by building a simple system </a:t>
            </a:r>
            <a:r>
              <a:rPr lang="en-US" dirty="0" smtClean="0"/>
              <a:t>( no need to be perfect at this stage)</a:t>
            </a:r>
          </a:p>
          <a:p>
            <a:pPr lvl="2"/>
            <a:r>
              <a:rPr lang="en-US" dirty="0" smtClean="0"/>
              <a:t>Use an existing system for similar goal as a baseline</a:t>
            </a:r>
          </a:p>
          <a:p>
            <a:pPr marL="571500" lvl="1" indent="-342900">
              <a:buFont typeface="+mj-lt"/>
              <a:buAutoNum type="arabicPeriod"/>
            </a:pPr>
            <a:r>
              <a:rPr lang="en-US" b="1" dirty="0" smtClean="0"/>
              <a:t>Determine </a:t>
            </a:r>
            <a:r>
              <a:rPr lang="en-US" b="1" dirty="0"/>
              <a:t>the bottleneck in the performance</a:t>
            </a:r>
          </a:p>
          <a:p>
            <a:pPr lvl="2"/>
            <a:r>
              <a:rPr lang="en-US" dirty="0"/>
              <a:t>Overfitting? </a:t>
            </a:r>
            <a:r>
              <a:rPr lang="en-US" dirty="0" err="1"/>
              <a:t>Underfitting</a:t>
            </a:r>
            <a:r>
              <a:rPr lang="en-US" dirty="0"/>
              <a:t>? Bugs in the software? Bad/too small dataset? </a:t>
            </a:r>
            <a:endParaRPr lang="en-US" dirty="0" smtClean="0"/>
          </a:p>
          <a:p>
            <a:pPr marL="571500" lvl="1" indent="-342900">
              <a:buFont typeface="+mj-lt"/>
              <a:buAutoNum type="arabicPeriod"/>
            </a:pPr>
            <a:r>
              <a:rPr lang="en-US" b="1" dirty="0" smtClean="0"/>
              <a:t>Repeatedly </a:t>
            </a:r>
            <a:r>
              <a:rPr lang="en-US" b="1" dirty="0"/>
              <a:t>make incremental changes based on </a:t>
            </a:r>
            <a:r>
              <a:rPr lang="en-US" b="1" dirty="0" smtClean="0"/>
              <a:t>finding</a:t>
            </a:r>
          </a:p>
          <a:p>
            <a:pPr lvl="2"/>
            <a:r>
              <a:rPr lang="en-US" dirty="0" smtClean="0"/>
              <a:t>Adjust the </a:t>
            </a:r>
            <a:r>
              <a:rPr lang="en-US" dirty="0" err="1" smtClean="0"/>
              <a:t>hyperparameters</a:t>
            </a:r>
            <a:r>
              <a:rPr lang="en-US" dirty="0" smtClean="0"/>
              <a:t>. Do not make big changes unless the system is just too bad</a:t>
            </a:r>
            <a:endParaRPr lang="en-US" dirty="0"/>
          </a:p>
          <a:p>
            <a:endParaRPr lang="en-US" dirty="0"/>
          </a:p>
        </p:txBody>
      </p:sp>
    </p:spTree>
    <p:extLst>
      <p:ext uri="{BB962C8B-B14F-4D97-AF65-F5344CB8AC3E}">
        <p14:creationId xmlns:p14="http://schemas.microsoft.com/office/powerpoint/2010/main" val="4100339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485991"/>
            <a:ext cx="8991600" cy="1645920"/>
          </a:xfrm>
        </p:spPr>
        <p:txBody>
          <a:bodyPr>
            <a:normAutofit fontScale="90000"/>
          </a:bodyPr>
          <a:lstStyle/>
          <a:p>
            <a:r>
              <a:rPr lang="en-US" dirty="0" smtClean="0"/>
              <a:t>Determining the bottleneck and making incremental changes</a:t>
            </a:r>
            <a:endParaRPr lang="en-US" dirty="0"/>
          </a:p>
        </p:txBody>
      </p:sp>
      <p:sp>
        <p:nvSpPr>
          <p:cNvPr id="3" name="Text Placeholder 2"/>
          <p:cNvSpPr>
            <a:spLocks noGrp="1"/>
          </p:cNvSpPr>
          <p:nvPr>
            <p:ph type="body" idx="1"/>
          </p:nvPr>
        </p:nvSpPr>
        <p:spPr>
          <a:xfrm>
            <a:off x="2200463" y="3492656"/>
            <a:ext cx="8391337" cy="1993744"/>
          </a:xfrm>
        </p:spPr>
        <p:txBody>
          <a:bodyPr>
            <a:normAutofit fontScale="92500" lnSpcReduction="10000"/>
          </a:bodyPr>
          <a:lstStyle/>
          <a:p>
            <a:pPr marL="342900" indent="-342900">
              <a:buFont typeface="Arial" panose="020B0604020202020204" pitchFamily="34" charset="0"/>
              <a:buChar char="•"/>
            </a:pPr>
            <a:r>
              <a:rPr lang="en-US" dirty="0" smtClean="0">
                <a:solidFill>
                  <a:schemeClr val="tx1">
                    <a:lumMod val="85000"/>
                  </a:schemeClr>
                </a:solidFill>
              </a:rPr>
              <a:t>When to get more data?</a:t>
            </a:r>
          </a:p>
          <a:p>
            <a:pPr marL="342900" indent="-342900">
              <a:buFont typeface="Arial" panose="020B0604020202020204" pitchFamily="34" charset="0"/>
              <a:buChar char="•"/>
            </a:pPr>
            <a:r>
              <a:rPr lang="en-US" sz="2100" b="1" dirty="0"/>
              <a:t>Selecting </a:t>
            </a:r>
            <a:r>
              <a:rPr lang="en-US" sz="2100" b="1" dirty="0" err="1"/>
              <a:t>Hyperparameters</a:t>
            </a:r>
            <a:endParaRPr lang="en-US" sz="2100" b="1" dirty="0"/>
          </a:p>
          <a:p>
            <a:pPr marL="800100" lvl="1" indent="-342900">
              <a:buFont typeface="Arial" panose="020B0604020202020204" pitchFamily="34" charset="0"/>
              <a:buChar char="•"/>
            </a:pPr>
            <a:r>
              <a:rPr lang="en-US" dirty="0" smtClean="0">
                <a:solidFill>
                  <a:schemeClr val="accent4">
                    <a:lumMod val="20000"/>
                    <a:lumOff val="80000"/>
                  </a:schemeClr>
                </a:solidFill>
              </a:rPr>
              <a:t>Manual</a:t>
            </a:r>
          </a:p>
          <a:p>
            <a:pPr marL="800100" lvl="2" indent="-342900">
              <a:buFont typeface="Arial" panose="020B0604020202020204" pitchFamily="34" charset="0"/>
              <a:buChar char="•"/>
            </a:pPr>
            <a:r>
              <a:rPr lang="en-US" sz="1900" b="1" dirty="0">
                <a:solidFill>
                  <a:schemeClr val="tx1"/>
                </a:solidFill>
              </a:rPr>
              <a:t>Automatic</a:t>
            </a:r>
          </a:p>
          <a:p>
            <a:pPr marL="342900" indent="-342900">
              <a:buFont typeface="Arial" panose="020B0604020202020204" pitchFamily="34" charset="0"/>
              <a:buChar char="•"/>
            </a:pPr>
            <a:r>
              <a:rPr lang="en-US" dirty="0" smtClean="0">
                <a:solidFill>
                  <a:schemeClr val="accent4">
                    <a:lumMod val="20000"/>
                    <a:lumOff val="80000"/>
                  </a:schemeClr>
                </a:solidFill>
              </a:rPr>
              <a:t>Debugging the model</a:t>
            </a:r>
            <a:endParaRPr lang="en-US" dirty="0">
              <a:solidFill>
                <a:schemeClr val="accent4">
                  <a:lumMod val="20000"/>
                  <a:lumOff val="80000"/>
                </a:schemeClr>
              </a:solidFill>
            </a:endParaRPr>
          </a:p>
        </p:txBody>
      </p:sp>
    </p:spTree>
    <p:extLst>
      <p:ext uri="{BB962C8B-B14F-4D97-AF65-F5344CB8AC3E}">
        <p14:creationId xmlns:p14="http://schemas.microsoft.com/office/powerpoint/2010/main" val="31466591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a:t>
            </a:r>
            <a:r>
              <a:rPr lang="en-US" dirty="0" err="1" smtClean="0"/>
              <a:t>Hyperparametr</a:t>
            </a:r>
            <a:r>
              <a:rPr lang="en-US" dirty="0" smtClean="0"/>
              <a:t> tuning</a:t>
            </a:r>
            <a:endParaRPr lang="en-US" dirty="0"/>
          </a:p>
        </p:txBody>
      </p:sp>
      <p:sp>
        <p:nvSpPr>
          <p:cNvPr id="3" name="Content Placeholder 2"/>
          <p:cNvSpPr>
            <a:spLocks noGrp="1"/>
          </p:cNvSpPr>
          <p:nvPr>
            <p:ph idx="1"/>
          </p:nvPr>
        </p:nvSpPr>
        <p:spPr>
          <a:xfrm>
            <a:off x="533400" y="2638044"/>
            <a:ext cx="10693400" cy="3318256"/>
          </a:xfrm>
        </p:spPr>
        <p:txBody>
          <a:bodyPr>
            <a:normAutofit/>
          </a:bodyPr>
          <a:lstStyle/>
          <a:p>
            <a:r>
              <a:rPr lang="en-US" dirty="0"/>
              <a:t>Manual </a:t>
            </a:r>
            <a:r>
              <a:rPr lang="en-US" dirty="0" err="1" smtClean="0"/>
              <a:t>hyperparameter</a:t>
            </a:r>
            <a:r>
              <a:rPr lang="en-US" dirty="0"/>
              <a:t> </a:t>
            </a:r>
            <a:r>
              <a:rPr lang="en-US" dirty="0" smtClean="0"/>
              <a:t>tuning </a:t>
            </a:r>
            <a:r>
              <a:rPr lang="en-US" dirty="0"/>
              <a:t>can work very well when the user has a good starting point, such </a:t>
            </a:r>
            <a:r>
              <a:rPr lang="en-US" dirty="0" smtClean="0"/>
              <a:t>as one </a:t>
            </a:r>
            <a:r>
              <a:rPr lang="en-US" dirty="0"/>
              <a:t>determined by others having worked on the same type of application </a:t>
            </a:r>
            <a:r>
              <a:rPr lang="en-US" dirty="0" smtClean="0"/>
              <a:t>and architecture</a:t>
            </a:r>
            <a:endParaRPr lang="en-US" dirty="0"/>
          </a:p>
          <a:p>
            <a:r>
              <a:rPr lang="en-US" dirty="0" smtClean="0"/>
              <a:t>For many applications; however, this starting point is not available and automated algorithms can find useful values of </a:t>
            </a:r>
            <a:r>
              <a:rPr lang="en-US" dirty="0" err="1" smtClean="0"/>
              <a:t>hyperparameters</a:t>
            </a:r>
            <a:r>
              <a:rPr lang="en-US" dirty="0" smtClean="0"/>
              <a:t>.</a:t>
            </a:r>
          </a:p>
          <a:p>
            <a:r>
              <a:rPr lang="en-US" dirty="0" smtClean="0"/>
              <a:t>There are three types of automated </a:t>
            </a:r>
            <a:r>
              <a:rPr lang="en-US" dirty="0" err="1" smtClean="0"/>
              <a:t>hyperparameter</a:t>
            </a:r>
            <a:r>
              <a:rPr lang="en-US" dirty="0" smtClean="0"/>
              <a:t> search algorithms:</a:t>
            </a:r>
          </a:p>
          <a:p>
            <a:pPr lvl="1"/>
            <a:r>
              <a:rPr lang="en-US" dirty="0" smtClean="0"/>
              <a:t>Grid search</a:t>
            </a:r>
          </a:p>
          <a:p>
            <a:pPr lvl="1"/>
            <a:r>
              <a:rPr lang="en-US" dirty="0" smtClean="0"/>
              <a:t>Random Search</a:t>
            </a:r>
          </a:p>
          <a:p>
            <a:pPr lvl="1"/>
            <a:r>
              <a:rPr lang="en-US" dirty="0" smtClean="0"/>
              <a:t>Model-based </a:t>
            </a:r>
            <a:r>
              <a:rPr lang="en-US" dirty="0" err="1" smtClean="0"/>
              <a:t>hyperparameter</a:t>
            </a:r>
            <a:r>
              <a:rPr lang="en-US" dirty="0" smtClean="0"/>
              <a:t> optimization</a:t>
            </a:r>
          </a:p>
        </p:txBody>
      </p:sp>
    </p:spTree>
    <p:extLst>
      <p:ext uri="{BB962C8B-B14F-4D97-AF65-F5344CB8AC3E}">
        <p14:creationId xmlns:p14="http://schemas.microsoft.com/office/powerpoint/2010/main" val="117374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878856"/>
          </a:xfrm>
        </p:spPr>
        <p:txBody>
          <a:bodyPr/>
          <a:lstStyle/>
          <a:p>
            <a:r>
              <a:rPr lang="en-US" dirty="0" smtClean="0"/>
              <a:t>Grid Search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99650" y="2062857"/>
                <a:ext cx="11292349" cy="4677155"/>
              </a:xfrm>
            </p:spPr>
            <p:txBody>
              <a:bodyPr>
                <a:normAutofit/>
              </a:bodyPr>
              <a:lstStyle/>
              <a:p>
                <a:r>
                  <a:rPr lang="en-US" dirty="0" smtClean="0"/>
                  <a:t>When there are three or fewer </a:t>
                </a:r>
                <a:r>
                  <a:rPr lang="en-US" dirty="0" err="1" smtClean="0"/>
                  <a:t>hyperparameters</a:t>
                </a:r>
                <a:r>
                  <a:rPr lang="en-US" dirty="0" smtClean="0"/>
                  <a:t>, the common practice is to perform </a:t>
                </a:r>
                <a:r>
                  <a:rPr lang="en-US" b="1" dirty="0" smtClean="0"/>
                  <a:t>grid search.</a:t>
                </a:r>
              </a:p>
              <a:p>
                <a:r>
                  <a:rPr lang="en-US" dirty="0" smtClean="0"/>
                  <a:t>In grid search, the user selects a small finite set of values for each </a:t>
                </a:r>
                <a:r>
                  <a:rPr lang="en-US" dirty="0" err="1" smtClean="0"/>
                  <a:t>hyperparameter</a:t>
                </a:r>
                <a:r>
                  <a:rPr lang="en-US" dirty="0" smtClean="0"/>
                  <a:t> to explore.</a:t>
                </a:r>
              </a:p>
              <a:p>
                <a:r>
                  <a:rPr lang="en-US" dirty="0" smtClean="0"/>
                  <a:t>The grid search algorithm then create a model for each combination of hyper-parameter values specified by the user keeping track of the validation error for each combination</a:t>
                </a:r>
              </a:p>
              <a:p>
                <a:r>
                  <a:rPr lang="en-US" dirty="0" smtClean="0"/>
                  <a:t>The combination that yields the best validation error is then selected as the best combination.</a:t>
                </a:r>
              </a:p>
              <a:p>
                <a:r>
                  <a:rPr lang="en-US" dirty="0" smtClean="0"/>
                  <a:t>The </a:t>
                </a:r>
                <a:r>
                  <a:rPr lang="en-US" dirty="0"/>
                  <a:t>obvious problem with grid search is that its computational cost </a:t>
                </a:r>
                <a:r>
                  <a:rPr lang="en-US" dirty="0" smtClean="0"/>
                  <a:t>grows exponentially </a:t>
                </a:r>
                <a:r>
                  <a:rPr lang="en-US" dirty="0"/>
                  <a:t>with the number of </a:t>
                </a:r>
                <a:r>
                  <a:rPr lang="en-US" dirty="0" err="1" smtClean="0"/>
                  <a:t>hyperparameters</a:t>
                </a:r>
                <a:endParaRPr lang="en-US" dirty="0" smtClean="0"/>
              </a:p>
              <a:p>
                <a:pPr lvl="1"/>
                <a:r>
                  <a:rPr lang="en-US" dirty="0" smtClean="0"/>
                  <a:t>If we have </a:t>
                </a:r>
                <a14:m>
                  <m:oMath xmlns:m="http://schemas.openxmlformats.org/officeDocument/2006/math">
                    <m:r>
                      <a:rPr lang="en-US" b="0" i="1" smtClean="0">
                        <a:latin typeface="Cambria Math" panose="02040503050406030204" pitchFamily="18" charset="0"/>
                      </a:rPr>
                      <m:t>𝑚</m:t>
                    </m:r>
                  </m:oMath>
                </a14:m>
                <a:r>
                  <a:rPr lang="en-US" dirty="0" smtClean="0"/>
                  <a:t> </a:t>
                </a:r>
                <a:r>
                  <a:rPr lang="en-US" dirty="0" err="1" smtClean="0"/>
                  <a:t>hyperparameters</a:t>
                </a:r>
                <a:r>
                  <a:rPr lang="en-US" dirty="0"/>
                  <a:t> </a:t>
                </a:r>
                <a:r>
                  <a:rPr lang="en-US" dirty="0" smtClean="0"/>
                  <a:t>each taking at most </a:t>
                </a:r>
                <a14:m>
                  <m:oMath xmlns:m="http://schemas.openxmlformats.org/officeDocument/2006/math">
                    <m:r>
                      <a:rPr lang="en-US" b="0" i="1" smtClean="0">
                        <a:latin typeface="Cambria Math" panose="02040503050406030204" pitchFamily="18" charset="0"/>
                      </a:rPr>
                      <m:t>𝑛</m:t>
                    </m:r>
                  </m:oMath>
                </a14:m>
                <a:r>
                  <a:rPr lang="en-US" dirty="0" smtClean="0"/>
                  <a:t> values,  </a:t>
                </a:r>
                <a:r>
                  <a:rPr lang="en-US" dirty="0"/>
                  <a:t>then the number of training and evaluation </a:t>
                </a:r>
                <a:r>
                  <a:rPr lang="en-US" dirty="0" smtClean="0"/>
                  <a:t>trials required </a:t>
                </a:r>
                <a:r>
                  <a:rPr lang="en-US" dirty="0"/>
                  <a:t>grows </a:t>
                </a:r>
                <a:r>
                  <a:rPr lang="en-US" dirty="0" smtClean="0"/>
                  <a:t>as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𝑛</m:t>
                        </m:r>
                      </m:sup>
                    </m:sSup>
                    <m:r>
                      <a:rPr lang="en-US" b="0" i="1" smtClean="0">
                        <a:latin typeface="Cambria Math" panose="02040503050406030204" pitchFamily="18" charset="0"/>
                      </a:rPr>
                      <m:t>)</m:t>
                    </m:r>
                  </m:oMath>
                </a14:m>
                <a:r>
                  <a:rPr lang="en-US" dirty="0" smtClean="0"/>
                  <a:t>. </a:t>
                </a:r>
                <a:endParaRPr lang="en-US" dirty="0"/>
              </a:p>
              <a:p>
                <a:pPr lvl="1"/>
                <a:endParaRPr lang="en-US"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99650" y="2062857"/>
                <a:ext cx="11292349" cy="4677155"/>
              </a:xfrm>
              <a:blipFill>
                <a:blip r:embed="rId2"/>
                <a:stretch>
                  <a:fillRect l="-378" t="-651"/>
                </a:stretch>
              </a:blipFill>
            </p:spPr>
            <p:txBody>
              <a:bodyPr/>
              <a:lstStyle/>
              <a:p>
                <a:r>
                  <a:rPr lang="en-US">
                    <a:noFill/>
                  </a:rPr>
                  <a:t> </a:t>
                </a:r>
              </a:p>
            </p:txBody>
          </p:sp>
        </mc:Fallback>
      </mc:AlternateContent>
    </p:spTree>
    <p:extLst>
      <p:ext uri="{BB962C8B-B14F-4D97-AF65-F5344CB8AC3E}">
        <p14:creationId xmlns:p14="http://schemas.microsoft.com/office/powerpoint/2010/main" val="4227336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936" y="330512"/>
            <a:ext cx="7729728" cy="1188720"/>
          </a:xfrm>
        </p:spPr>
        <p:txBody>
          <a:bodyPr/>
          <a:lstStyle/>
          <a:p>
            <a:r>
              <a:rPr lang="en-US" dirty="0" err="1" smtClean="0"/>
              <a:t>Hyperparameter</a:t>
            </a:r>
            <a:r>
              <a:rPr lang="en-US" dirty="0" smtClean="0"/>
              <a:t> range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70155" y="2153412"/>
                <a:ext cx="9822426" cy="4601349"/>
              </a:xfrm>
            </p:spPr>
            <p:txBody>
              <a:bodyPr>
                <a:normAutofit/>
              </a:bodyPr>
              <a:lstStyle/>
              <a:p>
                <a:r>
                  <a:rPr lang="en-US" dirty="0" smtClean="0"/>
                  <a:t>How should the list of values to search over be chosen for each </a:t>
                </a:r>
                <a:r>
                  <a:rPr lang="en-US" dirty="0" err="1" smtClean="0"/>
                  <a:t>hyperparameter</a:t>
                </a:r>
                <a:r>
                  <a:rPr lang="en-US" dirty="0" smtClean="0"/>
                  <a:t>?</a:t>
                </a:r>
              </a:p>
              <a:p>
                <a:r>
                  <a:rPr lang="en-US" dirty="0" smtClean="0"/>
                  <a:t>In the case of numerical (ordered) </a:t>
                </a:r>
                <a:r>
                  <a:rPr lang="en-US" dirty="0" err="1" smtClean="0"/>
                  <a:t>hyperparameters</a:t>
                </a:r>
                <a:r>
                  <a:rPr lang="en-US" dirty="0" smtClean="0"/>
                  <a:t>, the smallest and largest values should be chosen conservatively, based on prior experience with similar experiment.</a:t>
                </a:r>
              </a:p>
              <a:p>
                <a:r>
                  <a:rPr lang="en-US" dirty="0" smtClean="0"/>
                  <a:t>It is recommended to pick values approximately </a:t>
                </a:r>
                <a:r>
                  <a:rPr lang="en-US" b="1" dirty="0" smtClean="0"/>
                  <a:t>on a logarithmic scale</a:t>
                </a:r>
                <a:r>
                  <a:rPr lang="en-US" dirty="0" smtClean="0"/>
                  <a:t>:</a:t>
                </a:r>
              </a:p>
              <a:p>
                <a:pPr lvl="1"/>
                <a:r>
                  <a:rPr lang="en-US" dirty="0" smtClean="0"/>
                  <a:t>For example, a learning rate taken within the set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0.1, 0.01, 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e>
                    </m:d>
                  </m:oMath>
                </a14:m>
                <a:r>
                  <a:rPr lang="en-US" dirty="0" smtClean="0"/>
                  <a:t> or the number of hidden units taken within the set </a:t>
                </a:r>
                <a14:m>
                  <m:oMath xmlns:m="http://schemas.openxmlformats.org/officeDocument/2006/math">
                    <m:r>
                      <a:rPr lang="en-US" b="0" i="1" smtClean="0">
                        <a:latin typeface="Cambria Math" panose="02040503050406030204" pitchFamily="18" charset="0"/>
                      </a:rPr>
                      <m:t>{50,100,200,500,1000,2000}</m:t>
                    </m:r>
                  </m:oMath>
                </a14:m>
                <a:endParaRPr lang="en-US" dirty="0" smtClean="0"/>
              </a:p>
              <a:p>
                <a:r>
                  <a:rPr lang="en-US" dirty="0"/>
                  <a:t>Grid search usually performs best when it is performed repeatedly.  </a:t>
                </a:r>
              </a:p>
              <a:p>
                <a:pPr lvl="1"/>
                <a:r>
                  <a:rPr lang="en-US" dirty="0"/>
                  <a:t>For instance suppose that the range of parameters tried for a hyper-parameter is {-1,0,1}. If  the best value found is 1, then perhaps we underestimated the range for this </a:t>
                </a:r>
                <a:r>
                  <a:rPr lang="en-US" dirty="0" err="1"/>
                  <a:t>hyperparameter</a:t>
                </a:r>
                <a:r>
                  <a:rPr lang="en-US" dirty="0"/>
                  <a:t> and should try a larger range such as {1,2,3}.  Similarly, if the best value found is 0, then we might want to refine our estimate by zooming in and running a grid search over {-0.1, 0, 0.1}</a:t>
                </a:r>
              </a:p>
              <a:p>
                <a:endParaRPr lang="en-US" dirty="0" smtClean="0"/>
              </a:p>
              <a:p>
                <a:pPr marL="228600" lvl="1" indent="0">
                  <a:buNone/>
                </a:pPr>
                <a:r>
                  <a:rPr lang="en-US" dirty="0" smtClean="0"/>
                  <a:t> </a:t>
                </a:r>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70155" y="2153412"/>
                <a:ext cx="9822426" cy="4601349"/>
              </a:xfrm>
              <a:blipFill>
                <a:blip r:embed="rId2"/>
                <a:stretch>
                  <a:fillRect l="-435" t="-662" r="-497"/>
                </a:stretch>
              </a:blipFill>
            </p:spPr>
            <p:txBody>
              <a:bodyPr/>
              <a:lstStyle/>
              <a:p>
                <a:r>
                  <a:rPr lang="en-US">
                    <a:noFill/>
                  </a:rPr>
                  <a:t> </a:t>
                </a:r>
              </a:p>
            </p:txBody>
          </p:sp>
        </mc:Fallback>
      </mc:AlternateContent>
    </p:spTree>
    <p:extLst>
      <p:ext uri="{BB962C8B-B14F-4D97-AF65-F5344CB8AC3E}">
        <p14:creationId xmlns:p14="http://schemas.microsoft.com/office/powerpoint/2010/main" val="80753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161" y="301014"/>
            <a:ext cx="7729728" cy="716624"/>
          </a:xfrm>
        </p:spPr>
        <p:txBody>
          <a:bodyPr>
            <a:normAutofit fontScale="90000"/>
          </a:bodyPr>
          <a:lstStyle/>
          <a:p>
            <a:r>
              <a:rPr lang="en-US" dirty="0" smtClean="0"/>
              <a:t>Random Search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2605" y="1295940"/>
                <a:ext cx="10316891" cy="4278949"/>
              </a:xfrm>
            </p:spPr>
            <p:txBody>
              <a:bodyPr>
                <a:normAutofit lnSpcReduction="10000"/>
              </a:bodyPr>
              <a:lstStyle/>
              <a:p>
                <a:r>
                  <a:rPr lang="en-US" b="1" dirty="0" smtClean="0"/>
                  <a:t>Random search</a:t>
                </a:r>
                <a:r>
                  <a:rPr lang="en-US" dirty="0" smtClean="0"/>
                  <a:t> </a:t>
                </a:r>
                <a:r>
                  <a:rPr lang="en-US" dirty="0"/>
                  <a:t>is an alternative to grid search that is </a:t>
                </a:r>
                <a:r>
                  <a:rPr lang="en-US" dirty="0" smtClean="0"/>
                  <a:t>simple </a:t>
                </a:r>
                <a:r>
                  <a:rPr lang="en-US" dirty="0"/>
                  <a:t>to program, </a:t>
                </a:r>
                <a:r>
                  <a:rPr lang="en-US" dirty="0" smtClean="0"/>
                  <a:t>more convenient </a:t>
                </a:r>
                <a:r>
                  <a:rPr lang="en-US" dirty="0"/>
                  <a:t>to use, and converges much faster to good values of the </a:t>
                </a:r>
                <a:r>
                  <a:rPr lang="en-US" dirty="0" err="1" smtClean="0"/>
                  <a:t>hyperparameters</a:t>
                </a:r>
                <a:endParaRPr lang="en-US" dirty="0" smtClean="0"/>
              </a:p>
              <a:p>
                <a:r>
                  <a:rPr lang="en-US" dirty="0" smtClean="0"/>
                  <a:t>In random search, we first define a distribution for each hyper-parameter, for example a Bernoulli distribution for discrete variables or  a uniform distribution on logarithmic scale for real-valued  </a:t>
                </a:r>
                <a:r>
                  <a:rPr lang="en-US" dirty="0" err="1" smtClean="0"/>
                  <a:t>hyperparameters</a:t>
                </a:r>
                <a:r>
                  <a:rPr lang="en-US" dirty="0" smtClean="0"/>
                  <a:t>. </a:t>
                </a:r>
              </a:p>
              <a:p>
                <a:pPr lvl="1"/>
                <a:r>
                  <a:rPr lang="en-US" dirty="0" smtClean="0"/>
                  <a:t>For instance for learning rate we can sample from a uniform distribution in the log scale in the range [-5,-1], that is;   </a:t>
                </a:r>
                <a14:m>
                  <m:oMath xmlns:m="http://schemas.openxmlformats.org/officeDocument/2006/math">
                    <m:r>
                      <a:rPr lang="en-US" b="0" i="1" smtClean="0">
                        <a:latin typeface="Cambria Math" panose="02040503050406030204" pitchFamily="18" charset="0"/>
                      </a:rPr>
                      <m:t>𝑙𝑜𝑔𝑙𝑟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−5,−1</m:t>
                        </m:r>
                      </m:e>
                    </m:d>
                  </m:oMath>
                </a14:m>
                <a:r>
                  <a:rPr lang="en-US" dirty="0" smtClean="0"/>
                  <a:t> and </a:t>
                </a:r>
                <a14:m>
                  <m:oMath xmlns:m="http://schemas.openxmlformats.org/officeDocument/2006/math">
                    <m:r>
                      <a:rPr lang="en-US" b="0" i="1" smtClean="0">
                        <a:latin typeface="Cambria Math" panose="02040503050406030204" pitchFamily="18" charset="0"/>
                      </a:rPr>
                      <m:t>𝑙𝑒𝑎𝑟𝑛𝑖𝑛𝑔𝑟𝑎𝑡𝑒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𝑙𝑜𝑔𝑙𝑟</m:t>
                        </m:r>
                      </m:sup>
                    </m:sSup>
                  </m:oMath>
                </a14:m>
                <a:endParaRPr lang="en-US" dirty="0" smtClean="0"/>
              </a:p>
              <a:p>
                <a:pPr lvl="1"/>
                <a:r>
                  <a:rPr lang="en-US" dirty="0" smtClean="0"/>
                  <a:t>In python this can be implemented as: </a:t>
                </a:r>
              </a:p>
              <a:p>
                <a:pPr lvl="1"/>
                <a:endParaRPr lang="en-US" dirty="0"/>
              </a:p>
              <a:p>
                <a:pPr marL="228600" lvl="1" indent="0">
                  <a:buNone/>
                </a:pPr>
                <a:endParaRPr lang="en-US" dirty="0" smtClean="0"/>
              </a:p>
              <a:p>
                <a:r>
                  <a:rPr lang="en-US" dirty="0" smtClean="0"/>
                  <a:t>A random search can be exponentially more efficient than the grid search when there are several </a:t>
                </a:r>
                <a:r>
                  <a:rPr lang="en-US" dirty="0" err="1" smtClean="0"/>
                  <a:t>hyperparameters</a:t>
                </a:r>
                <a:r>
                  <a:rPr lang="en-US" dirty="0" smtClean="0"/>
                  <a:t> that do not strongly affect the performance measure</a:t>
                </a:r>
              </a:p>
              <a:p>
                <a:pPr lvl="1"/>
                <a:r>
                  <a:rPr lang="en-US" dirty="0" smtClean="0"/>
                  <a:t>This means the random search reduces the validation error much faster than grid search in terms of the number of trials run by each method ( More details can be found in </a:t>
                </a:r>
                <a:r>
                  <a:rPr lang="en-US" dirty="0" err="1" smtClean="0">
                    <a:hlinkClick r:id="rId2"/>
                  </a:rPr>
                  <a:t>Bergstra</a:t>
                </a:r>
                <a:r>
                  <a:rPr lang="en-US" dirty="0" smtClean="0">
                    <a:hlinkClick r:id="rId2"/>
                  </a:rPr>
                  <a:t> and </a:t>
                </a:r>
                <a:r>
                  <a:rPr lang="en-US" dirty="0" err="1" smtClean="0">
                    <a:hlinkClick r:id="rId2"/>
                  </a:rPr>
                  <a:t>Bengio</a:t>
                </a:r>
                <a:r>
                  <a:rPr lang="en-US" dirty="0" smtClean="0">
                    <a:hlinkClick r:id="rId2"/>
                  </a:rPr>
                  <a:t> 2012</a:t>
                </a:r>
                <a:r>
                  <a:rPr lang="en-US" dirty="0" smtClean="0"/>
                  <a:t>)</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2605" y="1295940"/>
                <a:ext cx="10316891" cy="4278949"/>
              </a:xfrm>
              <a:blipFill>
                <a:blip r:embed="rId3"/>
                <a:stretch>
                  <a:fillRect l="-354" t="-1425" b="-1140"/>
                </a:stretch>
              </a:blipFill>
            </p:spPr>
            <p:txBody>
              <a:bodyPr/>
              <a:lstStyle/>
              <a:p>
                <a:r>
                  <a:rPr lang="en-US">
                    <a:noFill/>
                  </a:rPr>
                  <a:t> </a:t>
                </a:r>
              </a:p>
            </p:txBody>
          </p:sp>
        </mc:Fallback>
      </mc:AlternateContent>
      <p:pic>
        <p:nvPicPr>
          <p:cNvPr id="5" name="Picture 4"/>
          <p:cNvPicPr>
            <a:picLocks noChangeAspect="1"/>
          </p:cNvPicPr>
          <p:nvPr/>
        </p:nvPicPr>
        <p:blipFill>
          <a:blip r:embed="rId4"/>
          <a:stretch>
            <a:fillRect/>
          </a:stretch>
        </p:blipFill>
        <p:spPr>
          <a:xfrm>
            <a:off x="5471652" y="3389978"/>
            <a:ext cx="3907554" cy="789568"/>
          </a:xfrm>
          <a:prstGeom prst="rect">
            <a:avLst/>
          </a:prstGeom>
        </p:spPr>
      </p:pic>
    </p:spTree>
    <p:extLst>
      <p:ext uri="{BB962C8B-B14F-4D97-AF65-F5344CB8AC3E}">
        <p14:creationId xmlns:p14="http://schemas.microsoft.com/office/powerpoint/2010/main" val="3835039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3568" y="250722"/>
            <a:ext cx="7729728" cy="693174"/>
          </a:xfrm>
        </p:spPr>
        <p:txBody>
          <a:bodyPr>
            <a:normAutofit fontScale="90000"/>
          </a:bodyPr>
          <a:lstStyle/>
          <a:p>
            <a:r>
              <a:rPr lang="en-US" dirty="0" smtClean="0"/>
              <a:t>Random Vs Grid Search</a:t>
            </a:r>
            <a:endParaRPr lang="en-US" dirty="0"/>
          </a:p>
        </p:txBody>
      </p:sp>
      <p:sp>
        <p:nvSpPr>
          <p:cNvPr id="10" name="Content Placeholder 9"/>
          <p:cNvSpPr>
            <a:spLocks noGrp="1"/>
          </p:cNvSpPr>
          <p:nvPr>
            <p:ph sz="half" idx="1"/>
          </p:nvPr>
        </p:nvSpPr>
        <p:spPr>
          <a:xfrm>
            <a:off x="225060" y="1310687"/>
            <a:ext cx="4893859" cy="5060616"/>
          </a:xfrm>
        </p:spPr>
        <p:txBody>
          <a:bodyPr>
            <a:normAutofit fontScale="70000" lnSpcReduction="20000"/>
          </a:bodyPr>
          <a:lstStyle/>
          <a:p>
            <a:r>
              <a:rPr lang="en-US" dirty="0" smtClean="0"/>
              <a:t>To perform grid search,  user provides a pre-defined set of values for each </a:t>
            </a:r>
            <a:r>
              <a:rPr lang="en-US" dirty="0" err="1" smtClean="0"/>
              <a:t>hyperparameter</a:t>
            </a:r>
            <a:endParaRPr lang="en-US" dirty="0" smtClean="0"/>
          </a:p>
          <a:p>
            <a:r>
              <a:rPr lang="en-US" dirty="0" smtClean="0"/>
              <a:t>In random search, user samples randomly from a pre-defined distribution</a:t>
            </a:r>
          </a:p>
          <a:p>
            <a:r>
              <a:rPr lang="en-US" dirty="0" smtClean="0"/>
              <a:t>The picture only shows two </a:t>
            </a:r>
            <a:r>
              <a:rPr lang="en-US" dirty="0" err="1" smtClean="0"/>
              <a:t>hyperparameters</a:t>
            </a:r>
            <a:r>
              <a:rPr lang="en-US" dirty="0" smtClean="0"/>
              <a:t> for illustration purposes but we are typically interested in many more</a:t>
            </a:r>
          </a:p>
          <a:p>
            <a:r>
              <a:rPr lang="en-US" dirty="0" smtClean="0"/>
              <a:t>The validation error is shown along each </a:t>
            </a:r>
            <a:r>
              <a:rPr lang="en-US" dirty="0" err="1" smtClean="0"/>
              <a:t>hyperparameter</a:t>
            </a:r>
            <a:r>
              <a:rPr lang="en-US" dirty="0" smtClean="0"/>
              <a:t> axis in green</a:t>
            </a:r>
          </a:p>
          <a:p>
            <a:r>
              <a:rPr lang="en-US" dirty="0" smtClean="0"/>
              <a:t>This figure illustrates a typical case where only some </a:t>
            </a:r>
            <a:r>
              <a:rPr lang="en-US" dirty="0" err="1" smtClean="0"/>
              <a:t>hyperparameters</a:t>
            </a:r>
            <a:r>
              <a:rPr lang="en-US" dirty="0" smtClean="0"/>
              <a:t> have a significant influence on the validation error</a:t>
            </a:r>
          </a:p>
          <a:p>
            <a:r>
              <a:rPr lang="en-US" dirty="0" smtClean="0"/>
              <a:t>In this illustration the validation error along the </a:t>
            </a:r>
            <a:r>
              <a:rPr lang="en-US" dirty="0" err="1" smtClean="0"/>
              <a:t>hyperparameters</a:t>
            </a:r>
            <a:r>
              <a:rPr lang="en-US" dirty="0" smtClean="0"/>
              <a:t> on the vertical axis does not change much. In contrast  </a:t>
            </a:r>
            <a:r>
              <a:rPr lang="en-US" dirty="0"/>
              <a:t>t</a:t>
            </a:r>
            <a:r>
              <a:rPr lang="en-US" dirty="0" smtClean="0"/>
              <a:t>he validation error along the </a:t>
            </a:r>
            <a:r>
              <a:rPr lang="en-US" dirty="0" err="1" smtClean="0"/>
              <a:t>hyperparameter</a:t>
            </a:r>
            <a:r>
              <a:rPr lang="en-US" dirty="0" smtClean="0"/>
              <a:t> on the horizontal axis has much more variation signaling the significance of this </a:t>
            </a:r>
            <a:r>
              <a:rPr lang="en-US" dirty="0" err="1" smtClean="0"/>
              <a:t>hyperparameter</a:t>
            </a:r>
            <a:r>
              <a:rPr lang="en-US" dirty="0" smtClean="0"/>
              <a:t>. </a:t>
            </a:r>
          </a:p>
          <a:p>
            <a:r>
              <a:rPr lang="en-US" dirty="0" smtClean="0"/>
              <a:t>The grid search wastes an amount of computation that is exponential in the number of non-influential </a:t>
            </a:r>
            <a:r>
              <a:rPr lang="en-US" dirty="0" err="1" smtClean="0"/>
              <a:t>hyperparameters</a:t>
            </a:r>
            <a:r>
              <a:rPr lang="en-US" dirty="0" smtClean="0"/>
              <a:t>. ( In this figure, it trains and evaluates 9 models while only trying three different values for the influential </a:t>
            </a:r>
            <a:r>
              <a:rPr lang="en-US" dirty="0" err="1" smtClean="0"/>
              <a:t>hyperparameter</a:t>
            </a:r>
            <a:r>
              <a:rPr lang="en-US" dirty="0" smtClean="0"/>
              <a:t>)</a:t>
            </a:r>
          </a:p>
          <a:p>
            <a:r>
              <a:rPr lang="en-US" dirty="0" smtClean="0"/>
              <a:t>In contrast, random search tests a unique value for every influential </a:t>
            </a:r>
            <a:r>
              <a:rPr lang="en-US" dirty="0" err="1" smtClean="0"/>
              <a:t>hyperparameter</a:t>
            </a:r>
            <a:r>
              <a:rPr lang="en-US" dirty="0" smtClean="0"/>
              <a:t> on nearly every trial.  (in this figure, it trains and evaluates 9 models with 9 different values for the influential </a:t>
            </a:r>
            <a:r>
              <a:rPr lang="en-US" dirty="0" err="1" smtClean="0"/>
              <a:t>hyperparameter</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5295900" y="1582103"/>
            <a:ext cx="6896100" cy="3267075"/>
          </a:xfrm>
          <a:prstGeom prst="rect">
            <a:avLst/>
          </a:prstGeom>
        </p:spPr>
      </p:pic>
      <p:sp>
        <p:nvSpPr>
          <p:cNvPr id="12" name="TextBox 11"/>
          <p:cNvSpPr txBox="1"/>
          <p:nvPr/>
        </p:nvSpPr>
        <p:spPr>
          <a:xfrm>
            <a:off x="6691112" y="4965562"/>
            <a:ext cx="4105676" cy="276999"/>
          </a:xfrm>
          <a:prstGeom prst="rect">
            <a:avLst/>
          </a:prstGeom>
          <a:noFill/>
        </p:spPr>
        <p:txBody>
          <a:bodyPr wrap="none" rtlCol="0">
            <a:spAutoFit/>
          </a:bodyPr>
          <a:lstStyle/>
          <a:p>
            <a:r>
              <a:rPr lang="en-US" sz="1200" dirty="0" smtClean="0"/>
              <a:t>Image from </a:t>
            </a:r>
            <a:r>
              <a:rPr lang="en-US" sz="1200" dirty="0" err="1" smtClean="0"/>
              <a:t>goodfellow</a:t>
            </a:r>
            <a:r>
              <a:rPr lang="en-US" sz="1200" dirty="0" smtClean="0"/>
              <a:t> etc. al. (deep learning book), chapter 11</a:t>
            </a:r>
            <a:endParaRPr lang="en-US" sz="1200" dirty="0"/>
          </a:p>
        </p:txBody>
      </p:sp>
    </p:spTree>
    <p:extLst>
      <p:ext uri="{BB962C8B-B14F-4D97-AF65-F5344CB8AC3E}">
        <p14:creationId xmlns:p14="http://schemas.microsoft.com/office/powerpoint/2010/main" val="1739959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386" y="545592"/>
            <a:ext cx="7729728" cy="902208"/>
          </a:xfrm>
        </p:spPr>
        <p:txBody>
          <a:bodyPr>
            <a:normAutofit fontScale="90000"/>
          </a:bodyPr>
          <a:lstStyle/>
          <a:p>
            <a:r>
              <a:rPr lang="en-US" dirty="0" smtClean="0"/>
              <a:t>Successive Halving: Improvement to random search</a:t>
            </a:r>
            <a:endParaRPr lang="en-US" dirty="0"/>
          </a:p>
        </p:txBody>
      </p:sp>
      <p:sp>
        <p:nvSpPr>
          <p:cNvPr id="3" name="Content Placeholder 2"/>
          <p:cNvSpPr>
            <a:spLocks noGrp="1"/>
          </p:cNvSpPr>
          <p:nvPr>
            <p:ph idx="1"/>
          </p:nvPr>
        </p:nvSpPr>
        <p:spPr>
          <a:xfrm>
            <a:off x="749300" y="1816100"/>
            <a:ext cx="10795000" cy="4292600"/>
          </a:xfrm>
        </p:spPr>
        <p:txBody>
          <a:bodyPr>
            <a:normAutofit fontScale="85000" lnSpcReduction="20000"/>
          </a:bodyPr>
          <a:lstStyle/>
          <a:p>
            <a:r>
              <a:rPr lang="en-US" dirty="0" smtClean="0"/>
              <a:t>Successive halving (</a:t>
            </a:r>
            <a:r>
              <a:rPr lang="en-US" dirty="0" smtClean="0">
                <a:hlinkClick r:id="rId2"/>
              </a:rPr>
              <a:t>Jamieson and </a:t>
            </a:r>
            <a:r>
              <a:rPr lang="en-US" dirty="0" err="1" smtClean="0">
                <a:hlinkClick r:id="rId2"/>
              </a:rPr>
              <a:t>Talwalker</a:t>
            </a:r>
            <a:r>
              <a:rPr lang="en-US" dirty="0" smtClean="0">
                <a:hlinkClick r:id="rId2"/>
              </a:rPr>
              <a:t>, 2015</a:t>
            </a:r>
            <a:r>
              <a:rPr lang="en-US" dirty="0" smtClean="0"/>
              <a:t>) is an improvement to random search problem which strives to stop bad configurations early in the </a:t>
            </a:r>
            <a:r>
              <a:rPr lang="en-US" dirty="0" err="1" smtClean="0"/>
              <a:t>hyparameter</a:t>
            </a:r>
            <a:r>
              <a:rPr lang="en-US" dirty="0" smtClean="0"/>
              <a:t> search process.</a:t>
            </a:r>
          </a:p>
          <a:p>
            <a:r>
              <a:rPr lang="en-US" dirty="0" smtClean="0"/>
              <a:t>Successive halving is based on the assumption that the good </a:t>
            </a:r>
            <a:r>
              <a:rPr lang="en-US" dirty="0" err="1" smtClean="0"/>
              <a:t>hyperparameter</a:t>
            </a:r>
            <a:r>
              <a:rPr lang="en-US" dirty="0" smtClean="0"/>
              <a:t> configurations tend to score higher relatively to the worst one after a small number of iterations.</a:t>
            </a:r>
          </a:p>
          <a:p>
            <a:pPr lvl="1"/>
            <a:r>
              <a:rPr lang="en-US" dirty="0" smtClean="0"/>
              <a:t>So if we get rid of what seems to be bad configurations early on, we can spend most of our time exploring more promising configuration</a:t>
            </a:r>
          </a:p>
          <a:p>
            <a:r>
              <a:rPr lang="en-US" dirty="0" smtClean="0"/>
              <a:t>Suppose you have a fixed total budget  (amount of resources) that you can dedicate to </a:t>
            </a:r>
            <a:r>
              <a:rPr lang="en-US" dirty="0" err="1" smtClean="0"/>
              <a:t>hyperparamter</a:t>
            </a:r>
            <a:r>
              <a:rPr lang="en-US" dirty="0" smtClean="0"/>
              <a:t> search. For instance, you can run each </a:t>
            </a:r>
            <a:r>
              <a:rPr lang="en-US" dirty="0" err="1" smtClean="0"/>
              <a:t>hyperparameter</a:t>
            </a:r>
            <a:r>
              <a:rPr lang="en-US" dirty="0" smtClean="0"/>
              <a:t> configurations a certain number of epoch.</a:t>
            </a:r>
          </a:p>
          <a:p>
            <a:pPr lvl="1"/>
            <a:r>
              <a:rPr lang="en-US" dirty="0" smtClean="0"/>
              <a:t>Randomly sample a set of </a:t>
            </a:r>
            <a:r>
              <a:rPr lang="en-US" dirty="0" err="1" smtClean="0"/>
              <a:t>hyperparameter</a:t>
            </a:r>
            <a:r>
              <a:rPr lang="en-US" dirty="0" smtClean="0"/>
              <a:t> configuration as you do in grid search.</a:t>
            </a:r>
          </a:p>
          <a:p>
            <a:pPr lvl="1"/>
            <a:r>
              <a:rPr lang="en-US" dirty="0" smtClean="0"/>
              <a:t>Uniformly </a:t>
            </a:r>
            <a:r>
              <a:rPr lang="en-US" dirty="0"/>
              <a:t>allocate a budget to a set of candidate </a:t>
            </a:r>
            <a:r>
              <a:rPr lang="en-US" dirty="0" err="1"/>
              <a:t>hyperparameter</a:t>
            </a:r>
            <a:r>
              <a:rPr lang="en-US" dirty="0"/>
              <a:t> configurations in a given rung.</a:t>
            </a:r>
          </a:p>
          <a:p>
            <a:pPr lvl="1"/>
            <a:r>
              <a:rPr lang="en-US" dirty="0"/>
              <a:t>Evaluate the </a:t>
            </a:r>
            <a:r>
              <a:rPr lang="en-US" dirty="0" smtClean="0"/>
              <a:t>validation loss </a:t>
            </a:r>
            <a:r>
              <a:rPr lang="en-US" dirty="0"/>
              <a:t>of all candidate configurations.</a:t>
            </a:r>
          </a:p>
          <a:p>
            <a:pPr lvl="1"/>
            <a:r>
              <a:rPr lang="en-US" dirty="0" smtClean="0"/>
              <a:t>Promote </a:t>
            </a:r>
            <a:r>
              <a:rPr lang="en-US" dirty="0"/>
              <a:t>the top half of candidate configurations to the next rung.</a:t>
            </a:r>
          </a:p>
          <a:p>
            <a:pPr lvl="1"/>
            <a:r>
              <a:rPr lang="en-US" dirty="0"/>
              <a:t>Double the budget per configuration for the next rung and repeat until one configurations remains.  </a:t>
            </a:r>
            <a:endParaRPr lang="en-US" dirty="0" smtClean="0"/>
          </a:p>
          <a:p>
            <a:r>
              <a:rPr lang="en-US" dirty="0"/>
              <a:t>The algorithm can be generalized to allow for a variable rate of elimination η so that only 1/η of configurations are promoted to the next rung. </a:t>
            </a:r>
            <a:endParaRPr lang="en-US" dirty="0" smtClean="0"/>
          </a:p>
          <a:p>
            <a:pPr lvl="1"/>
            <a:r>
              <a:rPr lang="en-US" dirty="0" smtClean="0"/>
              <a:t>higher </a:t>
            </a:r>
            <a:r>
              <a:rPr lang="en-US" dirty="0"/>
              <a:t>η indicates a more aggressive rate of elimination where all but the top 1/η of configurations are eliminated.</a:t>
            </a:r>
          </a:p>
        </p:txBody>
      </p:sp>
    </p:spTree>
    <p:extLst>
      <p:ext uri="{BB962C8B-B14F-4D97-AF65-F5344CB8AC3E}">
        <p14:creationId xmlns:p14="http://schemas.microsoft.com/office/powerpoint/2010/main" val="4249254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94792"/>
            <a:ext cx="7729728" cy="800608"/>
          </a:xfrm>
        </p:spPr>
        <p:txBody>
          <a:bodyPr/>
          <a:lstStyle/>
          <a:p>
            <a:r>
              <a:rPr lang="en-US" dirty="0" smtClean="0"/>
              <a:t>Successive Halving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9700" y="1651000"/>
                <a:ext cx="12052300" cy="4711699"/>
              </a:xfrm>
            </p:spPr>
            <p:txBody>
              <a:bodyPr>
                <a:normAutofit/>
              </a:bodyPr>
              <a:lstStyle/>
              <a:p>
                <a:r>
                  <a:rPr lang="en-US" dirty="0" smtClean="0"/>
                  <a:t>Suppose you want to tune a two-layered neural network with the following randomly sampled </a:t>
                </a:r>
                <a:r>
                  <a:rPr lang="en-US" dirty="0" err="1" smtClean="0"/>
                  <a:t>hyperparameter</a:t>
                </a:r>
                <a:r>
                  <a:rPr lang="en-US" dirty="0" smtClean="0"/>
                  <a:t> values:</a:t>
                </a:r>
              </a:p>
              <a:p>
                <a:pPr lvl="1"/>
                <a:r>
                  <a:rPr lang="en-US" dirty="0" smtClean="0"/>
                  <a:t>Learning rate: (0.1,0.01, 0.001)</a:t>
                </a:r>
              </a:p>
              <a:p>
                <a:pPr lvl="1"/>
                <a:r>
                  <a:rPr lang="en-US" dirty="0" smtClean="0"/>
                  <a:t>Momentum (decay rate): (0.85, 0.9, 0.95)</a:t>
                </a:r>
              </a:p>
              <a:p>
                <a:pPr lvl="1"/>
                <a:r>
                  <a:rPr lang="en-US" dirty="0" smtClean="0"/>
                  <a:t>L2 weight decay (lambda) : </a:t>
                </a:r>
                <a:r>
                  <a:rPr lang="en-US" dirty="0"/>
                  <a:t>(0.01, 0.001, 0.0001</a:t>
                </a:r>
                <a:r>
                  <a:rPr lang="en-US" dirty="0" smtClean="0"/>
                  <a:t>)</a:t>
                </a:r>
              </a:p>
              <a:p>
                <a:r>
                  <a:rPr lang="en-US" dirty="0" smtClean="0"/>
                  <a:t>So we have a total of 3*3*3=27 randomly sampled </a:t>
                </a:r>
                <a:r>
                  <a:rPr lang="en-US" dirty="0" err="1" smtClean="0"/>
                  <a:t>hyperparameter</a:t>
                </a:r>
                <a:r>
                  <a:rPr lang="en-US" dirty="0" smtClean="0"/>
                  <a:t> configurations.</a:t>
                </a:r>
              </a:p>
              <a:p>
                <a:r>
                  <a:rPr lang="en-US" dirty="0" smtClean="0"/>
                  <a:t>Suppose that we want to search for best </a:t>
                </a:r>
                <a:r>
                  <a:rPr lang="en-US" dirty="0" err="1" smtClean="0"/>
                  <a:t>hyperparameter</a:t>
                </a:r>
                <a:r>
                  <a:rPr lang="en-US" dirty="0" smtClean="0"/>
                  <a:t> combination using successive halving with </a:t>
                </a:r>
                <a:r>
                  <a:rPr lang="en-US" dirty="0"/>
                  <a:t>a minimum </a:t>
                </a:r>
                <a:r>
                  <a:rPr lang="en-US" dirty="0" smtClean="0"/>
                  <a:t>resource </a:t>
                </a:r>
                <a:r>
                  <a:rPr lang="en-US" dirty="0"/>
                  <a:t>per configuration </a:t>
                </a:r>
                <a:r>
                  <a:rPr lang="en-US" dirty="0" smtClean="0"/>
                  <a:t>of 10 epochs and  </a:t>
                </a:r>
                <a:r>
                  <a:rPr lang="en-US" dirty="0"/>
                  <a:t>rate of elimination </a:t>
                </a:r>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=3</m:t>
                    </m:r>
                  </m:oMath>
                </a14:m>
                <a:endParaRPr lang="en-US" dirty="0" smtClean="0"/>
              </a:p>
              <a:p>
                <a:pPr lvl="1"/>
                <a:r>
                  <a:rPr lang="en-US" dirty="0" smtClean="0"/>
                  <a:t>Rung1: train each of the 27 configurations for 10 epochs, measure their validation loss and select the top third (i.e., top 9) configurations with the lowest validation loss to promote to the next rung</a:t>
                </a:r>
              </a:p>
              <a:p>
                <a:pPr lvl="1"/>
                <a:r>
                  <a:rPr lang="en-US" dirty="0" smtClean="0"/>
                  <a:t>Rung 2:   resume the training for the top 9 configurations selected in the previous rung and train each for 30 more epochs. </a:t>
                </a:r>
                <a:r>
                  <a:rPr lang="en-US" dirty="0"/>
                  <a:t>M</a:t>
                </a:r>
                <a:r>
                  <a:rPr lang="en-US" dirty="0" smtClean="0"/>
                  <a:t>easure the validation loss for each of the 9 configurations and select the top 3 with the lowest validation loss.</a:t>
                </a:r>
              </a:p>
              <a:p>
                <a:pPr lvl="1"/>
                <a:r>
                  <a:rPr lang="en-US" dirty="0" smtClean="0"/>
                  <a:t>Rung3: </a:t>
                </a:r>
                <a:r>
                  <a:rPr lang="en-US" dirty="0"/>
                  <a:t>r</a:t>
                </a:r>
                <a:r>
                  <a:rPr lang="en-US" dirty="0" smtClean="0"/>
                  <a:t>esume the training for the top 3 configurations selected in the previous rung and train each for 90 more epochs. </a:t>
                </a:r>
                <a:r>
                  <a:rPr lang="en-US" dirty="0"/>
                  <a:t>M</a:t>
                </a:r>
                <a:r>
                  <a:rPr lang="en-US" dirty="0" smtClean="0"/>
                  <a:t>easure the validation loss for each configuration and select the top one. This would be the final selected </a:t>
                </a:r>
                <a:r>
                  <a:rPr lang="en-US" dirty="0" err="1" smtClean="0"/>
                  <a:t>hyperparameter</a:t>
                </a:r>
                <a:r>
                  <a:rPr lang="en-US" dirty="0" smtClean="0"/>
                  <a:t> configuration</a:t>
                </a:r>
              </a:p>
              <a:p>
                <a:pPr lvl="1"/>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9700" y="1651000"/>
                <a:ext cx="12052300" cy="4711699"/>
              </a:xfrm>
              <a:blipFill>
                <a:blip r:embed="rId2"/>
                <a:stretch>
                  <a:fillRect l="-354" t="-776" r="-51"/>
                </a:stretch>
              </a:blipFill>
            </p:spPr>
            <p:txBody>
              <a:bodyPr/>
              <a:lstStyle/>
              <a:p>
                <a:r>
                  <a:rPr lang="en-US">
                    <a:noFill/>
                  </a:rPr>
                  <a:t> </a:t>
                </a:r>
              </a:p>
            </p:txBody>
          </p:sp>
        </mc:Fallback>
      </mc:AlternateContent>
    </p:spTree>
    <p:extLst>
      <p:ext uri="{BB962C8B-B14F-4D97-AF65-F5344CB8AC3E}">
        <p14:creationId xmlns:p14="http://schemas.microsoft.com/office/powerpoint/2010/main" val="890679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59" y="286267"/>
            <a:ext cx="7729728" cy="923101"/>
          </a:xfrm>
        </p:spPr>
        <p:txBody>
          <a:bodyPr>
            <a:normAutofit fontScale="90000"/>
          </a:bodyPr>
          <a:lstStyle/>
          <a:p>
            <a:r>
              <a:rPr lang="en-US" dirty="0" smtClean="0"/>
              <a:t>Hyperband: Improvement to successive halving </a:t>
            </a:r>
            <a:endParaRPr lang="en-US" dirty="0"/>
          </a:p>
        </p:txBody>
      </p:sp>
      <p:sp>
        <p:nvSpPr>
          <p:cNvPr id="3" name="Content Placeholder 2"/>
          <p:cNvSpPr>
            <a:spLocks noGrp="1"/>
          </p:cNvSpPr>
          <p:nvPr>
            <p:ph idx="1"/>
          </p:nvPr>
        </p:nvSpPr>
        <p:spPr>
          <a:xfrm>
            <a:off x="575187" y="1508294"/>
            <a:ext cx="7344697" cy="4780396"/>
          </a:xfrm>
        </p:spPr>
        <p:txBody>
          <a:bodyPr>
            <a:normAutofit fontScale="92500" lnSpcReduction="20000"/>
          </a:bodyPr>
          <a:lstStyle/>
          <a:p>
            <a:r>
              <a:rPr lang="en-US" dirty="0" smtClean="0"/>
              <a:t>One issue with successive halving for </a:t>
            </a:r>
            <a:r>
              <a:rPr lang="en-US" dirty="0" err="1" smtClean="0"/>
              <a:t>hyperparameter</a:t>
            </a:r>
            <a:r>
              <a:rPr lang="en-US" dirty="0" smtClean="0"/>
              <a:t> search is that it uniformly distributes resources among all candidate configurations in each rung. </a:t>
            </a:r>
          </a:p>
          <a:p>
            <a:pPr lvl="1"/>
            <a:r>
              <a:rPr lang="en-US" dirty="0" smtClean="0"/>
              <a:t>This could be problematic because some good configurations may have a high validation loss initially and hence be omitted in the early rungs if they are not given enough resources.</a:t>
            </a:r>
          </a:p>
          <a:p>
            <a:pPr lvl="1"/>
            <a:r>
              <a:rPr lang="en-US" dirty="0" smtClean="0"/>
              <a:t>For instance, the figure on the right shows two different </a:t>
            </a:r>
            <a:r>
              <a:rPr lang="en-US" dirty="0" err="1" smtClean="0"/>
              <a:t>hyperparameter</a:t>
            </a:r>
            <a:r>
              <a:rPr lang="en-US" dirty="0" smtClean="0"/>
              <a:t> configurations (v1 and v2). The horizontal axis shows the resource allocated to each configuration ( for instance, the number of epochs) and the vertical axis shows the validation loss.  As you can see, while configuration v1 initially performs worse than configuration v2, it eventually leads into a lower validation loss if allocated enough resources. </a:t>
            </a:r>
            <a:r>
              <a:rPr lang="en-US" dirty="0"/>
              <a:t> </a:t>
            </a:r>
            <a:r>
              <a:rPr lang="en-US" dirty="0" smtClean="0"/>
              <a:t>A successive halving might prune v1 early on.</a:t>
            </a:r>
          </a:p>
          <a:p>
            <a:r>
              <a:rPr lang="en-US" dirty="0" smtClean="0"/>
              <a:t>Of course we don’t know that v1 is going to perform better than v2 beforehand. </a:t>
            </a:r>
          </a:p>
          <a:p>
            <a:r>
              <a:rPr lang="en-US" dirty="0" smtClean="0"/>
              <a:t>An extension to successive halving, called </a:t>
            </a:r>
            <a:r>
              <a:rPr lang="en-US" b="1" dirty="0" smtClean="0"/>
              <a:t>hyperband</a:t>
            </a:r>
            <a:r>
              <a:rPr lang="en-US" dirty="0" smtClean="0"/>
              <a:t> (), tries to address this issue by randomly (instead of equally) distribute resources among the remaining configuration in each rung of successive halving.</a:t>
            </a:r>
          </a:p>
          <a:p>
            <a:r>
              <a:rPr lang="en-US" dirty="0" smtClean="0"/>
              <a:t>The technical details of hyperband is out of the scope of this class but if you are interested, you can refer to </a:t>
            </a:r>
            <a:r>
              <a:rPr lang="en-US" dirty="0" smtClean="0">
                <a:hlinkClick r:id="rId2"/>
              </a:rPr>
              <a:t>(</a:t>
            </a:r>
            <a:r>
              <a:rPr lang="en-US" dirty="0" err="1" smtClean="0">
                <a:hlinkClick r:id="rId2"/>
              </a:rPr>
              <a:t>Lisha</a:t>
            </a:r>
            <a:r>
              <a:rPr lang="en-US" dirty="0" smtClean="0">
                <a:hlinkClick r:id="rId2"/>
              </a:rPr>
              <a:t>, et. al.  2018</a:t>
            </a:r>
            <a:r>
              <a:rPr lang="en-US" dirty="0" smtClean="0"/>
              <a:t>)</a:t>
            </a:r>
          </a:p>
          <a:p>
            <a:endParaRPr lang="en-US" dirty="0" smtClean="0"/>
          </a:p>
        </p:txBody>
      </p:sp>
      <p:pic>
        <p:nvPicPr>
          <p:cNvPr id="5" name="Picture 4"/>
          <p:cNvPicPr>
            <a:picLocks noChangeAspect="1"/>
          </p:cNvPicPr>
          <p:nvPr/>
        </p:nvPicPr>
        <p:blipFill>
          <a:blip r:embed="rId3"/>
          <a:stretch>
            <a:fillRect/>
          </a:stretch>
        </p:blipFill>
        <p:spPr>
          <a:xfrm>
            <a:off x="8259087" y="2472815"/>
            <a:ext cx="3805300" cy="2851354"/>
          </a:xfrm>
          <a:prstGeom prst="rect">
            <a:avLst/>
          </a:prstGeom>
        </p:spPr>
      </p:pic>
    </p:spTree>
    <p:extLst>
      <p:ext uri="{BB962C8B-B14F-4D97-AF65-F5344CB8AC3E}">
        <p14:creationId xmlns:p14="http://schemas.microsoft.com/office/powerpoint/2010/main" val="2812738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485991"/>
            <a:ext cx="8991600" cy="1645920"/>
          </a:xfrm>
        </p:spPr>
        <p:txBody>
          <a:bodyPr>
            <a:normAutofit fontScale="90000"/>
          </a:bodyPr>
          <a:lstStyle/>
          <a:p>
            <a:r>
              <a:rPr lang="en-US" dirty="0" smtClean="0"/>
              <a:t>Determining the bottleneck and making incremental changes</a:t>
            </a:r>
            <a:endParaRPr lang="en-US" dirty="0"/>
          </a:p>
        </p:txBody>
      </p:sp>
      <p:sp>
        <p:nvSpPr>
          <p:cNvPr id="3" name="Text Placeholder 2"/>
          <p:cNvSpPr>
            <a:spLocks noGrp="1"/>
          </p:cNvSpPr>
          <p:nvPr>
            <p:ph type="body" idx="1"/>
          </p:nvPr>
        </p:nvSpPr>
        <p:spPr>
          <a:xfrm>
            <a:off x="2200463" y="3492656"/>
            <a:ext cx="8391337" cy="1993744"/>
          </a:xfrm>
        </p:spPr>
        <p:txBody>
          <a:bodyPr>
            <a:normAutofit fontScale="92500" lnSpcReduction="10000"/>
          </a:bodyPr>
          <a:lstStyle/>
          <a:p>
            <a:pPr marL="342900" indent="-342900">
              <a:buFont typeface="Arial" panose="020B0604020202020204" pitchFamily="34" charset="0"/>
              <a:buChar char="•"/>
            </a:pPr>
            <a:r>
              <a:rPr lang="en-US" dirty="0" smtClean="0">
                <a:solidFill>
                  <a:schemeClr val="tx1">
                    <a:lumMod val="85000"/>
                  </a:schemeClr>
                </a:solidFill>
              </a:rPr>
              <a:t>When to get more data?</a:t>
            </a:r>
          </a:p>
          <a:p>
            <a:pPr marL="342900" indent="-342900">
              <a:buFont typeface="Arial" panose="020B0604020202020204" pitchFamily="34" charset="0"/>
              <a:buChar char="•"/>
            </a:pPr>
            <a:r>
              <a:rPr lang="en-US" sz="2100" dirty="0">
                <a:solidFill>
                  <a:schemeClr val="tx1">
                    <a:lumMod val="85000"/>
                  </a:schemeClr>
                </a:solidFill>
              </a:rPr>
              <a:t>Selecting </a:t>
            </a:r>
            <a:r>
              <a:rPr lang="en-US" sz="2100" dirty="0" err="1">
                <a:solidFill>
                  <a:schemeClr val="tx1">
                    <a:lumMod val="85000"/>
                  </a:schemeClr>
                </a:solidFill>
              </a:rPr>
              <a:t>Hyperparameters</a:t>
            </a:r>
            <a:endParaRPr lang="en-US" sz="2100" dirty="0">
              <a:solidFill>
                <a:schemeClr val="tx1">
                  <a:lumMod val="85000"/>
                </a:schemeClr>
              </a:solidFill>
            </a:endParaRPr>
          </a:p>
          <a:p>
            <a:pPr marL="800100" lvl="2" indent="-342900">
              <a:buFont typeface="Arial" panose="020B0604020202020204" pitchFamily="34" charset="0"/>
              <a:buChar char="•"/>
            </a:pPr>
            <a:r>
              <a:rPr lang="en-US" sz="1900" dirty="0">
                <a:solidFill>
                  <a:schemeClr val="tx1">
                    <a:lumMod val="85000"/>
                  </a:schemeClr>
                </a:solidFill>
              </a:rPr>
              <a:t>Manual</a:t>
            </a:r>
          </a:p>
          <a:p>
            <a:pPr marL="800100" lvl="3" indent="-342900">
              <a:buFont typeface="Arial" panose="020B0604020202020204" pitchFamily="34" charset="0"/>
              <a:buChar char="•"/>
            </a:pPr>
            <a:r>
              <a:rPr lang="en-US" sz="1900" dirty="0">
                <a:solidFill>
                  <a:schemeClr val="tx1">
                    <a:lumMod val="85000"/>
                  </a:schemeClr>
                </a:solidFill>
              </a:rPr>
              <a:t>Automatic</a:t>
            </a:r>
          </a:p>
          <a:p>
            <a:pPr marL="342900" indent="-342900">
              <a:buFont typeface="Arial" panose="020B0604020202020204" pitchFamily="34" charset="0"/>
              <a:buChar char="•"/>
            </a:pPr>
            <a:r>
              <a:rPr lang="en-US" b="1" dirty="0" smtClean="0"/>
              <a:t>Debugging the model</a:t>
            </a:r>
            <a:endParaRPr lang="en-US" b="1" dirty="0"/>
          </a:p>
        </p:txBody>
      </p:sp>
    </p:spTree>
    <p:extLst>
      <p:ext uri="{BB962C8B-B14F-4D97-AF65-F5344CB8AC3E}">
        <p14:creationId xmlns:p14="http://schemas.microsoft.com/office/powerpoint/2010/main" val="185771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Determine your goal</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15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458" y="536989"/>
            <a:ext cx="8933393" cy="731373"/>
          </a:xfrm>
        </p:spPr>
        <p:txBody>
          <a:bodyPr>
            <a:normAutofit fontScale="90000"/>
          </a:bodyPr>
          <a:lstStyle/>
          <a:p>
            <a:r>
              <a:rPr lang="en-US" dirty="0" smtClean="0"/>
              <a:t>Model-based </a:t>
            </a:r>
            <a:r>
              <a:rPr lang="en-US" dirty="0" err="1" smtClean="0"/>
              <a:t>hyperparameter</a:t>
            </a:r>
            <a:r>
              <a:rPr lang="en-US" dirty="0" smtClean="0"/>
              <a:t> optimization</a:t>
            </a:r>
            <a:endParaRPr lang="en-US" dirty="0"/>
          </a:p>
        </p:txBody>
      </p:sp>
      <p:sp>
        <p:nvSpPr>
          <p:cNvPr id="5" name="Content Placeholder 4"/>
          <p:cNvSpPr>
            <a:spLocks noGrp="1"/>
          </p:cNvSpPr>
          <p:nvPr>
            <p:ph idx="1"/>
          </p:nvPr>
        </p:nvSpPr>
        <p:spPr>
          <a:xfrm>
            <a:off x="137256" y="1776493"/>
            <a:ext cx="11793795" cy="4219956"/>
          </a:xfrm>
        </p:spPr>
        <p:txBody>
          <a:bodyPr>
            <a:normAutofit fontScale="85000" lnSpcReduction="20000"/>
          </a:bodyPr>
          <a:lstStyle/>
          <a:p>
            <a:r>
              <a:rPr lang="en-US" dirty="0" smtClean="0"/>
              <a:t>There is </a:t>
            </a:r>
            <a:r>
              <a:rPr lang="en-US" dirty="0"/>
              <a:t>a whole area of research devoted to coming up with algorithms that try to more efficiently navigate the space of </a:t>
            </a:r>
            <a:r>
              <a:rPr lang="en-US" dirty="0" err="1" smtClean="0"/>
              <a:t>hyperparameters</a:t>
            </a:r>
            <a:r>
              <a:rPr lang="en-US" dirty="0"/>
              <a:t> </a:t>
            </a:r>
            <a:r>
              <a:rPr lang="en-US" dirty="0" smtClean="0"/>
              <a:t>instead of just navigate it randomly as in the random search</a:t>
            </a:r>
          </a:p>
          <a:p>
            <a:r>
              <a:rPr lang="en-US" dirty="0"/>
              <a:t>Most model-based algorithms for </a:t>
            </a:r>
            <a:r>
              <a:rPr lang="en-US" dirty="0" err="1"/>
              <a:t>hyperparameter</a:t>
            </a:r>
            <a:r>
              <a:rPr lang="en-US" dirty="0"/>
              <a:t> search use </a:t>
            </a:r>
            <a:r>
              <a:rPr lang="en-US" dirty="0" smtClean="0"/>
              <a:t>a </a:t>
            </a:r>
            <a:r>
              <a:rPr lang="en-US" b="1" dirty="0" smtClean="0"/>
              <a:t>Bayesian </a:t>
            </a:r>
            <a:r>
              <a:rPr lang="en-US" b="1" dirty="0"/>
              <a:t>regression model </a:t>
            </a:r>
            <a:r>
              <a:rPr lang="en-US" dirty="0"/>
              <a:t>to estimate both the expected value of the validation </a:t>
            </a:r>
            <a:r>
              <a:rPr lang="en-US" dirty="0" smtClean="0"/>
              <a:t>error </a:t>
            </a:r>
            <a:r>
              <a:rPr lang="en-US" dirty="0"/>
              <a:t>for each </a:t>
            </a:r>
            <a:r>
              <a:rPr lang="en-US" dirty="0" err="1"/>
              <a:t>hyperparameter</a:t>
            </a:r>
            <a:r>
              <a:rPr lang="en-US" dirty="0"/>
              <a:t> and the uncertainty around this </a:t>
            </a:r>
            <a:r>
              <a:rPr lang="en-US" dirty="0" smtClean="0"/>
              <a:t>expectation</a:t>
            </a:r>
          </a:p>
          <a:p>
            <a:pPr lvl="1"/>
            <a:r>
              <a:rPr lang="en-US" dirty="0" smtClean="0"/>
              <a:t>The details of Bayesian regression is beyond the scope of this class but if you are interested you can find more details</a:t>
            </a:r>
            <a:r>
              <a:rPr lang="fa-IR" dirty="0" smtClean="0"/>
              <a:t>  </a:t>
            </a:r>
            <a:r>
              <a:rPr lang="en-US" dirty="0" err="1" smtClean="0">
                <a:hlinkClick r:id="rId2"/>
              </a:rPr>
              <a:t>Shahriari</a:t>
            </a:r>
            <a:r>
              <a:rPr lang="en-US" dirty="0" smtClean="0">
                <a:hlinkClick r:id="rId2"/>
              </a:rPr>
              <a:t> et. al (Taking human out of the loop: A review of Bayesian Optimization)</a:t>
            </a:r>
            <a:endParaRPr lang="en-US" dirty="0" smtClean="0"/>
          </a:p>
          <a:p>
            <a:r>
              <a:rPr lang="en-US" dirty="0" smtClean="0"/>
              <a:t>The core idea of these algorithms is to balance the </a:t>
            </a:r>
            <a:r>
              <a:rPr lang="en-US" i="1" dirty="0" smtClean="0"/>
              <a:t>exploration </a:t>
            </a:r>
            <a:r>
              <a:rPr lang="en-US" dirty="0" smtClean="0"/>
              <a:t>vs </a:t>
            </a:r>
            <a:r>
              <a:rPr lang="en-US" i="1" dirty="0" smtClean="0"/>
              <a:t>exploitation:</a:t>
            </a:r>
          </a:p>
          <a:p>
            <a:pPr lvl="1"/>
            <a:r>
              <a:rPr lang="en-US" dirty="0" smtClean="0"/>
              <a:t>Exploration:  proposing </a:t>
            </a:r>
            <a:r>
              <a:rPr lang="en-US" dirty="0" err="1" smtClean="0"/>
              <a:t>hyperparameters</a:t>
            </a:r>
            <a:r>
              <a:rPr lang="en-US" dirty="0" smtClean="0"/>
              <a:t> for that there is high uncertainty,  which may lead to large improvement but may also perform poorly.</a:t>
            </a:r>
          </a:p>
          <a:p>
            <a:pPr lvl="1"/>
            <a:r>
              <a:rPr lang="en-US" dirty="0" smtClean="0"/>
              <a:t>Exploitation: proposing </a:t>
            </a:r>
            <a:r>
              <a:rPr lang="en-US" dirty="0" err="1" smtClean="0"/>
              <a:t>hyperparameters</a:t>
            </a:r>
            <a:r>
              <a:rPr lang="en-US" dirty="0" smtClean="0"/>
              <a:t> that the model is confident will perform well—usually the ones that are similar to the ones the search algorithm has seen so far</a:t>
            </a:r>
          </a:p>
          <a:p>
            <a:r>
              <a:rPr lang="en-US" dirty="0"/>
              <a:t>Bayesian </a:t>
            </a:r>
            <a:r>
              <a:rPr lang="en-US" dirty="0" err="1"/>
              <a:t>hyperparameter</a:t>
            </a:r>
            <a:r>
              <a:rPr lang="en-US" dirty="0"/>
              <a:t> </a:t>
            </a:r>
            <a:r>
              <a:rPr lang="en-US" dirty="0" smtClean="0"/>
              <a:t>optimization sometimes </a:t>
            </a:r>
            <a:r>
              <a:rPr lang="en-US" dirty="0"/>
              <a:t>performs comparably to human experts, sometimes better, but </a:t>
            </a:r>
            <a:r>
              <a:rPr lang="en-US" dirty="0" smtClean="0"/>
              <a:t>fails catastrophically </a:t>
            </a:r>
            <a:r>
              <a:rPr lang="en-US" dirty="0"/>
              <a:t>on other </a:t>
            </a:r>
            <a:r>
              <a:rPr lang="en-US" dirty="0" smtClean="0"/>
              <a:t>problems</a:t>
            </a:r>
          </a:p>
          <a:p>
            <a:r>
              <a:rPr lang="en-US" dirty="0" smtClean="0"/>
              <a:t>So we cannot say for sure that Bayesian </a:t>
            </a:r>
            <a:r>
              <a:rPr lang="en-US" dirty="0" err="1" smtClean="0"/>
              <a:t>hyperparameter</a:t>
            </a:r>
            <a:r>
              <a:rPr lang="en-US" dirty="0" smtClean="0"/>
              <a:t> optimization is superior to random search for all problems.</a:t>
            </a:r>
          </a:p>
          <a:p>
            <a:r>
              <a:rPr lang="en-US" dirty="0" smtClean="0"/>
              <a:t>In practical setting it is still relatively difficult to beat random </a:t>
            </a:r>
            <a:r>
              <a:rPr lang="en-US" dirty="0" smtClean="0"/>
              <a:t>search ( or its improvements) </a:t>
            </a:r>
            <a:r>
              <a:rPr lang="en-US" dirty="0" smtClean="0"/>
              <a:t>if the range of </a:t>
            </a:r>
            <a:r>
              <a:rPr lang="en-US" dirty="0" err="1" smtClean="0"/>
              <a:t>hyperparameters</a:t>
            </a:r>
            <a:r>
              <a:rPr lang="en-US" dirty="0" smtClean="0"/>
              <a:t> are carefully chosen.</a:t>
            </a:r>
            <a:endParaRPr lang="en-US" dirty="0"/>
          </a:p>
          <a:p>
            <a:endParaRPr lang="en-US" dirty="0" smtClean="0"/>
          </a:p>
          <a:p>
            <a:pPr marL="228600" lvl="1" indent="0">
              <a:buNone/>
            </a:pPr>
            <a:r>
              <a:rPr lang="en-US" dirty="0" smtClean="0"/>
              <a:t> </a:t>
            </a:r>
          </a:p>
          <a:p>
            <a:endParaRPr lang="en-US" dirty="0"/>
          </a:p>
        </p:txBody>
      </p:sp>
    </p:spTree>
    <p:extLst>
      <p:ext uri="{BB962C8B-B14F-4D97-AF65-F5344CB8AC3E}">
        <p14:creationId xmlns:p14="http://schemas.microsoft.com/office/powerpoint/2010/main" val="280971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149" y="477996"/>
            <a:ext cx="7729728" cy="805114"/>
          </a:xfrm>
        </p:spPr>
        <p:txBody>
          <a:bodyPr/>
          <a:lstStyle/>
          <a:p>
            <a:r>
              <a:rPr lang="en-US" dirty="0" smtClean="0"/>
              <a:t>Some Debugging Suggestions</a:t>
            </a:r>
            <a:endParaRPr lang="en-US" dirty="0"/>
          </a:p>
        </p:txBody>
      </p:sp>
      <p:sp>
        <p:nvSpPr>
          <p:cNvPr id="3" name="Content Placeholder 2"/>
          <p:cNvSpPr>
            <a:spLocks noGrp="1"/>
          </p:cNvSpPr>
          <p:nvPr>
            <p:ph idx="1"/>
          </p:nvPr>
        </p:nvSpPr>
        <p:spPr>
          <a:xfrm>
            <a:off x="825909" y="1578077"/>
            <a:ext cx="11017045" cy="4336027"/>
          </a:xfrm>
        </p:spPr>
        <p:txBody>
          <a:bodyPr>
            <a:normAutofit/>
          </a:bodyPr>
          <a:lstStyle/>
          <a:p>
            <a:r>
              <a:rPr lang="en-US" dirty="0" smtClean="0"/>
              <a:t>Machine learning systems are difficult to debug for various reasons.</a:t>
            </a:r>
          </a:p>
          <a:p>
            <a:r>
              <a:rPr lang="en-US" dirty="0" smtClean="0"/>
              <a:t>In </a:t>
            </a:r>
            <a:r>
              <a:rPr lang="en-US" dirty="0"/>
              <a:t>most cases, we do not know a priori what the intended behavior of </a:t>
            </a:r>
            <a:r>
              <a:rPr lang="en-US" dirty="0" smtClean="0"/>
              <a:t>the algorithm is. </a:t>
            </a:r>
          </a:p>
          <a:p>
            <a:pPr lvl="1"/>
            <a:r>
              <a:rPr lang="en-US" dirty="0"/>
              <a:t>If we train </a:t>
            </a:r>
            <a:r>
              <a:rPr lang="en-US" dirty="0" smtClean="0"/>
              <a:t>a neural </a:t>
            </a:r>
            <a:r>
              <a:rPr lang="en-US" dirty="0"/>
              <a:t>network on a new classiﬁcation task and it achieves 5 percent test </a:t>
            </a:r>
            <a:r>
              <a:rPr lang="en-US" dirty="0" smtClean="0"/>
              <a:t>error, we </a:t>
            </a:r>
            <a:r>
              <a:rPr lang="en-US" dirty="0"/>
              <a:t>have no straightforward way of knowing if this is the expected behavior </a:t>
            </a:r>
            <a:r>
              <a:rPr lang="en-US" dirty="0" smtClean="0"/>
              <a:t>or suboptimal behavior</a:t>
            </a:r>
          </a:p>
          <a:p>
            <a:r>
              <a:rPr lang="en-US" dirty="0" smtClean="0"/>
              <a:t>Here are few suggestions which may help debug your neural network model:</a:t>
            </a:r>
          </a:p>
          <a:p>
            <a:pPr lvl="1"/>
            <a:r>
              <a:rPr lang="en-US" b="1" dirty="0" smtClean="0"/>
              <a:t>Visualize the model in action</a:t>
            </a:r>
          </a:p>
          <a:p>
            <a:pPr lvl="2"/>
            <a:r>
              <a:rPr lang="en-US" dirty="0" smtClean="0"/>
              <a:t>It is  tempting to only look at the quantitative performance measures such as accuracy</a:t>
            </a:r>
          </a:p>
          <a:p>
            <a:pPr lvl="2"/>
            <a:r>
              <a:rPr lang="en-US" dirty="0" smtClean="0"/>
              <a:t>But it is also recommended to directly observing the machine learning model performing its task to see whether the performance measure is reasonable. </a:t>
            </a:r>
            <a:r>
              <a:rPr lang="en-US" dirty="0"/>
              <a:t> </a:t>
            </a:r>
            <a:r>
              <a:rPr lang="en-US" dirty="0" smtClean="0"/>
              <a:t>For instance, if the model is supposed to do object detection, view some images with the detection proposed by the model, when doing text classification, view some text together with their proposed label to see if it seems reasonable. </a:t>
            </a:r>
          </a:p>
          <a:p>
            <a:pPr lvl="2"/>
            <a:endParaRPr lang="en-US" dirty="0" smtClean="0"/>
          </a:p>
          <a:p>
            <a:pPr lvl="1"/>
            <a:endParaRPr lang="en-US" b="1" dirty="0"/>
          </a:p>
          <a:p>
            <a:pPr marL="0" indent="0">
              <a:buNone/>
            </a:pPr>
            <a:endParaRPr lang="en-US" dirty="0"/>
          </a:p>
          <a:p>
            <a:pPr lvl="1"/>
            <a:endParaRPr lang="en-US" dirty="0"/>
          </a:p>
        </p:txBody>
      </p:sp>
    </p:spTree>
    <p:extLst>
      <p:ext uri="{BB962C8B-B14F-4D97-AF65-F5344CB8AC3E}">
        <p14:creationId xmlns:p14="http://schemas.microsoft.com/office/powerpoint/2010/main" val="561349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375" y="239228"/>
            <a:ext cx="7729728" cy="819863"/>
          </a:xfrm>
        </p:spPr>
        <p:txBody>
          <a:bodyPr/>
          <a:lstStyle/>
          <a:p>
            <a:r>
              <a:rPr lang="en-US" dirty="0" smtClean="0"/>
              <a:t>Debugging Suggestions (Cont.)</a:t>
            </a:r>
            <a:endParaRPr lang="en-US" dirty="0"/>
          </a:p>
        </p:txBody>
      </p:sp>
      <p:sp>
        <p:nvSpPr>
          <p:cNvPr id="3" name="Content Placeholder 2"/>
          <p:cNvSpPr>
            <a:spLocks noGrp="1"/>
          </p:cNvSpPr>
          <p:nvPr>
            <p:ph idx="1"/>
          </p:nvPr>
        </p:nvSpPr>
        <p:spPr>
          <a:xfrm>
            <a:off x="127511" y="1452716"/>
            <a:ext cx="10309123" cy="4129549"/>
          </a:xfrm>
        </p:spPr>
        <p:txBody>
          <a:bodyPr>
            <a:normAutofit fontScale="92500" lnSpcReduction="10000"/>
          </a:bodyPr>
          <a:lstStyle/>
          <a:p>
            <a:pPr lvl="1"/>
            <a:r>
              <a:rPr lang="en-US" b="1" dirty="0"/>
              <a:t>Visualize the worst mistake</a:t>
            </a:r>
          </a:p>
          <a:p>
            <a:pPr lvl="2"/>
            <a:r>
              <a:rPr lang="en-US" dirty="0"/>
              <a:t>For instance, when you do classification, the output layer with </a:t>
            </a:r>
            <a:r>
              <a:rPr lang="en-US" dirty="0" err="1"/>
              <a:t>softmax</a:t>
            </a:r>
            <a:r>
              <a:rPr lang="en-US" dirty="0"/>
              <a:t> activation gives you the probability of each label.  When comparing this with correct labels, it is often helpful to view the examples that the model incorrectly classified with a very high confidence/probability. Can you find any systematic error on those examples</a:t>
            </a:r>
            <a:r>
              <a:rPr lang="en-US" dirty="0" smtClean="0"/>
              <a:t>?</a:t>
            </a:r>
          </a:p>
          <a:p>
            <a:pPr lvl="2"/>
            <a:r>
              <a:rPr lang="en-US" dirty="0" smtClean="0"/>
              <a:t>An example where this debugging strategy proved very helpful is mentioned in the Deep Learning Book ( </a:t>
            </a:r>
            <a:r>
              <a:rPr lang="en-US" dirty="0" err="1" smtClean="0"/>
              <a:t>Goodfellow</a:t>
            </a:r>
            <a:r>
              <a:rPr lang="en-US" dirty="0" smtClean="0"/>
              <a:t> et.al) where a deep convolutional neural network was used for Google street view transcription ( to transcribe the house numbers from street view photographs)</a:t>
            </a:r>
          </a:p>
          <a:p>
            <a:pPr lvl="2"/>
            <a:r>
              <a:rPr lang="en-US" dirty="0" smtClean="0"/>
              <a:t>To debug the model, the authors visualized the incorrect training set transcriptions for which the model gave the highest probability. </a:t>
            </a:r>
          </a:p>
          <a:p>
            <a:pPr lvl="2"/>
            <a:r>
              <a:rPr lang="en-US" dirty="0" smtClean="0"/>
              <a:t>These proved to mostly consist of examples where the input image had been cropped too tightly, with some of the digits of the address being removed by the cropping operation</a:t>
            </a:r>
          </a:p>
          <a:p>
            <a:pPr lvl="2"/>
            <a:r>
              <a:rPr lang="en-US" dirty="0" smtClean="0"/>
              <a:t>By widening the crop regions and retraining the model, they were able to increase the performance of the model by 10%.</a:t>
            </a:r>
          </a:p>
          <a:p>
            <a:pPr lvl="1"/>
            <a:r>
              <a:rPr lang="en-US" b="1" dirty="0" smtClean="0"/>
              <a:t>Monitor training and validation error </a:t>
            </a:r>
          </a:p>
          <a:p>
            <a:pPr lvl="2"/>
            <a:r>
              <a:rPr lang="en-US" dirty="0" smtClean="0"/>
              <a:t>Address </a:t>
            </a:r>
            <a:r>
              <a:rPr lang="en-US" dirty="0" err="1" smtClean="0"/>
              <a:t>underfitting</a:t>
            </a:r>
            <a:r>
              <a:rPr lang="en-US" dirty="0" smtClean="0"/>
              <a:t>/overfitting as explained previously</a:t>
            </a:r>
          </a:p>
          <a:p>
            <a:pPr marL="228600" lvl="1" indent="0">
              <a:buNone/>
            </a:pPr>
            <a:endParaRPr lang="en-US" dirty="0" smtClean="0"/>
          </a:p>
          <a:p>
            <a:pPr lvl="2"/>
            <a:endParaRPr lang="en-US" dirty="0" smtClean="0"/>
          </a:p>
          <a:p>
            <a:pPr lvl="2"/>
            <a:endParaRPr lang="en-US" dirty="0"/>
          </a:p>
          <a:p>
            <a:endParaRPr lang="en-US" dirty="0"/>
          </a:p>
        </p:txBody>
      </p:sp>
      <p:pic>
        <p:nvPicPr>
          <p:cNvPr id="6" name="Picture 5"/>
          <p:cNvPicPr>
            <a:picLocks noChangeAspect="1"/>
          </p:cNvPicPr>
          <p:nvPr/>
        </p:nvPicPr>
        <p:blipFill>
          <a:blip r:embed="rId2"/>
          <a:stretch>
            <a:fillRect/>
          </a:stretch>
        </p:blipFill>
        <p:spPr>
          <a:xfrm>
            <a:off x="6931742" y="4891778"/>
            <a:ext cx="4266892" cy="1633337"/>
          </a:xfrm>
          <a:prstGeom prst="rect">
            <a:avLst/>
          </a:prstGeom>
        </p:spPr>
      </p:pic>
    </p:spTree>
    <p:extLst>
      <p:ext uri="{BB962C8B-B14F-4D97-AF65-F5344CB8AC3E}">
        <p14:creationId xmlns:p14="http://schemas.microsoft.com/office/powerpoint/2010/main" val="2353267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lecture</a:t>
            </a:r>
            <a:endParaRPr lang="en-US" dirty="0"/>
          </a:p>
        </p:txBody>
      </p:sp>
    </p:spTree>
    <p:extLst>
      <p:ext uri="{BB962C8B-B14F-4D97-AF65-F5344CB8AC3E}">
        <p14:creationId xmlns:p14="http://schemas.microsoft.com/office/powerpoint/2010/main" val="52103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542" y="487020"/>
            <a:ext cx="9683360" cy="727631"/>
          </a:xfrm>
        </p:spPr>
        <p:txBody>
          <a:bodyPr>
            <a:normAutofit fontScale="90000"/>
          </a:bodyPr>
          <a:lstStyle/>
          <a:p>
            <a:r>
              <a:rPr lang="en-US" dirty="0" smtClean="0"/>
              <a:t>Determine your goal</a:t>
            </a:r>
            <a:endParaRPr lang="en-US" dirty="0"/>
          </a:p>
        </p:txBody>
      </p:sp>
      <p:sp>
        <p:nvSpPr>
          <p:cNvPr id="3" name="Content Placeholder 2"/>
          <p:cNvSpPr>
            <a:spLocks noGrp="1"/>
          </p:cNvSpPr>
          <p:nvPr>
            <p:ph idx="1"/>
          </p:nvPr>
        </p:nvSpPr>
        <p:spPr>
          <a:xfrm>
            <a:off x="1163335" y="1696348"/>
            <a:ext cx="10764808" cy="4622565"/>
          </a:xfrm>
        </p:spPr>
        <p:txBody>
          <a:bodyPr>
            <a:normAutofit/>
          </a:bodyPr>
          <a:lstStyle/>
          <a:p>
            <a:r>
              <a:rPr lang="en-US" dirty="0" smtClean="0"/>
              <a:t>First step in determining your goal is to decide which error metric you should use.</a:t>
            </a:r>
          </a:p>
          <a:p>
            <a:r>
              <a:rPr lang="en-US" dirty="0" smtClean="0"/>
              <a:t>You should also have an idea of what level of performance you desire</a:t>
            </a:r>
          </a:p>
          <a:p>
            <a:r>
              <a:rPr lang="en-US" dirty="0" smtClean="0"/>
              <a:t>Keep in mind that for most applications it is impossible to achieve absolute zero error, this is because:</a:t>
            </a:r>
          </a:p>
          <a:p>
            <a:pPr lvl="1"/>
            <a:r>
              <a:rPr lang="en-US" dirty="0" smtClean="0"/>
              <a:t>The input features may not contain complete information regarding the output variable</a:t>
            </a:r>
          </a:p>
          <a:p>
            <a:pPr lvl="1"/>
            <a:r>
              <a:rPr lang="en-US" dirty="0" smtClean="0"/>
              <a:t>We have a finite amount of training data</a:t>
            </a:r>
          </a:p>
          <a:p>
            <a:r>
              <a:rPr lang="en-US" dirty="0" smtClean="0"/>
              <a:t>How do we know the level of performance we should be shooting for?</a:t>
            </a:r>
          </a:p>
          <a:p>
            <a:pPr lvl="1"/>
            <a:r>
              <a:rPr lang="en-US" dirty="0" smtClean="0"/>
              <a:t>In academic world, we have some estimate of the error rate that is attainable based on the previous published works</a:t>
            </a:r>
          </a:p>
          <a:p>
            <a:pPr lvl="1"/>
            <a:r>
              <a:rPr lang="en-US" dirty="0" smtClean="0"/>
              <a:t>In real-world setting, we have some </a:t>
            </a:r>
            <a:r>
              <a:rPr lang="en-US" dirty="0"/>
              <a:t>idea of the error rate that is necessary for an application to be </a:t>
            </a:r>
            <a:r>
              <a:rPr lang="en-US" dirty="0" smtClean="0"/>
              <a:t>safe, cost-eﬀective</a:t>
            </a:r>
            <a:r>
              <a:rPr lang="en-US" dirty="0"/>
              <a:t>, or appealing to </a:t>
            </a:r>
            <a:r>
              <a:rPr lang="en-US" dirty="0" smtClean="0"/>
              <a:t>consumer</a:t>
            </a:r>
          </a:p>
          <a:p>
            <a:pPr lvl="1"/>
            <a:endParaRPr lang="en-US" dirty="0" smtClean="0"/>
          </a:p>
          <a:p>
            <a:endParaRPr lang="en-US" dirty="0" smtClean="0"/>
          </a:p>
          <a:p>
            <a:endParaRPr lang="en-US" dirty="0"/>
          </a:p>
          <a:p>
            <a:pPr lvl="1"/>
            <a:endParaRPr lang="en-US" dirty="0" smtClean="0"/>
          </a:p>
          <a:p>
            <a:endParaRPr lang="en-US" dirty="0"/>
          </a:p>
        </p:txBody>
      </p:sp>
    </p:spTree>
    <p:extLst>
      <p:ext uri="{BB962C8B-B14F-4D97-AF65-F5344CB8AC3E}">
        <p14:creationId xmlns:p14="http://schemas.microsoft.com/office/powerpoint/2010/main" val="393674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4657" y="350543"/>
            <a:ext cx="8018333" cy="850460"/>
          </a:xfrm>
        </p:spPr>
        <p:txBody>
          <a:bodyPr>
            <a:normAutofit/>
          </a:bodyPr>
          <a:lstStyle/>
          <a:p>
            <a:r>
              <a:rPr lang="en-US" dirty="0" smtClean="0"/>
              <a:t>Performance Metric</a:t>
            </a:r>
            <a:endParaRPr lang="en-US" dirty="0"/>
          </a:p>
        </p:txBody>
      </p:sp>
      <p:sp>
        <p:nvSpPr>
          <p:cNvPr id="3" name="Content Placeholder 2"/>
          <p:cNvSpPr>
            <a:spLocks noGrp="1"/>
          </p:cNvSpPr>
          <p:nvPr>
            <p:ph idx="1"/>
          </p:nvPr>
        </p:nvSpPr>
        <p:spPr>
          <a:xfrm>
            <a:off x="477671" y="1437041"/>
            <a:ext cx="10795379" cy="4554326"/>
          </a:xfrm>
        </p:spPr>
        <p:txBody>
          <a:bodyPr>
            <a:normAutofit fontScale="92500" lnSpcReduction="10000"/>
          </a:bodyPr>
          <a:lstStyle/>
          <a:p>
            <a:r>
              <a:rPr lang="en-US" dirty="0"/>
              <a:t>Another important consideration is what metric to use to evaluate the performance of our model?</a:t>
            </a:r>
          </a:p>
          <a:p>
            <a:r>
              <a:rPr lang="en-US" dirty="0"/>
              <a:t>For a regression problem, typical performance metrics are Root Mean Squared Error (RMSE), Mean Absolute Error (MAE), or Mean Absolute Percentage Error ( discussed in </a:t>
            </a:r>
            <a:r>
              <a:rPr lang="en-US" dirty="0" smtClean="0"/>
              <a:t>module2, </a:t>
            </a:r>
            <a:r>
              <a:rPr lang="en-US" dirty="0"/>
              <a:t>Intro to feedforward neural </a:t>
            </a:r>
            <a:r>
              <a:rPr lang="en-US" dirty="0" smtClean="0"/>
              <a:t>networks lecture)</a:t>
            </a:r>
            <a:endParaRPr lang="en-US" dirty="0"/>
          </a:p>
          <a:p>
            <a:r>
              <a:rPr lang="en-US" dirty="0"/>
              <a:t>For a classification problem, a rudimentary measure is </a:t>
            </a:r>
            <a:r>
              <a:rPr lang="en-US" dirty="0" smtClean="0"/>
              <a:t>accuracy which measures the proportion of the examples that are correctly classified. </a:t>
            </a:r>
          </a:p>
          <a:p>
            <a:r>
              <a:rPr lang="en-US" dirty="0" smtClean="0"/>
              <a:t>Depending on the need of the application, for many classification problems we might need  a more advanced performance metric.</a:t>
            </a:r>
          </a:p>
          <a:p>
            <a:pPr lvl="1"/>
            <a:r>
              <a:rPr lang="en-US" dirty="0" smtClean="0"/>
              <a:t>For instance consider an application where one type of error is much more costly than the other. </a:t>
            </a:r>
            <a:r>
              <a:rPr lang="en-US" dirty="0"/>
              <a:t> </a:t>
            </a:r>
            <a:r>
              <a:rPr lang="en-US" dirty="0" smtClean="0"/>
              <a:t>An example of such application would be spam email detection where the cost of incorrectly classifying a legitimate email as spam is much more than classifying a spam as legitimate. For such applications, we might wish to measure some form of total cost where the cost of  blocking a legit email has more weight than the cost of allowing spam messages.</a:t>
            </a:r>
          </a:p>
          <a:p>
            <a:pPr lvl="1"/>
            <a:r>
              <a:rPr lang="en-US" dirty="0" smtClean="0"/>
              <a:t>As another  example where accuracy is not a sufficient metric, consider the problem of detecting rare event ( for instance detecting fraudulent credit transactions).  Suppose that one out of every 100K transactions is fraudulent.  In this case a naïve classifier that classifies everything as fraudulent will have an accuracy of 99.999%.. </a:t>
            </a:r>
            <a:r>
              <a:rPr lang="en-US" dirty="0"/>
              <a:t> </a:t>
            </a:r>
            <a:r>
              <a:rPr lang="en-US" dirty="0" smtClean="0"/>
              <a:t>For this kind of application it might be more appropriate to instead measure </a:t>
            </a:r>
            <a:r>
              <a:rPr lang="en-US" i="1" dirty="0" smtClean="0"/>
              <a:t>precision </a:t>
            </a:r>
            <a:r>
              <a:rPr lang="en-US" dirty="0" smtClean="0"/>
              <a:t>( what percentage of transactions detected by the classifier were actually fraudulent ) and </a:t>
            </a:r>
            <a:r>
              <a:rPr lang="en-US" i="1" dirty="0" smtClean="0"/>
              <a:t>recall </a:t>
            </a:r>
            <a:r>
              <a:rPr lang="en-US" dirty="0" smtClean="0"/>
              <a:t>( what percentage of the fraudulent transaction were detected by the classifier)</a:t>
            </a:r>
          </a:p>
          <a:p>
            <a:endParaRPr lang="en-US" dirty="0" smtClean="0"/>
          </a:p>
          <a:p>
            <a:pPr lvl="1"/>
            <a:endParaRPr lang="en-US" dirty="0"/>
          </a:p>
          <a:p>
            <a:endParaRPr lang="en-US" dirty="0"/>
          </a:p>
        </p:txBody>
      </p:sp>
    </p:spTree>
    <p:extLst>
      <p:ext uri="{BB962C8B-B14F-4D97-AF65-F5344CB8AC3E}">
        <p14:creationId xmlns:p14="http://schemas.microsoft.com/office/powerpoint/2010/main" val="274656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00200" y="1799890"/>
            <a:ext cx="8991600" cy="1645920"/>
          </a:xfrm>
        </p:spPr>
        <p:txBody>
          <a:bodyPr/>
          <a:lstStyle/>
          <a:p>
            <a:r>
              <a:rPr lang="en-US" dirty="0" smtClean="0"/>
              <a:t>Establish and end-to-end system</a:t>
            </a:r>
            <a:endParaRPr lang="en-US" dirty="0"/>
          </a:p>
        </p:txBody>
      </p:sp>
      <p:sp>
        <p:nvSpPr>
          <p:cNvPr id="5" name="Text Placeholder 4"/>
          <p:cNvSpPr>
            <a:spLocks noGrp="1"/>
          </p:cNvSpPr>
          <p:nvPr>
            <p:ph type="body" idx="1"/>
          </p:nvPr>
        </p:nvSpPr>
        <p:spPr>
          <a:xfrm>
            <a:off x="1850977" y="3779259"/>
            <a:ext cx="8490045" cy="2130222"/>
          </a:xfrm>
        </p:spPr>
        <p:txBody>
          <a:bodyPr>
            <a:normAutofit/>
          </a:bodyPr>
          <a:lstStyle/>
          <a:p>
            <a:pPr marL="342900" indent="-342900">
              <a:buFont typeface="Arial" panose="020B0604020202020204" pitchFamily="34" charset="0"/>
              <a:buChar char="•"/>
            </a:pPr>
            <a:r>
              <a:rPr lang="en-US" dirty="0" smtClean="0"/>
              <a:t>Deep learning or not?</a:t>
            </a:r>
          </a:p>
          <a:p>
            <a:pPr marL="342900" indent="-342900">
              <a:buFont typeface="Arial" panose="020B0604020202020204" pitchFamily="34" charset="0"/>
              <a:buChar char="•"/>
            </a:pPr>
            <a:r>
              <a:rPr lang="en-US" dirty="0" smtClean="0"/>
              <a:t>Which category of deep learning model to choose?</a:t>
            </a:r>
          </a:p>
          <a:p>
            <a:pPr marL="342900" indent="-342900">
              <a:buFont typeface="Arial" panose="020B0604020202020204" pitchFamily="34" charset="0"/>
              <a:buChar char="•"/>
            </a:pPr>
            <a:r>
              <a:rPr lang="en-US" dirty="0" smtClean="0"/>
              <a:t>Which optimization algorithm  to choose?</a:t>
            </a:r>
          </a:p>
          <a:p>
            <a:pPr marL="342900" indent="-342900">
              <a:buFont typeface="Arial" panose="020B0604020202020204" pitchFamily="34" charset="0"/>
              <a:buChar char="•"/>
            </a:pPr>
            <a:r>
              <a:rPr lang="en-US" dirty="0" smtClean="0"/>
              <a:t>What regularization method to use?</a:t>
            </a:r>
          </a:p>
          <a:p>
            <a:pPr marL="342900" indent="-342900">
              <a:buFont typeface="Arial" panose="020B0604020202020204" pitchFamily="34" charset="0"/>
              <a:buChar char="•"/>
            </a:pPr>
            <a:r>
              <a:rPr lang="en-US" dirty="0" smtClean="0"/>
              <a:t>Reusing model (Transfer learning)</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93667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4" y="405134"/>
            <a:ext cx="10235821" cy="727630"/>
          </a:xfrm>
        </p:spPr>
        <p:txBody>
          <a:bodyPr>
            <a:normAutofit fontScale="90000"/>
          </a:bodyPr>
          <a:lstStyle/>
          <a:p>
            <a:r>
              <a:rPr lang="en-US" dirty="0" smtClean="0"/>
              <a:t>Deep learning or Not?</a:t>
            </a:r>
            <a:endParaRPr lang="en-US" dirty="0"/>
          </a:p>
        </p:txBody>
      </p:sp>
      <p:sp>
        <p:nvSpPr>
          <p:cNvPr id="3" name="Content Placeholder 2"/>
          <p:cNvSpPr>
            <a:spLocks noGrp="1"/>
          </p:cNvSpPr>
          <p:nvPr>
            <p:ph idx="1"/>
          </p:nvPr>
        </p:nvSpPr>
        <p:spPr>
          <a:xfrm>
            <a:off x="573206" y="1433016"/>
            <a:ext cx="10304060" cy="4531056"/>
          </a:xfrm>
        </p:spPr>
        <p:txBody>
          <a:bodyPr>
            <a:normAutofit/>
          </a:bodyPr>
          <a:lstStyle/>
          <a:p>
            <a:r>
              <a:rPr lang="en-US" dirty="0"/>
              <a:t>After choosing performance metrics and goals, the next step in any </a:t>
            </a:r>
            <a:r>
              <a:rPr lang="en-US" dirty="0" smtClean="0"/>
              <a:t>practical application </a:t>
            </a:r>
            <a:r>
              <a:rPr lang="en-US" dirty="0"/>
              <a:t>is to establish a reasonable end-to-end system as soon as </a:t>
            </a:r>
            <a:r>
              <a:rPr lang="en-US" dirty="0" smtClean="0"/>
              <a:t>possible and then start improving this model to reach your goal.</a:t>
            </a:r>
          </a:p>
          <a:p>
            <a:r>
              <a:rPr lang="en-US" dirty="0" smtClean="0"/>
              <a:t>The first question you need to ask before creating a baseline model is “Do I really need to use deep learning”</a:t>
            </a:r>
            <a:r>
              <a:rPr lang="fa-IR" dirty="0" smtClean="0"/>
              <a:t>؟</a:t>
            </a:r>
            <a:endParaRPr lang="en-US" dirty="0" smtClean="0"/>
          </a:p>
          <a:p>
            <a:pPr lvl="1"/>
            <a:r>
              <a:rPr lang="en-US" dirty="0"/>
              <a:t>If your problem has a chance of being solved </a:t>
            </a:r>
            <a:r>
              <a:rPr lang="en-US" dirty="0" smtClean="0"/>
              <a:t>by just </a:t>
            </a:r>
            <a:r>
              <a:rPr lang="en-US" dirty="0"/>
              <a:t>choosing a few linear weights correctly, you may want to begin with a </a:t>
            </a:r>
            <a:r>
              <a:rPr lang="en-US" dirty="0" smtClean="0"/>
              <a:t>simple statistical </a:t>
            </a:r>
            <a:r>
              <a:rPr lang="en-US" dirty="0"/>
              <a:t>model like logistic regression</a:t>
            </a:r>
            <a:r>
              <a:rPr lang="en-US" dirty="0" smtClean="0"/>
              <a:t>.</a:t>
            </a:r>
            <a:endParaRPr lang="fa-IR" dirty="0" smtClean="0"/>
          </a:p>
          <a:p>
            <a:pPr lvl="1"/>
            <a:r>
              <a:rPr lang="en-US" dirty="0" smtClean="0"/>
              <a:t>In general if your data is noisy but structured, it is better to use shallow ML models such as </a:t>
            </a:r>
            <a:r>
              <a:rPr lang="en-US" dirty="0" err="1" smtClean="0"/>
              <a:t>svm</a:t>
            </a:r>
            <a:r>
              <a:rPr lang="en-US" dirty="0" smtClean="0"/>
              <a:t>, bagged or boosted trees.</a:t>
            </a:r>
          </a:p>
          <a:p>
            <a:pPr lvl="1"/>
            <a:r>
              <a:rPr lang="en-US" dirty="0" smtClean="0"/>
              <a:t>Use deep learning if:</a:t>
            </a:r>
          </a:p>
          <a:p>
            <a:pPr lvl="2"/>
            <a:r>
              <a:rPr lang="en-US" dirty="0" smtClean="0"/>
              <a:t>If the task you are trying to solve fall in the areas that deep learning is known to perform well , such as object recognition, speech recognition, natural language understanding, machine translation, and other perceptual problems</a:t>
            </a:r>
          </a:p>
          <a:p>
            <a:pPr lvl="2"/>
            <a:r>
              <a:rPr lang="en-US" dirty="0" smtClean="0"/>
              <a:t>If the task is complicated enough that deep models have a better chance to do well.</a:t>
            </a:r>
            <a:endParaRPr lang="en-US" dirty="0"/>
          </a:p>
          <a:p>
            <a:pPr lvl="1"/>
            <a:endParaRPr lang="fa-IR"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1782010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general category of deep learning model to use?</a:t>
            </a:r>
            <a:endParaRPr lang="en-US" dirty="0"/>
          </a:p>
        </p:txBody>
      </p:sp>
      <p:sp>
        <p:nvSpPr>
          <p:cNvPr id="3" name="Content Placeholder 2"/>
          <p:cNvSpPr>
            <a:spLocks noGrp="1"/>
          </p:cNvSpPr>
          <p:nvPr>
            <p:ph idx="1"/>
          </p:nvPr>
        </p:nvSpPr>
        <p:spPr/>
        <p:txBody>
          <a:bodyPr/>
          <a:lstStyle/>
          <a:p>
            <a:r>
              <a:rPr lang="en-US" dirty="0" smtClean="0"/>
              <a:t>Choose the category of the deep learning model based on the structure of your data:</a:t>
            </a:r>
          </a:p>
          <a:p>
            <a:pPr lvl="1"/>
            <a:r>
              <a:rPr lang="en-US" dirty="0" smtClean="0"/>
              <a:t>If you need to do supervised learning with fixed size vectors as input, then use feedforward neural networks with fully connected (aka dense layers) where every neuron sends its output to all the neurons in the next layer. You can start with 2-3 hidden layers and then adjust the architecture later based on the validation error.</a:t>
            </a:r>
          </a:p>
          <a:p>
            <a:pPr lvl="1"/>
            <a:r>
              <a:rPr lang="en-US" dirty="0" smtClean="0"/>
              <a:t>If the input has known </a:t>
            </a:r>
            <a:r>
              <a:rPr lang="en-US" i="1" dirty="0" smtClean="0"/>
              <a:t>topological structure </a:t>
            </a:r>
            <a:r>
              <a:rPr lang="en-US" dirty="0" smtClean="0"/>
              <a:t>(e.g., an image), use a convolutional neural network ( will be discussed in the next module module)</a:t>
            </a:r>
          </a:p>
          <a:p>
            <a:pPr lvl="1"/>
            <a:r>
              <a:rPr lang="en-US" dirty="0" smtClean="0"/>
              <a:t>If your input or output is a sequence ( e.g., text ) then use a gated recurrent net such as LSTM and GRU ( will be discussed later)</a:t>
            </a:r>
            <a:endParaRPr lang="en-US" dirty="0"/>
          </a:p>
        </p:txBody>
      </p:sp>
    </p:spTree>
    <p:extLst>
      <p:ext uri="{BB962C8B-B14F-4D97-AF65-F5344CB8AC3E}">
        <p14:creationId xmlns:p14="http://schemas.microsoft.com/office/powerpoint/2010/main" val="12491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545" y="446077"/>
            <a:ext cx="7729728" cy="836813"/>
          </a:xfrm>
        </p:spPr>
        <p:txBody>
          <a:bodyPr>
            <a:normAutofit fontScale="90000"/>
          </a:bodyPr>
          <a:lstStyle/>
          <a:p>
            <a:r>
              <a:rPr lang="en-US" dirty="0" smtClean="0"/>
              <a:t>Which optimization and regularization to choose? </a:t>
            </a:r>
            <a:endParaRPr lang="en-US" dirty="0"/>
          </a:p>
        </p:txBody>
      </p:sp>
      <p:sp>
        <p:nvSpPr>
          <p:cNvPr id="3" name="Content Placeholder 2"/>
          <p:cNvSpPr>
            <a:spLocks noGrp="1"/>
          </p:cNvSpPr>
          <p:nvPr>
            <p:ph idx="1"/>
          </p:nvPr>
        </p:nvSpPr>
        <p:spPr>
          <a:xfrm>
            <a:off x="777922" y="1665027"/>
            <a:ext cx="10972800" cy="4326340"/>
          </a:xfrm>
        </p:spPr>
        <p:txBody>
          <a:bodyPr>
            <a:normAutofit fontScale="92500" lnSpcReduction="20000"/>
          </a:bodyPr>
          <a:lstStyle/>
          <a:p>
            <a:r>
              <a:rPr lang="en-US" dirty="0" smtClean="0"/>
              <a:t>Which optimization to choose?</a:t>
            </a:r>
          </a:p>
          <a:p>
            <a:pPr lvl="1"/>
            <a:r>
              <a:rPr lang="en-US" dirty="0" smtClean="0"/>
              <a:t> </a:t>
            </a:r>
            <a:r>
              <a:rPr lang="en-US" dirty="0"/>
              <a:t>A reasonable choice of optimization algorithm is SGD with momentum </a:t>
            </a:r>
            <a:r>
              <a:rPr lang="en-US" dirty="0" smtClean="0"/>
              <a:t>with a </a:t>
            </a:r>
            <a:r>
              <a:rPr lang="en-US" dirty="0"/>
              <a:t>decaying learning rate</a:t>
            </a:r>
          </a:p>
          <a:p>
            <a:pPr lvl="1"/>
            <a:r>
              <a:rPr lang="en-US" dirty="0" smtClean="0"/>
              <a:t>Another reasonable alternative is Adam.</a:t>
            </a:r>
          </a:p>
          <a:p>
            <a:pPr lvl="1"/>
            <a:r>
              <a:rPr lang="en-US" dirty="0" smtClean="0"/>
              <a:t>Batch normalization can have a dramatic effect on optimization performance, specially for convolutional neural networks</a:t>
            </a:r>
          </a:p>
          <a:p>
            <a:pPr lvl="2"/>
            <a:r>
              <a:rPr lang="en-US" dirty="0" smtClean="0"/>
              <a:t>While </a:t>
            </a:r>
            <a:r>
              <a:rPr lang="en-US" dirty="0"/>
              <a:t>it is reasonable to omit batch normalization from the very ﬁrst baseline, </a:t>
            </a:r>
            <a:r>
              <a:rPr lang="en-US" dirty="0" smtClean="0"/>
              <a:t>it should </a:t>
            </a:r>
            <a:r>
              <a:rPr lang="en-US" dirty="0"/>
              <a:t>be introduced quickly if optimization appears to be problematic.</a:t>
            </a:r>
          </a:p>
          <a:p>
            <a:pPr lvl="2"/>
            <a:endParaRPr lang="en-US" dirty="0" smtClean="0"/>
          </a:p>
          <a:p>
            <a:r>
              <a:rPr lang="en-US" dirty="0" smtClean="0"/>
              <a:t>Which Regularization Method to choose?</a:t>
            </a:r>
          </a:p>
          <a:p>
            <a:pPr lvl="1"/>
            <a:r>
              <a:rPr lang="en-US" dirty="0"/>
              <a:t>Unless your training set contains tens of millions of examples or more, you should include some mild forms of regularization from the start</a:t>
            </a:r>
          </a:p>
          <a:p>
            <a:pPr lvl="1"/>
            <a:r>
              <a:rPr lang="en-US" dirty="0"/>
              <a:t>Early stopping should be used almost universally</a:t>
            </a:r>
          </a:p>
          <a:p>
            <a:pPr lvl="1"/>
            <a:r>
              <a:rPr lang="en-US" dirty="0"/>
              <a:t>Dropout is an excellent </a:t>
            </a:r>
            <a:r>
              <a:rPr lang="en-US" dirty="0" err="1" smtClean="0"/>
              <a:t>regularizer</a:t>
            </a:r>
            <a:r>
              <a:rPr lang="en-US" dirty="0" smtClean="0"/>
              <a:t> that </a:t>
            </a:r>
            <a:r>
              <a:rPr lang="en-US" dirty="0"/>
              <a:t>is easy to implement and compatible with many models and training algorithms</a:t>
            </a:r>
          </a:p>
          <a:p>
            <a:pPr lvl="1"/>
            <a:r>
              <a:rPr lang="en-US" dirty="0" smtClean="0"/>
              <a:t>Bath normalization also sometimes reduce generalization error and allows dropout to be omitted. </a:t>
            </a:r>
          </a:p>
          <a:p>
            <a:pPr lvl="1"/>
            <a:r>
              <a:rPr lang="en-US" dirty="0" smtClean="0"/>
              <a:t>If  after dropout, batch norm, and early stopping your model still </a:t>
            </a:r>
            <a:r>
              <a:rPr lang="en-US" dirty="0" err="1" smtClean="0"/>
              <a:t>overfits</a:t>
            </a:r>
            <a:r>
              <a:rPr lang="en-US" dirty="0" smtClean="0"/>
              <a:t>, you can also use L2 regularization (weight decay)</a:t>
            </a:r>
            <a:endParaRPr lang="en-US" dirty="0"/>
          </a:p>
        </p:txBody>
      </p:sp>
    </p:spTree>
    <p:extLst>
      <p:ext uri="{BB962C8B-B14F-4D97-AF65-F5344CB8AC3E}">
        <p14:creationId xmlns:p14="http://schemas.microsoft.com/office/powerpoint/2010/main" val="35734578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20789</TotalTime>
  <Words>4208</Words>
  <Application>Microsoft Office PowerPoint</Application>
  <PresentationFormat>Widescreen</PresentationFormat>
  <Paragraphs>259</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Cambria Math</vt:lpstr>
      <vt:lpstr>Gill Sans MT</vt:lpstr>
      <vt:lpstr>Majalla UI</vt:lpstr>
      <vt:lpstr>Parcel</vt:lpstr>
      <vt:lpstr>Practical Considerations</vt:lpstr>
      <vt:lpstr>Recommended design Process</vt:lpstr>
      <vt:lpstr>Determine your goal</vt:lpstr>
      <vt:lpstr>Determine your goal</vt:lpstr>
      <vt:lpstr>Performance Metric</vt:lpstr>
      <vt:lpstr>Establish and end-to-end system</vt:lpstr>
      <vt:lpstr>Deep learning or Not?</vt:lpstr>
      <vt:lpstr>Which general category of deep learning model to use?</vt:lpstr>
      <vt:lpstr>Which optimization and regularization to choose? </vt:lpstr>
      <vt:lpstr>Reusing models</vt:lpstr>
      <vt:lpstr>Determining the bottleneck and making incremental changes</vt:lpstr>
      <vt:lpstr>When to get more data?</vt:lpstr>
      <vt:lpstr>Determining the bottleneck and making incremental changes</vt:lpstr>
      <vt:lpstr>Selecting hyperparameters</vt:lpstr>
      <vt:lpstr>K-fold vs one-fold validation</vt:lpstr>
      <vt:lpstr>Approaches to hyperparameter tuning</vt:lpstr>
      <vt:lpstr>Manual hyperparameter tuning</vt:lpstr>
      <vt:lpstr>Tuning Learning Rate</vt:lpstr>
      <vt:lpstr>Tuning other hyperparamters</vt:lpstr>
      <vt:lpstr>Determining the bottleneck and making incremental changes</vt:lpstr>
      <vt:lpstr>Automatic Hyperparametr tuning</vt:lpstr>
      <vt:lpstr>Grid Search</vt:lpstr>
      <vt:lpstr>Hyperparameter range</vt:lpstr>
      <vt:lpstr>Random Search</vt:lpstr>
      <vt:lpstr>Random Vs Grid Search</vt:lpstr>
      <vt:lpstr>Successive Halving: Improvement to random search</vt:lpstr>
      <vt:lpstr>Successive Halving Example</vt:lpstr>
      <vt:lpstr>Hyperband: Improvement to successive halving </vt:lpstr>
      <vt:lpstr>Determining the bottleneck and making incremental changes</vt:lpstr>
      <vt:lpstr>Model-based hyperparameter optimization</vt:lpstr>
      <vt:lpstr>Some Debugging Suggestions</vt:lpstr>
      <vt:lpstr>Debugging Suggestions (Cont.)</vt:lpstr>
      <vt:lpstr>End of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Considerations</dc:title>
  <dc:creator>Sahebkarkhorasani, Elham</dc:creator>
  <cp:lastModifiedBy>Sahebkarkhorasani, Elham</cp:lastModifiedBy>
  <cp:revision>100</cp:revision>
  <dcterms:created xsi:type="dcterms:W3CDTF">2020-07-07T22:19:09Z</dcterms:created>
  <dcterms:modified xsi:type="dcterms:W3CDTF">2020-10-01T20:48:34Z</dcterms:modified>
</cp:coreProperties>
</file>