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2 </a:t>
            </a:r>
            <a:r>
              <a:rPr lang="en-US" altLang="zh-CN" dirty="0"/>
              <a:t>Quickly Exploring Data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Instructor: Yanhui Guo, Ph.D.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718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 Creating a Histogram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/>
              <a:t>view the distribution of one-dimensional data with a histogram.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70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 Creating a Histogram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/>
              <a:t>To make a histogram </a:t>
            </a:r>
            <a:r>
              <a:rPr lang="en-US" altLang="zh-CN" dirty="0" smtClean="0"/>
              <a:t>, </a:t>
            </a:r>
            <a:r>
              <a:rPr lang="en-US" altLang="zh-CN" dirty="0"/>
              <a:t>use </a:t>
            </a:r>
            <a:r>
              <a:rPr lang="en-US" altLang="zh-CN" dirty="0" err="1"/>
              <a:t>hist</a:t>
            </a:r>
            <a:r>
              <a:rPr lang="en-US" altLang="zh-CN" dirty="0" smtClean="0"/>
              <a:t>() and </a:t>
            </a:r>
            <a:r>
              <a:rPr lang="en-US" altLang="zh-CN" dirty="0"/>
              <a:t>pass it a vector of values</a:t>
            </a:r>
            <a:r>
              <a:rPr lang="en-US" altLang="zh-CN" dirty="0" smtClean="0"/>
              <a:t>:</a:t>
            </a:r>
          </a:p>
          <a:p>
            <a:pPr marL="514350" lvl="1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mtcars$mpg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0" lvl="1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 Specify approximate number of bins with breaks</a:t>
            </a:r>
          </a:p>
          <a:p>
            <a:pPr marL="514350" lvl="1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mtcars$mpg,breaks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=10)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95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2.4. Creating a Histogram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With the ggplot2 package, </a:t>
            </a:r>
            <a:r>
              <a:rPr lang="en-US" altLang="zh-CN" dirty="0" smtClean="0"/>
              <a:t>use </a:t>
            </a:r>
            <a:r>
              <a:rPr lang="en-US" altLang="zh-CN" dirty="0" err="1"/>
              <a:t>qplot</a:t>
            </a:r>
            <a:r>
              <a:rPr lang="en-US" altLang="zh-CN" dirty="0" smtClean="0"/>
              <a:t>()</a:t>
            </a:r>
          </a:p>
          <a:p>
            <a:pPr marL="514350" lvl="1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qplot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mtcars$mpg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CN" dirty="0"/>
              <a:t>If the vector is in a data frame, you can use the following syntax:</a:t>
            </a:r>
          </a:p>
          <a:p>
            <a:pPr marL="514350" lvl="1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library(ggplot2)</a:t>
            </a:r>
          </a:p>
          <a:p>
            <a:pPr marL="514350" lvl="1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qplot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mpg,data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mtcars,binwidth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=4)</a:t>
            </a:r>
          </a:p>
          <a:p>
            <a:pPr lvl="1"/>
            <a:r>
              <a:rPr lang="en-US" altLang="zh-CN" dirty="0" smtClean="0"/>
              <a:t>Or</a:t>
            </a:r>
          </a:p>
          <a:p>
            <a:pPr marL="514350" lvl="1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mtcars,aes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(x=mpg))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=4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24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 Creating a Box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/>
              <a:t>create a box plot for comparing distributions.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679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 Creating a Box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/>
              <a:t>To make a box </a:t>
            </a:r>
            <a:r>
              <a:rPr lang="en-US" altLang="zh-CN" dirty="0" smtClean="0"/>
              <a:t>plot, </a:t>
            </a:r>
            <a:r>
              <a:rPr lang="en-US" altLang="zh-CN" dirty="0"/>
              <a:t>use  plot</a:t>
            </a:r>
            <a:r>
              <a:rPr lang="en-US" altLang="zh-CN" dirty="0" smtClean="0"/>
              <a:t>() and </a:t>
            </a:r>
            <a:r>
              <a:rPr lang="en-US" altLang="zh-CN" dirty="0"/>
              <a:t>pass it a factor of x  values and a </a:t>
            </a:r>
            <a:r>
              <a:rPr lang="en-US" altLang="zh-CN" dirty="0" smtClean="0"/>
              <a:t>vector of y values</a:t>
            </a:r>
            <a:r>
              <a:rPr lang="en-US" altLang="zh-CN" dirty="0"/>
              <a:t>. When </a:t>
            </a:r>
            <a:r>
              <a:rPr lang="en-US" altLang="zh-CN" dirty="0" smtClean="0"/>
              <a:t>x is </a:t>
            </a:r>
            <a:r>
              <a:rPr lang="en-US" altLang="zh-CN" dirty="0"/>
              <a:t>a </a:t>
            </a:r>
            <a:r>
              <a:rPr lang="en-US" altLang="zh-CN" dirty="0" smtClean="0"/>
              <a:t>factor, </a:t>
            </a:r>
            <a:r>
              <a:rPr lang="en-US" altLang="zh-CN" dirty="0"/>
              <a:t>it will </a:t>
            </a:r>
            <a:r>
              <a:rPr lang="en-US" altLang="zh-CN" dirty="0" smtClean="0"/>
              <a:t>automatically create </a:t>
            </a:r>
            <a:r>
              <a:rPr lang="en-US" altLang="zh-CN" dirty="0"/>
              <a:t>a box plot</a:t>
            </a:r>
            <a:r>
              <a:rPr lang="en-US" altLang="zh-CN" dirty="0" smtClean="0"/>
              <a:t>:</a:t>
            </a:r>
          </a:p>
          <a:p>
            <a:pPr marL="514350" lvl="1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ToothGrowth$supp,ToothGrowth$len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0" lvl="1" indent="0">
              <a:buNone/>
            </a:pPr>
            <a:endParaRPr lang="en-US" altLang="zh-CN" sz="26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the two vectors are in the same data frame, </a:t>
            </a:r>
            <a:r>
              <a:rPr lang="en-US" altLang="zh-CN" dirty="0" smtClean="0"/>
              <a:t>combine </a:t>
            </a:r>
            <a:r>
              <a:rPr lang="en-US" altLang="zh-CN" dirty="0"/>
              <a:t>two variables on the </a:t>
            </a:r>
            <a:r>
              <a:rPr lang="en-US" altLang="zh-CN" dirty="0" smtClean="0"/>
              <a:t>x-axis</a:t>
            </a:r>
          </a:p>
          <a:p>
            <a:pPr marL="514350" lvl="1" indent="0">
              <a:buNone/>
            </a:pPr>
            <a:r>
              <a:rPr lang="en-US" altLang="zh-CN" sz="3000" dirty="0" smtClean="0">
                <a:latin typeface="Courier New" pitchFamily="49" charset="0"/>
                <a:cs typeface="Courier New" pitchFamily="49" charset="0"/>
              </a:rPr>
              <a:t># Formula syntax</a:t>
            </a:r>
          </a:p>
          <a:p>
            <a:pPr marL="514350" lvl="1" indent="0">
              <a:buNone/>
            </a:pPr>
            <a:r>
              <a:rPr lang="en-US" altLang="zh-CN" sz="3000" dirty="0" smtClean="0">
                <a:latin typeface="Courier New" pitchFamily="49" charset="0"/>
                <a:cs typeface="Courier New" pitchFamily="49" charset="0"/>
              </a:rPr>
              <a:t>boxplot(</a:t>
            </a:r>
            <a:r>
              <a:rPr lang="en-US" altLang="zh-CN" sz="3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~ </a:t>
            </a: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supp,data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ToothGrowth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514350" lvl="1" indent="0">
              <a:buNone/>
            </a:pP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# Put interaction of two variables on x-axis</a:t>
            </a:r>
          </a:p>
          <a:p>
            <a:pPr marL="514350" lvl="1" indent="0">
              <a:buNone/>
            </a:pP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boxplot(</a:t>
            </a: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altLang="zh-CN" sz="3000" dirty="0" err="1">
                <a:latin typeface="Courier New" pitchFamily="49" charset="0"/>
                <a:cs typeface="Courier New" pitchFamily="49" charset="0"/>
              </a:rPr>
              <a:t>supp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000" dirty="0" smtClean="0">
                <a:latin typeface="Courier New" pitchFamily="49" charset="0"/>
                <a:cs typeface="Courier New" pitchFamily="49" charset="0"/>
              </a:rPr>
              <a:t>+ dose, data = </a:t>
            </a:r>
            <a:r>
              <a:rPr lang="en-US" altLang="zh-CN" sz="3000" dirty="0" err="1" smtClean="0">
                <a:latin typeface="Courier New" pitchFamily="49" charset="0"/>
                <a:cs typeface="Courier New" pitchFamily="49" charset="0"/>
              </a:rPr>
              <a:t>ToothGrowth</a:t>
            </a:r>
            <a:r>
              <a:rPr lang="en-US" altLang="zh-CN" sz="30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3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4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 Creating a Box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With the ggplot2 package, </a:t>
            </a:r>
            <a:r>
              <a:rPr lang="en-US" altLang="zh-CN" dirty="0" smtClean="0"/>
              <a:t>use </a:t>
            </a:r>
            <a:r>
              <a:rPr lang="en-US" altLang="zh-CN" dirty="0" err="1" smtClean="0"/>
              <a:t>qplot</a:t>
            </a:r>
            <a:r>
              <a:rPr lang="en-US" altLang="zh-CN" dirty="0" smtClean="0"/>
              <a:t>() with </a:t>
            </a:r>
            <a:r>
              <a:rPr lang="en-US" altLang="zh-CN" dirty="0" err="1" smtClean="0"/>
              <a:t>geom</a:t>
            </a:r>
            <a:r>
              <a:rPr lang="en-US" altLang="zh-CN" dirty="0"/>
              <a:t>="boxplot":</a:t>
            </a:r>
          </a:p>
          <a:p>
            <a:pPr marL="514350" lvl="1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library(ggplot2)</a:t>
            </a:r>
          </a:p>
          <a:p>
            <a:pPr marL="514350" lvl="1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qplot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ToothGrowth$supp,ToothGrowth$len,geom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="boxplot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1"/>
            <a:r>
              <a:rPr lang="en-US" altLang="zh-CN" dirty="0"/>
              <a:t>If the two vectors are already in the same data frame, </a:t>
            </a:r>
            <a:endParaRPr lang="en-US" altLang="zh-CN" dirty="0" smtClean="0"/>
          </a:p>
          <a:p>
            <a:pPr marL="514350" lvl="1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qplot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supp,len,data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ToothGrowth,geom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="boxplot")</a:t>
            </a:r>
          </a:p>
          <a:p>
            <a:pPr lvl="1"/>
            <a:r>
              <a:rPr lang="en-US" altLang="zh-CN" dirty="0" smtClean="0"/>
              <a:t>Or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ToothGrowth,aes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supp,y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+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06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 Plotting a Function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/>
              <a:t>plot a function curve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79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 Plotting a Function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3700" dirty="0" smtClean="0"/>
              <a:t>Solution</a:t>
            </a:r>
          </a:p>
          <a:p>
            <a:pPr lvl="1"/>
            <a:r>
              <a:rPr lang="en-US" altLang="zh-CN" sz="3400" dirty="0"/>
              <a:t>use curve()and pass it an expression </a:t>
            </a:r>
            <a:r>
              <a:rPr lang="en-US" altLang="zh-CN" sz="3400" dirty="0" smtClean="0"/>
              <a:t>with the </a:t>
            </a:r>
            <a:r>
              <a:rPr lang="en-US" altLang="zh-CN" sz="3400" dirty="0"/>
              <a:t>variable x:</a:t>
            </a:r>
          </a:p>
          <a:p>
            <a:pPr marL="0" indent="0">
              <a:buNone/>
            </a:pP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curve(x^3 - 5*x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, from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=-4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, to=4)</a:t>
            </a:r>
          </a:p>
          <a:p>
            <a:pPr lvl="1"/>
            <a:r>
              <a:rPr lang="en-US" altLang="zh-CN" sz="3400" dirty="0"/>
              <a:t>plot any </a:t>
            </a:r>
            <a:r>
              <a:rPr lang="en-US" altLang="zh-CN" sz="3400" dirty="0" smtClean="0"/>
              <a:t>function. add=TRUE will </a:t>
            </a:r>
            <a:r>
              <a:rPr lang="en-US" altLang="zh-CN" sz="3400" dirty="0"/>
              <a:t>add a curve </a:t>
            </a:r>
            <a:r>
              <a:rPr lang="en-US" altLang="zh-CN" sz="3400" dirty="0" smtClean="0"/>
              <a:t>to the </a:t>
            </a:r>
            <a:r>
              <a:rPr lang="en-US" altLang="zh-CN" sz="3400" dirty="0"/>
              <a:t>previously created </a:t>
            </a:r>
            <a:r>
              <a:rPr lang="en-US" altLang="zh-CN" sz="3400" dirty="0" smtClean="0"/>
              <a:t>plot</a:t>
            </a:r>
          </a:p>
          <a:p>
            <a:pPr marL="57150" indent="0"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Plot a user-defined function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myfun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&lt;- function(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xvar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&lt;- 1/(1 +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(-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xvar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+ 10))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	return(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zh-CN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curve(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myfun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),from=0,to=20)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# Add a line: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curve(1-myfun(x),add = TRUE, col = "red")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254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 Plotting a Function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With the ggplot2 package, </a:t>
            </a:r>
            <a:r>
              <a:rPr lang="en-US" altLang="zh-CN" dirty="0" smtClean="0"/>
              <a:t>use  </a:t>
            </a:r>
            <a:r>
              <a:rPr lang="en-US" altLang="zh-CN" dirty="0"/>
              <a:t>stat="</a:t>
            </a:r>
            <a:r>
              <a:rPr lang="en-US" altLang="zh-CN" dirty="0" smtClean="0"/>
              <a:t>function“ and  </a:t>
            </a:r>
            <a:r>
              <a:rPr lang="en-US" altLang="zh-CN" dirty="0" err="1"/>
              <a:t>geom</a:t>
            </a:r>
            <a:r>
              <a:rPr lang="en-US" altLang="zh-CN" dirty="0"/>
              <a:t>="</a:t>
            </a:r>
            <a:r>
              <a:rPr lang="en-US" altLang="zh-CN" dirty="0" smtClean="0"/>
              <a:t>line“ and </a:t>
            </a:r>
            <a:r>
              <a:rPr lang="en-US" altLang="zh-CN" dirty="0"/>
              <a:t>passing it a </a:t>
            </a:r>
            <a:r>
              <a:rPr lang="en-US" altLang="zh-CN" dirty="0" smtClean="0"/>
              <a:t>function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(x=c(0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20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)),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(x=x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stat_function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(fun=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myfun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="line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263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 </a:t>
            </a:r>
            <a:r>
              <a:rPr lang="en-US" altLang="zh-CN" dirty="0"/>
              <a:t>a Scatter 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Create </a:t>
            </a:r>
            <a:r>
              <a:rPr lang="en-US" altLang="zh-CN" dirty="0"/>
              <a:t>a Line </a:t>
            </a:r>
            <a:r>
              <a:rPr lang="en-US" altLang="zh-CN" dirty="0" smtClean="0"/>
              <a:t>Graph</a:t>
            </a:r>
          </a:p>
          <a:p>
            <a:r>
              <a:rPr lang="en-US" altLang="zh-CN" dirty="0" smtClean="0"/>
              <a:t>Create </a:t>
            </a:r>
            <a:r>
              <a:rPr lang="en-US" altLang="zh-CN" dirty="0"/>
              <a:t>a Bar </a:t>
            </a:r>
            <a:r>
              <a:rPr lang="en-US" altLang="zh-CN" dirty="0" smtClean="0"/>
              <a:t>Graph</a:t>
            </a:r>
          </a:p>
          <a:p>
            <a:r>
              <a:rPr lang="en-US" altLang="zh-CN" dirty="0" smtClean="0"/>
              <a:t>Create </a:t>
            </a:r>
            <a:r>
              <a:rPr lang="en-US" altLang="zh-CN" dirty="0"/>
              <a:t>a </a:t>
            </a:r>
            <a:r>
              <a:rPr lang="en-US" altLang="zh-CN" dirty="0" smtClean="0"/>
              <a:t>Histogram</a:t>
            </a:r>
          </a:p>
          <a:p>
            <a:r>
              <a:rPr lang="en-US" altLang="zh-CN" dirty="0" smtClean="0"/>
              <a:t>Create </a:t>
            </a:r>
            <a:r>
              <a:rPr lang="en-US" altLang="zh-CN" dirty="0"/>
              <a:t>a Box 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Plot </a:t>
            </a:r>
            <a:r>
              <a:rPr lang="en-US" altLang="zh-CN" dirty="0"/>
              <a:t>a Function Curve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96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Create </a:t>
            </a:r>
            <a:r>
              <a:rPr lang="en-US" altLang="zh-CN" dirty="0"/>
              <a:t>a Scatter 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Create </a:t>
            </a:r>
            <a:r>
              <a:rPr lang="en-US" altLang="zh-CN" dirty="0"/>
              <a:t>a Line </a:t>
            </a:r>
            <a:r>
              <a:rPr lang="en-US" altLang="zh-CN" dirty="0" smtClean="0"/>
              <a:t>Graph</a:t>
            </a:r>
          </a:p>
          <a:p>
            <a:r>
              <a:rPr lang="en-US" altLang="zh-CN" dirty="0" smtClean="0"/>
              <a:t>Create </a:t>
            </a:r>
            <a:r>
              <a:rPr lang="en-US" altLang="zh-CN" dirty="0"/>
              <a:t>a Bar </a:t>
            </a:r>
            <a:r>
              <a:rPr lang="en-US" altLang="zh-CN" dirty="0" smtClean="0"/>
              <a:t>Graph</a:t>
            </a:r>
          </a:p>
          <a:p>
            <a:r>
              <a:rPr lang="en-US" altLang="zh-CN" dirty="0" smtClean="0"/>
              <a:t>Create </a:t>
            </a:r>
            <a:r>
              <a:rPr lang="en-US" altLang="zh-CN" dirty="0"/>
              <a:t>a </a:t>
            </a:r>
            <a:r>
              <a:rPr lang="en-US" altLang="zh-CN" dirty="0" smtClean="0"/>
              <a:t>Histogram</a:t>
            </a:r>
          </a:p>
          <a:p>
            <a:r>
              <a:rPr lang="en-US" altLang="zh-CN" dirty="0" smtClean="0"/>
              <a:t>Create </a:t>
            </a:r>
            <a:r>
              <a:rPr lang="en-US" altLang="zh-CN" dirty="0"/>
              <a:t>a Box </a:t>
            </a:r>
            <a:r>
              <a:rPr lang="en-US" altLang="zh-CN" dirty="0" smtClean="0"/>
              <a:t>Plot</a:t>
            </a:r>
          </a:p>
          <a:p>
            <a:r>
              <a:rPr lang="en-US" altLang="zh-CN" smtClean="0"/>
              <a:t>Plot </a:t>
            </a:r>
            <a:r>
              <a:rPr lang="en-US" altLang="zh-CN" dirty="0"/>
              <a:t>a Function Curve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850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 Creating a Scatter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 smtClean="0"/>
              <a:t> Create </a:t>
            </a:r>
            <a:r>
              <a:rPr lang="en-US" altLang="zh-CN" dirty="0"/>
              <a:t>a scatter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17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 Creating a Scatter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plot() and pass it a vector of </a:t>
            </a:r>
            <a:r>
              <a:rPr lang="en-US" altLang="zh-CN" dirty="0" smtClean="0"/>
              <a:t>x values followed by </a:t>
            </a:r>
            <a:r>
              <a:rPr lang="en-US" altLang="zh-CN" dirty="0"/>
              <a:t>a vector of </a:t>
            </a:r>
            <a:r>
              <a:rPr lang="en-US" altLang="zh-CN" dirty="0" smtClean="0"/>
              <a:t>y values:</a:t>
            </a:r>
          </a:p>
          <a:p>
            <a:pPr marL="457200" lvl="1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mtcars$wt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mtcars$mpg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ggplot2 package, </a:t>
            </a:r>
            <a:r>
              <a:rPr lang="en-US" altLang="zh-CN" dirty="0" smtClean="0"/>
              <a:t>use </a:t>
            </a:r>
            <a:r>
              <a:rPr lang="en-US" altLang="zh-CN" dirty="0" err="1"/>
              <a:t>qplot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library(ggplot2)</a:t>
            </a:r>
          </a:p>
          <a:p>
            <a:pPr marL="457200" lvl="1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qplot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mtcars$wt,mtcars$mpg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zh-CN" dirty="0"/>
              <a:t>If the two vectors are already in the same data </a:t>
            </a:r>
            <a:r>
              <a:rPr lang="en-US" altLang="zh-CN" dirty="0" smtClean="0"/>
              <a:t>frame</a:t>
            </a:r>
          </a:p>
          <a:p>
            <a:pPr marL="457200" lvl="1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qplot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wt,mpg,data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mtcars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mtcars,aes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wt,y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=mpg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NULL,aes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mtcars$wt,y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mtcars$mpg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27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 Creating a Line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Create </a:t>
            </a:r>
            <a:r>
              <a:rPr lang="en-US" altLang="zh-CN" dirty="0"/>
              <a:t>a line </a:t>
            </a:r>
            <a:r>
              <a:rPr lang="en-US" altLang="zh-CN" dirty="0" smtClean="0"/>
              <a:t>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725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 Creating a Line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plot</a:t>
            </a:r>
            <a:r>
              <a:rPr lang="en-US" altLang="zh-CN" dirty="0" smtClean="0"/>
              <a:t>(), </a:t>
            </a:r>
            <a:r>
              <a:rPr lang="en-US" altLang="zh-CN" dirty="0"/>
              <a:t>pass it a vector of  x  values and </a:t>
            </a:r>
            <a:r>
              <a:rPr lang="en-US" altLang="zh-CN" dirty="0" smtClean="0"/>
              <a:t>a vector </a:t>
            </a:r>
            <a:r>
              <a:rPr lang="en-US" altLang="zh-CN" dirty="0"/>
              <a:t>of </a:t>
            </a:r>
            <a:r>
              <a:rPr lang="en-US" altLang="zh-CN" dirty="0" smtClean="0"/>
              <a:t>y values</a:t>
            </a:r>
            <a:r>
              <a:rPr lang="en-US" altLang="zh-CN" dirty="0"/>
              <a:t>, and use type="</a:t>
            </a:r>
            <a:r>
              <a:rPr lang="en-US" altLang="zh-CN" dirty="0" smtClean="0"/>
              <a:t>l“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pressure$temperature,pressure$pressure,type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="l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457200" lvl="1" indent="0">
              <a:buNone/>
            </a:pPr>
            <a:endParaRPr lang="en-US" altLang="zh-CN" sz="2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add points and/or multiple </a:t>
            </a:r>
            <a:r>
              <a:rPr lang="en-US" altLang="zh-CN" dirty="0" smtClean="0"/>
              <a:t>lines, </a:t>
            </a:r>
          </a:p>
          <a:p>
            <a:pPr lvl="2"/>
            <a:r>
              <a:rPr lang="en-US" altLang="zh-CN" dirty="0" smtClean="0"/>
              <a:t>first </a:t>
            </a:r>
            <a:r>
              <a:rPr lang="en-US" altLang="zh-CN" dirty="0"/>
              <a:t>call  plot()  for the first </a:t>
            </a:r>
            <a:r>
              <a:rPr lang="en-US" altLang="zh-CN" dirty="0" smtClean="0"/>
              <a:t>line, </a:t>
            </a:r>
          </a:p>
          <a:p>
            <a:pPr lvl="2"/>
            <a:r>
              <a:rPr lang="en-US" altLang="zh-CN" dirty="0" smtClean="0"/>
              <a:t>then </a:t>
            </a:r>
            <a:r>
              <a:rPr lang="en-US" altLang="zh-CN" dirty="0"/>
              <a:t>add points with points</a:t>
            </a:r>
            <a:r>
              <a:rPr lang="en-US" altLang="zh-CN" dirty="0" smtClean="0"/>
              <a:t>() and </a:t>
            </a:r>
            <a:r>
              <a:rPr lang="en-US" altLang="zh-CN" dirty="0"/>
              <a:t>additional lines with lines</a:t>
            </a:r>
            <a:r>
              <a:rPr lang="en-US" altLang="zh-CN" dirty="0" smtClean="0"/>
              <a:t>():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plot(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pressure$temperature,pressure$pressure,type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="l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457200" lvl="1" indent="0"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points(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pressure$temperature,pressure$pressure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 Creating a Line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sz="4400" dirty="0" smtClean="0"/>
              <a:t>In </a:t>
            </a:r>
            <a:r>
              <a:rPr lang="en-US" altLang="zh-CN" sz="4400" dirty="0"/>
              <a:t>ggplot2, </a:t>
            </a:r>
            <a:r>
              <a:rPr lang="en-US" altLang="zh-CN" sz="4400" dirty="0" smtClean="0"/>
              <a:t>use </a:t>
            </a:r>
            <a:r>
              <a:rPr lang="en-US" altLang="zh-CN" sz="4400" dirty="0" err="1" smtClean="0"/>
              <a:t>qplot</a:t>
            </a:r>
            <a:r>
              <a:rPr lang="en-US" altLang="zh-CN" sz="4400" dirty="0" smtClean="0"/>
              <a:t>() with </a:t>
            </a:r>
            <a:r>
              <a:rPr lang="en-US" altLang="zh-CN" sz="4400" dirty="0" err="1"/>
              <a:t>geom</a:t>
            </a:r>
            <a:r>
              <a:rPr lang="en-US" altLang="zh-CN" sz="4400" dirty="0"/>
              <a:t>="</a:t>
            </a:r>
            <a:r>
              <a:rPr lang="en-US" altLang="zh-CN" sz="4400" dirty="0" smtClean="0"/>
              <a:t>line“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3800" dirty="0" smtClean="0">
                <a:latin typeface="Courier New" pitchFamily="49" charset="0"/>
                <a:cs typeface="Courier New" pitchFamily="49" charset="0"/>
              </a:rPr>
              <a:t>library(ggplot2)</a:t>
            </a:r>
          </a:p>
          <a:p>
            <a:pPr marL="0" indent="0">
              <a:buNone/>
            </a:pPr>
            <a:r>
              <a:rPr lang="en-US" altLang="zh-CN" sz="3800" dirty="0" err="1" smtClean="0">
                <a:latin typeface="Courier New" pitchFamily="49" charset="0"/>
                <a:cs typeface="Courier New" pitchFamily="49" charset="0"/>
              </a:rPr>
              <a:t>qplot</a:t>
            </a:r>
            <a:r>
              <a:rPr lang="en-US" altLang="zh-CN" sz="3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800" dirty="0" err="1" smtClean="0">
                <a:latin typeface="Courier New" pitchFamily="49" charset="0"/>
                <a:cs typeface="Courier New" pitchFamily="49" charset="0"/>
              </a:rPr>
              <a:t>pressure$temperature,pressure$pressure,geom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="line</a:t>
            </a:r>
            <a:r>
              <a:rPr lang="en-US" altLang="zh-CN" sz="38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sz="4400" dirty="0"/>
              <a:t>If the two vectors are already in the same data </a:t>
            </a:r>
            <a:r>
              <a:rPr lang="en-US" altLang="zh-CN" sz="4400" dirty="0" smtClean="0"/>
              <a:t>frame</a:t>
            </a:r>
          </a:p>
          <a:p>
            <a:pPr marL="0" indent="0">
              <a:buNone/>
            </a:pPr>
            <a:r>
              <a:rPr lang="en-US" altLang="zh-CN" sz="3800" dirty="0" err="1" smtClean="0">
                <a:latin typeface="Courier New" pitchFamily="49" charset="0"/>
                <a:cs typeface="Courier New" pitchFamily="49" charset="0"/>
              </a:rPr>
              <a:t>qplot</a:t>
            </a:r>
            <a:r>
              <a:rPr lang="en-US" altLang="zh-CN" sz="3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800" dirty="0" err="1" smtClean="0">
                <a:latin typeface="Courier New" pitchFamily="49" charset="0"/>
                <a:cs typeface="Courier New" pitchFamily="49" charset="0"/>
              </a:rPr>
              <a:t>temperature,pressure,data</a:t>
            </a:r>
            <a:r>
              <a:rPr lang="en-US" altLang="zh-CN" sz="3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800" dirty="0" err="1" smtClean="0">
                <a:latin typeface="Courier New" pitchFamily="49" charset="0"/>
                <a:cs typeface="Courier New" pitchFamily="49" charset="0"/>
              </a:rPr>
              <a:t>pressure,geom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="line")</a:t>
            </a:r>
          </a:p>
          <a:p>
            <a:pPr lvl="1"/>
            <a:r>
              <a:rPr lang="en-US" altLang="zh-CN" sz="4400" dirty="0" smtClean="0"/>
              <a:t>Or</a:t>
            </a:r>
            <a:endParaRPr lang="en-US" altLang="zh-CN" sz="4400" dirty="0"/>
          </a:p>
          <a:p>
            <a:pPr marL="0" indent="0">
              <a:buNone/>
            </a:pPr>
            <a:r>
              <a:rPr lang="en-US" altLang="zh-CN" sz="38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800" dirty="0" err="1" smtClean="0">
                <a:latin typeface="Courier New" pitchFamily="49" charset="0"/>
                <a:cs typeface="Courier New" pitchFamily="49" charset="0"/>
              </a:rPr>
              <a:t>pressure,aes</a:t>
            </a:r>
            <a:r>
              <a:rPr lang="en-US" altLang="zh-CN" sz="38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3800" dirty="0" err="1" smtClean="0">
                <a:latin typeface="Courier New" pitchFamily="49" charset="0"/>
                <a:cs typeface="Courier New" pitchFamily="49" charset="0"/>
              </a:rPr>
              <a:t>temperature,y</a:t>
            </a:r>
            <a:r>
              <a:rPr lang="en-US" altLang="zh-CN" sz="3800" dirty="0" smtClean="0">
                <a:latin typeface="Courier New" pitchFamily="49" charset="0"/>
                <a:cs typeface="Courier New" pitchFamily="49" charset="0"/>
              </a:rPr>
              <a:t>=pressure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3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8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altLang="zh-CN" sz="4400" dirty="0" smtClean="0"/>
              <a:t>Add </a:t>
            </a:r>
            <a:r>
              <a:rPr lang="en-US" altLang="zh-CN" sz="4400" dirty="0"/>
              <a:t>Lines and points </a:t>
            </a:r>
            <a:r>
              <a:rPr lang="en-US" altLang="zh-CN" sz="4400" dirty="0" smtClean="0"/>
              <a:t>together</a:t>
            </a:r>
          </a:p>
          <a:p>
            <a:pPr marL="0" indent="0">
              <a:buNone/>
            </a:pPr>
            <a:r>
              <a:rPr lang="en-US" altLang="zh-CN" sz="3800" dirty="0" err="1" smtClean="0">
                <a:latin typeface="Courier New" pitchFamily="49" charset="0"/>
                <a:cs typeface="Courier New" pitchFamily="49" charset="0"/>
              </a:rPr>
              <a:t>qplot</a:t>
            </a:r>
            <a:r>
              <a:rPr lang="en-US" altLang="zh-CN" sz="3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800" dirty="0" err="1" smtClean="0">
                <a:latin typeface="Courier New" pitchFamily="49" charset="0"/>
                <a:cs typeface="Courier New" pitchFamily="49" charset="0"/>
              </a:rPr>
              <a:t>temperature,pressure,data</a:t>
            </a:r>
            <a:r>
              <a:rPr lang="en-US" altLang="zh-CN" sz="3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800" dirty="0" err="1" smtClean="0">
                <a:latin typeface="Courier New" pitchFamily="49" charset="0"/>
                <a:cs typeface="Courier New" pitchFamily="49" charset="0"/>
              </a:rPr>
              <a:t>pressure,geom</a:t>
            </a:r>
            <a:r>
              <a:rPr lang="en-US" altLang="zh-CN" sz="3800" dirty="0" smtClean="0">
                <a:latin typeface="Courier New" pitchFamily="49" charset="0"/>
                <a:cs typeface="Courier New" pitchFamily="49" charset="0"/>
              </a:rPr>
              <a:t>=c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("line", "point"))</a:t>
            </a:r>
          </a:p>
          <a:p>
            <a:pPr lvl="1"/>
            <a:r>
              <a:rPr lang="en-US" altLang="zh-CN" sz="4400" dirty="0" smtClean="0"/>
              <a:t>Or</a:t>
            </a:r>
          </a:p>
          <a:p>
            <a:pPr marL="0" indent="0">
              <a:buNone/>
            </a:pPr>
            <a:r>
              <a:rPr lang="en-US" altLang="zh-CN" sz="37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700" dirty="0" err="1">
                <a:latin typeface="Courier New" pitchFamily="49" charset="0"/>
                <a:cs typeface="Courier New" pitchFamily="49" charset="0"/>
              </a:rPr>
              <a:t>pressure,aes</a:t>
            </a:r>
            <a:r>
              <a:rPr lang="en-US" altLang="zh-CN" sz="37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3700" dirty="0" err="1">
                <a:latin typeface="Courier New" pitchFamily="49" charset="0"/>
                <a:cs typeface="Courier New" pitchFamily="49" charset="0"/>
              </a:rPr>
              <a:t>temperature,y</a:t>
            </a:r>
            <a:r>
              <a:rPr lang="en-US" altLang="zh-CN" sz="3700" dirty="0">
                <a:latin typeface="Courier New" pitchFamily="49" charset="0"/>
                <a:cs typeface="Courier New" pitchFamily="49" charset="0"/>
              </a:rPr>
              <a:t>=pressure)) </a:t>
            </a:r>
            <a:r>
              <a:rPr lang="en-US" altLang="zh-CN" sz="37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7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37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37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7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37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8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 Creating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/>
              <a:t>make a bar graph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14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2.3. Creating a Bar Graph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barplot</a:t>
            </a:r>
            <a:r>
              <a:rPr lang="en-US" altLang="zh-CN" dirty="0" smtClean="0"/>
              <a:t>() and </a:t>
            </a:r>
            <a:r>
              <a:rPr lang="en-US" altLang="zh-CN" dirty="0"/>
              <a:t>pass it a vector of </a:t>
            </a:r>
            <a:r>
              <a:rPr lang="en-US" altLang="zh-CN" dirty="0" smtClean="0"/>
              <a:t>values for </a:t>
            </a:r>
            <a:r>
              <a:rPr lang="en-US" altLang="zh-CN" dirty="0"/>
              <a:t>the height of each bar and (optionally) a vector of labels for each bar.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the </a:t>
            </a:r>
            <a:r>
              <a:rPr lang="en-US" altLang="zh-CN" dirty="0" smtClean="0"/>
              <a:t>vector has </a:t>
            </a:r>
            <a:r>
              <a:rPr lang="en-US" altLang="zh-CN" dirty="0"/>
              <a:t>names for the elements, the names will automatically be used as </a:t>
            </a:r>
            <a:r>
              <a:rPr lang="en-US" altLang="zh-CN" dirty="0" smtClean="0"/>
              <a:t>labels</a:t>
            </a:r>
          </a:p>
          <a:p>
            <a:pPr marL="11430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barplot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BOD$demand,names.arg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BOD$Time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zh-CN" dirty="0" smtClean="0"/>
              <a:t>In ggplot2 package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BOD,aes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Time,y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=demand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))+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geom_bar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(stat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="identity")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7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704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Courier New</vt:lpstr>
      <vt:lpstr>Office 主题</vt:lpstr>
      <vt:lpstr>Chapter 2 Quickly Exploring Data</vt:lpstr>
      <vt:lpstr>Outlines</vt:lpstr>
      <vt:lpstr>2.1. Creating a Scatter Plot</vt:lpstr>
      <vt:lpstr>2.1. Creating a Scatter Plot</vt:lpstr>
      <vt:lpstr>2.2. Creating a Line Graph</vt:lpstr>
      <vt:lpstr>2.2. Creating a Line Graph</vt:lpstr>
      <vt:lpstr>2.2. Creating a Line Graph</vt:lpstr>
      <vt:lpstr>2.3. Creating a Bar Graph</vt:lpstr>
      <vt:lpstr>2.3. Creating a Bar Graph</vt:lpstr>
      <vt:lpstr>2.4. Creating a Histogram</vt:lpstr>
      <vt:lpstr>2.4. Creating a Histogram</vt:lpstr>
      <vt:lpstr>2.4. Creating a Histogram</vt:lpstr>
      <vt:lpstr>2.5. Creating a Box Plot</vt:lpstr>
      <vt:lpstr>2.5. Creating a Box Plot</vt:lpstr>
      <vt:lpstr>2.5. Creating a Box Plot</vt:lpstr>
      <vt:lpstr>2.6. Plotting a Function Curve</vt:lpstr>
      <vt:lpstr>2.6. Plotting a Function Curve</vt:lpstr>
      <vt:lpstr>2.6. Plotting a Function Curve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02 Quickly Exploring Data</dc:title>
  <dc:creator>Yanhui Guo</dc:creator>
  <cp:lastModifiedBy>Guo, Yanhui</cp:lastModifiedBy>
  <cp:revision>36</cp:revision>
  <dcterms:created xsi:type="dcterms:W3CDTF">2016-01-01T21:42:36Z</dcterms:created>
  <dcterms:modified xsi:type="dcterms:W3CDTF">2018-01-29T17:18:44Z</dcterms:modified>
</cp:coreProperties>
</file>