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27"/>
  </p:notesMasterIdLst>
  <p:sldIdLst>
    <p:sldId id="256" r:id="rId3"/>
    <p:sldId id="293" r:id="rId4"/>
    <p:sldId id="271" r:id="rId5"/>
    <p:sldId id="308" r:id="rId6"/>
    <p:sldId id="304" r:id="rId7"/>
    <p:sldId id="305" r:id="rId8"/>
    <p:sldId id="300" r:id="rId9"/>
    <p:sldId id="306" r:id="rId10"/>
    <p:sldId id="309" r:id="rId11"/>
    <p:sldId id="303" r:id="rId12"/>
    <p:sldId id="302" r:id="rId13"/>
    <p:sldId id="397" r:id="rId14"/>
    <p:sldId id="398" r:id="rId15"/>
    <p:sldId id="301" r:id="rId16"/>
    <p:sldId id="307" r:id="rId17"/>
    <p:sldId id="297" r:id="rId18"/>
    <p:sldId id="366" r:id="rId19"/>
    <p:sldId id="396" r:id="rId20"/>
    <p:sldId id="374" r:id="rId21"/>
    <p:sldId id="299" r:id="rId22"/>
    <p:sldId id="288" r:id="rId23"/>
    <p:sldId id="291" r:id="rId24"/>
    <p:sldId id="290" r:id="rId25"/>
    <p:sldId id="28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01C"/>
    <a:srgbClr val="FF0000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9D8C-EE6B-4C5B-9FCA-7B6D5C8CE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60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6FEAA-5521-4485-9BBF-F58075A03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6794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02B23-F823-46AE-B38B-0D2FE1634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8740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A2B6-EFC2-4939-9E2C-ABB3C87BD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7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A0C10-1FC0-445A-9735-D82433BC2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5892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1255A-4A91-4ED5-8A0B-640B8DEB7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163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4C4FC-6A1C-40C2-93E1-C637DAC20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52673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981F4-C579-4C46-865E-751FC41387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2368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AD44A-1F45-46EC-990D-2F9185A5BC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008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20DB-7BDA-4BCC-BBE7-83875D182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5250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10FC6-396A-4ED6-9847-7F44BE47BF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1674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C0E93-0452-49A3-B121-0D7290706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81966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DD3D-AB56-4836-9BCD-97A47B486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38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1A780-7C98-4983-92DF-6F8F74498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98758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4A567-4EE3-426D-9AF1-D82E506E4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56836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2D730-0FAA-47BD-8736-0443113CB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487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EB0F2-08CC-4AA8-A5B5-48D1BF2485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036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823 In Class Day 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ANN Training: Optimization (2)</a:t>
            </a:r>
          </a:p>
          <a:p>
            <a:r>
              <a:rPr lang="en-US" dirty="0"/>
              <a:t>Live 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Training Improvements</a:t>
            </a:r>
            <a:br>
              <a:rPr lang="en-US" dirty="0"/>
            </a:br>
            <a:r>
              <a:rPr lang="en-US" sz="2400" dirty="0"/>
              <a:t>(activation function - beyond the sigmoid)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723" y="3174069"/>
            <a:ext cx="11427952" cy="3186481"/>
          </a:xfrm>
        </p:spPr>
        <p:txBody>
          <a:bodyPr/>
          <a:lstStyle/>
          <a:p>
            <a:r>
              <a:rPr lang="en-US" sz="2400" dirty="0"/>
              <a:t>Activation Function Improvement</a:t>
            </a:r>
          </a:p>
          <a:p>
            <a:pPr lvl="1"/>
            <a:r>
              <a:rPr lang="en-US" sz="2000" dirty="0"/>
              <a:t>Old concept:  activation functions should be differentiable almost everywhere</a:t>
            </a:r>
          </a:p>
          <a:p>
            <a:pPr lvl="2"/>
            <a:r>
              <a:rPr lang="en-US" sz="1800" dirty="0"/>
              <a:t>Enables easy optimizers like SGD; BUT require more computation, and because </a:t>
            </a:r>
            <a:r>
              <a:rPr lang="en-US" sz="1800" dirty="0" err="1"/>
              <a:t>sigmoids</a:t>
            </a:r>
            <a:r>
              <a:rPr lang="en-US" sz="1800" dirty="0"/>
              <a:t> have large low-gradient tails, slower convergence </a:t>
            </a:r>
          </a:p>
          <a:p>
            <a:pPr lvl="1"/>
            <a:r>
              <a:rPr lang="en-US" sz="2000" dirty="0"/>
              <a:t>New idea:  </a:t>
            </a:r>
            <a:r>
              <a:rPr lang="en-US" sz="2000" i="1" dirty="0"/>
              <a:t>simpler</a:t>
            </a:r>
            <a:r>
              <a:rPr lang="en-US" sz="2000" dirty="0"/>
              <a:t> is more important than cont. differentiable activation functions (e.g. </a:t>
            </a:r>
            <a:r>
              <a:rPr lang="en-US" sz="2000" dirty="0" err="1"/>
              <a:t>ReLU</a:t>
            </a:r>
            <a:r>
              <a:rPr lang="en-US" sz="2000" dirty="0"/>
              <a:t>)</a:t>
            </a:r>
          </a:p>
          <a:p>
            <a:pPr lvl="2"/>
            <a:r>
              <a:rPr lang="en-US" sz="1800" dirty="0"/>
              <a:t>Gradient flows better through layers during backprop; BUT discontinuity and no gradient left of zero</a:t>
            </a:r>
          </a:p>
          <a:p>
            <a:pPr lvl="1"/>
            <a:r>
              <a:rPr lang="en-US" sz="2000" dirty="0"/>
              <a:t>Newer idea:  approximations of ReLU such as leaky ReLU, exponential LU … </a:t>
            </a:r>
          </a:p>
          <a:p>
            <a:pPr lvl="2"/>
            <a:r>
              <a:rPr lang="en-US" sz="1600" dirty="0"/>
              <a:t>behave similar to ReLU without the discontinuity or the zero gradient weakness;  </a:t>
            </a:r>
          </a:p>
          <a:p>
            <a:pPr lvl="2"/>
            <a:r>
              <a:rPr lang="en-US" sz="1600" dirty="0"/>
              <a:t>… at the cost of more difficult 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5EAF7-20ED-4C79-8566-C603D5340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829" y="1417638"/>
            <a:ext cx="5767741" cy="175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981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idea… Supervised Pretraining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17638"/>
            <a:ext cx="6400800" cy="5072062"/>
          </a:xfrm>
        </p:spPr>
        <p:txBody>
          <a:bodyPr/>
          <a:lstStyle/>
          <a:p>
            <a:r>
              <a:rPr lang="en-US" sz="2800" dirty="0"/>
              <a:t>A collection of techniques where </a:t>
            </a:r>
            <a:r>
              <a:rPr lang="en-US" sz="2800" i="1" dirty="0"/>
              <a:t>portions</a:t>
            </a:r>
            <a:r>
              <a:rPr lang="en-US" sz="2800" dirty="0"/>
              <a:t> of a sub-network are trained separately from the final full network; once trained, combine (with fine tune training)</a:t>
            </a:r>
          </a:p>
          <a:p>
            <a:r>
              <a:rPr lang="en-US" sz="2800" dirty="0"/>
              <a:t>Allows gradients to be experienced by layers that would otherwise not experience them</a:t>
            </a:r>
          </a:p>
          <a:p>
            <a:r>
              <a:rPr lang="en-US" sz="2800" dirty="0"/>
              <a:t>Faster (greedy) training</a:t>
            </a:r>
          </a:p>
          <a:p>
            <a:r>
              <a:rPr lang="en-US" sz="2800" dirty="0"/>
              <a:t>Generally not used in recent history due to newer solutions…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1" y="1562101"/>
            <a:ext cx="2746943" cy="453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24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 Improvements</a:t>
            </a:r>
            <a:br>
              <a:rPr lang="en-US" dirty="0"/>
            </a:br>
            <a:r>
              <a:rPr lang="en-US" sz="3600" dirty="0"/>
              <a:t>(beyond serial layer composition)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Serial layer constructions force each layer to alter the loss gradient as it passes to earlier layers during backprop</a:t>
            </a:r>
          </a:p>
          <a:p>
            <a:pPr lvl="1"/>
            <a:r>
              <a:rPr lang="en-US" sz="2000" dirty="0"/>
              <a:t>After many layers of backprop the information contained in the gradient can be lost (e.g. diluted via vanishing), making training deep networks challenging</a:t>
            </a:r>
          </a:p>
          <a:p>
            <a:pPr lvl="1"/>
            <a:r>
              <a:rPr lang="en-US" sz="2000" dirty="0"/>
              <a:t>New Idea: </a:t>
            </a:r>
            <a:r>
              <a:rPr lang="en-US" sz="2000" b="1" i="1" dirty="0"/>
              <a:t>Skip connections </a:t>
            </a:r>
            <a:r>
              <a:rPr lang="en-US" sz="2000" dirty="0"/>
              <a:t>and residual blocks allow later-layer gradients to skip some layers and directly affect earlier layers – more of the loss information is propagated backwards, making deeper networks trainable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2E598C-9E72-4E0D-832F-24B8E793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312" y="4418016"/>
            <a:ext cx="8129088" cy="13024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1E95F1-4146-4D0F-9580-7B12A6674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85" y="4437670"/>
            <a:ext cx="2286547" cy="13030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6EEBF2-EA60-4FD9-AEB6-4BC57F1FEFD3}"/>
              </a:ext>
            </a:extLst>
          </p:cNvPr>
          <p:cNvSpPr txBox="1"/>
          <p:nvPr/>
        </p:nvSpPr>
        <p:spPr>
          <a:xfrm>
            <a:off x="2833883" y="5801128"/>
            <a:ext cx="5511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https://kharshit.github.io/blog/2018/09/07/skip-connections-and-residual-blocks</a:t>
            </a:r>
          </a:p>
        </p:txBody>
      </p:sp>
    </p:spTree>
    <p:extLst>
      <p:ext uri="{BB962C8B-B14F-4D97-AF65-F5344CB8AC3E}">
        <p14:creationId xmlns:p14="http://schemas.microsoft.com/office/powerpoint/2010/main" val="120277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Model Improvements</a:t>
            </a:r>
            <a:br>
              <a:rPr lang="en-US" dirty="0"/>
            </a:br>
            <a:r>
              <a:rPr lang="en-US" sz="3600" dirty="0"/>
              <a:t>(beyond serial layer composition)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522" y="1600201"/>
            <a:ext cx="5866008" cy="4525963"/>
          </a:xfrm>
        </p:spPr>
        <p:txBody>
          <a:bodyPr/>
          <a:lstStyle/>
          <a:p>
            <a:r>
              <a:rPr lang="en-US" dirty="0"/>
              <a:t>Multi input/output</a:t>
            </a:r>
          </a:p>
          <a:p>
            <a:pPr lvl="1"/>
            <a:r>
              <a:rPr lang="en-US" dirty="0"/>
              <a:t>Multimodal:  allow multiple input types with fusion (e.g. </a:t>
            </a:r>
            <a:r>
              <a:rPr lang="en-US" dirty="0" err="1"/>
              <a:t>audio+video</a:t>
            </a:r>
            <a:r>
              <a:rPr lang="en-US" dirty="0"/>
              <a:t> or image + text)</a:t>
            </a:r>
          </a:p>
          <a:p>
            <a:pPr lvl="1"/>
            <a:r>
              <a:rPr lang="en-US" dirty="0"/>
              <a:t>Multi-Head: multiple tasks (e.g. regression and classification; location and classification of object in an image)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7B44582-AD16-4B86-94B2-91315FFA8C31}"/>
              </a:ext>
            </a:extLst>
          </p:cNvPr>
          <p:cNvGrpSpPr/>
          <p:nvPr/>
        </p:nvGrpSpPr>
        <p:grpSpPr>
          <a:xfrm>
            <a:off x="6096000" y="3095337"/>
            <a:ext cx="5074284" cy="1617981"/>
            <a:chOff x="6635068" y="3302574"/>
            <a:chExt cx="4535216" cy="14107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3120B4-0CDE-4FBA-AE18-53247AA8C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9408" y="3302574"/>
              <a:ext cx="3244334" cy="1330237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1F0DF48-5A02-42E5-81C8-AD36EFEB39D2}"/>
                </a:ext>
              </a:extLst>
            </p:cNvPr>
            <p:cNvSpPr txBox="1"/>
            <p:nvPr/>
          </p:nvSpPr>
          <p:spPr>
            <a:xfrm>
              <a:off x="6635068" y="4528652"/>
              <a:ext cx="453521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https://stackoverflow.com/questions/56004483/what-is-a-multi-headed-model-and-what-exactly-is-a-head-in-a-model/56004582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14AF78-FF42-42D4-A727-65151AB1979A}"/>
              </a:ext>
            </a:extLst>
          </p:cNvPr>
          <p:cNvGrpSpPr/>
          <p:nvPr/>
        </p:nvGrpSpPr>
        <p:grpSpPr>
          <a:xfrm>
            <a:off x="6096000" y="4766217"/>
            <a:ext cx="4577116" cy="1862365"/>
            <a:chOff x="6096000" y="4713318"/>
            <a:chExt cx="4577116" cy="18623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E208CAE-5AF5-4B23-AE2D-60FC81CDD9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447"/>
            <a:stretch/>
          </p:blipFill>
          <p:spPr>
            <a:xfrm>
              <a:off x="6096000" y="4713318"/>
              <a:ext cx="4577116" cy="177003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8D46CFA-65AA-444D-B101-E04F1BFDF4C2}"/>
                </a:ext>
              </a:extLst>
            </p:cNvPr>
            <p:cNvSpPr txBox="1"/>
            <p:nvPr/>
          </p:nvSpPr>
          <p:spPr>
            <a:xfrm>
              <a:off x="7719532" y="6391017"/>
              <a:ext cx="2036135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https://paperswithcode.com/method/auxiliary-classifier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F1C15-5579-49CD-A43C-2F88EB73A12C}"/>
              </a:ext>
            </a:extLst>
          </p:cNvPr>
          <p:cNvGrpSpPr/>
          <p:nvPr/>
        </p:nvGrpSpPr>
        <p:grpSpPr>
          <a:xfrm>
            <a:off x="6635068" y="1394007"/>
            <a:ext cx="3664316" cy="1666695"/>
            <a:chOff x="6635068" y="1394007"/>
            <a:chExt cx="3664316" cy="166669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A2950A-C5CA-407B-9715-CC034D233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35068" y="1394007"/>
              <a:ext cx="3664316" cy="155553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93D904-30CF-46E1-8750-4DAF8288FFF2}"/>
                </a:ext>
              </a:extLst>
            </p:cNvPr>
            <p:cNvSpPr txBox="1"/>
            <p:nvPr/>
          </p:nvSpPr>
          <p:spPr>
            <a:xfrm>
              <a:off x="7175814" y="2876036"/>
              <a:ext cx="263726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https://towardsdatascience.com/multimodal-deep-learning-ce7d1d994f4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323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In </a:t>
            </a:r>
            <a:r>
              <a:rPr lang="en-US" sz="2800" dirty="0" err="1"/>
              <a:t>backprop</a:t>
            </a:r>
            <a:r>
              <a:rPr lang="en-US" sz="2800" dirty="0"/>
              <a:t>, gradients are computed per layer, working backwards from output toward input</a:t>
            </a:r>
          </a:p>
          <a:p>
            <a:pPr lvl="1"/>
            <a:r>
              <a:rPr lang="en-US" sz="2400" dirty="0"/>
              <a:t>Deep networks may have trouble propagating loss a long way back because a layer make take “more than it’s share of the blame”</a:t>
            </a:r>
          </a:p>
          <a:p>
            <a:pPr lvl="1"/>
            <a:r>
              <a:rPr lang="en-US" sz="2400" dirty="0"/>
              <a:t>Too easy to shift mean or variance of a layer</a:t>
            </a:r>
          </a:p>
          <a:p>
            <a:r>
              <a:rPr lang="en-US" sz="2800" dirty="0"/>
              <a:t>Key idea:  replace </a:t>
            </a:r>
            <a:r>
              <a:rPr lang="en-US" sz="2800" i="1" dirty="0"/>
              <a:t>activations</a:t>
            </a:r>
            <a:r>
              <a:rPr lang="en-US" sz="2800" dirty="0"/>
              <a:t> at a layer with </a:t>
            </a:r>
            <a:br>
              <a:rPr lang="en-US" sz="2800" dirty="0"/>
            </a:br>
            <a:r>
              <a:rPr lang="en-US" sz="2800" dirty="0"/>
              <a:t>z-scaled activations at a layer </a:t>
            </a:r>
            <a:r>
              <a:rPr lang="en-US" sz="2800" i="1" dirty="0"/>
              <a:t>during training</a:t>
            </a:r>
          </a:p>
          <a:p>
            <a:pPr lvl="1"/>
            <a:r>
              <a:rPr lang="en-US" sz="2400" dirty="0"/>
              <a:t>Prevents the layer from arbitrarily shifting mean or variance when computing weight updates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06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 Technique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843213"/>
            <a:ext cx="5257800" cy="800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888" y="3886201"/>
            <a:ext cx="5610225" cy="809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0" y="4824413"/>
            <a:ext cx="6057900" cy="1009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908313" y="1327961"/>
                <a:ext cx="8153400" cy="8864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Given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set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forward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propagation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1">
                          <a:solidFill>
                            <a:srgbClr val="000000"/>
                          </a:solidFill>
                          <a:latin typeface="Arial"/>
                        </a:rPr>
                        <m:t>activations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a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layer</m:t>
                      </m:r>
                      <m:r>
                        <m:rPr>
                          <m:nor/>
                        </m:rPr>
                        <a:rPr lang="en-US" sz="2000">
                          <a:solidFill>
                            <a:srgbClr val="000000"/>
                          </a:solidFill>
                          <a:latin typeface="Arial"/>
                        </a:rPr>
                        <m:t>: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where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indexes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the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minibatch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observation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number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Arial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rgbClr val="000000"/>
                    </a:solidFill>
                    <a:latin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and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indexes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the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node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number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in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the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Arial"/>
                      </a:rPr>
                      <m:t>layer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313" y="1327961"/>
                <a:ext cx="8153400" cy="886461"/>
              </a:xfrm>
              <a:prstGeom prst="rect">
                <a:avLst/>
              </a:prstGeom>
              <a:blipFill>
                <a:blip r:embed="rId5"/>
                <a:stretch>
                  <a:fillRect l="-1121" b="-1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1899699" y="2417810"/>
            <a:ext cx="760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During training, use the following activations during the backpropagation: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19904" y="400660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is the </a:t>
            </a:r>
            <a:r>
              <a:rPr lang="en-US" dirty="0" err="1">
                <a:solidFill>
                  <a:srgbClr val="000000"/>
                </a:solidFill>
                <a:latin typeface="Arial" charset="0"/>
              </a:rPr>
              <a:t>minibatch</a:t>
            </a:r>
            <a:r>
              <a:rPr lang="en-US" dirty="0">
                <a:solidFill>
                  <a:srgbClr val="000000"/>
                </a:solidFill>
                <a:latin typeface="Arial" charset="0"/>
              </a:rPr>
              <a:t> size)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11521" y="3522941"/>
            <a:ext cx="7063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Where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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a 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vector: the mean (over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per activation unit: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34000" y="5813468"/>
            <a:ext cx="459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10</a:t>
            </a:r>
            <a:r>
              <a:rPr lang="en-US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-8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.  Helps avoid undefined gradient at 0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311521" y="4628630"/>
            <a:ext cx="796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</a:t>
            </a:r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is a 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 vector: the standard deviation (over the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minibatch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per activation unit</a:t>
            </a:r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77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</a:t>
            </a:r>
            <a:br>
              <a:rPr lang="en-US" dirty="0"/>
            </a:br>
            <a:r>
              <a:rPr lang="en-US" sz="3200" dirty="0"/>
              <a:t>20-minute breakout groups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walkthrough</a:t>
            </a:r>
          </a:p>
          <a:p>
            <a:r>
              <a:rPr lang="en-US" dirty="0"/>
              <a:t>Implement (simple) Batch Normalization in your group</a:t>
            </a:r>
          </a:p>
          <a:p>
            <a:r>
              <a:rPr lang="en-US" dirty="0"/>
              <a:t>Run on data-augmented XOR </a:t>
            </a:r>
          </a:p>
          <a:p>
            <a:r>
              <a:rPr lang="en-US" dirty="0"/>
              <a:t>Observe performance of BN True vs. BN False</a:t>
            </a:r>
          </a:p>
          <a:p>
            <a:r>
              <a:rPr lang="en-US" dirty="0"/>
              <a:t>Post-activity discussion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Simple BN means it is calculated per batch (not a running average)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02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AF34-7F7D-47A2-894C-679280AE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36C3-101F-40B3-8845-78D6B13B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02A57-F5B3-4F06-95E2-513DB9D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9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6ED-7FAC-486C-B0FE-C87741A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44F-8A16-4795-BFF8-3B4431FF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D220-A59A-420B-B819-09A44B77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Optimization improvements (part 2)</a:t>
            </a:r>
          </a:p>
          <a:p>
            <a:r>
              <a:rPr lang="en-US" dirty="0"/>
              <a:t>Coding Activity (batch normalization)</a:t>
            </a:r>
          </a:p>
          <a:p>
            <a:r>
              <a:rPr lang="en-US" dirty="0"/>
              <a:t>Break (if needed)</a:t>
            </a:r>
          </a:p>
          <a:p>
            <a:r>
              <a:rPr lang="en-US" dirty="0"/>
              <a:t>General 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AdaGrad</a:t>
            </a:r>
            <a:r>
              <a:rPr lang="en-US" dirty="0"/>
              <a:t>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525963"/>
          </a:xfrm>
        </p:spPr>
        <p:txBody>
          <a:bodyPr/>
          <a:lstStyle/>
          <a:p>
            <a:r>
              <a:rPr lang="en-US" sz="2800" dirty="0"/>
              <a:t>Key idea – adapt the </a:t>
            </a:r>
            <a:r>
              <a:rPr lang="en-US" sz="2800" i="1" dirty="0"/>
              <a:t>learning rate </a:t>
            </a:r>
            <a:r>
              <a:rPr lang="en-US" sz="2800" dirty="0"/>
              <a:t>for each parameter </a:t>
            </a:r>
            <a:r>
              <a:rPr lang="en-US" sz="2800" i="1" dirty="0"/>
              <a:t>separately</a:t>
            </a:r>
          </a:p>
          <a:p>
            <a:r>
              <a:rPr lang="en-US" sz="2800" dirty="0"/>
              <a:t>Goal: make more progress in gently sloped areas of parameter space</a:t>
            </a:r>
          </a:p>
          <a:p>
            <a:r>
              <a:rPr lang="en-US" sz="2800" dirty="0"/>
              <a:t>Algorithmically:</a:t>
            </a:r>
          </a:p>
          <a:p>
            <a:pPr lvl="1"/>
            <a:r>
              <a:rPr lang="en-US" sz="2400" dirty="0"/>
              <a:t>LR is inversely proportional to historical squared gradient of partial derivatives</a:t>
            </a:r>
          </a:p>
          <a:p>
            <a:pPr lvl="1"/>
            <a:r>
              <a:rPr lang="en-US" sz="2400" dirty="0"/>
              <a:t>Steep grad histories -&gt; smaller learning rate</a:t>
            </a:r>
          </a:p>
          <a:p>
            <a:pPr lvl="1"/>
            <a:r>
              <a:rPr lang="en-US" sz="2400" dirty="0"/>
              <a:t>Shallow gradient history -&gt; larger learning rate</a:t>
            </a:r>
          </a:p>
          <a:p>
            <a:r>
              <a:rPr lang="en-US" sz="2800" dirty="0"/>
              <a:t>Works sometimes…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167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J(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en-US" dirty="0"/>
              <a:t>) Solution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733801"/>
            <a:ext cx="8229600" cy="2392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hope for global minimum</a:t>
            </a:r>
          </a:p>
          <a:p>
            <a:r>
              <a:rPr lang="en-US" dirty="0"/>
              <a:t>Could be local minimum</a:t>
            </a:r>
          </a:p>
          <a:p>
            <a:r>
              <a:rPr lang="en-US" dirty="0"/>
              <a:t>High dimensional </a:t>
            </a:r>
            <a:r>
              <a:rPr lang="en-US" dirty="0">
                <a:sym typeface="Symbol" panose="05050102010706020507" pitchFamily="18" charset="2"/>
              </a:rPr>
              <a:t></a:t>
            </a:r>
            <a:r>
              <a:rPr lang="en-US" dirty="0"/>
              <a:t> is more likely to yield mostly saddle points</a:t>
            </a:r>
          </a:p>
          <a:p>
            <a:pPr lvl="1"/>
            <a:r>
              <a:rPr lang="en-US" dirty="0"/>
              <a:t>Due to random matrix theory – it is unlikely that in a high-D space, movement in every dimension leads to lower 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1" y="1219200"/>
            <a:ext cx="4560241" cy="18740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1" y="3093213"/>
            <a:ext cx="6297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792163"/>
            <a:r>
              <a:rPr lang="en-US" sz="1600" dirty="0"/>
              <a:t>Eigenvalues:	all positive	all negative	some positive,</a:t>
            </a:r>
            <a:br>
              <a:rPr lang="en-US" sz="1600" dirty="0"/>
            </a:br>
            <a:r>
              <a:rPr lang="en-US" sz="1600" dirty="0"/>
              <a:t>						 some </a:t>
            </a:r>
            <a:r>
              <a:rPr lang="en-US" sz="1600" dirty="0" err="1"/>
              <a:t>neg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97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1" y="1676401"/>
            <a:ext cx="2871787" cy="12739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4282279"/>
            <a:ext cx="3076575" cy="15798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Non-saddle point SGD training challenges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6585" y="1719263"/>
            <a:ext cx="2743195" cy="4525963"/>
          </a:xfrm>
        </p:spPr>
        <p:txBody>
          <a:bodyPr/>
          <a:lstStyle/>
          <a:p>
            <a:r>
              <a:rPr lang="en-US" sz="2000" dirty="0"/>
              <a:t>Cliffs and exploding gradients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Local gradient not aligned with global solution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7274072" y="1957388"/>
            <a:ext cx="3124200" cy="4525963"/>
          </a:xfrm>
        </p:spPr>
        <p:txBody>
          <a:bodyPr/>
          <a:lstStyle/>
          <a:p>
            <a:r>
              <a:rPr lang="en-US" sz="2000" dirty="0"/>
              <a:t>Gradient Clipping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Longer training in higher dimensional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15576-CA5A-4CD7-8C31-65A1CD5316DA}"/>
              </a:ext>
            </a:extLst>
          </p:cNvPr>
          <p:cNvSpPr txBox="1"/>
          <p:nvPr/>
        </p:nvSpPr>
        <p:spPr>
          <a:xfrm>
            <a:off x="5225742" y="273153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start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D912B-C24D-4ADB-B897-70F460BD66D9}"/>
              </a:ext>
            </a:extLst>
          </p:cNvPr>
          <p:cNvSpPr txBox="1"/>
          <p:nvPr/>
        </p:nvSpPr>
        <p:spPr>
          <a:xfrm>
            <a:off x="6727977" y="266529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7CD127-AD0E-423E-9204-B02B0733C7D7}"/>
              </a:ext>
            </a:extLst>
          </p:cNvPr>
          <p:cNvCxnSpPr>
            <a:stCxn id="8" idx="0"/>
          </p:cNvCxnSpPr>
          <p:nvPr/>
        </p:nvCxnSpPr>
        <p:spPr>
          <a:xfrm flipV="1">
            <a:off x="5542495" y="2546866"/>
            <a:ext cx="0" cy="18466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DC6AB4-22B3-496F-B56C-F6B90AF8F2BA}"/>
              </a:ext>
            </a:extLst>
          </p:cNvPr>
          <p:cNvCxnSpPr>
            <a:cxnSpLocks/>
          </p:cNvCxnSpPr>
          <p:nvPr/>
        </p:nvCxnSpPr>
        <p:spPr>
          <a:xfrm flipH="1" flipV="1">
            <a:off x="6675748" y="2464494"/>
            <a:ext cx="104457" cy="20079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9D4AF21-D3EB-406C-946F-5857BA7E8435}"/>
              </a:ext>
            </a:extLst>
          </p:cNvPr>
          <p:cNvSpPr txBox="1"/>
          <p:nvPr/>
        </p:nvSpPr>
        <p:spPr>
          <a:xfrm>
            <a:off x="2362200" y="1153180"/>
            <a:ext cx="15877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Problems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27D43A-EC25-48B7-8B55-54D1ADC57DC2}"/>
              </a:ext>
            </a:extLst>
          </p:cNvPr>
          <p:cNvSpPr txBox="1"/>
          <p:nvPr/>
        </p:nvSpPr>
        <p:spPr>
          <a:xfrm>
            <a:off x="7773354" y="1153180"/>
            <a:ext cx="1568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24263841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Minima:</a:t>
            </a:r>
            <a:br>
              <a:rPr lang="en-US" dirty="0"/>
            </a:br>
            <a:r>
              <a:rPr lang="en-US" dirty="0"/>
              <a:t>Local v Global v Saddle (in high-D spaces)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Taking advantage of high-D probabilistic theory…</a:t>
            </a:r>
          </a:p>
          <a:p>
            <a:r>
              <a:rPr lang="en-US" sz="3200" dirty="0"/>
              <a:t>Saddle points likely to be higher in cost J(</a:t>
            </a:r>
            <a:r>
              <a:rPr lang="en-US" sz="3200" dirty="0">
                <a:sym typeface="Symbol" panose="05050102010706020507" pitchFamily="18" charset="2"/>
              </a:rPr>
              <a:t></a:t>
            </a:r>
            <a:r>
              <a:rPr lang="en-US" sz="3200" dirty="0"/>
              <a:t>)</a:t>
            </a:r>
            <a:endParaRPr lang="en-US" sz="2800" dirty="0"/>
          </a:p>
          <a:p>
            <a:pPr lvl="1"/>
            <a:r>
              <a:rPr lang="en-US" sz="2800" dirty="0"/>
              <a:t>Rationale: one or more vectors lead to lower cost</a:t>
            </a:r>
          </a:p>
          <a:p>
            <a:r>
              <a:rPr lang="en-US" sz="3200" dirty="0"/>
              <a:t>Local minima in high-D spaces are likely to be low in J(</a:t>
            </a:r>
            <a:r>
              <a:rPr lang="en-US" sz="3200" dirty="0">
                <a:sym typeface="Symbol" panose="05050102010706020507" pitchFamily="18" charset="2"/>
              </a:rPr>
              <a:t></a:t>
            </a:r>
            <a:r>
              <a:rPr lang="en-US" sz="3200" dirty="0"/>
              <a:t>) – thus they represent good solutions</a:t>
            </a:r>
          </a:p>
          <a:p>
            <a:pPr lvl="1"/>
            <a:r>
              <a:rPr lang="en-US" sz="2800" dirty="0"/>
              <a:t>Rationale: in a local minimum, movement in any of the many possible dimensions </a:t>
            </a:r>
            <a:r>
              <a:rPr lang="en-US" sz="2800" i="1" dirty="0"/>
              <a:t>increases</a:t>
            </a:r>
            <a:r>
              <a:rPr lang="en-US" sz="2800" dirty="0"/>
              <a:t> cost</a:t>
            </a:r>
          </a:p>
          <a:p>
            <a:r>
              <a:rPr lang="en-US" sz="3200" dirty="0"/>
              <a:t>Thus: Most (local) minima are good (enough) – especially in big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922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(new) Interpretation of SGD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SGD usually moves downhill</a:t>
            </a:r>
          </a:p>
          <a:p>
            <a:r>
              <a:rPr lang="en-US" dirty="0"/>
              <a:t>SGD eventually encounters critical point (…slope ~ 0…)</a:t>
            </a:r>
          </a:p>
          <a:p>
            <a:pPr lvl="1"/>
            <a:r>
              <a:rPr lang="en-US" dirty="0"/>
              <a:t>Usually a saddle point, occasionally a local minimum</a:t>
            </a:r>
          </a:p>
          <a:p>
            <a:r>
              <a:rPr lang="en-US" dirty="0"/>
              <a:t>Will SGD get stuck forever in a saddle since it fails to exploit negative curvature in saddle?</a:t>
            </a:r>
            <a:br>
              <a:rPr lang="en-US" dirty="0"/>
            </a:br>
            <a:r>
              <a:rPr lang="en-US" dirty="0"/>
              <a:t>… probably not – it could escape them</a:t>
            </a:r>
            <a:br>
              <a:rPr lang="en-US" dirty="0"/>
            </a:br>
            <a:r>
              <a:rPr lang="en-US" dirty="0"/>
              <a:t>… But there are optimization challenges which have encouraged researchers to develop improvements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B6FEAA-5521-4485-9BBF-F58075A03322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804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C4D64D1-35E1-4116-85F2-7EF1EC3C9644}"/>
              </a:ext>
            </a:extLst>
          </p:cNvPr>
          <p:cNvSpPr/>
          <p:nvPr/>
        </p:nvSpPr>
        <p:spPr>
          <a:xfrm>
            <a:off x="435788" y="4618628"/>
            <a:ext cx="804229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Arial"/>
              </a:rPr>
              <a:t>Other Training Improvements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5788" y="3111500"/>
            <a:ext cx="8042290" cy="6363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Arial"/>
              </a:rPr>
              <a:t>Improving the Learning Algorithm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Basic SGD w/ learning rate decay (8.3.1)</a:t>
            </a:r>
          </a:p>
          <a:p>
            <a:r>
              <a:rPr lang="en-US" dirty="0"/>
              <a:t>Momentum (8.3.2)</a:t>
            </a:r>
          </a:p>
          <a:p>
            <a:r>
              <a:rPr lang="en-US" dirty="0" err="1"/>
              <a:t>Nesterov</a:t>
            </a:r>
            <a:r>
              <a:rPr lang="en-US" dirty="0"/>
              <a:t> Momentum (8.3.3)</a:t>
            </a:r>
          </a:p>
          <a:p>
            <a:r>
              <a:rPr lang="en-US" dirty="0"/>
              <a:t>Parameter Initialization (8.4)</a:t>
            </a:r>
          </a:p>
          <a:p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AdaGrad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(8.5.1)</a:t>
            </a:r>
          </a:p>
          <a:p>
            <a:r>
              <a:rPr lang="en-US" dirty="0" err="1"/>
              <a:t>RMSProp</a:t>
            </a:r>
            <a:r>
              <a:rPr lang="en-US" dirty="0"/>
              <a:t> (8.5.2)</a:t>
            </a:r>
          </a:p>
          <a:p>
            <a:r>
              <a:rPr lang="en-US" dirty="0"/>
              <a:t>Adam (8.5.3)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Newton’s Method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Conjugate Gradient Methods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BFGS</a:t>
            </a:r>
          </a:p>
          <a:p>
            <a:r>
              <a:rPr lang="en-US" dirty="0"/>
              <a:t>Supervised Pretraining (8.7.4)</a:t>
            </a:r>
          </a:p>
          <a:p>
            <a:r>
              <a:rPr lang="en-US" dirty="0"/>
              <a:t>Other model improvements (8.7.5)</a:t>
            </a:r>
          </a:p>
          <a:p>
            <a:r>
              <a:rPr lang="en-US" dirty="0"/>
              <a:t>Batch Normalization (8.7.1)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Continuation Methods and Curriculum Learning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23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D2D09-4CA0-4EC8-B5C3-DEE3BDEB7E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Algorithm Improvements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027698-277C-45BC-9CFB-6E158BAD43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Most common / favorite choices besides SGD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C956C-4ED3-46A7-9474-C1304899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r>
              <a:rPr lang="en-US" dirty="0"/>
              <a:t>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AdaGrad</a:t>
            </a:r>
            <a:r>
              <a:rPr lang="en-US" dirty="0"/>
              <a:t> – </a:t>
            </a:r>
            <a:r>
              <a:rPr lang="en-US" i="1" dirty="0"/>
              <a:t>adjust LR per parameter </a:t>
            </a:r>
            <a:r>
              <a:rPr lang="en-US" dirty="0"/>
              <a:t>– but…</a:t>
            </a:r>
          </a:p>
          <a:p>
            <a:r>
              <a:rPr lang="en-US" dirty="0"/>
              <a:t>Instead of keeping total history of partial gradients, use a </a:t>
            </a:r>
            <a:r>
              <a:rPr lang="en-US" i="1" dirty="0"/>
              <a:t>moving average</a:t>
            </a:r>
            <a:r>
              <a:rPr lang="en-US" dirty="0"/>
              <a:t> of the partial gradient</a:t>
            </a:r>
          </a:p>
          <a:p>
            <a:r>
              <a:rPr lang="en-US" dirty="0"/>
              <a:t>Should make the algorithm more aware of the </a:t>
            </a:r>
            <a:r>
              <a:rPr lang="en-US" i="1" dirty="0"/>
              <a:t>local</a:t>
            </a:r>
            <a:r>
              <a:rPr lang="en-US" dirty="0"/>
              <a:t> parameter space than </a:t>
            </a:r>
            <a:r>
              <a:rPr lang="en-US" dirty="0" err="1"/>
              <a:t>AdaGrad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643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RMSProp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571" y="1408440"/>
            <a:ext cx="8686800" cy="44861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12031" y="4577225"/>
            <a:ext cx="1328742" cy="25291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4F9EB4-216D-475A-9C59-F8660D3BB066}"/>
              </a:ext>
            </a:extLst>
          </p:cNvPr>
          <p:cNvSpPr txBox="1"/>
          <p:nvPr/>
        </p:nvSpPr>
        <p:spPr>
          <a:xfrm>
            <a:off x="6297278" y="3918466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Achieves the moving average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9929F-537A-4415-A4EB-4E4FF1467CC0}"/>
              </a:ext>
            </a:extLst>
          </p:cNvPr>
          <p:cNvSpPr txBox="1"/>
          <p:nvPr/>
        </p:nvSpPr>
        <p:spPr>
          <a:xfrm>
            <a:off x="7487728" y="4467364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Of the squared gradient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95A91-FD2F-4613-B5C7-6EFC4B83D171}"/>
              </a:ext>
            </a:extLst>
          </p:cNvPr>
          <p:cNvSpPr/>
          <p:nvPr/>
        </p:nvSpPr>
        <p:spPr>
          <a:xfrm>
            <a:off x="6660464" y="4577225"/>
            <a:ext cx="674218" cy="252919"/>
          </a:xfrm>
          <a:prstGeom prst="rect">
            <a:avLst/>
          </a:prstGeom>
          <a:solidFill>
            <a:srgbClr val="00B0F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88CB8A-7A41-4128-BAFE-E85EB166E0D1}"/>
              </a:ext>
            </a:extLst>
          </p:cNvPr>
          <p:cNvCxnSpPr>
            <a:stCxn id="3" idx="1"/>
          </p:cNvCxnSpPr>
          <p:nvPr/>
        </p:nvCxnSpPr>
        <p:spPr>
          <a:xfrm flipH="1">
            <a:off x="5855489" y="4103132"/>
            <a:ext cx="441789" cy="47409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246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</a:t>
            </a:r>
            <a:r>
              <a:rPr lang="en-US" dirty="0" err="1"/>
              <a:t>RMSProp</a:t>
            </a:r>
            <a:r>
              <a:rPr lang="en-US" dirty="0"/>
              <a:t> with momentum</a:t>
            </a:r>
          </a:p>
          <a:p>
            <a:pPr lvl="1"/>
            <a:r>
              <a:rPr lang="en-US" dirty="0"/>
              <a:t>Momentum incorporated as estimate of the first-order moment of the gradient</a:t>
            </a:r>
          </a:p>
          <a:p>
            <a:pPr lvl="1"/>
            <a:r>
              <a:rPr lang="en-US" dirty="0"/>
              <a:t>Adds corrections to make first and second-order terms account for initialization at the origin</a:t>
            </a:r>
          </a:p>
          <a:p>
            <a:r>
              <a:rPr lang="en-US" dirty="0"/>
              <a:t>Well-liked:  performance is robust to choice of </a:t>
            </a:r>
            <a:r>
              <a:rPr lang="en-US" dirty="0" err="1"/>
              <a:t>hyperparameter</a:t>
            </a:r>
            <a:r>
              <a:rPr lang="en-US" dirty="0"/>
              <a:t> decisions </a:t>
            </a:r>
          </a:p>
          <a:p>
            <a:pPr lvl="1"/>
            <a:r>
              <a:rPr lang="en-US" dirty="0"/>
              <a:t>with exception of learning rate which might need adjusting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8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Adam </a:t>
            </a:r>
            <a:r>
              <a:rPr lang="en-US" dirty="0" err="1"/>
              <a:t>Algoritm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1" y="1240213"/>
            <a:ext cx="7062787" cy="548325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43200" y="4733738"/>
            <a:ext cx="6096000" cy="1667062"/>
          </a:xfrm>
          <a:prstGeom prst="rect">
            <a:avLst/>
          </a:prstGeom>
          <a:solidFill>
            <a:srgbClr val="FFFF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821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833F0D-C0A6-4DA3-B380-FA824986A5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Training Improvements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33F527F-D13F-4B59-A7FF-1BE8DABE0D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Training bigger/deeper networks by altering things other than the learning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D200A4-2D96-4838-A2A7-231E361D4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5C1255A-4A91-4ED5-8A0B-640B8DEB7A50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169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21904</TotalTime>
  <Words>1185</Words>
  <Application>Microsoft Office PowerPoint</Application>
  <PresentationFormat>Widescreen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Default Design</vt:lpstr>
      <vt:lpstr>CSCE 823 In Class Day 09</vt:lpstr>
      <vt:lpstr>Agenda</vt:lpstr>
      <vt:lpstr>Optimization Improvements</vt:lpstr>
      <vt:lpstr>Learning Algorithm Improvements</vt:lpstr>
      <vt:lpstr>RMSProp intuition</vt:lpstr>
      <vt:lpstr>RMSProp</vt:lpstr>
      <vt:lpstr>Adam Intuition</vt:lpstr>
      <vt:lpstr>Adam Algoritm</vt:lpstr>
      <vt:lpstr>Other Training Improvements</vt:lpstr>
      <vt:lpstr>Other Training Improvements (activation function - beyond the sigmoid)</vt:lpstr>
      <vt:lpstr>Early idea… Supervised Pretraining</vt:lpstr>
      <vt:lpstr>Other Model Improvements (beyond serial layer composition)</vt:lpstr>
      <vt:lpstr>Other Model Improvements (beyond serial layer composition)</vt:lpstr>
      <vt:lpstr>Batch Normalization</vt:lpstr>
      <vt:lpstr>Batch Normalization Technique</vt:lpstr>
      <vt:lpstr>Learning Activity 20-minute breakout groups</vt:lpstr>
      <vt:lpstr>Break</vt:lpstr>
      <vt:lpstr>General Q&amp;A</vt:lpstr>
      <vt:lpstr>Backup Slides</vt:lpstr>
      <vt:lpstr>AdaGrad intuition</vt:lpstr>
      <vt:lpstr>J() Solution Space</vt:lpstr>
      <vt:lpstr>Non-saddle point SGD training challenges </vt:lpstr>
      <vt:lpstr>Minima: Local v Global v Saddle (in high-D spaces)</vt:lpstr>
      <vt:lpstr>(new) Interpretation of SGD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190</cp:revision>
  <dcterms:created xsi:type="dcterms:W3CDTF">2021-03-30T19:14:48Z</dcterms:created>
  <dcterms:modified xsi:type="dcterms:W3CDTF">2023-07-16T22:53:32Z</dcterms:modified>
</cp:coreProperties>
</file>