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3"/>
  </p:notesMasterIdLst>
  <p:handoutMasterIdLst>
    <p:handoutMasterId r:id="rId14"/>
  </p:handoutMasterIdLst>
  <p:sldIdLst>
    <p:sldId id="442" r:id="rId2"/>
    <p:sldId id="467" r:id="rId3"/>
    <p:sldId id="475" r:id="rId4"/>
    <p:sldId id="471" r:id="rId5"/>
    <p:sldId id="474" r:id="rId6"/>
    <p:sldId id="468" r:id="rId7"/>
    <p:sldId id="472" r:id="rId8"/>
    <p:sldId id="473" r:id="rId9"/>
    <p:sldId id="469" r:id="rId10"/>
    <p:sldId id="470" r:id="rId11"/>
    <p:sldId id="466" r:id="rId1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CC00"/>
    <a:srgbClr val="FF7C80"/>
    <a:srgbClr val="FF99CC"/>
    <a:srgbClr val="B2B2B2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20" autoAdjust="0"/>
  </p:normalViewPr>
  <p:slideViewPr>
    <p:cSldViewPr snapToGrid="0">
      <p:cViewPr varScale="1">
        <p:scale>
          <a:sx n="107" d="100"/>
          <a:sy n="107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7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3123" y="-114753"/>
            <a:ext cx="670937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618 </a:t>
            </a:r>
            <a:r>
              <a:rPr lang="en-US"/>
              <a:t>Lesson </a:t>
            </a:r>
            <a:r>
              <a:rPr lang="en-US" smtClean="0"/>
              <a:t>11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Bilevel</a:t>
            </a:r>
            <a:r>
              <a:rPr lang="en-US" dirty="0"/>
              <a:t> Programming and MPECs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770" y="-114753"/>
            <a:ext cx="6602724" cy="1143239"/>
          </a:xfrm>
        </p:spPr>
        <p:txBody>
          <a:bodyPr/>
          <a:lstStyle/>
          <a:p>
            <a:r>
              <a:rPr lang="en-US" dirty="0" smtClean="0"/>
              <a:t>BLPPs and MPECs</a:t>
            </a:r>
            <a:br>
              <a:rPr lang="en-US" dirty="0" smtClean="0"/>
            </a:br>
            <a:r>
              <a:rPr lang="en-US" sz="2400" dirty="0" smtClean="0"/>
              <a:t>(2 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4007" y="4701919"/>
                <a:ext cx="2218749" cy="1638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007" y="4701919"/>
                <a:ext cx="2218749" cy="163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1753" y="4240254"/>
            <a:ext cx="840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Mathematical Program with Equilibrium Constraints (MPEC)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45990" y="1628605"/>
                <a:ext cx="2828467" cy="2229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i="1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90" y="1628605"/>
                <a:ext cx="2828467" cy="2229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51753" y="1213129"/>
            <a:ext cx="487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Single-level reformulation of BLPP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6969" y="1911672"/>
                <a:ext cx="3496342" cy="189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969" y="1911672"/>
                <a:ext cx="3496342" cy="1899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536969" y="1498647"/>
            <a:ext cx="43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A widely-accepted convention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770" y="-114753"/>
            <a:ext cx="6602724" cy="1143239"/>
          </a:xfrm>
        </p:spPr>
        <p:txBody>
          <a:bodyPr/>
          <a:lstStyle/>
          <a:p>
            <a:r>
              <a:rPr lang="en-US" dirty="0" err="1" smtClean="0"/>
              <a:t>Bilevel</a:t>
            </a:r>
            <a:r>
              <a:rPr lang="en-US" dirty="0" smtClean="0"/>
              <a:t> Programming Problem Formulation Representations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6969" y="4575820"/>
                <a:ext cx="5864426" cy="1547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mr>
                      <m:mr>
                        <m:e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  <m:mr>
                        <m:e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en-US" sz="1800" dirty="0" smtClean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argmi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≤0,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969" y="4575820"/>
                <a:ext cx="5864426" cy="1547027"/>
              </a:xfrm>
              <a:prstGeom prst="rect">
                <a:avLst/>
              </a:prstGeom>
              <a:blipFill rotWithShape="0">
                <a:blip r:embed="rId3"/>
                <a:stretch>
                  <a:fillRect l="-83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36969" y="4206169"/>
            <a:ext cx="5989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A more rigorous, well-accepted convention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BLPP 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8757" y="1498646"/>
                <a:ext cx="2287614" cy="1582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mr>
                      <m:mr>
                        <m:e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  <m:mr>
                        <m:e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mr>
                      <m:mr>
                        <m:e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</m:oMath>
                </a14:m>
                <a:r>
                  <a:rPr lang="en-US" sz="1800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7" y="1498646"/>
                <a:ext cx="2287614" cy="15821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3659" y="1128995"/>
            <a:ext cx="422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BLPP Formulation Relaxation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659" y="3195136"/>
            <a:ext cx="362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Relaxed Feasible Region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8757" y="3593654"/>
                <a:ext cx="7581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≤0,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≤0,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7" y="3593654"/>
                <a:ext cx="758162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659" y="4117834"/>
                <a:ext cx="4676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0000FF"/>
                    </a:solidFill>
                  </a:rPr>
                  <a:t>Lower-level feasible set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9" y="4117834"/>
                <a:ext cx="467647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8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757" y="4516352"/>
                <a:ext cx="4505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≤0,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7" y="4516352"/>
                <a:ext cx="450546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3659" y="5043566"/>
                <a:ext cx="5806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0000FF"/>
                    </a:solidFill>
                  </a:rPr>
                  <a:t>Lower-level rational reaction set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9" y="5043566"/>
                <a:ext cx="580659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681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8757" y="5442084"/>
                <a:ext cx="5145319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7" y="5442084"/>
                <a:ext cx="5145319" cy="403637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3659" y="5895964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>
                <a:solidFill>
                  <a:srgbClr val="0000FF"/>
                </a:solidFill>
              </a:rPr>
              <a:t>Inducible </a:t>
            </a:r>
            <a:r>
              <a:rPr lang="en-US" dirty="0" smtClean="0">
                <a:solidFill>
                  <a:srgbClr val="0000FF"/>
                </a:solidFill>
              </a:rPr>
              <a:t>Region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8757" y="6294482"/>
                <a:ext cx="6242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≤0,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7" y="6294482"/>
                <a:ext cx="624241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52946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76281" y="4652805"/>
                <a:ext cx="4409605" cy="1648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mr>
                      <m:m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mr>
                      <m:mr>
                        <m:e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  <m:mr>
                        <m:e/>
                        <m:e/>
                      </m:mr>
                    </m:m>
                  </m:oMath>
                </a14:m>
                <a:r>
                  <a:rPr lang="en-US" sz="1400" dirty="0" smtClean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1400" dirty="0" smtClean="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argmi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≤0,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sz="1400" dirty="0"/>
              </a:p>
              <a:p>
                <a:pPr>
                  <a:spcBef>
                    <a:spcPts val="0"/>
                  </a:spcBef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81" y="4652805"/>
                <a:ext cx="4409605" cy="1648656"/>
              </a:xfrm>
              <a:prstGeom prst="rect">
                <a:avLst/>
              </a:prstGeom>
              <a:blipFill rotWithShape="0"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91838" y="1665881"/>
                <a:ext cx="4598759" cy="1223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mr>
                      <m:mr>
                        <m:e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  <m:mr>
                        <m:e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en-US" sz="1400" dirty="0" smtClean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argmi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≤0,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838" y="1665881"/>
                <a:ext cx="4598759" cy="1223925"/>
              </a:xfrm>
              <a:prstGeom prst="rect">
                <a:avLst/>
              </a:prstGeom>
              <a:blipFill rotWithShape="0">
                <a:blip r:embed="rId3"/>
                <a:stretch>
                  <a:fillRect l="-398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and Pessimistic BLPP Solution Formulations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5643" y="4652805"/>
                <a:ext cx="4409605" cy="1632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mr>
                      <m:m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mr>
                      <m:mr>
                        <m:e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  <m:mr>
                        <m:e/>
                        <m:e/>
                      </m:mr>
                    </m:m>
                  </m:oMath>
                </a14:m>
                <a:r>
                  <a:rPr lang="en-US" sz="1400" dirty="0" smtClean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1400" dirty="0" smtClean="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argmi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≤0,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sz="1400" dirty="0"/>
              </a:p>
              <a:p>
                <a:pPr>
                  <a:spcBef>
                    <a:spcPts val="0"/>
                  </a:spcBef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3" y="4652805"/>
                <a:ext cx="4409605" cy="1632435"/>
              </a:xfrm>
              <a:prstGeom prst="rect">
                <a:avLst/>
              </a:prstGeom>
              <a:blipFill rotWithShape="0">
                <a:blip r:embed="rId4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5643" y="4297946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Optimistic/weak Formulation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838" y="1300863"/>
            <a:ext cx="2262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BLPP Formulation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6281" y="4297946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Pessimistic/strong Formulation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373" y="3125860"/>
            <a:ext cx="7864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 smtClean="0"/>
              <a:t>What if there are alternative optimal solutions for the follower’s problem?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/>
              <a:t>Which solution will the follower chose?</a:t>
            </a: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The leader would surely have a preference.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0" y="6353312"/>
                <a:ext cx="9144000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are in general discontinuous, </a:t>
                </a:r>
                <a:r>
                  <a:rPr lang="en-US" sz="1800" dirty="0" smtClean="0"/>
                  <a:t>non-differentiable </a:t>
                </a:r>
                <a:r>
                  <a:rPr lang="en-US" sz="1800" dirty="0"/>
                  <a:t>and </a:t>
                </a:r>
                <a:r>
                  <a:rPr lang="en-US" sz="1800" dirty="0" smtClean="0"/>
                  <a:t>nonconvex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53312"/>
                <a:ext cx="9144000" cy="390748"/>
              </a:xfrm>
              <a:prstGeom prst="rect">
                <a:avLst/>
              </a:prstGeom>
              <a:blipFill rotWithShape="0">
                <a:blip r:embed="rId5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applications were of greatest interest to you from Sections 1 &amp; 2?</a:t>
            </a:r>
          </a:p>
          <a:p>
            <a:endParaRPr lang="en-US" dirty="0"/>
          </a:p>
          <a:p>
            <a:r>
              <a:rPr lang="en-US" dirty="0" smtClean="0"/>
              <a:t>What are some BLPP applications the authors did not discuss?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BLPP Complexity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BLPP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 smtClean="0"/>
                  <a:t>-hard</a:t>
                </a:r>
              </a:p>
              <a:p>
                <a:r>
                  <a:rPr lang="en-US" dirty="0" smtClean="0"/>
                  <a:t>Linear BLPP is strongly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 smtClean="0"/>
                  <a:t>-hard</a:t>
                </a:r>
              </a:p>
              <a:p>
                <a:r>
                  <a:rPr lang="en-US" dirty="0" smtClean="0"/>
                  <a:t>But…</a:t>
                </a:r>
              </a:p>
              <a:p>
                <a:pPr lvl="1"/>
                <a:r>
                  <a:rPr lang="en-US" dirty="0" smtClean="0"/>
                  <a:t>Some instances are solvable in polynomial time</a:t>
                </a:r>
              </a:p>
              <a:p>
                <a:pPr lvl="1"/>
                <a:r>
                  <a:rPr lang="en-US" dirty="0" smtClean="0"/>
                  <a:t>Some conditions allow solutions in polynomial time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Solution Algorithms</a:t>
            </a:r>
            <a:br>
              <a:rPr lang="en-US" sz="3600" dirty="0" smtClean="0"/>
            </a:br>
            <a:r>
              <a:rPr lang="en-US" sz="2400" dirty="0" smtClean="0"/>
              <a:t>(1 of 2)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1)  Algorithms to find globally optimal solutions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best algorithm</a:t>
                </a:r>
              </a:p>
              <a:p>
                <a:pPr lvl="1"/>
                <a:r>
                  <a:rPr lang="en-US" dirty="0" smtClean="0"/>
                  <a:t>Vertex enumeration</a:t>
                </a:r>
              </a:p>
              <a:p>
                <a:pPr lvl="1"/>
                <a:r>
                  <a:rPr lang="en-US" dirty="0" smtClean="0"/>
                  <a:t>Branch-and-bound methods</a:t>
                </a:r>
              </a:p>
              <a:p>
                <a:pPr lvl="1"/>
                <a:r>
                  <a:rPr lang="en-US" dirty="0" smtClean="0"/>
                  <a:t>Complementary pivoting algorithm</a:t>
                </a:r>
              </a:p>
              <a:p>
                <a:pPr lvl="1"/>
                <a:r>
                  <a:rPr lang="en-US" dirty="0" smtClean="0"/>
                  <a:t>Descent Methods</a:t>
                </a:r>
              </a:p>
              <a:p>
                <a:pPr lvl="1"/>
                <a:r>
                  <a:rPr lang="en-US" dirty="0" smtClean="0"/>
                  <a:t>Barrier and penalty functions</a:t>
                </a:r>
              </a:p>
              <a:p>
                <a:pPr lvl="1"/>
                <a:r>
                  <a:rPr lang="en-US" dirty="0" smtClean="0"/>
                  <a:t>Trust Region methods</a:t>
                </a:r>
              </a:p>
              <a:p>
                <a:pPr lvl="1"/>
                <a:r>
                  <a:rPr lang="en-US" dirty="0" smtClean="0"/>
                  <a:t>Cutting plane algorithms</a:t>
                </a:r>
              </a:p>
              <a:p>
                <a:pPr lvl="1"/>
                <a:r>
                  <a:rPr lang="en-US" dirty="0" smtClean="0"/>
                  <a:t>Difference of Convex functions (D.C.) programming</a:t>
                </a:r>
              </a:p>
              <a:p>
                <a:pPr lvl="1"/>
                <a:r>
                  <a:rPr lang="en-US" dirty="0" smtClean="0"/>
                  <a:t>Successive cone relaxation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4" t="-1333" b="-1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4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Solution Algorithms</a:t>
            </a:r>
            <a:br>
              <a:rPr lang="en-US" sz="3600" dirty="0" smtClean="0"/>
            </a:br>
            <a:r>
              <a:rPr lang="en-US" sz="2400" dirty="0" smtClean="0"/>
              <a:t>(2 of 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 Methods to find locally optimal solutions</a:t>
            </a:r>
          </a:p>
          <a:p>
            <a:pPr lvl="1"/>
            <a:r>
              <a:rPr lang="en-US" dirty="0" smtClean="0"/>
              <a:t>Stationarity concepts</a:t>
            </a:r>
          </a:p>
          <a:p>
            <a:pPr lvl="2"/>
            <a:r>
              <a:rPr lang="en-US" dirty="0" err="1" smtClean="0"/>
              <a:t>Lipschhitz</a:t>
            </a:r>
            <a:r>
              <a:rPr lang="en-US" dirty="0" smtClean="0"/>
              <a:t> optimization to compute a Clarke stationary point</a:t>
            </a:r>
          </a:p>
          <a:p>
            <a:pPr lvl="2"/>
            <a:r>
              <a:rPr lang="en-US" dirty="0" err="1" smtClean="0"/>
              <a:t>Bouligand</a:t>
            </a:r>
            <a:r>
              <a:rPr lang="en-US" dirty="0" smtClean="0"/>
              <a:t> stationarity</a:t>
            </a:r>
          </a:p>
          <a:p>
            <a:pPr lvl="1"/>
            <a:r>
              <a:rPr lang="en-US" dirty="0" smtClean="0"/>
              <a:t>Algorithms – bundle, descent, interior point</a:t>
            </a:r>
          </a:p>
          <a:p>
            <a:pPr marL="0" indent="0">
              <a:buNone/>
            </a:pPr>
            <a:r>
              <a:rPr lang="en-US" dirty="0" smtClean="0"/>
              <a:t>3)  Metaheuristics</a:t>
            </a:r>
          </a:p>
          <a:p>
            <a:pPr lvl="1"/>
            <a:r>
              <a:rPr lang="en-US" dirty="0" smtClean="0"/>
              <a:t>Simulated annealing</a:t>
            </a:r>
          </a:p>
          <a:p>
            <a:pPr lvl="1"/>
            <a:r>
              <a:rPr lang="en-US" dirty="0" smtClean="0"/>
              <a:t>Genetic algorithms</a:t>
            </a:r>
          </a:p>
          <a:p>
            <a:pPr lvl="1"/>
            <a:r>
              <a:rPr lang="en-US" dirty="0" smtClean="0"/>
              <a:t>Others (ACO, PSO,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770" y="-114753"/>
            <a:ext cx="6602724" cy="1143239"/>
          </a:xfrm>
        </p:spPr>
        <p:txBody>
          <a:bodyPr/>
          <a:lstStyle/>
          <a:p>
            <a:r>
              <a:rPr lang="en-US" dirty="0"/>
              <a:t>BLPPs and MPECs</a:t>
            </a:r>
            <a:br>
              <a:rPr lang="en-US" dirty="0"/>
            </a:br>
            <a:r>
              <a:rPr lang="en-US" sz="2400" dirty="0" smtClean="0"/>
              <a:t>(1 </a:t>
            </a:r>
            <a:r>
              <a:rPr lang="en-US" sz="2400" dirty="0"/>
              <a:t>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5990" y="4655730"/>
                <a:ext cx="2828467" cy="2229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i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90" y="4655730"/>
                <a:ext cx="2828467" cy="2229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1753" y="3401834"/>
                <a:ext cx="42072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3401834"/>
                <a:ext cx="4207242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1753" y="1106310"/>
            <a:ext cx="267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BLPP Formulation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753" y="2977418"/>
            <a:ext cx="6321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Lagrangian</a:t>
            </a:r>
            <a:r>
              <a:rPr lang="en-US" dirty="0" smtClean="0">
                <a:solidFill>
                  <a:srgbClr val="0000FF"/>
                </a:solidFill>
              </a:rPr>
              <a:t> function of the follower’s problem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3647431" y="2885428"/>
            <a:ext cx="228600" cy="1884698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68416" y="3986985"/>
            <a:ext cx="18053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0000FF"/>
                </a:solidFill>
              </a:rPr>
              <a:t>PENALIZE INFEASIBILITY</a:t>
            </a:r>
            <a:endParaRPr lang="en-US" sz="1050" dirty="0"/>
          </a:p>
        </p:txBody>
      </p:sp>
      <p:sp>
        <p:nvSpPr>
          <p:cNvPr id="12" name="Right Brace 11"/>
          <p:cNvSpPr/>
          <p:nvPr/>
        </p:nvSpPr>
        <p:spPr bwMode="auto">
          <a:xfrm rot="10800000">
            <a:off x="1895109" y="5564277"/>
            <a:ext cx="228600" cy="1251206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6579" y="5904307"/>
            <a:ext cx="106880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50" dirty="0" smtClean="0">
                <a:solidFill>
                  <a:srgbClr val="0000FF"/>
                </a:solidFill>
              </a:rPr>
              <a:t>KKT NECESSARY CONDITIONS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51753" y="4240254"/>
            <a:ext cx="487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Single-level reformulation of BLPP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34524" y="5502949"/>
            <a:ext cx="218283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0000FF"/>
                </a:solidFill>
              </a:rPr>
              <a:t>STATIONARY POINT CRITERIA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4634524" y="5756865"/>
            <a:ext cx="218283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0000FF"/>
                </a:solidFill>
              </a:rPr>
              <a:t>PRIMAL FEASIBLE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4634524" y="6010781"/>
            <a:ext cx="218283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0000FF"/>
                </a:solidFill>
              </a:rPr>
              <a:t>PRIMAL FEASIBLE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4634524" y="6552568"/>
            <a:ext cx="218283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0000FF"/>
                </a:solidFill>
              </a:rPr>
              <a:t>DUAL FEASIBLE</a:t>
            </a:r>
            <a:endParaRPr lang="en-US" sz="1050" dirty="0"/>
          </a:p>
        </p:txBody>
      </p:sp>
      <p:sp>
        <p:nvSpPr>
          <p:cNvPr id="19" name="Rectangle 18"/>
          <p:cNvSpPr/>
          <p:nvPr/>
        </p:nvSpPr>
        <p:spPr>
          <a:xfrm>
            <a:off x="4634524" y="6304767"/>
            <a:ext cx="45094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0000FF"/>
                </a:solidFill>
              </a:rPr>
              <a:t>C.S. - RELEVANT IN S.P. CRITERIA IF NOT BINDING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9028" y="1472499"/>
                <a:ext cx="5864426" cy="1547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mr>
                      <m:mr>
                        <m:e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  <m:mr>
                        <m:e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en-US" sz="1800" dirty="0" smtClean="0"/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argmi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≤0,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28" y="1472499"/>
                <a:ext cx="5864426" cy="1547027"/>
              </a:xfrm>
              <a:prstGeom prst="rect">
                <a:avLst/>
              </a:prstGeom>
              <a:blipFill rotWithShape="0">
                <a:blip r:embed="rId6"/>
                <a:stretch>
                  <a:fillRect l="-93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53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10499</TotalTime>
  <Words>1493</Words>
  <Application>Microsoft Office PowerPoint</Application>
  <PresentationFormat>On-screen Show (4:3)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Courier New</vt:lpstr>
      <vt:lpstr>Standard PowerPoint Brief - Template</vt:lpstr>
      <vt:lpstr>OPER 618 Lesson 11 Bilevel Programming and MPECs </vt:lpstr>
      <vt:lpstr>Bilevel Programming Problem Formulation Representations</vt:lpstr>
      <vt:lpstr>Key BLPP Terminology</vt:lpstr>
      <vt:lpstr>Optimistic and Pessimistic BLPP Solution Formulations</vt:lpstr>
      <vt:lpstr>Applications</vt:lpstr>
      <vt:lpstr>BLPP Complexity</vt:lpstr>
      <vt:lpstr>Solution Algorithms (1 of 2)</vt:lpstr>
      <vt:lpstr>Solution Algorithms (2 of 2)</vt:lpstr>
      <vt:lpstr>BLPPs and MPECs (1 of 2)</vt:lpstr>
      <vt:lpstr>BLPPs and MPECs (2 of 2)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580</cp:revision>
  <dcterms:created xsi:type="dcterms:W3CDTF">2004-05-05T12:20:29Z</dcterms:created>
  <dcterms:modified xsi:type="dcterms:W3CDTF">2023-03-18T12:26:38Z</dcterms:modified>
</cp:coreProperties>
</file>