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34"/>
  </p:notesMasterIdLst>
  <p:handoutMasterIdLst>
    <p:handoutMasterId r:id="rId35"/>
  </p:handoutMasterIdLst>
  <p:sldIdLst>
    <p:sldId id="535" r:id="rId2"/>
    <p:sldId id="515" r:id="rId3"/>
    <p:sldId id="534" r:id="rId4"/>
    <p:sldId id="457" r:id="rId5"/>
    <p:sldId id="482" r:id="rId6"/>
    <p:sldId id="484" r:id="rId7"/>
    <p:sldId id="528" r:id="rId8"/>
    <p:sldId id="520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51" r:id="rId23"/>
    <p:sldId id="552" r:id="rId24"/>
    <p:sldId id="553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02B"/>
    <a:srgbClr val="EAEAEA"/>
    <a:srgbClr val="D1D1D1"/>
    <a:srgbClr val="FFCCCC"/>
    <a:srgbClr val="FCD0D0"/>
    <a:srgbClr val="D9D9D9"/>
    <a:srgbClr val="FF99CC"/>
    <a:srgbClr val="FFD35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89650" autoAdjust="0"/>
  </p:normalViewPr>
  <p:slideViewPr>
    <p:cSldViewPr snapToGrid="0">
      <p:cViewPr varScale="1">
        <p:scale>
          <a:sx n="64" d="100"/>
          <a:sy n="64" d="100"/>
        </p:scale>
        <p:origin x="16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5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5.png"/><Relationship Id="rId7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.png"/><Relationship Id="rId5" Type="http://schemas.openxmlformats.org/officeDocument/2006/relationships/image" Target="../media/image54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#4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2.24 – Bases</a:t>
            </a:r>
          </a:p>
          <a:p>
            <a:endParaRPr lang="en-US" dirty="0"/>
          </a:p>
          <a:p>
            <a:r>
              <a:rPr lang="en-US" dirty="0" smtClean="0"/>
              <a:t>2.40 – BFS</a:t>
            </a:r>
          </a:p>
          <a:p>
            <a:endParaRPr lang="en-US" dirty="0"/>
          </a:p>
          <a:p>
            <a:r>
              <a:rPr lang="en-US" dirty="0" smtClean="0"/>
              <a:t>3.1 – Representation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0243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On Degeneracy and Degenerate Basic Feasible Solutions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Given an LP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decision variables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 constraints, degeneracy occurs where</a:t>
                </a:r>
              </a:p>
              <a:p>
                <a:pPr lvl="1"/>
                <a:r>
                  <a:rPr lang="en-US" sz="1800" dirty="0" smtClean="0"/>
                  <a:t>More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 variables equal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An extreme point with more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 smtClean="0"/>
                  <a:t> binding constraints</a:t>
                </a:r>
              </a:p>
              <a:p>
                <a:pPr lvl="1"/>
                <a:r>
                  <a:rPr lang="en-US" sz="1800" dirty="0" smtClean="0"/>
                  <a:t>A BFS with at least one BV equal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 smtClean="0"/>
              </a:p>
              <a:p>
                <a:r>
                  <a:rPr lang="en-US" sz="2000" dirty="0" smtClean="0"/>
                  <a:t>Significance</a:t>
                </a:r>
              </a:p>
              <a:p>
                <a:pPr lvl="1"/>
                <a:r>
                  <a:rPr lang="en-US" sz="1800" dirty="0" smtClean="0"/>
                  <a:t>Compared to a non-degenerate EP, an edge connecting two adjacent BFSs has a length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Adjacent BFS are co-located at the same EP</a:t>
                </a:r>
              </a:p>
              <a:p>
                <a:pPr lvl="1"/>
                <a:r>
                  <a:rPr lang="en-US" sz="1800" dirty="0" smtClean="0"/>
                  <a:t>Simplex during an iteration is “collapsed”</a:t>
                </a:r>
              </a:p>
              <a:p>
                <a:pPr lvl="1"/>
                <a:endParaRPr lang="en-US" sz="1800" dirty="0" smtClean="0"/>
              </a:p>
              <a:p>
                <a:pPr lvl="1"/>
                <a:endParaRPr lang="en-US" sz="1800" dirty="0" smtClean="0"/>
              </a:p>
              <a:p>
                <a:pPr lvl="1"/>
                <a:endParaRPr lang="en-US" sz="1800" dirty="0" smtClean="0"/>
              </a:p>
              <a:p>
                <a:pPr lvl="1"/>
                <a:endParaRPr lang="en-US" sz="1800" dirty="0" smtClean="0"/>
              </a:p>
              <a:p>
                <a:r>
                  <a:rPr lang="en-US" sz="2000" dirty="0" smtClean="0"/>
                  <a:t>When is it most likely to occur? Is it of concern?  Why or why not?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 b="-2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474219" y="4838128"/>
            <a:ext cx="6646931" cy="1281586"/>
            <a:chOff x="1483845" y="4510869"/>
            <a:chExt cx="6646931" cy="1281586"/>
          </a:xfrm>
        </p:grpSpPr>
        <p:cxnSp>
          <p:nvCxnSpPr>
            <p:cNvPr id="27" name="Straight Arrow Connector 26"/>
            <p:cNvCxnSpPr/>
            <p:nvPr/>
          </p:nvCxnSpPr>
          <p:spPr bwMode="auto">
            <a:xfrm flipV="1">
              <a:off x="1847402" y="5446734"/>
              <a:ext cx="1086342" cy="5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 flipH="1">
              <a:off x="1483845" y="5438079"/>
              <a:ext cx="361721" cy="3543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V="1">
              <a:off x="1843729" y="4510869"/>
              <a:ext cx="0" cy="9437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" name="Freeform 29"/>
            <p:cNvSpPr/>
            <p:nvPr/>
          </p:nvSpPr>
          <p:spPr bwMode="auto">
            <a:xfrm>
              <a:off x="1598429" y="4746420"/>
              <a:ext cx="986972" cy="1008743"/>
            </a:xfrm>
            <a:custGeom>
              <a:avLst/>
              <a:gdLst>
                <a:gd name="connsiteX0" fmla="*/ 250372 w 986972"/>
                <a:gd name="connsiteY0" fmla="*/ 0 h 1008743"/>
                <a:gd name="connsiteX1" fmla="*/ 250372 w 986972"/>
                <a:gd name="connsiteY1" fmla="*/ 0 h 1008743"/>
                <a:gd name="connsiteX2" fmla="*/ 986972 w 986972"/>
                <a:gd name="connsiteY2" fmla="*/ 14514 h 1008743"/>
                <a:gd name="connsiteX3" fmla="*/ 954315 w 986972"/>
                <a:gd name="connsiteY3" fmla="*/ 693057 h 1008743"/>
                <a:gd name="connsiteX4" fmla="*/ 439057 w 986972"/>
                <a:gd name="connsiteY4" fmla="*/ 1008743 h 1008743"/>
                <a:gd name="connsiteX5" fmla="*/ 0 w 986972"/>
                <a:gd name="connsiteY5" fmla="*/ 932543 h 1008743"/>
                <a:gd name="connsiteX6" fmla="*/ 0 w 986972"/>
                <a:gd name="connsiteY6" fmla="*/ 304800 h 1008743"/>
                <a:gd name="connsiteX7" fmla="*/ 250372 w 986972"/>
                <a:gd name="connsiteY7" fmla="*/ 0 h 100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6972" h="1008743">
                  <a:moveTo>
                    <a:pt x="250372" y="0"/>
                  </a:moveTo>
                  <a:lnTo>
                    <a:pt x="250372" y="0"/>
                  </a:lnTo>
                  <a:lnTo>
                    <a:pt x="986972" y="14514"/>
                  </a:lnTo>
                  <a:lnTo>
                    <a:pt x="954315" y="693057"/>
                  </a:lnTo>
                  <a:lnTo>
                    <a:pt x="439057" y="1008743"/>
                  </a:lnTo>
                  <a:lnTo>
                    <a:pt x="0" y="932543"/>
                  </a:lnTo>
                  <a:lnTo>
                    <a:pt x="0" y="304800"/>
                  </a:lnTo>
                  <a:lnTo>
                    <a:pt x="250372" y="0"/>
                  </a:lnTo>
                  <a:close/>
                </a:path>
              </a:pathLst>
            </a:custGeom>
            <a:solidFill>
              <a:srgbClr val="FFFF00">
                <a:alpha val="8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Straight Connector 30"/>
            <p:cNvCxnSpPr>
              <a:stCxn id="30" idx="6"/>
            </p:cNvCxnSpPr>
            <p:nvPr/>
          </p:nvCxnSpPr>
          <p:spPr bwMode="auto">
            <a:xfrm flipV="1">
              <a:off x="1598429" y="4971735"/>
              <a:ext cx="665009" cy="794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endCxn id="30" idx="2"/>
            </p:cNvCxnSpPr>
            <p:nvPr/>
          </p:nvCxnSpPr>
          <p:spPr bwMode="auto">
            <a:xfrm flipV="1">
              <a:off x="2253463" y="4760934"/>
              <a:ext cx="331938" cy="2074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>
              <a:stCxn id="30" idx="4"/>
            </p:cNvCxnSpPr>
            <p:nvPr/>
          </p:nvCxnSpPr>
          <p:spPr bwMode="auto">
            <a:xfrm flipV="1">
              <a:off x="2037486" y="4971735"/>
              <a:ext cx="225952" cy="7834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532728" y="5446734"/>
              <a:ext cx="1086342" cy="5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H="1">
              <a:off x="4169171" y="5438079"/>
              <a:ext cx="361721" cy="3543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529055" y="4510869"/>
              <a:ext cx="0" cy="9437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Freeform 60"/>
            <p:cNvSpPr/>
            <p:nvPr/>
          </p:nvSpPr>
          <p:spPr bwMode="auto">
            <a:xfrm>
              <a:off x="4283754" y="4746420"/>
              <a:ext cx="954315" cy="1008743"/>
            </a:xfrm>
            <a:custGeom>
              <a:avLst/>
              <a:gdLst>
                <a:gd name="connsiteX0" fmla="*/ 250372 w 986972"/>
                <a:gd name="connsiteY0" fmla="*/ 0 h 1008743"/>
                <a:gd name="connsiteX1" fmla="*/ 250372 w 986972"/>
                <a:gd name="connsiteY1" fmla="*/ 0 h 1008743"/>
                <a:gd name="connsiteX2" fmla="*/ 986972 w 986972"/>
                <a:gd name="connsiteY2" fmla="*/ 14514 h 1008743"/>
                <a:gd name="connsiteX3" fmla="*/ 954315 w 986972"/>
                <a:gd name="connsiteY3" fmla="*/ 693057 h 1008743"/>
                <a:gd name="connsiteX4" fmla="*/ 439057 w 986972"/>
                <a:gd name="connsiteY4" fmla="*/ 1008743 h 1008743"/>
                <a:gd name="connsiteX5" fmla="*/ 0 w 986972"/>
                <a:gd name="connsiteY5" fmla="*/ 932543 h 1008743"/>
                <a:gd name="connsiteX6" fmla="*/ 0 w 986972"/>
                <a:gd name="connsiteY6" fmla="*/ 304800 h 1008743"/>
                <a:gd name="connsiteX7" fmla="*/ 250372 w 986972"/>
                <a:gd name="connsiteY7" fmla="*/ 0 h 1008743"/>
                <a:gd name="connsiteX0" fmla="*/ 250372 w 954315"/>
                <a:gd name="connsiteY0" fmla="*/ 0 h 1008743"/>
                <a:gd name="connsiteX1" fmla="*/ 250372 w 954315"/>
                <a:gd name="connsiteY1" fmla="*/ 0 h 1008743"/>
                <a:gd name="connsiteX2" fmla="*/ 790203 w 954315"/>
                <a:gd name="connsiteY2" fmla="*/ 141836 h 1008743"/>
                <a:gd name="connsiteX3" fmla="*/ 954315 w 954315"/>
                <a:gd name="connsiteY3" fmla="*/ 693057 h 1008743"/>
                <a:gd name="connsiteX4" fmla="*/ 439057 w 954315"/>
                <a:gd name="connsiteY4" fmla="*/ 1008743 h 1008743"/>
                <a:gd name="connsiteX5" fmla="*/ 0 w 954315"/>
                <a:gd name="connsiteY5" fmla="*/ 932543 h 1008743"/>
                <a:gd name="connsiteX6" fmla="*/ 0 w 954315"/>
                <a:gd name="connsiteY6" fmla="*/ 304800 h 1008743"/>
                <a:gd name="connsiteX7" fmla="*/ 250372 w 954315"/>
                <a:gd name="connsiteY7" fmla="*/ 0 h 100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315" h="1008743">
                  <a:moveTo>
                    <a:pt x="250372" y="0"/>
                  </a:moveTo>
                  <a:lnTo>
                    <a:pt x="250372" y="0"/>
                  </a:lnTo>
                  <a:lnTo>
                    <a:pt x="790203" y="141836"/>
                  </a:lnTo>
                  <a:lnTo>
                    <a:pt x="954315" y="693057"/>
                  </a:lnTo>
                  <a:lnTo>
                    <a:pt x="439057" y="1008743"/>
                  </a:lnTo>
                  <a:lnTo>
                    <a:pt x="0" y="932543"/>
                  </a:lnTo>
                  <a:lnTo>
                    <a:pt x="0" y="304800"/>
                  </a:lnTo>
                  <a:lnTo>
                    <a:pt x="250372" y="0"/>
                  </a:lnTo>
                  <a:close/>
                </a:path>
              </a:pathLst>
            </a:custGeom>
            <a:solidFill>
              <a:srgbClr val="FFFF00">
                <a:alpha val="8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2" name="Straight Connector 61"/>
            <p:cNvCxnSpPr>
              <a:stCxn id="61" idx="6"/>
            </p:cNvCxnSpPr>
            <p:nvPr/>
          </p:nvCxnSpPr>
          <p:spPr bwMode="auto">
            <a:xfrm flipV="1">
              <a:off x="4283754" y="4971736"/>
              <a:ext cx="665010" cy="794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61" idx="2"/>
            </p:cNvCxnSpPr>
            <p:nvPr/>
          </p:nvCxnSpPr>
          <p:spPr bwMode="auto">
            <a:xfrm flipV="1">
              <a:off x="4938789" y="4888256"/>
              <a:ext cx="135168" cy="801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stCxn id="61" idx="4"/>
            </p:cNvCxnSpPr>
            <p:nvPr/>
          </p:nvCxnSpPr>
          <p:spPr bwMode="auto">
            <a:xfrm flipV="1">
              <a:off x="4722811" y="4971735"/>
              <a:ext cx="225953" cy="7834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 flipV="1">
              <a:off x="7044434" y="5446734"/>
              <a:ext cx="1086342" cy="5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6680877" y="5438079"/>
              <a:ext cx="361721" cy="35437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7040761" y="4510869"/>
              <a:ext cx="0" cy="9437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8" name="Freeform 67"/>
            <p:cNvSpPr/>
            <p:nvPr/>
          </p:nvSpPr>
          <p:spPr bwMode="auto">
            <a:xfrm>
              <a:off x="6795460" y="4746420"/>
              <a:ext cx="954315" cy="1008743"/>
            </a:xfrm>
            <a:custGeom>
              <a:avLst/>
              <a:gdLst>
                <a:gd name="connsiteX0" fmla="*/ 250372 w 986972"/>
                <a:gd name="connsiteY0" fmla="*/ 0 h 1008743"/>
                <a:gd name="connsiteX1" fmla="*/ 250372 w 986972"/>
                <a:gd name="connsiteY1" fmla="*/ 0 h 1008743"/>
                <a:gd name="connsiteX2" fmla="*/ 986972 w 986972"/>
                <a:gd name="connsiteY2" fmla="*/ 14514 h 1008743"/>
                <a:gd name="connsiteX3" fmla="*/ 954315 w 986972"/>
                <a:gd name="connsiteY3" fmla="*/ 693057 h 1008743"/>
                <a:gd name="connsiteX4" fmla="*/ 439057 w 986972"/>
                <a:gd name="connsiteY4" fmla="*/ 1008743 h 1008743"/>
                <a:gd name="connsiteX5" fmla="*/ 0 w 986972"/>
                <a:gd name="connsiteY5" fmla="*/ 932543 h 1008743"/>
                <a:gd name="connsiteX6" fmla="*/ 0 w 986972"/>
                <a:gd name="connsiteY6" fmla="*/ 304800 h 1008743"/>
                <a:gd name="connsiteX7" fmla="*/ 250372 w 986972"/>
                <a:gd name="connsiteY7" fmla="*/ 0 h 1008743"/>
                <a:gd name="connsiteX0" fmla="*/ 250372 w 954315"/>
                <a:gd name="connsiteY0" fmla="*/ 0 h 1008743"/>
                <a:gd name="connsiteX1" fmla="*/ 250372 w 954315"/>
                <a:gd name="connsiteY1" fmla="*/ 0 h 1008743"/>
                <a:gd name="connsiteX2" fmla="*/ 790203 w 954315"/>
                <a:gd name="connsiteY2" fmla="*/ 141836 h 1008743"/>
                <a:gd name="connsiteX3" fmla="*/ 954315 w 954315"/>
                <a:gd name="connsiteY3" fmla="*/ 693057 h 1008743"/>
                <a:gd name="connsiteX4" fmla="*/ 439057 w 954315"/>
                <a:gd name="connsiteY4" fmla="*/ 1008743 h 1008743"/>
                <a:gd name="connsiteX5" fmla="*/ 0 w 954315"/>
                <a:gd name="connsiteY5" fmla="*/ 932543 h 1008743"/>
                <a:gd name="connsiteX6" fmla="*/ 0 w 954315"/>
                <a:gd name="connsiteY6" fmla="*/ 304800 h 1008743"/>
                <a:gd name="connsiteX7" fmla="*/ 250372 w 954315"/>
                <a:gd name="connsiteY7" fmla="*/ 0 h 1008743"/>
                <a:gd name="connsiteX0" fmla="*/ 250372 w 954315"/>
                <a:gd name="connsiteY0" fmla="*/ 0 h 1008743"/>
                <a:gd name="connsiteX1" fmla="*/ 250372 w 954315"/>
                <a:gd name="connsiteY1" fmla="*/ 0 h 1008743"/>
                <a:gd name="connsiteX2" fmla="*/ 674456 w 954315"/>
                <a:gd name="connsiteY2" fmla="*/ 211284 h 1008743"/>
                <a:gd name="connsiteX3" fmla="*/ 954315 w 954315"/>
                <a:gd name="connsiteY3" fmla="*/ 693057 h 1008743"/>
                <a:gd name="connsiteX4" fmla="*/ 439057 w 954315"/>
                <a:gd name="connsiteY4" fmla="*/ 1008743 h 1008743"/>
                <a:gd name="connsiteX5" fmla="*/ 0 w 954315"/>
                <a:gd name="connsiteY5" fmla="*/ 932543 h 1008743"/>
                <a:gd name="connsiteX6" fmla="*/ 0 w 954315"/>
                <a:gd name="connsiteY6" fmla="*/ 304800 h 1008743"/>
                <a:gd name="connsiteX7" fmla="*/ 250372 w 954315"/>
                <a:gd name="connsiteY7" fmla="*/ 0 h 100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315" h="1008743">
                  <a:moveTo>
                    <a:pt x="250372" y="0"/>
                  </a:moveTo>
                  <a:lnTo>
                    <a:pt x="250372" y="0"/>
                  </a:lnTo>
                  <a:lnTo>
                    <a:pt x="674456" y="211284"/>
                  </a:lnTo>
                  <a:lnTo>
                    <a:pt x="954315" y="693057"/>
                  </a:lnTo>
                  <a:lnTo>
                    <a:pt x="439057" y="1008743"/>
                  </a:lnTo>
                  <a:lnTo>
                    <a:pt x="0" y="932543"/>
                  </a:lnTo>
                  <a:lnTo>
                    <a:pt x="0" y="304800"/>
                  </a:lnTo>
                  <a:lnTo>
                    <a:pt x="250372" y="0"/>
                  </a:lnTo>
                  <a:close/>
                </a:path>
              </a:pathLst>
            </a:custGeom>
            <a:solidFill>
              <a:srgbClr val="FFFF00">
                <a:alpha val="86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9" name="Straight Connector 68"/>
            <p:cNvCxnSpPr>
              <a:stCxn id="68" idx="6"/>
            </p:cNvCxnSpPr>
            <p:nvPr/>
          </p:nvCxnSpPr>
          <p:spPr bwMode="auto">
            <a:xfrm flipV="1">
              <a:off x="6795460" y="4971736"/>
              <a:ext cx="665010" cy="7948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endCxn id="68" idx="2"/>
            </p:cNvCxnSpPr>
            <p:nvPr/>
          </p:nvCxnSpPr>
          <p:spPr bwMode="auto">
            <a:xfrm flipV="1">
              <a:off x="7450495" y="4957704"/>
              <a:ext cx="19421" cy="107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68" idx="4"/>
            </p:cNvCxnSpPr>
            <p:nvPr/>
          </p:nvCxnSpPr>
          <p:spPr bwMode="auto">
            <a:xfrm flipV="1">
              <a:off x="7234517" y="4971735"/>
              <a:ext cx="225953" cy="7834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306143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Degeneracy &amp; Cycling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346370"/>
            <a:ext cx="8224939" cy="5307382"/>
          </a:xfrm>
        </p:spPr>
        <p:txBody>
          <a:bodyPr>
            <a:noAutofit/>
          </a:bodyPr>
          <a:lstStyle/>
          <a:p>
            <a:r>
              <a:rPr lang="en-US" sz="2000" dirty="0" smtClean="0"/>
              <a:t>Degenerate pivot</a:t>
            </a:r>
          </a:p>
          <a:p>
            <a:pPr lvl="1"/>
            <a:r>
              <a:rPr lang="en-US" sz="1800" dirty="0" smtClean="0"/>
              <a:t>Changes the BFS while remaining at the same EP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Cycling</a:t>
            </a:r>
          </a:p>
          <a:p>
            <a:pPr lvl="1"/>
            <a:r>
              <a:rPr lang="en-US" sz="1800" dirty="0" smtClean="0"/>
              <a:t>A repeating sequence of degenerate pivots</a:t>
            </a:r>
          </a:p>
          <a:p>
            <a:pPr lvl="1"/>
            <a:r>
              <a:rPr lang="en-US" sz="1800" dirty="0" smtClean="0"/>
              <a:t>Only occurs for degenerate problems</a:t>
            </a:r>
            <a:endParaRPr lang="en-US" sz="1400" dirty="0" smtClean="0"/>
          </a:p>
          <a:p>
            <a:pPr lvl="1"/>
            <a:r>
              <a:rPr lang="en-US" sz="1800" dirty="0" smtClean="0"/>
              <a:t>First example: Hoffman (1953) using trig functions</a:t>
            </a:r>
          </a:p>
          <a:p>
            <a:pPr lvl="1"/>
            <a:r>
              <a:rPr lang="en-US" sz="1800" dirty="0" smtClean="0"/>
              <a:t>Can avoid w/certain rules for entering/exiting variable</a:t>
            </a:r>
          </a:p>
          <a:p>
            <a:endParaRPr lang="en-US" sz="2000" dirty="0"/>
          </a:p>
          <a:p>
            <a:r>
              <a:rPr lang="en-US" sz="2000" dirty="0" smtClean="0"/>
              <a:t>Stalling</a:t>
            </a:r>
            <a:endParaRPr lang="en-US" sz="2000" dirty="0"/>
          </a:p>
          <a:p>
            <a:pPr lvl="1"/>
            <a:r>
              <a:rPr lang="en-US" sz="1800" dirty="0"/>
              <a:t>A </a:t>
            </a:r>
            <a:r>
              <a:rPr lang="en-US" sz="1800" dirty="0" smtClean="0"/>
              <a:t>non-repeating (finite) sequence </a:t>
            </a:r>
            <a:r>
              <a:rPr lang="en-US" sz="1800" dirty="0"/>
              <a:t>of degenerate pivots</a:t>
            </a:r>
          </a:p>
          <a:p>
            <a:pPr lvl="1"/>
            <a:r>
              <a:rPr lang="en-US" sz="1800" dirty="0"/>
              <a:t>Only occurs for degenerate problems</a:t>
            </a:r>
            <a:endParaRPr lang="en-US" sz="1400" dirty="0"/>
          </a:p>
          <a:p>
            <a:pPr lvl="1"/>
            <a:r>
              <a:rPr lang="en-US" sz="1800" dirty="0" smtClean="0"/>
              <a:t>Can </a:t>
            </a:r>
            <a:r>
              <a:rPr lang="en-US" sz="1800" dirty="0"/>
              <a:t>avoid w/certain rules for entering/exiting variable</a:t>
            </a:r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endParaRPr lang="en-US" sz="20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609579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Cycling Prevention Rule #1</a:t>
            </a:r>
            <a:br>
              <a:rPr lang="en-US" dirty="0" smtClean="0"/>
            </a:br>
            <a:r>
              <a:rPr lang="en-US" dirty="0" err="1" smtClean="0"/>
              <a:t>Bland’s</a:t>
            </a:r>
            <a:r>
              <a:rPr lang="en-US" dirty="0" smtClean="0"/>
              <a:t>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Entering variable: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Exiting variable: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sz="1800" dirty="0" smtClean="0"/>
              </a:p>
            </p:txBody>
          </p:sp>
        </mc:Choice>
        <mc:Fallback xmlns="">
          <p:sp>
            <p:nvSpPr>
              <p:cNvPr id="4" name="Sub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63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Simplex Algorithm with </a:t>
            </a:r>
            <a:r>
              <a:rPr lang="en-US" sz="2800" dirty="0" err="1" smtClean="0">
                <a:solidFill>
                  <a:srgbClr val="0000FF"/>
                </a:solidFill>
              </a:rPr>
              <a:t>Bland’s</a:t>
            </a:r>
            <a:r>
              <a:rPr lang="en-US" sz="2800" dirty="0" smtClean="0">
                <a:solidFill>
                  <a:srgbClr val="0000FF"/>
                </a:solidFill>
              </a:rPr>
              <a:t> Rule to Prevent Cycling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FF0000"/>
                </a:solidFill>
              </a:rPr>
              <a:t>Initialization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647" y="133923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Problem 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647" y="3804638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INTIALIZATION STEP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56" y="1809639"/>
            <a:ext cx="2834331" cy="27335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7098210" y="3804638"/>
            <a:ext cx="321274" cy="3212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09791" y="3891934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Degenerate 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3006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51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20,6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Simplex Algorithm with </a:t>
            </a:r>
            <a:r>
              <a:rPr lang="en-US" sz="2800" dirty="0" err="1">
                <a:solidFill>
                  <a:srgbClr val="0000FF"/>
                </a:solidFill>
              </a:rPr>
              <a:t>Bland’s</a:t>
            </a:r>
            <a:r>
              <a:rPr lang="en-US" sz="2800" dirty="0">
                <a:solidFill>
                  <a:srgbClr val="0000FF"/>
                </a:solidFill>
              </a:rPr>
              <a:t> Rule to Prevent </a:t>
            </a:r>
            <a:r>
              <a:rPr lang="en-US" sz="2800" dirty="0" smtClean="0">
                <a:solidFill>
                  <a:srgbClr val="0000FF"/>
                </a:solidFill>
              </a:rPr>
              <a:t>Cycling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Iteration #1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blipFill rotWithShape="0">
                <a:blip r:embed="rId5"/>
                <a:stretch>
                  <a:fillRect r="-8378" b="-8377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 </a:t>
                </a:r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</a:rPr>
                  <a:t>because it has the smallest index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2449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7,7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 because it has the smallest index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23129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Simplex Algorithm with </a:t>
            </a:r>
            <a:r>
              <a:rPr lang="en-US" sz="2800" dirty="0" err="1">
                <a:solidFill>
                  <a:srgbClr val="0000FF"/>
                </a:solidFill>
              </a:rPr>
              <a:t>Bland’s</a:t>
            </a:r>
            <a:r>
              <a:rPr lang="en-US" sz="2800" dirty="0">
                <a:solidFill>
                  <a:srgbClr val="0000FF"/>
                </a:solidFill>
              </a:rPr>
              <a:t> Rule to Prevent </a:t>
            </a:r>
            <a:r>
              <a:rPr lang="en-US" sz="2800" dirty="0" smtClean="0">
                <a:solidFill>
                  <a:srgbClr val="0000FF"/>
                </a:solidFill>
              </a:rPr>
              <a:t>Cycling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Iteration #2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=−6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−1/2</m:t>
                      </m:r>
                    </m:oMath>
                  </m:oMathPara>
                </a14:m>
                <a:endParaRPr lang="en-US" sz="1200" kern="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2150" y="1887184"/>
            <a:ext cx="3736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Note the ordering of basic variables; optionally ordinal here and necessarily so in all subsequence calculations</a:t>
            </a:r>
            <a:endParaRPr lang="en-US" sz="11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76575" y="5924550"/>
            <a:ext cx="4762500" cy="748037"/>
            <a:chOff x="3076575" y="5924550"/>
            <a:chExt cx="4762500" cy="748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4402557" y="6026256"/>
                  <a:ext cx="343651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rgbClr val="0000FF"/>
                      </a:solidFill>
                    </a:rPr>
                    <a:t>Degenerate BFS will results because we will hit two blocking hyperplanes at the same time (i.e., two BVs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↓0</m:t>
                      </m:r>
                    </m:oMath>
                  </a14:m>
                  <a:r>
                    <a:rPr lang="en-US" sz="1200" dirty="0" smtClean="0">
                      <a:solidFill>
                        <a:srgbClr val="0000FF"/>
                      </a:solidFill>
                    </a:rPr>
                    <a:t>), but only one can leave the basis</a:t>
                  </a:r>
                  <a:endParaRPr lang="en-US" sz="12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557" y="6026256"/>
                  <a:ext cx="3436518" cy="6463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887" r="-177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 bwMode="auto">
            <a:xfrm flipH="1" flipV="1">
              <a:off x="3076575" y="5924550"/>
              <a:ext cx="1352551" cy="2013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160924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65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52,0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Simplex Algorithm with </a:t>
            </a:r>
            <a:r>
              <a:rPr lang="en-US" sz="2800" dirty="0" err="1">
                <a:solidFill>
                  <a:srgbClr val="0000FF"/>
                </a:solidFill>
              </a:rPr>
              <a:t>Bland’s</a:t>
            </a:r>
            <a:r>
              <a:rPr lang="en-US" sz="2800" dirty="0">
                <a:solidFill>
                  <a:srgbClr val="0000FF"/>
                </a:solidFill>
              </a:rPr>
              <a:t> Rule to Prevent </a:t>
            </a:r>
            <a:r>
              <a:rPr lang="en-US" sz="2800" dirty="0" smtClean="0">
                <a:solidFill>
                  <a:srgbClr val="0000FF"/>
                </a:solidFill>
              </a:rPr>
              <a:t>Cycling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Iteration #3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=−55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blipFill rotWithShape="0">
                <a:blip r:embed="rId5"/>
                <a:stretch>
                  <a:fillRect r="-1772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−4.5</m:t>
                      </m:r>
                    </m:oMath>
                  </m:oMathPara>
                </a14:m>
                <a:endParaRPr lang="en-US" sz="120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−3.5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1200" kern="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2150" y="1887184"/>
            <a:ext cx="3736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Note the ordering of basic variables; optionally ordinal here and necessarily so in all subsequence calculations</a:t>
            </a:r>
            <a:endParaRPr lang="en-US" sz="1100" dirty="0">
              <a:solidFill>
                <a:srgbClr val="0000FF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486150" y="5937802"/>
            <a:ext cx="4762500" cy="563371"/>
            <a:chOff x="3486150" y="5937802"/>
            <a:chExt cx="4762500" cy="563371"/>
          </a:xfrm>
        </p:grpSpPr>
        <p:sp>
          <p:nvSpPr>
            <p:cNvPr id="18" name="Rectangle 17"/>
            <p:cNvSpPr/>
            <p:nvPr/>
          </p:nvSpPr>
          <p:spPr>
            <a:xfrm>
              <a:off x="4812132" y="6039508"/>
              <a:ext cx="34365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0000FF"/>
                  </a:solidFill>
                </a:rPr>
                <a:t>A degenerate pivot from one BFS to a BFS located at the same EP.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3486150" y="5937802"/>
              <a:ext cx="1352551" cy="2013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855095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8.67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=8.67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Simplex Algorithm with </a:t>
            </a:r>
            <a:r>
              <a:rPr lang="en-US" sz="2800" dirty="0" err="1">
                <a:solidFill>
                  <a:srgbClr val="0000FF"/>
                </a:solidFill>
              </a:rPr>
              <a:t>Bland’s</a:t>
            </a:r>
            <a:r>
              <a:rPr lang="en-US" sz="2800" dirty="0">
                <a:solidFill>
                  <a:srgbClr val="0000FF"/>
                </a:solidFill>
              </a:rPr>
              <a:t> Rule to Prevent </a:t>
            </a:r>
            <a:r>
              <a:rPr lang="en-US" sz="2800" dirty="0" smtClean="0">
                <a:solidFill>
                  <a:srgbClr val="0000FF"/>
                </a:solidFill>
              </a:rPr>
              <a:t>Cycling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Iteration #4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=−55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blipFill rotWithShape="0">
                <a:blip r:embed="rId5"/>
                <a:stretch>
                  <a:fillRect r="-1772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120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sz="1200" kern="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kumimoji="0" lang="en-US" sz="1200" b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2150" y="1887184"/>
            <a:ext cx="3736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Note the ordering of basic variables; optionally ordinal here and necessarily so in all subsequence calculations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001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Simplex Algorithm with </a:t>
            </a:r>
            <a:r>
              <a:rPr lang="en-US" sz="2800" dirty="0" err="1">
                <a:solidFill>
                  <a:srgbClr val="0000FF"/>
                </a:solidFill>
              </a:rPr>
              <a:t>Bland’s</a:t>
            </a:r>
            <a:r>
              <a:rPr lang="en-US" sz="2800" dirty="0">
                <a:solidFill>
                  <a:srgbClr val="0000FF"/>
                </a:solidFill>
              </a:rPr>
              <a:t> Rule to Prevent </a:t>
            </a:r>
            <a:r>
              <a:rPr lang="en-US" sz="2800" dirty="0" smtClean="0">
                <a:solidFill>
                  <a:srgbClr val="0000FF"/>
                </a:solidFill>
              </a:rPr>
              <a:t>Cycling 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Iteration #5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11.33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8.67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34.67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=−59.33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3082136" cy="798380"/>
              </a:xfrm>
              <a:prstGeom prst="rect">
                <a:avLst/>
              </a:prstGeom>
              <a:blipFill rotWithShape="0">
                <a:blip r:embed="rId5"/>
                <a:stretch>
                  <a:fillRect r="-14370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−0.33</m:t>
                      </m:r>
                    </m:oMath>
                  </m:oMathPara>
                </a14:m>
                <a:endParaRPr lang="en-US" sz="120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−1.33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−1.17</m:t>
                      </m:r>
                    </m:oMath>
                  </m:oMathPara>
                </a14:m>
                <a:endParaRPr lang="en-US" sz="1200" kern="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200" dirty="0" smtClean="0"/>
                  <a:t>Terminate </a:t>
                </a:r>
                <a:r>
                  <a:rPr lang="en-US" sz="1200" dirty="0"/>
                  <a:t>the </a:t>
                </a:r>
                <a:r>
                  <a:rPr lang="en-US" sz="1200" dirty="0" smtClean="0"/>
                  <a:t>algorithm. </a:t>
                </a:r>
                <a:endParaRPr lang="en-US" sz="1200" dirty="0"/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200" dirty="0"/>
                  <a:t>The current BFS is optimal!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82150" y="1887184"/>
            <a:ext cx="3736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Note the ordering of basic variables; optionally ordinal here and necessarily so in all subsequence calculations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114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Cycling Prevention Rule #2:</a:t>
            </a:r>
            <a:br>
              <a:rPr lang="en-US" dirty="0" smtClean="0"/>
            </a:br>
            <a:r>
              <a:rPr lang="en-US" dirty="0" smtClean="0"/>
              <a:t>Lexicographic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Entering variable: Not defined (we’ll use </a:t>
                </a:r>
                <a:r>
                  <a:rPr lang="en-US" sz="1800" dirty="0" err="1" smtClean="0"/>
                  <a:t>Dantzig’s</a:t>
                </a:r>
                <a:r>
                  <a:rPr lang="en-US" sz="1800" dirty="0" smtClean="0"/>
                  <a:t> Rule)</a:t>
                </a:r>
                <a:endParaRPr lang="en-US" sz="1800" dirty="0"/>
              </a:p>
              <a:p>
                <a:r>
                  <a:rPr lang="en-US" sz="1800" dirty="0"/>
                  <a:t>Exiting variable: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lex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Sub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4704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98" name="Picture 2" descr="http://www.google.com/url?sa=i&amp;source=images&amp;cd=&amp;docid=oQdM8XlkJ4-yHM&amp;tbnid=MlVuMg2SsD_gyM:&amp;ved=0CAUQjBw&amp;url=http%3A%2F%2Fwww.7bwb-36assn.org%2Fxb36_b29.jpg&amp;ei=vNzfUsCrCInfsATM0IDACA&amp;psig=AFQjCNHuRyVit3NspacmuoAGVXgd8XSz9w&amp;ust=139048914821126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7354" cy="6267450"/>
          </a:xfrm>
          <a:prstGeom prst="rect">
            <a:avLst/>
          </a:prstGeom>
          <a:noFill/>
        </p:spPr>
      </p:pic>
      <p:pic>
        <p:nvPicPr>
          <p:cNvPr id="4100" name="Picture 4" descr="http://www.google.com/url?sa=i&amp;source=images&amp;cd=&amp;docid=DhgGToVZwO9M4M&amp;tbnid=HPFDGt09TePONM:&amp;ved=0CAUQjBw&amp;url=http%3A%2F%2Fupload.wikimedia.org%2Fwikipedia%2Fcommons%2F4%2F4c%2FTu4.jpg&amp;ei=5dzfUr_REKHLsQTa94L4CA&amp;psig=AFQjCNGFbbac7Z1EHle56PPo-L6iDzX8-w&amp;ust=13904891893306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55496"/>
            <a:ext cx="4133850" cy="2702504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Simplex Algorithm with</a:t>
            </a:r>
            <a:r>
              <a:rPr lang="en-US" sz="2400" dirty="0"/>
              <a:t> the </a:t>
            </a:r>
            <a:r>
              <a:rPr lang="en-US" sz="2400" dirty="0" smtClean="0">
                <a:solidFill>
                  <a:srgbClr val="0000FF"/>
                </a:solidFill>
              </a:rPr>
              <a:t>Lexicographic Rule to Prevent Cycling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Initialization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647" y="133923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Problem 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647" y="3804638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INTIALIZATION STEP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56" y="1809639"/>
            <a:ext cx="2834331" cy="27335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7098210" y="3804638"/>
            <a:ext cx="321274" cy="3212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09791" y="3891934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Degenerate 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560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20,7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Simplex Algorithm with the </a:t>
            </a:r>
            <a:r>
              <a:rPr lang="en-US" sz="2400" dirty="0">
                <a:solidFill>
                  <a:srgbClr val="0000FF"/>
                </a:solidFill>
              </a:rPr>
              <a:t>Lexicographic Rule to Prevent </a:t>
            </a:r>
            <a:r>
              <a:rPr lang="en-US" sz="2400" dirty="0" smtClean="0">
                <a:solidFill>
                  <a:srgbClr val="0000FF"/>
                </a:solidFill>
              </a:rPr>
              <a:t>Cycling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Iteration #1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/>
                          <m:e>
                            <m:r>
                              <a:rPr lang="en-US" sz="1200" b="1" i="1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1312136"/>
                <a:ext cx="4572180" cy="1152016"/>
              </a:xfrm>
              <a:prstGeom prst="rect">
                <a:avLst/>
              </a:prstGeom>
              <a:blipFill rotWithShape="0">
                <a:blip r:embed="rId5"/>
                <a:stretch>
                  <a:fillRect r="-8378" b="-8377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(Chosen by </a:t>
                </a:r>
                <a:r>
                  <a:rPr lang="en-US" sz="1200" dirty="0" err="1" smtClean="0">
                    <a:solidFill>
                      <a:srgbClr val="0000FF"/>
                    </a:solidFill>
                  </a:rPr>
                  <a:t>Dantzig’s</a:t>
                </a:r>
                <a:r>
                  <a:rPr lang="en-US" sz="1200" dirty="0" smtClean="0">
                    <a:solidFill>
                      <a:srgbClr val="0000FF"/>
                    </a:solidFill>
                  </a:rPr>
                  <a:t> Rule)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4850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8.67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=8.67</m:t>
                      </m:r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50" y="5562513"/>
                <a:ext cx="2821850" cy="894861"/>
              </a:xfrm>
              <a:prstGeom prst="rect">
                <a:avLst/>
              </a:prstGeom>
              <a:blipFill rotWithShape="0">
                <a:blip r:embed="rId2"/>
                <a:stretch>
                  <a:fillRect b="-3401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Simplex Algorithm with the </a:t>
            </a:r>
            <a:r>
              <a:rPr lang="en-US" sz="2400" dirty="0">
                <a:solidFill>
                  <a:srgbClr val="0000FF"/>
                </a:solidFill>
              </a:rPr>
              <a:t>Lexicographic Rule to Prevent </a:t>
            </a:r>
            <a:r>
              <a:rPr lang="en-US" sz="2400" dirty="0" smtClean="0">
                <a:solidFill>
                  <a:srgbClr val="0000FF"/>
                </a:solidFill>
              </a:rPr>
              <a:t>Cycling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Iteration #2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79" y="1312136"/>
                <a:ext cx="2952295" cy="7983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26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=−42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79" y="1312136"/>
                <a:ext cx="2952295" cy="798380"/>
              </a:xfrm>
              <a:prstGeom prst="rect">
                <a:avLst/>
              </a:prstGeom>
              <a:blipFill rotWithShape="0">
                <a:blip r:embed="rId5"/>
                <a:stretch>
                  <a:fillRect r="-6173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b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(Chosen by </a:t>
                </a:r>
                <a:r>
                  <a:rPr lang="en-US" sz="1200" dirty="0" err="1" smtClean="0">
                    <a:solidFill>
                      <a:srgbClr val="0000FF"/>
                    </a:solidFill>
                  </a:rPr>
                  <a:t>Dantzig’s</a:t>
                </a:r>
                <a:r>
                  <a:rPr lang="en-US" sz="1200" dirty="0" smtClean="0">
                    <a:solidFill>
                      <a:srgbClr val="0000FF"/>
                    </a:solidFill>
                  </a:rPr>
                  <a:t> Rule)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282913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82150" y="1887184"/>
            <a:ext cx="3736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Note the ordering of basic variables; optionally ordinal here and necessarily so in all subsequence calculations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7113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Simplex Algorithm with the </a:t>
            </a:r>
            <a:r>
              <a:rPr lang="en-US" sz="2400" dirty="0">
                <a:solidFill>
                  <a:srgbClr val="0000FF"/>
                </a:solidFill>
              </a:rPr>
              <a:t>Lexicographic Rule to Prevent </a:t>
            </a:r>
            <a:r>
              <a:rPr lang="en-US" sz="2400" dirty="0" smtClean="0">
                <a:solidFill>
                  <a:srgbClr val="0000FF"/>
                </a:solidFill>
              </a:rPr>
              <a:t>Cycling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Iteration #3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79" y="1312136"/>
                <a:ext cx="2952295" cy="7983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11.33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8.67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34.67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=−59.33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79" y="1312136"/>
                <a:ext cx="2952295" cy="798380"/>
              </a:xfrm>
              <a:prstGeom prst="rect">
                <a:avLst/>
              </a:prstGeom>
              <a:blipFill rotWithShape="0">
                <a:blip r:embed="rId5"/>
                <a:stretch>
                  <a:fillRect r="-19547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=−0.33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−1.33</m:t>
                      </m:r>
                    </m:oMath>
                  </m:oMathPara>
                </a14:m>
                <a:endParaRPr lang="en-US" sz="1200" b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−1.16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200" dirty="0"/>
                  <a:t>Terminate the </a:t>
                </a:r>
                <a:r>
                  <a:rPr lang="en-US" sz="1200" dirty="0" smtClean="0"/>
                  <a:t>algorithm. </a:t>
                </a:r>
                <a:endParaRPr lang="en-US" sz="1200" dirty="0"/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200" dirty="0"/>
                  <a:t>The current BFS is optimal!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82150" y="1887184"/>
            <a:ext cx="3736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Note the ordering of basic variables; optionally ordinal here and necessarily so in all subsequence calculations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1339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0" y="2062212"/>
            <a:ext cx="3987722" cy="384596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03" y="2062212"/>
            <a:ext cx="3987722" cy="38459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Bland’s</a:t>
            </a:r>
            <a:r>
              <a:rPr lang="en-US" dirty="0" smtClean="0"/>
              <a:t> v. Lexicographic </a:t>
            </a:r>
            <a:br>
              <a:rPr lang="en-US" dirty="0" smtClean="0"/>
            </a:br>
            <a:r>
              <a:rPr lang="en-US" sz="2400" dirty="0" smtClean="0"/>
              <a:t>Different Simplex Paths for same Initial BFS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4944027" y="1550619"/>
            <a:ext cx="4041828" cy="4115373"/>
          </a:xfrm>
        </p:spPr>
        <p:txBody>
          <a:bodyPr/>
          <a:lstStyle/>
          <a:p>
            <a:r>
              <a:rPr lang="en-US" dirty="0" smtClean="0"/>
              <a:t>Lexicographic Rule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178414" y="1550619"/>
            <a:ext cx="4043285" cy="4115373"/>
          </a:xfrm>
        </p:spPr>
        <p:txBody>
          <a:bodyPr/>
          <a:lstStyle/>
          <a:p>
            <a:r>
              <a:rPr lang="en-US" dirty="0" err="1" smtClean="0"/>
              <a:t>Bland’s</a:t>
            </a:r>
            <a:r>
              <a:rPr lang="en-US" dirty="0" smtClean="0"/>
              <a:t> Rule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6371580" y="4757351"/>
            <a:ext cx="778476" cy="1112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V="1">
            <a:off x="7125342" y="3830595"/>
            <a:ext cx="531341" cy="10379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637967" y="4757351"/>
            <a:ext cx="341483" cy="2100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132238" y="3830596"/>
            <a:ext cx="1132315" cy="13592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613254" y="4955060"/>
            <a:ext cx="518984" cy="2471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>
          <a:xfrm>
            <a:off x="642092" y="6013889"/>
            <a:ext cx="7859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1600" dirty="0" smtClean="0"/>
              <a:t>But how </a:t>
            </a:r>
            <a:r>
              <a:rPr lang="en-US" sz="1600" u="sng" dirty="0" smtClean="0"/>
              <a:t>would</a:t>
            </a:r>
            <a:r>
              <a:rPr lang="en-US" sz="1600" dirty="0" smtClean="0"/>
              <a:t> the Lexicographic Method handle the degenerate extreme point if it encountered it?</a:t>
            </a:r>
            <a:endParaRPr lang="en-US" sz="1600" dirty="0"/>
          </a:p>
        </p:txBody>
      </p:sp>
      <p:sp>
        <p:nvSpPr>
          <p:cNvPr id="22" name="Freeform 21"/>
          <p:cNvSpPr/>
          <p:nvPr/>
        </p:nvSpPr>
        <p:spPr bwMode="auto">
          <a:xfrm>
            <a:off x="1948946" y="5239265"/>
            <a:ext cx="438796" cy="316209"/>
          </a:xfrm>
          <a:custGeom>
            <a:avLst/>
            <a:gdLst>
              <a:gd name="connsiteX0" fmla="*/ 84439 w 397477"/>
              <a:gd name="connsiteY0" fmla="*/ 0 h 245075"/>
              <a:gd name="connsiteX1" fmla="*/ 47368 w 397477"/>
              <a:gd name="connsiteY1" fmla="*/ 185351 h 245075"/>
              <a:gd name="connsiteX2" fmla="*/ 368644 w 397477"/>
              <a:gd name="connsiteY2" fmla="*/ 222421 h 245075"/>
              <a:gd name="connsiteX3" fmla="*/ 220363 w 397477"/>
              <a:gd name="connsiteY3" fmla="*/ 49427 h 245075"/>
              <a:gd name="connsiteX0" fmla="*/ 84439 w 369412"/>
              <a:gd name="connsiteY0" fmla="*/ 0 h 267827"/>
              <a:gd name="connsiteX1" fmla="*/ 47368 w 369412"/>
              <a:gd name="connsiteY1" fmla="*/ 185351 h 267827"/>
              <a:gd name="connsiteX2" fmla="*/ 215754 w 369412"/>
              <a:gd name="connsiteY2" fmla="*/ 261649 h 267827"/>
              <a:gd name="connsiteX3" fmla="*/ 368644 w 369412"/>
              <a:gd name="connsiteY3" fmla="*/ 222421 h 267827"/>
              <a:gd name="connsiteX4" fmla="*/ 220363 w 369412"/>
              <a:gd name="connsiteY4" fmla="*/ 49427 h 267827"/>
              <a:gd name="connsiteX0" fmla="*/ 84439 w 372109"/>
              <a:gd name="connsiteY0" fmla="*/ 0 h 267827"/>
              <a:gd name="connsiteX1" fmla="*/ 47368 w 372109"/>
              <a:gd name="connsiteY1" fmla="*/ 185351 h 267827"/>
              <a:gd name="connsiteX2" fmla="*/ 215754 w 372109"/>
              <a:gd name="connsiteY2" fmla="*/ 261649 h 267827"/>
              <a:gd name="connsiteX3" fmla="*/ 368644 w 372109"/>
              <a:gd name="connsiteY3" fmla="*/ 222421 h 267827"/>
              <a:gd name="connsiteX4" fmla="*/ 194963 w 372109"/>
              <a:gd name="connsiteY4" fmla="*/ 5885 h 267827"/>
              <a:gd name="connsiteX0" fmla="*/ 120724 w 372109"/>
              <a:gd name="connsiteY0" fmla="*/ 0 h 267827"/>
              <a:gd name="connsiteX1" fmla="*/ 47368 w 372109"/>
              <a:gd name="connsiteY1" fmla="*/ 185351 h 267827"/>
              <a:gd name="connsiteX2" fmla="*/ 215754 w 372109"/>
              <a:gd name="connsiteY2" fmla="*/ 261649 h 267827"/>
              <a:gd name="connsiteX3" fmla="*/ 368644 w 372109"/>
              <a:gd name="connsiteY3" fmla="*/ 222421 h 267827"/>
              <a:gd name="connsiteX4" fmla="*/ 194963 w 372109"/>
              <a:gd name="connsiteY4" fmla="*/ 5885 h 267827"/>
              <a:gd name="connsiteX0" fmla="*/ 120724 w 392834"/>
              <a:gd name="connsiteY0" fmla="*/ 0 h 267827"/>
              <a:gd name="connsiteX1" fmla="*/ 47368 w 392834"/>
              <a:gd name="connsiteY1" fmla="*/ 185351 h 267827"/>
              <a:gd name="connsiteX2" fmla="*/ 215754 w 392834"/>
              <a:gd name="connsiteY2" fmla="*/ 261649 h 267827"/>
              <a:gd name="connsiteX3" fmla="*/ 368644 w 392834"/>
              <a:gd name="connsiteY3" fmla="*/ 222421 h 267827"/>
              <a:gd name="connsiteX4" fmla="*/ 360896 w 392834"/>
              <a:gd name="connsiteY4" fmla="*/ 112878 h 267827"/>
              <a:gd name="connsiteX5" fmla="*/ 194963 w 392834"/>
              <a:gd name="connsiteY5" fmla="*/ 5885 h 267827"/>
              <a:gd name="connsiteX0" fmla="*/ 120724 w 432748"/>
              <a:gd name="connsiteY0" fmla="*/ 0 h 276245"/>
              <a:gd name="connsiteX1" fmla="*/ 47368 w 432748"/>
              <a:gd name="connsiteY1" fmla="*/ 185351 h 276245"/>
              <a:gd name="connsiteX2" fmla="*/ 215754 w 432748"/>
              <a:gd name="connsiteY2" fmla="*/ 261649 h 276245"/>
              <a:gd name="connsiteX3" fmla="*/ 408558 w 432748"/>
              <a:gd name="connsiteY3" fmla="*/ 251450 h 276245"/>
              <a:gd name="connsiteX4" fmla="*/ 360896 w 432748"/>
              <a:gd name="connsiteY4" fmla="*/ 112878 h 276245"/>
              <a:gd name="connsiteX5" fmla="*/ 194963 w 432748"/>
              <a:gd name="connsiteY5" fmla="*/ 5885 h 276245"/>
              <a:gd name="connsiteX0" fmla="*/ 120724 w 438796"/>
              <a:gd name="connsiteY0" fmla="*/ 0 h 316209"/>
              <a:gd name="connsiteX1" fmla="*/ 47368 w 438796"/>
              <a:gd name="connsiteY1" fmla="*/ 185351 h 316209"/>
              <a:gd name="connsiteX2" fmla="*/ 179468 w 438796"/>
              <a:gd name="connsiteY2" fmla="*/ 305192 h 316209"/>
              <a:gd name="connsiteX3" fmla="*/ 408558 w 438796"/>
              <a:gd name="connsiteY3" fmla="*/ 251450 h 316209"/>
              <a:gd name="connsiteX4" fmla="*/ 360896 w 438796"/>
              <a:gd name="connsiteY4" fmla="*/ 112878 h 316209"/>
              <a:gd name="connsiteX5" fmla="*/ 194963 w 438796"/>
              <a:gd name="connsiteY5" fmla="*/ 5885 h 31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796" h="316209">
                <a:moveTo>
                  <a:pt x="120724" y="0"/>
                </a:moveTo>
                <a:cubicBezTo>
                  <a:pt x="78504" y="74140"/>
                  <a:pt x="0" y="148281"/>
                  <a:pt x="47368" y="185351"/>
                </a:cubicBezTo>
                <a:cubicBezTo>
                  <a:pt x="70463" y="222307"/>
                  <a:pt x="119270" y="294176"/>
                  <a:pt x="179468" y="305192"/>
                </a:cubicBezTo>
                <a:cubicBezTo>
                  <a:pt x="239666" y="316209"/>
                  <a:pt x="378320" y="283502"/>
                  <a:pt x="408558" y="251450"/>
                </a:cubicBezTo>
                <a:cubicBezTo>
                  <a:pt x="438796" y="219398"/>
                  <a:pt x="396495" y="153805"/>
                  <a:pt x="360896" y="112878"/>
                </a:cubicBezTo>
                <a:cubicBezTo>
                  <a:pt x="325297" y="71951"/>
                  <a:pt x="217780" y="30369"/>
                  <a:pt x="194963" y="5885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83465" y="5204849"/>
            <a:ext cx="13227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Degenerate  Pivot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061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Cycling Prevention Rule #2:</a:t>
            </a:r>
            <a:br>
              <a:rPr lang="en-US" dirty="0" smtClean="0"/>
            </a:br>
            <a:r>
              <a:rPr lang="en-US" dirty="0" smtClean="0"/>
              <a:t>Lexicographic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3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1800" dirty="0" smtClean="0"/>
                  <a:t>Entering variable: Not defined (we’ll use </a:t>
                </a:r>
                <a:r>
                  <a:rPr lang="en-US" sz="1800" dirty="0" err="1" smtClean="0"/>
                  <a:t>Dantzig’s</a:t>
                </a:r>
                <a:r>
                  <a:rPr lang="en-US" sz="1800" dirty="0" smtClean="0"/>
                  <a:t> Rule)</a:t>
                </a:r>
                <a:endParaRPr lang="en-US" sz="1800" dirty="0"/>
              </a:p>
              <a:p>
                <a:r>
                  <a:rPr lang="en-US" sz="1800" dirty="0"/>
                  <a:t>Exiting variable: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lex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Sub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0">
                <a:blip r:embed="rId2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 bwMode="auto">
          <a:xfrm>
            <a:off x="1847850" y="5181600"/>
            <a:ext cx="5448306" cy="914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>
            <a:lvl1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16649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833298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249947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666596" algn="ctr" defTabSz="914314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sz="2000" b="0" kern="0" dirty="0" smtClean="0">
                <a:solidFill>
                  <a:srgbClr val="FF0000"/>
                </a:solidFill>
              </a:rPr>
              <a:t>(With a different Initial BFS to demonstrate its implementation on a degenerate pivot)</a:t>
            </a:r>
            <a:endParaRPr lang="en-US" sz="2000" b="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5755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814" y="3936784"/>
                <a:ext cx="3366098" cy="8117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7780" y="1360146"/>
                <a:ext cx="4358776" cy="14846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Simplex Algorithm with</a:t>
            </a:r>
            <a:r>
              <a:rPr lang="en-US" sz="2400" dirty="0"/>
              <a:t> the </a:t>
            </a:r>
            <a:r>
              <a:rPr lang="en-US" sz="2400" dirty="0" smtClean="0">
                <a:solidFill>
                  <a:srgbClr val="0000FF"/>
                </a:solidFill>
              </a:rPr>
              <a:t>Lexicographic Rule to Prevent Cycling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FF0000"/>
                </a:solidFill>
              </a:rPr>
              <a:t>Initialization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8647" y="1339230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Problem 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8647" y="3804638"/>
            <a:ext cx="19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INTIALIZATION STEP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56" y="1809639"/>
            <a:ext cx="2834331" cy="27335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 bwMode="auto">
          <a:xfrm>
            <a:off x="7098210" y="3804638"/>
            <a:ext cx="321274" cy="32127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09791" y="3891934"/>
            <a:ext cx="113685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Degenerate EP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815565" y="3719785"/>
            <a:ext cx="164756" cy="164756"/>
          </a:xfrm>
          <a:prstGeom prst="ellipse">
            <a:avLst/>
          </a:prstGeom>
          <a:solidFill>
            <a:srgbClr val="0000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67445" y="3440494"/>
            <a:ext cx="534121" cy="496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Initial</a:t>
            </a:r>
          </a:p>
          <a:p>
            <a:pPr algn="ctr"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7960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49" y="5297229"/>
                <a:ext cx="3970825" cy="156077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7,7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=7     </m:t>
                      </m:r>
                      <m:r>
                        <m:rPr>
                          <m:sty m:val="p"/>
                        </m:rPr>
                        <a:rPr lang="en-US" sz="1200" b="0" i="0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Tie</m:t>
                      </m:r>
                      <m:r>
                        <a:rPr lang="en-US" sz="1200" b="0" i="0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kumimoji="0" lang="en-US" sz="12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US" sz="1200" b="0" i="0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Another</m:t>
                      </m:r>
                      <m:r>
                        <a:rPr lang="en-US" sz="1200" b="0" i="0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tie</m:t>
                      </m:r>
                      <m:r>
                        <a:rPr lang="en-US" sz="1200" kern="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62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1200" b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49" y="5297229"/>
                <a:ext cx="3970825" cy="15607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Simplex Algorithm with the </a:t>
            </a:r>
            <a:r>
              <a:rPr lang="en-US" sz="2400" dirty="0">
                <a:solidFill>
                  <a:srgbClr val="0000FF"/>
                </a:solidFill>
              </a:rPr>
              <a:t>Lexicographic Rule to Prevent </a:t>
            </a:r>
            <a:r>
              <a:rPr lang="en-US" sz="2400" dirty="0" smtClean="0">
                <a:solidFill>
                  <a:srgbClr val="0000FF"/>
                </a:solidFill>
              </a:rPr>
              <a:t>Cycling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Iteration #1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79" y="1312136"/>
                <a:ext cx="2952295" cy="65953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=−6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79" y="1312136"/>
                <a:ext cx="2952295" cy="659539"/>
              </a:xfrm>
              <a:prstGeom prst="rect">
                <a:avLst/>
              </a:prstGeom>
              <a:blipFill rotWithShape="0">
                <a:blip r:embed="rId5"/>
                <a:stretch>
                  <a:fillRect r="-3292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20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1200" kern="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1693085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1693085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 bwMode="auto">
              <a:xfrm>
                <a:off x="3194652" y="4559153"/>
                <a:ext cx="2186973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652" y="4559153"/>
                <a:ext cx="2186973" cy="6651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4381501" y="6388871"/>
            <a:ext cx="3807991" cy="461665"/>
            <a:chOff x="3076576" y="5921765"/>
            <a:chExt cx="3807991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448049" y="5921765"/>
                  <a:ext cx="343651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spcBef>
                      <a:spcPts val="0"/>
                    </a:spcBef>
                  </a:pPr>
                  <a:r>
                    <a:rPr lang="en-US" sz="1200" dirty="0" smtClean="0">
                      <a:solidFill>
                        <a:srgbClr val="0000FF"/>
                      </a:solidFill>
                    </a:rPr>
                    <a:t>We’ll always eventually break the tie. Why?</a:t>
                  </a:r>
                </a:p>
                <a:p>
                  <a:pPr marL="171450" indent="-171450">
                    <a:spcBef>
                      <a:spcPts val="0"/>
                    </a:spcBef>
                  </a:pPr>
                  <a:r>
                    <a:rPr lang="en-US" sz="1200" dirty="0" smtClean="0">
                      <a:solidFill>
                        <a:srgbClr val="0000FF"/>
                      </a:solidFill>
                    </a:rPr>
                    <a:t>Why can we consider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63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r>
                    <a:rPr lang="en-US" sz="1200" dirty="0" smtClean="0">
                      <a:solidFill>
                        <a:srgbClr val="0000FF"/>
                      </a:solidFill>
                    </a:rPr>
                    <a:t>?</a:t>
                  </a:r>
                  <a:endParaRPr lang="en-US" sz="12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49" y="5921765"/>
                  <a:ext cx="3436518" cy="46166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1316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3076576" y="5924550"/>
              <a:ext cx="371473" cy="8737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4305300" y="5588694"/>
            <a:ext cx="4838700" cy="676871"/>
            <a:chOff x="2941337" y="5772150"/>
            <a:chExt cx="4838700" cy="6768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4343519" y="5802690"/>
                  <a:ext cx="3436518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rgbClr val="0000FF"/>
                      </a:solidFill>
                    </a:rPr>
                    <a:t>Degenerate BFS will results because we will hit two blocking hyperplanes at the same time (i.e., two BVs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↓0</m:t>
                      </m:r>
                    </m:oMath>
                  </a14:m>
                  <a:r>
                    <a:rPr lang="en-US" sz="1200" dirty="0" smtClean="0">
                      <a:solidFill>
                        <a:srgbClr val="0000FF"/>
                      </a:solidFill>
                    </a:rPr>
                    <a:t>), but only one can leave the basis</a:t>
                  </a:r>
                  <a:endParaRPr lang="en-US" sz="12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519" y="5802690"/>
                  <a:ext cx="3436518" cy="6463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887" r="-177"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>
              <a:stCxn id="20" idx="1"/>
            </p:cNvCxnSpPr>
            <p:nvPr/>
          </p:nvCxnSpPr>
          <p:spPr bwMode="auto">
            <a:xfrm flipH="1" flipV="1">
              <a:off x="2941337" y="5772150"/>
              <a:ext cx="1402182" cy="3537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643181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49" y="5454567"/>
                <a:ext cx="3246926" cy="96528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sz="12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49" y="5454567"/>
                <a:ext cx="3246926" cy="9652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Simplex Algorithm with the </a:t>
            </a:r>
            <a:r>
              <a:rPr lang="en-US" sz="2400" dirty="0">
                <a:solidFill>
                  <a:srgbClr val="0000FF"/>
                </a:solidFill>
              </a:rPr>
              <a:t>Lexicographic Rule to Prevent </a:t>
            </a:r>
            <a:r>
              <a:rPr lang="en-US" sz="2400" dirty="0" smtClean="0">
                <a:solidFill>
                  <a:srgbClr val="0000FF"/>
                </a:solidFill>
              </a:rPr>
              <a:t>Cycling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Iteration #2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79" y="1312136"/>
                <a:ext cx="2952295" cy="65953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=−55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79" y="1312136"/>
                <a:ext cx="2952295" cy="659539"/>
              </a:xfrm>
              <a:prstGeom prst="rect">
                <a:avLst/>
              </a:prstGeom>
              <a:blipFill rotWithShape="0">
                <a:blip r:embed="rId5"/>
                <a:stretch>
                  <a:fillRect r="-6379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2.5</m:t>
                      </m:r>
                    </m:oMath>
                  </m:oMathPara>
                </a14:m>
                <a:endParaRPr lang="en-US" sz="120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US" sz="1200" b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−1.75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1693085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1693085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476625" y="5768278"/>
            <a:ext cx="4762500" cy="563371"/>
            <a:chOff x="3486150" y="5937802"/>
            <a:chExt cx="4762500" cy="563371"/>
          </a:xfrm>
        </p:grpSpPr>
        <p:sp>
          <p:nvSpPr>
            <p:cNvPr id="27" name="Rectangle 26"/>
            <p:cNvSpPr/>
            <p:nvPr/>
          </p:nvSpPr>
          <p:spPr>
            <a:xfrm>
              <a:off x="4812132" y="6039508"/>
              <a:ext cx="34365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200" dirty="0" smtClean="0">
                  <a:solidFill>
                    <a:srgbClr val="0000FF"/>
                  </a:solidFill>
                </a:rPr>
                <a:t>A degenerate pivot from one BFS to a BFS located at the same EP.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 flipV="1">
              <a:off x="3486150" y="5937802"/>
              <a:ext cx="1352551" cy="20130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669152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782149" y="5454567"/>
                <a:ext cx="3246926" cy="96528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2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kern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2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200" b="0" i="1" kern="0" dirty="0" smtClean="0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2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kern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0" dirty="0" smtClean="0">
                                  <a:latin typeface="Cambria Math" panose="02040503050406030204" pitchFamily="18" charset="0"/>
                                </a:rPr>
                                <m:t>34.67</m:t>
                              </m:r>
                            </m:e>
                          </m:d>
                        </m:e>
                      </m:func>
                      <m:r>
                        <a:rPr lang="en-US" sz="1200" b="0" i="1" kern="0" dirty="0" smtClean="0">
                          <a:latin typeface="Cambria Math" panose="02040503050406030204" pitchFamily="18" charset="0"/>
                        </a:rPr>
                        <m:t>=34.67</m:t>
                      </m:r>
                    </m:oMath>
                  </m:oMathPara>
                </a14:m>
                <a:endParaRPr kumimoji="0" lang="en-US" sz="1200" b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lang="en-US" sz="1200" dirty="0" smtClean="0">
                  <a:sym typeface="Wingdings" panose="05000000000000000000" pitchFamily="2" charset="2"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2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is the </a:t>
                </a:r>
                <a:r>
                  <a:rPr lang="en-US" sz="1200" dirty="0" smtClean="0"/>
                  <a:t>leaving variable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149" y="5454567"/>
                <a:ext cx="3246926" cy="9652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Simplex Algorithm with the </a:t>
            </a:r>
            <a:r>
              <a:rPr lang="en-US" sz="2400" dirty="0">
                <a:solidFill>
                  <a:srgbClr val="0000FF"/>
                </a:solidFill>
              </a:rPr>
              <a:t>Lexicographic Rule to Prevent </a:t>
            </a:r>
            <a:r>
              <a:rPr lang="en-US" sz="2400" dirty="0" smtClean="0">
                <a:solidFill>
                  <a:srgbClr val="0000FF"/>
                </a:solidFill>
              </a:rPr>
              <a:t>Cycling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Iteration #3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79" y="1312136"/>
                <a:ext cx="2952295" cy="65953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=−55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79" y="1312136"/>
                <a:ext cx="2952295" cy="659539"/>
              </a:xfrm>
              <a:prstGeom prst="rect">
                <a:avLst/>
              </a:prstGeom>
              <a:blipFill rotWithShape="0">
                <a:blip r:embed="rId5"/>
                <a:stretch>
                  <a:fillRect r="-6379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−1.25</m:t>
                      </m:r>
                    </m:oMath>
                  </m:oMathPara>
                </a14:m>
                <a:endParaRPr lang="en-US" sz="120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0.125</m:t>
                      </m:r>
                    </m:oMath>
                  </m:oMathPara>
                </a14:m>
                <a:endParaRPr lang="en-US" sz="1200" b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−1.125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1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1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is the entering variable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49294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 bwMode="auto">
              <a:xfrm>
                <a:off x="1316814" y="4559153"/>
                <a:ext cx="2083611" cy="665193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0.375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−0.125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−0.25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814" y="4559153"/>
                <a:ext cx="2083611" cy="6651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8547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Lesson </a:t>
            </a:r>
            <a:r>
              <a:rPr lang="en-US" b="0" dirty="0" smtClean="0">
                <a:solidFill>
                  <a:schemeClr val="tx1"/>
                </a:solidFill>
              </a:rPr>
              <a:t>07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Initialization Methods, Degeneracy, Cycling, and </a:t>
            </a:r>
            <a:r>
              <a:rPr lang="en-US" dirty="0" smtClean="0"/>
              <a:t>Stalling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39435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570805" y="4010025"/>
            <a:ext cx="2791769" cy="2692526"/>
            <a:chOff x="2110722" y="4325093"/>
            <a:chExt cx="2465087" cy="2377457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0722" y="4325093"/>
              <a:ext cx="2465087" cy="2377457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 bwMode="auto">
            <a:xfrm flipV="1">
              <a:off x="3130621" y="5381625"/>
              <a:ext cx="687951" cy="8617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827699" y="6091803"/>
              <a:ext cx="306426" cy="17592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Freeform 18"/>
            <p:cNvSpPr/>
            <p:nvPr/>
          </p:nvSpPr>
          <p:spPr bwMode="auto">
            <a:xfrm>
              <a:off x="3020757" y="6267724"/>
              <a:ext cx="377040" cy="307372"/>
            </a:xfrm>
            <a:custGeom>
              <a:avLst/>
              <a:gdLst>
                <a:gd name="connsiteX0" fmla="*/ 84439 w 397477"/>
                <a:gd name="connsiteY0" fmla="*/ 0 h 245075"/>
                <a:gd name="connsiteX1" fmla="*/ 47368 w 397477"/>
                <a:gd name="connsiteY1" fmla="*/ 185351 h 245075"/>
                <a:gd name="connsiteX2" fmla="*/ 368644 w 397477"/>
                <a:gd name="connsiteY2" fmla="*/ 222421 h 245075"/>
                <a:gd name="connsiteX3" fmla="*/ 220363 w 397477"/>
                <a:gd name="connsiteY3" fmla="*/ 49427 h 245075"/>
                <a:gd name="connsiteX0" fmla="*/ 84439 w 369412"/>
                <a:gd name="connsiteY0" fmla="*/ 0 h 267827"/>
                <a:gd name="connsiteX1" fmla="*/ 47368 w 369412"/>
                <a:gd name="connsiteY1" fmla="*/ 185351 h 267827"/>
                <a:gd name="connsiteX2" fmla="*/ 215754 w 369412"/>
                <a:gd name="connsiteY2" fmla="*/ 261649 h 267827"/>
                <a:gd name="connsiteX3" fmla="*/ 368644 w 369412"/>
                <a:gd name="connsiteY3" fmla="*/ 222421 h 267827"/>
                <a:gd name="connsiteX4" fmla="*/ 220363 w 369412"/>
                <a:gd name="connsiteY4" fmla="*/ 49427 h 267827"/>
                <a:gd name="connsiteX0" fmla="*/ 84439 w 372109"/>
                <a:gd name="connsiteY0" fmla="*/ 0 h 267827"/>
                <a:gd name="connsiteX1" fmla="*/ 47368 w 372109"/>
                <a:gd name="connsiteY1" fmla="*/ 185351 h 267827"/>
                <a:gd name="connsiteX2" fmla="*/ 215754 w 372109"/>
                <a:gd name="connsiteY2" fmla="*/ 261649 h 267827"/>
                <a:gd name="connsiteX3" fmla="*/ 368644 w 372109"/>
                <a:gd name="connsiteY3" fmla="*/ 222421 h 267827"/>
                <a:gd name="connsiteX4" fmla="*/ 194963 w 372109"/>
                <a:gd name="connsiteY4" fmla="*/ 5885 h 267827"/>
                <a:gd name="connsiteX0" fmla="*/ 120724 w 372109"/>
                <a:gd name="connsiteY0" fmla="*/ 0 h 267827"/>
                <a:gd name="connsiteX1" fmla="*/ 47368 w 372109"/>
                <a:gd name="connsiteY1" fmla="*/ 185351 h 267827"/>
                <a:gd name="connsiteX2" fmla="*/ 215754 w 372109"/>
                <a:gd name="connsiteY2" fmla="*/ 261649 h 267827"/>
                <a:gd name="connsiteX3" fmla="*/ 368644 w 372109"/>
                <a:gd name="connsiteY3" fmla="*/ 222421 h 267827"/>
                <a:gd name="connsiteX4" fmla="*/ 194963 w 372109"/>
                <a:gd name="connsiteY4" fmla="*/ 5885 h 267827"/>
                <a:gd name="connsiteX0" fmla="*/ 120724 w 392834"/>
                <a:gd name="connsiteY0" fmla="*/ 0 h 267827"/>
                <a:gd name="connsiteX1" fmla="*/ 47368 w 392834"/>
                <a:gd name="connsiteY1" fmla="*/ 185351 h 267827"/>
                <a:gd name="connsiteX2" fmla="*/ 215754 w 392834"/>
                <a:gd name="connsiteY2" fmla="*/ 261649 h 267827"/>
                <a:gd name="connsiteX3" fmla="*/ 368644 w 392834"/>
                <a:gd name="connsiteY3" fmla="*/ 222421 h 267827"/>
                <a:gd name="connsiteX4" fmla="*/ 360896 w 392834"/>
                <a:gd name="connsiteY4" fmla="*/ 112878 h 267827"/>
                <a:gd name="connsiteX5" fmla="*/ 194963 w 392834"/>
                <a:gd name="connsiteY5" fmla="*/ 5885 h 267827"/>
                <a:gd name="connsiteX0" fmla="*/ 120724 w 432748"/>
                <a:gd name="connsiteY0" fmla="*/ 0 h 276245"/>
                <a:gd name="connsiteX1" fmla="*/ 47368 w 432748"/>
                <a:gd name="connsiteY1" fmla="*/ 185351 h 276245"/>
                <a:gd name="connsiteX2" fmla="*/ 215754 w 432748"/>
                <a:gd name="connsiteY2" fmla="*/ 261649 h 276245"/>
                <a:gd name="connsiteX3" fmla="*/ 408558 w 432748"/>
                <a:gd name="connsiteY3" fmla="*/ 251450 h 276245"/>
                <a:gd name="connsiteX4" fmla="*/ 360896 w 432748"/>
                <a:gd name="connsiteY4" fmla="*/ 112878 h 276245"/>
                <a:gd name="connsiteX5" fmla="*/ 194963 w 432748"/>
                <a:gd name="connsiteY5" fmla="*/ 5885 h 276245"/>
                <a:gd name="connsiteX0" fmla="*/ 120724 w 438796"/>
                <a:gd name="connsiteY0" fmla="*/ 0 h 316209"/>
                <a:gd name="connsiteX1" fmla="*/ 47368 w 438796"/>
                <a:gd name="connsiteY1" fmla="*/ 185351 h 316209"/>
                <a:gd name="connsiteX2" fmla="*/ 179468 w 438796"/>
                <a:gd name="connsiteY2" fmla="*/ 305192 h 316209"/>
                <a:gd name="connsiteX3" fmla="*/ 408558 w 438796"/>
                <a:gd name="connsiteY3" fmla="*/ 251450 h 316209"/>
                <a:gd name="connsiteX4" fmla="*/ 360896 w 438796"/>
                <a:gd name="connsiteY4" fmla="*/ 112878 h 316209"/>
                <a:gd name="connsiteX5" fmla="*/ 194963 w 438796"/>
                <a:gd name="connsiteY5" fmla="*/ 5885 h 316209"/>
                <a:gd name="connsiteX0" fmla="*/ 78874 w 377040"/>
                <a:gd name="connsiteY0" fmla="*/ 0 h 307372"/>
                <a:gd name="connsiteX1" fmla="*/ 5518 w 377040"/>
                <a:gd name="connsiteY1" fmla="*/ 185351 h 307372"/>
                <a:gd name="connsiteX2" fmla="*/ 137618 w 377040"/>
                <a:gd name="connsiteY2" fmla="*/ 305192 h 307372"/>
                <a:gd name="connsiteX3" fmla="*/ 366708 w 377040"/>
                <a:gd name="connsiteY3" fmla="*/ 251450 h 307372"/>
                <a:gd name="connsiteX4" fmla="*/ 319046 w 377040"/>
                <a:gd name="connsiteY4" fmla="*/ 112878 h 307372"/>
                <a:gd name="connsiteX5" fmla="*/ 153113 w 377040"/>
                <a:gd name="connsiteY5" fmla="*/ 5885 h 30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040" h="307372">
                  <a:moveTo>
                    <a:pt x="78874" y="0"/>
                  </a:moveTo>
                  <a:cubicBezTo>
                    <a:pt x="36654" y="74140"/>
                    <a:pt x="-17577" y="148395"/>
                    <a:pt x="5518" y="185351"/>
                  </a:cubicBezTo>
                  <a:cubicBezTo>
                    <a:pt x="28613" y="222307"/>
                    <a:pt x="77420" y="294176"/>
                    <a:pt x="137618" y="305192"/>
                  </a:cubicBezTo>
                  <a:cubicBezTo>
                    <a:pt x="197816" y="316209"/>
                    <a:pt x="336470" y="283502"/>
                    <a:pt x="366708" y="251450"/>
                  </a:cubicBezTo>
                  <a:cubicBezTo>
                    <a:pt x="396946" y="219398"/>
                    <a:pt x="354645" y="153805"/>
                    <a:pt x="319046" y="112878"/>
                  </a:cubicBezTo>
                  <a:cubicBezTo>
                    <a:pt x="283447" y="71951"/>
                    <a:pt x="175930" y="30369"/>
                    <a:pt x="153113" y="5885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73057" y="6225287"/>
              <a:ext cx="1063268" cy="217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000" dirty="0" smtClean="0">
                  <a:solidFill>
                    <a:srgbClr val="0000FF"/>
                  </a:solidFill>
                </a:rPr>
                <a:t>Degenerate Pivot</a:t>
              </a:r>
              <a:endParaRPr lang="en-US" sz="2000" dirty="0"/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802274" y="6037606"/>
              <a:ext cx="85328" cy="85328"/>
            </a:xfrm>
            <a:prstGeom prst="ellipse">
              <a:avLst/>
            </a:prstGeom>
            <a:solidFill>
              <a:srgbClr val="0000FF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/>
              <a:lstStyle>
                <a:lvl1pPr marL="342868" indent="-34286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6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157" indent="-284999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2892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600048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1800">
                    <a:solidFill>
                      <a:schemeClr val="tx1"/>
                    </a:solidFill>
                    <a:latin typeface="+mn-lt"/>
                  </a:defRPr>
                </a:lvl4pPr>
                <a:lvl5pPr marL="2057205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5pPr>
                <a:lvl6pPr marL="2473854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89050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307153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723801" indent="-228578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INITIALIZATION STEP. </a:t>
                </a:r>
                <a:r>
                  <a:rPr lang="en-US" sz="900" kern="0" dirty="0" smtClean="0"/>
                  <a:t>Choose a starting BFS with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>
                    <a:latin typeface="+mj-lt"/>
                  </a:rPr>
                  <a:t>.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>
                    <a:solidFill>
                      <a:srgbClr val="0000FF"/>
                    </a:solidFill>
                  </a:rPr>
                  <a:t>MAIN STEP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900" b="1" i="1" kern="0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900" i="1" kern="0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900" b="1" i="1" kern="0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sz="900" kern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900" kern="0" dirty="0" smtClean="0"/>
                  <a:t>, and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𝒘𝑩</m:t>
                    </m:r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(with unique solution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900" kern="0" dirty="0" smtClean="0"/>
                  <a:t>) and conduct pricing, calculating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𝒘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for all NBVs.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900" i="1" kern="0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900" kern="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900" kern="0" dirty="0" smtClean="0"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900" i="1" kern="0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900" i="1" ker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900" kern="0" dirty="0" smtClean="0"/>
                  <a:t>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9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900" i="1" ker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sz="900" kern="0" dirty="0" smtClean="0"/>
                  <a:t>, stop; current BFS is optimal.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is the entering variable.</a:t>
                </a:r>
              </a:p>
              <a:p>
                <a:pPr marL="233363" indent="-233363">
                  <a:spcBef>
                    <a:spcPts val="0"/>
                  </a:spcBef>
                  <a:buFontTx/>
                  <a:buAutoNum type="arabicPeriod"/>
                </a:pPr>
                <a:r>
                  <a:rPr lang="en-US" sz="900" kern="0" dirty="0" smtClean="0"/>
                  <a:t>Solve the system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/>
                  <a:t> (with unique </a:t>
                </a:r>
                <a:r>
                  <a:rPr lang="en-US" sz="900" kern="0" dirty="0" smtClean="0"/>
                  <a:t>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b="1" i="1" kern="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b="1" i="1" kern="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1" kern="0" dirty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900" i="1" kern="0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900" i="1" ker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900" kern="0" dirty="0" smtClean="0"/>
                  <a:t>, stop; the solution is unbounded along the ray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b="1" i="1" kern="0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9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9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r>
                                      <a:rPr lang="en-US" sz="900" b="1" i="1" kern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9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90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 b="1" i="1" kern="0" smtClean="0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b>
                                        <m:r>
                                          <a:rPr lang="en-US" sz="900" i="1" kern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900" i="1" kern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900" i="1" kern="0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</m:oMath>
                  </m:oMathPara>
                </a14:m>
                <a:endParaRPr lang="en-US" sz="900" kern="0" dirty="0" smtClean="0"/>
              </a:p>
              <a:p>
                <a:pPr marL="233363" indent="-233363">
                  <a:spcBef>
                    <a:spcPts val="0"/>
                  </a:spcBef>
                  <a:buFont typeface="+mj-lt"/>
                  <a:buAutoNum type="arabicPeriod" startAt="4"/>
                </a:pPr>
                <a:r>
                  <a:rPr lang="en-US" sz="900" kern="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enter the basis. Select the BV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 to leave the basis via the minimum ratio test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900" i="1" ker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</m:sub>
                          </m:sSub>
                        </m:den>
                      </m:f>
                      <m:r>
                        <a:rPr lang="en-US" sz="900" i="1" kern="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900" i="1" kern="0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900" kern="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900" i="1" ker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900" i="1" kern="0" dirty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900" i="1" kern="0" dirty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sz="900" i="1" kern="0" dirty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900" kern="0" dirty="0" smtClean="0"/>
              </a:p>
              <a:p>
                <a:pPr marL="233363" indent="0">
                  <a:spcBef>
                    <a:spcPts val="0"/>
                  </a:spcBef>
                  <a:buFontTx/>
                  <a:buNone/>
                </a:pPr>
                <a:r>
                  <a:rPr lang="en-US" sz="900" kern="0" dirty="0" smtClean="0"/>
                  <a:t>Update the basis </a:t>
                </a:r>
                <a14:m>
                  <m:oMath xmlns:m="http://schemas.openxmlformats.org/officeDocument/2006/math">
                    <m:r>
                      <a:rPr lang="en-US" sz="900" b="1" i="1" kern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900" kern="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0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900" kern="0" dirty="0" smtClean="0"/>
                  <a:t> replaces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1" i="1" ker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900" kern="0" dirty="0" smtClean="0"/>
                  <a:t>, update the index set </a:t>
                </a:r>
                <a14:m>
                  <m:oMath xmlns:m="http://schemas.openxmlformats.org/officeDocument/2006/math">
                    <m:r>
                      <a:rPr lang="en-US" sz="900" i="1" kern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900" kern="0" dirty="0" smtClean="0"/>
                  <a:t>, and repeat Step 1.</a:t>
                </a:r>
                <a:endParaRPr lang="en-US" sz="900" kern="0" dirty="0"/>
              </a:p>
            </p:txBody>
          </p:sp>
        </mc:Choice>
        <mc:Fallback xmlns="">
          <p:sp>
            <p:nvSpPr>
              <p:cNvPr id="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67" y="2289790"/>
                <a:ext cx="2953933" cy="33098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1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−6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1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1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0640" y="1154182"/>
                <a:ext cx="2753360" cy="9563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Simplex Algorithm with the </a:t>
            </a:r>
            <a:r>
              <a:rPr lang="en-US" sz="2400" dirty="0">
                <a:solidFill>
                  <a:srgbClr val="0000FF"/>
                </a:solidFill>
              </a:rPr>
              <a:t>Lexicographic Rule to Prevent </a:t>
            </a:r>
            <a:r>
              <a:rPr lang="en-US" sz="2400" dirty="0" smtClean="0">
                <a:solidFill>
                  <a:srgbClr val="0000FF"/>
                </a:solidFill>
              </a:rPr>
              <a:t>Cycling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Iteration #4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68647" y="120734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1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647" y="272859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2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8647" y="44528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3</a:t>
            </a:r>
            <a:endParaRPr lang="en-US" sz="1400" u="sng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8647" y="528091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00" u="sng" dirty="0" smtClean="0">
                <a:solidFill>
                  <a:srgbClr val="0000FF"/>
                </a:solidFill>
              </a:rPr>
              <a:t>Step 4</a:t>
            </a:r>
            <a:endParaRPr lang="en-US" sz="1400" u="sng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 bwMode="auto">
              <a:xfrm>
                <a:off x="1152979" y="1312136"/>
                <a:ext cx="2952295" cy="79838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2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sz="12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200" b="0" i="1" u="none" strike="noStrike" cap="none" normalizeH="0" baseline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m:rPr>
                                    <m:brk m:alnAt="7"/>
                                  </m:r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m:rPr>
                                <m:brk m:alnAt="7"/>
                              </m:rPr>
                              <a:rPr kumimoji="0" lang="en-US" sz="1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m:rPr>
                                <m:brk m:alnAt="7"/>
                              </m:rP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11.33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8.67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34.67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sz="1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kumimoji="0" lang="en-US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=−59.33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79" y="1312136"/>
                <a:ext cx="2952295" cy="798380"/>
              </a:xfrm>
              <a:prstGeom prst="rect">
                <a:avLst/>
              </a:prstGeom>
              <a:blipFill rotWithShape="0">
                <a:blip r:embed="rId5"/>
                <a:stretch>
                  <a:fillRect r="-19547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 bwMode="auto">
              <a:xfrm>
                <a:off x="1152980" y="2835984"/>
                <a:ext cx="2446747" cy="117404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=−0.33</m:t>
                      </m:r>
                    </m:oMath>
                  </m:oMathPara>
                </a14:m>
                <a:endParaRPr lang="en-US" sz="1200" b="0" i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−1.33</m:t>
                      </m:r>
                    </m:oMath>
                  </m:oMathPara>
                </a14:m>
                <a:endParaRPr lang="en-US" sz="1200" b="0" kern="0" dirty="0" smtClean="0"/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1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kern="0">
                              <a:latin typeface="Cambria Math" panose="02040503050406030204" pitchFamily="18" charset="0"/>
                            </a:rPr>
                            <m:t>𝒘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ker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200" i="1" ker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ker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kern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sz="12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kern="0" smtClean="0">
                          <a:latin typeface="Cambria Math" panose="02040503050406030204" pitchFamily="18" charset="0"/>
                        </a:rPr>
                        <m:t>−1.16</m:t>
                      </m:r>
                    </m:oMath>
                  </m:oMathPara>
                </a14:m>
                <a:endParaRPr lang="en-US" sz="1200" dirty="0"/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171450" indent="-171450" algn="ctr" eaLnBrk="0" hangingPunct="0">
                  <a:spcBef>
                    <a:spcPct val="0"/>
                  </a:spcBef>
                  <a:buFont typeface="Wingdings" panose="05000000000000000000" pitchFamily="2" charset="2"/>
                  <a:buChar char="à"/>
                </a:pPr>
                <a:r>
                  <a:rPr lang="en-US" sz="1200" dirty="0"/>
                  <a:t>Terminate the </a:t>
                </a:r>
                <a:r>
                  <a:rPr lang="en-US" sz="1200" dirty="0" smtClean="0"/>
                  <a:t>algorithm. </a:t>
                </a:r>
                <a:endParaRPr lang="en-US" sz="1200" dirty="0"/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200" dirty="0"/>
                  <a:t>The current BFS is optimal! </a:t>
                </a: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2980" y="2835984"/>
                <a:ext cx="2446747" cy="1174041"/>
              </a:xfrm>
              <a:prstGeom prst="rect">
                <a:avLst/>
              </a:prstGeom>
              <a:blipFill rotWithShape="0">
                <a:blip r:embed="rId6"/>
                <a:stretch>
                  <a:fillRect b="-4103"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782150" y="1887184"/>
            <a:ext cx="37365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Note the ordering of basic variables; optionally ordinal here and necessarily so in all subsequence calculations</a:t>
            </a:r>
            <a:endParaRPr 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7309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5.3: </a:t>
            </a:r>
            <a:r>
              <a:rPr lang="en-US" dirty="0" err="1" smtClean="0"/>
              <a:t>Farka’s</a:t>
            </a:r>
            <a:r>
              <a:rPr lang="en-US" dirty="0" smtClean="0"/>
              <a:t> Lemma</a:t>
            </a:r>
          </a:p>
          <a:p>
            <a:pPr lvl="1"/>
            <a:endParaRPr lang="en-US" dirty="0"/>
          </a:p>
          <a:p>
            <a:r>
              <a:rPr lang="en-US" dirty="0" smtClean="0"/>
              <a:t>Homework #6:</a:t>
            </a:r>
          </a:p>
          <a:p>
            <a:pPr lvl="1"/>
            <a:r>
              <a:rPr lang="en-US" dirty="0" smtClean="0"/>
              <a:t>Problem 3.5 </a:t>
            </a:r>
          </a:p>
          <a:p>
            <a:pPr lvl="2"/>
            <a:r>
              <a:rPr lang="en-US" dirty="0" smtClean="0"/>
              <a:t>Algebraic method only; the tableau implementation will not receive credit</a:t>
            </a:r>
          </a:p>
          <a:p>
            <a:pPr lvl="2"/>
            <a:r>
              <a:rPr lang="en-US" dirty="0" smtClean="0"/>
              <a:t>Software authorized </a:t>
            </a:r>
            <a:r>
              <a:rPr lang="en-US" u="sng" dirty="0" smtClean="0"/>
              <a:t>if</a:t>
            </a:r>
            <a:r>
              <a:rPr lang="en-US" dirty="0" smtClean="0"/>
              <a:t> it’s your coding and you include a printout</a:t>
            </a:r>
          </a:p>
          <a:p>
            <a:pPr lvl="1"/>
            <a:r>
              <a:rPr lang="en-US" dirty="0" smtClean="0"/>
              <a:t>Problem 3.49 – best puzzle (with a purpose) ever!</a:t>
            </a:r>
          </a:p>
        </p:txBody>
      </p:sp>
    </p:spTree>
    <p:extLst>
      <p:ext uri="{BB962C8B-B14F-4D97-AF65-F5344CB8AC3E}">
        <p14:creationId xmlns:p14="http://schemas.microsoft.com/office/powerpoint/2010/main" val="24162071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Method #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400" dirty="0" smtClean="0"/>
              <a:t>Initial BFS by Inspection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780734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Why must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 smtClean="0"/>
                  <a:t>, as indicated on pg. 151?</a:t>
                </a: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Can you identify an initial BFS to the following LP?</a:t>
                </a:r>
              </a:p>
              <a:p>
                <a:pPr marL="0" indent="0">
                  <a:buNone/>
                </a:pPr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≤42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≤28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≤7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Do any (better) alternatives strike you?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780734"/>
              </a:xfrm>
              <a:blipFill rotWithShape="0">
                <a:blip r:embed="rId2"/>
                <a:stretch>
                  <a:fillRect l="-667" t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  <a:r>
              <a:rPr lang="en-US" dirty="0" smtClean="0"/>
              <a:t>Method </a:t>
            </a:r>
            <a:r>
              <a:rPr lang="en-US" dirty="0"/>
              <a:t>#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400" dirty="0" smtClean="0"/>
              <a:t>No Initial BFS by Inspection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780734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How about an initial BFS to this LP?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28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about this one?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≤42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≤28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≤−7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What’s </a:t>
                </a:r>
                <a:r>
                  <a:rPr lang="en-US" sz="2000" dirty="0"/>
                  <a:t>the difference between a slack variable and an artificial variable?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780734"/>
              </a:xfrm>
              <a:blipFill rotWithShape="0">
                <a:blip r:embed="rId2"/>
                <a:stretch>
                  <a:fillRect l="-667" t="-510" b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</a:t>
            </a:r>
            <a:r>
              <a:rPr lang="en-US" dirty="0"/>
              <a:t>Method </a:t>
            </a:r>
            <a:r>
              <a:rPr lang="en-US" dirty="0" smtClean="0"/>
              <a:t>#2</a:t>
            </a:r>
            <a:br>
              <a:rPr lang="en-US" dirty="0" smtClean="0"/>
            </a:br>
            <a:r>
              <a:rPr lang="en-US" sz="2400" dirty="0" smtClean="0"/>
              <a:t>Two Phase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91196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2000" dirty="0" smtClean="0"/>
                  <a:t>After </a:t>
                </a:r>
                <a:r>
                  <a:rPr lang="en-US" sz="2000" dirty="0"/>
                  <a:t>minimizing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during Phase 1, we have three possible cases</a:t>
                </a:r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Case A: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sym typeface="Symbol"/>
                      </a:rPr>
                      <m:t>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 smtClean="0"/>
                  <a:t>Stop. The </a:t>
                </a:r>
                <a:r>
                  <a:rPr lang="en-US" sz="1600" dirty="0"/>
                  <a:t>problem is infeasible.</a:t>
                </a:r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Case B1: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 with all artificial variables being non-basic.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 smtClean="0"/>
                  <a:t>Optionally delete </a:t>
                </a:r>
                <a:r>
                  <a:rPr lang="en-US" sz="1600" dirty="0"/>
                  <a:t>the artificial variables and proceed with Phase </a:t>
                </a:r>
                <a:r>
                  <a:rPr lang="en-US" sz="1600" dirty="0" smtClean="0"/>
                  <a:t>2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 smtClean="0"/>
                  <a:t>Why might you keep them?</a:t>
                </a:r>
                <a:endParaRPr lang="en-US" sz="1600" dirty="0"/>
              </a:p>
              <a:p>
                <a:pPr>
                  <a:spcBef>
                    <a:spcPts val="0"/>
                  </a:spcBef>
                </a:pPr>
                <a:endParaRPr lang="en-US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Case B2: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 with </a:t>
                </a:r>
                <a:r>
                  <a:rPr lang="en-US" sz="2000" dirty="0" smtClean="0"/>
                  <a:t>at least one </a:t>
                </a:r>
                <a:r>
                  <a:rPr lang="en-US" sz="2000" dirty="0"/>
                  <a:t>artificial </a:t>
                </a:r>
                <a:r>
                  <a:rPr lang="en-US" sz="2000" dirty="0" smtClean="0"/>
                  <a:t>variable in the basis</a:t>
                </a:r>
                <a:endParaRPr lang="en-US" sz="2000" dirty="0"/>
              </a:p>
              <a:p>
                <a:pPr lvl="1">
                  <a:spcBef>
                    <a:spcPts val="0"/>
                  </a:spcBef>
                  <a:buNone/>
                </a:pPr>
                <a:r>
                  <a:rPr lang="en-US" sz="1600" dirty="0"/>
                  <a:t>Either…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Delete only the </a:t>
                </a:r>
                <a:r>
                  <a:rPr lang="en-US" sz="1600" dirty="0" err="1"/>
                  <a:t>nonbasic</a:t>
                </a:r>
                <a:r>
                  <a:rPr lang="en-US" sz="1600" dirty="0"/>
                  <a:t> artificial variables and proceed with Phase 2.</a:t>
                </a:r>
              </a:p>
              <a:p>
                <a:pPr lvl="1" algn="ctr">
                  <a:spcBef>
                    <a:spcPts val="0"/>
                  </a:spcBef>
                  <a:buNone/>
                </a:pPr>
                <a:r>
                  <a:rPr lang="en-US" sz="1600" dirty="0" smtClean="0"/>
                  <a:t>OR</a:t>
                </a: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Pivot those artificial variables out of the basis so that you can delete them and proceed with Phase 2</a:t>
                </a:r>
                <a:r>
                  <a:rPr lang="en-US" sz="1600" dirty="0" smtClean="0"/>
                  <a:t>.</a:t>
                </a:r>
              </a:p>
              <a:p>
                <a:pPr lvl="1">
                  <a:spcBef>
                    <a:spcPts val="0"/>
                  </a:spcBef>
                </a:pPr>
                <a:endParaRPr lang="en-US" sz="16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 smtClean="0"/>
                  <a:t>Is the distinction between Cases B1 and B2 important?  Why or why not?</a:t>
                </a:r>
                <a:endParaRPr lang="en-US" sz="2000" dirty="0"/>
              </a:p>
              <a:p>
                <a:pPr lvl="2">
                  <a:spcBef>
                    <a:spcPts val="0"/>
                  </a:spcBef>
                </a:pPr>
                <a:endParaRPr lang="en-US" sz="1400" dirty="0"/>
              </a:p>
              <a:p>
                <a:pPr lvl="1">
                  <a:spcBef>
                    <a:spcPts val="0"/>
                  </a:spcBef>
                </a:pP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911966"/>
              </a:xfrm>
              <a:blipFill rotWithShape="0">
                <a:blip r:embed="rId2"/>
                <a:stretch>
                  <a:fillRect l="-815" t="-496" r="-741" b="-4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Initialization Method #3</a:t>
                </a:r>
                <a:br>
                  <a:rPr lang="en-US" dirty="0" smtClean="0"/>
                </a:br>
                <a:r>
                  <a:rPr lang="en-US" sz="2400" dirty="0" smtClean="0"/>
                  <a:t>Big-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Method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212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Are the two-phases described by the authors necessary? Why or why not?</a:t>
                </a:r>
              </a:p>
              <a:p>
                <a:r>
                  <a:rPr lang="en-US" sz="2400" dirty="0"/>
                  <a:t>Are the two-phases described by the authors </a:t>
                </a:r>
                <a:r>
                  <a:rPr lang="en-US" sz="2400" dirty="0" smtClean="0"/>
                  <a:t>helpful? If so, how? </a:t>
                </a:r>
              </a:p>
              <a:p>
                <a:r>
                  <a:rPr lang="en-US" sz="2400" dirty="0" smtClean="0"/>
                  <a:t>How big should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be?</a:t>
                </a: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38" t="-1037" r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4200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Process 11"/>
          <p:cNvSpPr/>
          <p:nvPr/>
        </p:nvSpPr>
        <p:spPr bwMode="auto">
          <a:xfrm>
            <a:off x="5263155" y="5046418"/>
            <a:ext cx="280086" cy="197708"/>
          </a:xfrm>
          <a:prstGeom prst="flowChartProcess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lowchart: Process 9"/>
          <p:cNvSpPr/>
          <p:nvPr/>
        </p:nvSpPr>
        <p:spPr bwMode="auto">
          <a:xfrm>
            <a:off x="5611529" y="4210432"/>
            <a:ext cx="437948" cy="835986"/>
          </a:xfrm>
          <a:prstGeom prst="flowChartProcess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Method #4</a:t>
            </a:r>
            <a:br>
              <a:rPr lang="en-US" dirty="0"/>
            </a:br>
            <a:r>
              <a:rPr lang="en-US" sz="2400" dirty="0"/>
              <a:t>Single Artificial Variable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371313"/>
                <a:ext cx="8224939" cy="411537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</m:e>
                      </m:mr>
                      <m:m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mr>
                      <m:mr>
                        <m:e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≤−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mr>
                      <m:mr>
                        <m:e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r>
                  <a:rPr lang="en-US" sz="1600" dirty="0" smtClean="0"/>
                  <a:t>      </a:t>
                </a:r>
                <a:r>
                  <a:rPr lang="en-US" sz="1600" dirty="0" smtClean="0">
                    <a:sym typeface="Symbol" panose="05050102010706020507" pitchFamily="18" charset="2"/>
                  </a:rPr>
                  <a:t>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−5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mr>
                      <m:m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      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mr>
                      <m:mr>
                        <m:e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=−7</m:t>
                          </m:r>
                        </m:e>
                      </m:mr>
                      <m:mr>
                        <m:e/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mr>
                    </m:m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1600" dirty="0" smtClean="0"/>
              </a:p>
              <a:p>
                <a:pPr marL="346075" lvl="1" indent="-341313">
                  <a:buFont typeface="+mj-lt"/>
                  <a:buAutoNum type="arabicPeriod"/>
                </a:pPr>
                <a:r>
                  <a:rPr lang="en-US" sz="2000" dirty="0" smtClean="0"/>
                  <a:t>Pick a (possibly) infeasible (“crash”) basis</a:t>
                </a:r>
              </a:p>
              <a:p>
                <a:pPr marL="346075" lvl="1" indent="-3413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1" dirty="0" smtClean="0"/>
              </a:p>
              <a:p>
                <a:pPr marL="346075" lvl="1" indent="-341313">
                  <a:buFont typeface="+mj-lt"/>
                  <a:buAutoNum type="arabicPeriod" startAt="2"/>
                </a:pPr>
                <a:r>
                  <a:rPr lang="en-US" sz="2000" dirty="0" smtClean="0"/>
                  <a:t>Add one artificial variable to the formulation</a:t>
                </a:r>
              </a:p>
              <a:p>
                <a:pPr marL="47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=−7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          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=8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 smtClean="0"/>
              </a:p>
              <a:p>
                <a:pPr marL="346075" lvl="1" indent="-342900">
                  <a:buFont typeface="+mj-lt"/>
                  <a:buAutoNum type="arabicPeriod" startAt="3"/>
                </a:pPr>
                <a:r>
                  <a:rPr lang="en-US" sz="2000" dirty="0" smtClean="0"/>
                  <a:t>Increase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(i.e., enter it into the basis) until the negative-valued basic variables are all non-negative</a:t>
                </a:r>
              </a:p>
              <a:p>
                <a:pPr marL="31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new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 smtClean="0"/>
              </a:p>
              <a:p>
                <a:pPr marL="3175" lvl="1" indent="0">
                  <a:buNone/>
                </a:pPr>
                <a:r>
                  <a:rPr lang="en-US" sz="2000" dirty="0" smtClean="0"/>
                  <a:t>Then continue with either the Two-Phase Method or Big-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Method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371313"/>
                <a:ext cx="8224939" cy="4115373"/>
              </a:xfrm>
              <a:blipFill>
                <a:blip r:embed="rId2"/>
                <a:stretch>
                  <a:fillRect l="-741" b="-2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-Right Arrow 5"/>
          <p:cNvSpPr/>
          <p:nvPr/>
        </p:nvSpPr>
        <p:spPr bwMode="auto">
          <a:xfrm>
            <a:off x="3631384" y="1845925"/>
            <a:ext cx="741406" cy="383059"/>
          </a:xfrm>
          <a:prstGeom prst="leftRightArrow">
            <a:avLst/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 bwMode="auto">
          <a:xfrm>
            <a:off x="835830" y="4084648"/>
            <a:ext cx="5804357" cy="2030940"/>
          </a:xfrm>
          <a:prstGeom prst="rect">
            <a:avLst/>
          </a:prstGeom>
          <a:solidFill>
            <a:srgbClr val="EAEAEA"/>
          </a:solidFill>
          <a:ln w="381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/>
          </a:p>
        </p:txBody>
      </p:sp>
      <p:sp>
        <p:nvSpPr>
          <p:cNvPr id="5" name="Freeform 4"/>
          <p:cNvSpPr/>
          <p:nvPr/>
        </p:nvSpPr>
        <p:spPr bwMode="auto">
          <a:xfrm>
            <a:off x="635267" y="1097279"/>
            <a:ext cx="7700211" cy="2685449"/>
          </a:xfrm>
          <a:custGeom>
            <a:avLst/>
            <a:gdLst>
              <a:gd name="connsiteX0" fmla="*/ 9625 w 5948413"/>
              <a:gd name="connsiteY0" fmla="*/ 2589196 h 2589196"/>
              <a:gd name="connsiteX1" fmla="*/ 5948413 w 5948413"/>
              <a:gd name="connsiteY1" fmla="*/ 2589196 h 2589196"/>
              <a:gd name="connsiteX2" fmla="*/ 5948413 w 5948413"/>
              <a:gd name="connsiteY2" fmla="*/ 0 h 2589196"/>
              <a:gd name="connsiteX3" fmla="*/ 3869356 w 5948413"/>
              <a:gd name="connsiteY3" fmla="*/ 0 h 2589196"/>
              <a:gd name="connsiteX4" fmla="*/ 3869356 w 5948413"/>
              <a:gd name="connsiteY4" fmla="*/ 1491916 h 2589196"/>
              <a:gd name="connsiteX5" fmla="*/ 0 w 5948413"/>
              <a:gd name="connsiteY5" fmla="*/ 1491916 h 2589196"/>
              <a:gd name="connsiteX6" fmla="*/ 9625 w 5948413"/>
              <a:gd name="connsiteY6" fmla="*/ 2589196 h 2589196"/>
              <a:gd name="connsiteX0" fmla="*/ 9625 w 5958038"/>
              <a:gd name="connsiteY0" fmla="*/ 2589196 h 2589196"/>
              <a:gd name="connsiteX1" fmla="*/ 5948413 w 5958038"/>
              <a:gd name="connsiteY1" fmla="*/ 2589196 h 2589196"/>
              <a:gd name="connsiteX2" fmla="*/ 5958038 w 5958038"/>
              <a:gd name="connsiteY2" fmla="*/ 48126 h 2589196"/>
              <a:gd name="connsiteX3" fmla="*/ 3869356 w 5958038"/>
              <a:gd name="connsiteY3" fmla="*/ 0 h 2589196"/>
              <a:gd name="connsiteX4" fmla="*/ 3869356 w 5958038"/>
              <a:gd name="connsiteY4" fmla="*/ 1491916 h 2589196"/>
              <a:gd name="connsiteX5" fmla="*/ 0 w 5958038"/>
              <a:gd name="connsiteY5" fmla="*/ 1491916 h 2589196"/>
              <a:gd name="connsiteX6" fmla="*/ 9625 w 5958038"/>
              <a:gd name="connsiteY6" fmla="*/ 2589196 h 2589196"/>
              <a:gd name="connsiteX0" fmla="*/ 9625 w 5958038"/>
              <a:gd name="connsiteY0" fmla="*/ 2541070 h 2541070"/>
              <a:gd name="connsiteX1" fmla="*/ 5948413 w 5958038"/>
              <a:gd name="connsiteY1" fmla="*/ 2541070 h 2541070"/>
              <a:gd name="connsiteX2" fmla="*/ 5958038 w 5958038"/>
              <a:gd name="connsiteY2" fmla="*/ 0 h 2541070"/>
              <a:gd name="connsiteX3" fmla="*/ 3859731 w 5958038"/>
              <a:gd name="connsiteY3" fmla="*/ 19251 h 2541070"/>
              <a:gd name="connsiteX4" fmla="*/ 3869356 w 5958038"/>
              <a:gd name="connsiteY4" fmla="*/ 1443790 h 2541070"/>
              <a:gd name="connsiteX5" fmla="*/ 0 w 5958038"/>
              <a:gd name="connsiteY5" fmla="*/ 1443790 h 2541070"/>
              <a:gd name="connsiteX6" fmla="*/ 9625 w 5958038"/>
              <a:gd name="connsiteY6" fmla="*/ 2541070 h 2541070"/>
              <a:gd name="connsiteX0" fmla="*/ 9625 w 5948691"/>
              <a:gd name="connsiteY0" fmla="*/ 2531445 h 2531445"/>
              <a:gd name="connsiteX1" fmla="*/ 5948413 w 5948691"/>
              <a:gd name="connsiteY1" fmla="*/ 2531445 h 2531445"/>
              <a:gd name="connsiteX2" fmla="*/ 5929162 w 5948691"/>
              <a:gd name="connsiteY2" fmla="*/ 0 h 2531445"/>
              <a:gd name="connsiteX3" fmla="*/ 3859731 w 5948691"/>
              <a:gd name="connsiteY3" fmla="*/ 9626 h 2531445"/>
              <a:gd name="connsiteX4" fmla="*/ 3869356 w 5948691"/>
              <a:gd name="connsiteY4" fmla="*/ 1434165 h 2531445"/>
              <a:gd name="connsiteX5" fmla="*/ 0 w 5948691"/>
              <a:gd name="connsiteY5" fmla="*/ 1434165 h 2531445"/>
              <a:gd name="connsiteX6" fmla="*/ 9625 w 5948691"/>
              <a:gd name="connsiteY6" fmla="*/ 2531445 h 2531445"/>
              <a:gd name="connsiteX0" fmla="*/ 9625 w 5948691"/>
              <a:gd name="connsiteY0" fmla="*/ 2531445 h 2531445"/>
              <a:gd name="connsiteX1" fmla="*/ 5948413 w 5948691"/>
              <a:gd name="connsiteY1" fmla="*/ 2531445 h 2531445"/>
              <a:gd name="connsiteX2" fmla="*/ 5929162 w 5948691"/>
              <a:gd name="connsiteY2" fmla="*/ 0 h 2531445"/>
              <a:gd name="connsiteX3" fmla="*/ 3859731 w 5948691"/>
              <a:gd name="connsiteY3" fmla="*/ 9626 h 2531445"/>
              <a:gd name="connsiteX4" fmla="*/ 3609101 w 5948691"/>
              <a:gd name="connsiteY4" fmla="*/ 1443238 h 2531445"/>
              <a:gd name="connsiteX5" fmla="*/ 0 w 5948691"/>
              <a:gd name="connsiteY5" fmla="*/ 1434165 h 2531445"/>
              <a:gd name="connsiteX6" fmla="*/ 9625 w 5948691"/>
              <a:gd name="connsiteY6" fmla="*/ 2531445 h 2531445"/>
              <a:gd name="connsiteX0" fmla="*/ 9625 w 5948691"/>
              <a:gd name="connsiteY0" fmla="*/ 2531445 h 2531445"/>
              <a:gd name="connsiteX1" fmla="*/ 5948413 w 5948691"/>
              <a:gd name="connsiteY1" fmla="*/ 2531445 h 2531445"/>
              <a:gd name="connsiteX2" fmla="*/ 5929162 w 5948691"/>
              <a:gd name="connsiteY2" fmla="*/ 0 h 2531445"/>
              <a:gd name="connsiteX3" fmla="*/ 3629219 w 5948691"/>
              <a:gd name="connsiteY3" fmla="*/ 18700 h 2531445"/>
              <a:gd name="connsiteX4" fmla="*/ 3609101 w 5948691"/>
              <a:gd name="connsiteY4" fmla="*/ 1443238 h 2531445"/>
              <a:gd name="connsiteX5" fmla="*/ 0 w 5948691"/>
              <a:gd name="connsiteY5" fmla="*/ 1434165 h 2531445"/>
              <a:gd name="connsiteX6" fmla="*/ 9625 w 5948691"/>
              <a:gd name="connsiteY6" fmla="*/ 2531445 h 2531445"/>
              <a:gd name="connsiteX0" fmla="*/ 9625 w 5948691"/>
              <a:gd name="connsiteY0" fmla="*/ 2531445 h 2531445"/>
              <a:gd name="connsiteX1" fmla="*/ 5948413 w 5948691"/>
              <a:gd name="connsiteY1" fmla="*/ 2531445 h 2531445"/>
              <a:gd name="connsiteX2" fmla="*/ 5929162 w 5948691"/>
              <a:gd name="connsiteY2" fmla="*/ 0 h 2531445"/>
              <a:gd name="connsiteX3" fmla="*/ 3606912 w 5948691"/>
              <a:gd name="connsiteY3" fmla="*/ 27773 h 2531445"/>
              <a:gd name="connsiteX4" fmla="*/ 3609101 w 5948691"/>
              <a:gd name="connsiteY4" fmla="*/ 1443238 h 2531445"/>
              <a:gd name="connsiteX5" fmla="*/ 0 w 5948691"/>
              <a:gd name="connsiteY5" fmla="*/ 1434165 h 2531445"/>
              <a:gd name="connsiteX6" fmla="*/ 9625 w 5948691"/>
              <a:gd name="connsiteY6" fmla="*/ 2531445 h 2531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8691" h="2531445">
                <a:moveTo>
                  <a:pt x="9625" y="2531445"/>
                </a:moveTo>
                <a:lnTo>
                  <a:pt x="5948413" y="2531445"/>
                </a:lnTo>
                <a:cubicBezTo>
                  <a:pt x="5951621" y="1684422"/>
                  <a:pt x="5925954" y="847023"/>
                  <a:pt x="5929162" y="0"/>
                </a:cubicBezTo>
                <a:lnTo>
                  <a:pt x="3606912" y="27773"/>
                </a:lnTo>
                <a:cubicBezTo>
                  <a:pt x="3610120" y="502619"/>
                  <a:pt x="3605893" y="968392"/>
                  <a:pt x="3609101" y="1443238"/>
                </a:cubicBezTo>
                <a:lnTo>
                  <a:pt x="0" y="1434165"/>
                </a:lnTo>
                <a:cubicBezTo>
                  <a:pt x="3208" y="1799925"/>
                  <a:pt x="6417" y="2165685"/>
                  <a:pt x="9625" y="2531445"/>
                </a:cubicBezTo>
                <a:close/>
              </a:path>
            </a:pathLst>
          </a:custGeom>
          <a:solidFill>
            <a:srgbClr val="EAEAEA"/>
          </a:solidFill>
          <a:ln w="3810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Options</a:t>
            </a:r>
            <a:br>
              <a:rPr lang="en-US" dirty="0" smtClean="0"/>
            </a:br>
            <a:r>
              <a:rPr lang="en-US" sz="2400" dirty="0" smtClean="0"/>
              <a:t>Putting It All Together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/>
              <p:cNvSpPr/>
              <p:nvPr/>
            </p:nvSpPr>
            <p:spPr bwMode="auto">
              <a:xfrm>
                <a:off x="6443656" y="1219394"/>
                <a:ext cx="1606062" cy="926123"/>
              </a:xfrm>
              <a:prstGeom prst="flowChartDecision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1400" b="1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a BFS?</a:t>
                </a:r>
              </a:p>
            </p:txBody>
          </p:sp>
        </mc:Choice>
        <mc:Fallback xmlns="">
          <p:sp>
            <p:nvSpPr>
              <p:cNvPr id="9" name="Flowchart: Decisi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3656" y="1219394"/>
                <a:ext cx="1606062" cy="926123"/>
              </a:xfrm>
              <a:prstGeom prst="flowChartDecision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Process 10"/>
              <p:cNvSpPr/>
              <p:nvPr/>
            </p:nvSpPr>
            <p:spPr bwMode="auto">
              <a:xfrm>
                <a:off x="2782680" y="1249170"/>
                <a:ext cx="1910655" cy="867742"/>
              </a:xfrm>
              <a:prstGeom prst="flowChartProcess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Add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0000FF"/>
                  </a:solidFill>
                </a:endParaRP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Flowchart: Process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680" y="1249170"/>
                <a:ext cx="1910655" cy="867742"/>
              </a:xfrm>
              <a:prstGeom prst="flowChartProcess">
                <a:avLst/>
              </a:prstGeom>
              <a:blipFill rotWithShape="0">
                <a:blip r:embed="rId3"/>
                <a:stretch>
                  <a:fillRect l="-1577" t="-690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lowchart: Data 14"/>
              <p:cNvSpPr/>
              <p:nvPr/>
            </p:nvSpPr>
            <p:spPr bwMode="auto">
              <a:xfrm>
                <a:off x="316523" y="1269075"/>
                <a:ext cx="1723292" cy="822072"/>
              </a:xfrm>
              <a:prstGeom prst="flowChartInputOutpu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R="0" defTabSz="914400" eaLnBrk="0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/>
              </a:p>
            </p:txBody>
          </p:sp>
        </mc:Choice>
        <mc:Fallback xmlns="">
          <p:sp>
            <p:nvSpPr>
              <p:cNvPr id="15" name="Flowchart: Data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523" y="1269075"/>
                <a:ext cx="1723292" cy="822072"/>
              </a:xfrm>
              <a:prstGeom prst="flowChartInputOutpu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11" idx="3"/>
            <a:endCxn id="9" idx="1"/>
          </p:cNvCxnSpPr>
          <p:nvPr/>
        </p:nvCxnSpPr>
        <p:spPr bwMode="auto">
          <a:xfrm flipV="1">
            <a:off x="4693335" y="1682456"/>
            <a:ext cx="1750321" cy="5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Elbow Connector 24"/>
          <p:cNvCxnSpPr>
            <a:stCxn id="9" idx="3"/>
            <a:endCxn id="27" idx="0"/>
          </p:cNvCxnSpPr>
          <p:nvPr/>
        </p:nvCxnSpPr>
        <p:spPr bwMode="auto">
          <a:xfrm>
            <a:off x="8049718" y="1682456"/>
            <a:ext cx="382530" cy="328418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Flowchart: Terminator 26"/>
          <p:cNvSpPr/>
          <p:nvPr/>
        </p:nvSpPr>
        <p:spPr bwMode="auto">
          <a:xfrm>
            <a:off x="7743163" y="4966636"/>
            <a:ext cx="1378170" cy="675966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lang="en-US" sz="1400" dirty="0" smtClean="0">
                <a:solidFill>
                  <a:srgbClr val="0000FF"/>
                </a:solidFill>
              </a:rPr>
              <a:t>Solve the original problem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35919" y="1485494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YES</a:t>
            </a:r>
            <a:endParaRPr lang="en-US" dirty="0"/>
          </a:p>
        </p:txBody>
      </p:sp>
      <p:cxnSp>
        <p:nvCxnSpPr>
          <p:cNvPr id="32" name="Elbow Connector 31"/>
          <p:cNvCxnSpPr>
            <a:stCxn id="9" idx="2"/>
            <a:endCxn id="37" idx="0"/>
          </p:cNvCxnSpPr>
          <p:nvPr/>
        </p:nvCxnSpPr>
        <p:spPr bwMode="auto">
          <a:xfrm rot="5400000">
            <a:off x="4607713" y="142725"/>
            <a:ext cx="636183" cy="46417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Flowchart: Process 36"/>
              <p:cNvSpPr/>
              <p:nvPr/>
            </p:nvSpPr>
            <p:spPr bwMode="auto">
              <a:xfrm>
                <a:off x="760727" y="2781700"/>
                <a:ext cx="3688388" cy="916459"/>
              </a:xfrm>
              <a:prstGeom prst="flowChartProcess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Add artificial variables as needed so that 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b="1" dirty="0" smtClean="0"/>
                  <a:t> </a:t>
                </a:r>
                <a:r>
                  <a:rPr lang="en-US" sz="1400" dirty="0" smtClean="0"/>
                  <a:t>is a BFS where</a:t>
                </a:r>
                <a:r>
                  <a:rPr lang="en-US" sz="1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400" b="1" dirty="0" smtClean="0"/>
              </a:p>
            </p:txBody>
          </p:sp>
        </mc:Choice>
        <mc:Fallback xmlns="">
          <p:sp>
            <p:nvSpPr>
              <p:cNvPr id="37" name="Flowchart: Process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727" y="2781700"/>
                <a:ext cx="3688388" cy="916459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7203568" y="2096008"/>
            <a:ext cx="3866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NO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Process 49"/>
              <p:cNvSpPr/>
              <p:nvPr/>
            </p:nvSpPr>
            <p:spPr bwMode="auto">
              <a:xfrm>
                <a:off x="4432261" y="4213895"/>
                <a:ext cx="1834427" cy="940647"/>
              </a:xfrm>
              <a:prstGeom prst="flowChartProcess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Two Phase Method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Flowchart: Process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2261" y="4213895"/>
                <a:ext cx="1834427" cy="940647"/>
              </a:xfrm>
              <a:prstGeom prst="flowChartProcess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Flowchart: Process 50"/>
              <p:cNvSpPr/>
              <p:nvPr/>
            </p:nvSpPr>
            <p:spPr bwMode="auto">
              <a:xfrm>
                <a:off x="1131042" y="4213895"/>
                <a:ext cx="1834427" cy="940647"/>
              </a:xfrm>
              <a:prstGeom prst="flowChartProcess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Big-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400" dirty="0" smtClean="0">
                    <a:solidFill>
                      <a:srgbClr val="0000FF"/>
                    </a:solidFill>
                  </a:rPr>
                  <a:t> Method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>
                              <m:sSubPr>
                                <m:ctrlP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400" b="1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1" name="Flowchart: Process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1042" y="4213895"/>
                <a:ext cx="1834427" cy="940647"/>
              </a:xfrm>
              <a:prstGeom prst="flowChartProcess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Flowchart: Process 51"/>
              <p:cNvSpPr/>
              <p:nvPr/>
            </p:nvSpPr>
            <p:spPr bwMode="auto">
              <a:xfrm>
                <a:off x="4648535" y="2781700"/>
                <a:ext cx="3317089" cy="919917"/>
              </a:xfrm>
              <a:prstGeom prst="flowChartProcess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Single Artificial Variable Method</a:t>
                </a:r>
              </a:p>
              <a:p>
                <a:pPr algn="ctr"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dirty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Flowchart: Process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535" y="2781700"/>
                <a:ext cx="3317089" cy="919917"/>
              </a:xfrm>
              <a:prstGeom prst="flowChartProcess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/>
          <p:cNvCxnSpPr>
            <a:stCxn id="37" idx="2"/>
            <a:endCxn id="50" idx="0"/>
          </p:cNvCxnSpPr>
          <p:nvPr/>
        </p:nvCxnSpPr>
        <p:spPr bwMode="auto">
          <a:xfrm rot="16200000" flipH="1">
            <a:off x="3719330" y="2583750"/>
            <a:ext cx="515736" cy="27445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Elbow Connector 58"/>
          <p:cNvCxnSpPr>
            <a:stCxn id="37" idx="2"/>
            <a:endCxn id="51" idx="0"/>
          </p:cNvCxnSpPr>
          <p:nvPr/>
        </p:nvCxnSpPr>
        <p:spPr bwMode="auto">
          <a:xfrm rot="5400000">
            <a:off x="2068721" y="3677695"/>
            <a:ext cx="515736" cy="55666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Elbow Connector 67"/>
          <p:cNvCxnSpPr>
            <a:stCxn id="51" idx="2"/>
            <a:endCxn id="91" idx="0"/>
          </p:cNvCxnSpPr>
          <p:nvPr/>
        </p:nvCxnSpPr>
        <p:spPr bwMode="auto">
          <a:xfrm rot="5400000">
            <a:off x="1908126" y="5294672"/>
            <a:ext cx="28026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Flowchart: Decision 90"/>
              <p:cNvSpPr/>
              <p:nvPr/>
            </p:nvSpPr>
            <p:spPr bwMode="auto">
              <a:xfrm>
                <a:off x="1228182" y="5434802"/>
                <a:ext cx="1640146" cy="522416"/>
              </a:xfrm>
              <a:prstGeom prst="flowChartDecision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 smtClean="0">
                    <a:solidFill>
                      <a:srgbClr val="0000FF"/>
                    </a:solidFill>
                  </a:rPr>
                  <a:t>Is</a:t>
                </a:r>
                <a:r>
                  <a:rPr lang="en-US" sz="1400" b="1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dirty="0" smtClean="0">
                    <a:solidFill>
                      <a:srgbClr val="0000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91" name="Flowchart: Decision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8182" y="5434802"/>
                <a:ext cx="1640146" cy="522416"/>
              </a:xfrm>
              <a:prstGeom prst="flowChartDecision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Elbow Connector 24"/>
          <p:cNvCxnSpPr>
            <a:stCxn id="91" idx="1"/>
            <a:endCxn id="111" idx="0"/>
          </p:cNvCxnSpPr>
          <p:nvPr/>
        </p:nvCxnSpPr>
        <p:spPr bwMode="auto">
          <a:xfrm rot="10800000" flipV="1">
            <a:off x="932690" y="5696010"/>
            <a:ext cx="295493" cy="5462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Rectangle 101"/>
          <p:cNvSpPr/>
          <p:nvPr/>
        </p:nvSpPr>
        <p:spPr>
          <a:xfrm>
            <a:off x="835830" y="5504333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YES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2191018" y="5890726"/>
            <a:ext cx="3866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NO</a:t>
            </a:r>
            <a:endParaRPr lang="en-US" dirty="0"/>
          </a:p>
        </p:txBody>
      </p:sp>
      <p:cxnSp>
        <p:nvCxnSpPr>
          <p:cNvPr id="105" name="Elbow Connector 24"/>
          <p:cNvCxnSpPr>
            <a:stCxn id="91" idx="2"/>
            <a:endCxn id="121" idx="1"/>
          </p:cNvCxnSpPr>
          <p:nvPr/>
        </p:nvCxnSpPr>
        <p:spPr bwMode="auto">
          <a:xfrm rot="16200000" flipH="1">
            <a:off x="2287640" y="5717833"/>
            <a:ext cx="550768" cy="102953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Flowchart: Terminator 110"/>
              <p:cNvSpPr/>
              <p:nvPr/>
            </p:nvSpPr>
            <p:spPr bwMode="auto">
              <a:xfrm>
                <a:off x="212292" y="6242304"/>
                <a:ext cx="1440794" cy="555748"/>
              </a:xfrm>
              <a:prstGeom prst="flowChartTerminator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eaLnBrk="0" latinLnBrk="0" hangingPunct="0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rgbClr val="0000FF"/>
                    </a:solidFill>
                  </a:rPr>
                  <a:t>is optimal to original problem</a:t>
                </a:r>
              </a:p>
            </p:txBody>
          </p:sp>
        </mc:Choice>
        <mc:Fallback xmlns="">
          <p:sp>
            <p:nvSpPr>
              <p:cNvPr id="111" name="Flowchart: Terminator 1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292" y="6242304"/>
                <a:ext cx="1440794" cy="555748"/>
              </a:xfrm>
              <a:prstGeom prst="flowChartTerminator">
                <a:avLst/>
              </a:prstGeom>
              <a:blipFill rotWithShape="0">
                <a:blip r:embed="rId10"/>
                <a:stretch>
                  <a:fillRect l="-1255" r="-837" b="-6383"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Elbow Connector 113"/>
          <p:cNvCxnSpPr>
            <a:stCxn id="50" idx="2"/>
            <a:endCxn id="115" idx="0"/>
          </p:cNvCxnSpPr>
          <p:nvPr/>
        </p:nvCxnSpPr>
        <p:spPr bwMode="auto">
          <a:xfrm rot="5400000">
            <a:off x="5209345" y="5294672"/>
            <a:ext cx="28026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Flowchart: Decision 114"/>
              <p:cNvSpPr/>
              <p:nvPr/>
            </p:nvSpPr>
            <p:spPr bwMode="auto">
              <a:xfrm>
                <a:off x="4529401" y="5434802"/>
                <a:ext cx="1640146" cy="522416"/>
              </a:xfrm>
              <a:prstGeom prst="flowChartDecision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>
                  <a:spcBef>
                    <a:spcPct val="0"/>
                  </a:spcBef>
                  <a:buNone/>
                </a:pPr>
                <a:r>
                  <a:rPr lang="en-US" sz="1400" dirty="0">
                    <a:solidFill>
                      <a:srgbClr val="0000FF"/>
                    </a:solidFill>
                  </a:rPr>
                  <a:t>Is</a:t>
                </a:r>
                <a:r>
                  <a:rPr lang="en-US" sz="1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400" dirty="0">
                    <a:solidFill>
                      <a:srgbClr val="0000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15" name="Flowchart: Decision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9401" y="5434802"/>
                <a:ext cx="1640146" cy="522416"/>
              </a:xfrm>
              <a:prstGeom prst="flowChartDecision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Elbow Connector 24"/>
          <p:cNvCxnSpPr>
            <a:stCxn id="115" idx="3"/>
            <a:endCxn id="141" idx="0"/>
          </p:cNvCxnSpPr>
          <p:nvPr/>
        </p:nvCxnSpPr>
        <p:spPr bwMode="auto">
          <a:xfrm>
            <a:off x="6169547" y="5696010"/>
            <a:ext cx="779893" cy="54629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Rectangle 117"/>
          <p:cNvSpPr/>
          <p:nvPr/>
        </p:nvSpPr>
        <p:spPr>
          <a:xfrm>
            <a:off x="6200310" y="5455565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YES</a:t>
            </a:r>
            <a:endParaRPr lang="en-US" dirty="0"/>
          </a:p>
        </p:txBody>
      </p:sp>
      <p:sp>
        <p:nvSpPr>
          <p:cNvPr id="119" name="Rectangle 118"/>
          <p:cNvSpPr/>
          <p:nvPr/>
        </p:nvSpPr>
        <p:spPr>
          <a:xfrm>
            <a:off x="4739146" y="5902918"/>
            <a:ext cx="3866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050" b="1" dirty="0" smtClean="0">
                <a:solidFill>
                  <a:srgbClr val="0000FF"/>
                </a:solidFill>
              </a:rPr>
              <a:t>NO</a:t>
            </a:r>
            <a:endParaRPr lang="en-US" dirty="0"/>
          </a:p>
        </p:txBody>
      </p:sp>
      <p:cxnSp>
        <p:nvCxnSpPr>
          <p:cNvPr id="120" name="Elbow Connector 24"/>
          <p:cNvCxnSpPr>
            <a:stCxn id="115" idx="2"/>
            <a:endCxn id="121" idx="3"/>
          </p:cNvCxnSpPr>
          <p:nvPr/>
        </p:nvCxnSpPr>
        <p:spPr bwMode="auto">
          <a:xfrm rot="5400000">
            <a:off x="4560730" y="5719242"/>
            <a:ext cx="550768" cy="102672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Flowchart: Terminator 120"/>
          <p:cNvSpPr/>
          <p:nvPr/>
        </p:nvSpPr>
        <p:spPr bwMode="auto">
          <a:xfrm>
            <a:off x="3077793" y="6230112"/>
            <a:ext cx="1244960" cy="555748"/>
          </a:xfrm>
          <a:prstGeom prst="flowChartTerminator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0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lang="en-US" sz="1400" dirty="0" smtClean="0">
                <a:solidFill>
                  <a:srgbClr val="0000FF"/>
                </a:solidFill>
              </a:rPr>
              <a:t>LP is infeasible</a:t>
            </a:r>
          </a:p>
        </p:txBody>
      </p:sp>
      <p:sp>
        <p:nvSpPr>
          <p:cNvPr id="141" name="Flowchart: Process 140"/>
          <p:cNvSpPr/>
          <p:nvPr/>
        </p:nvSpPr>
        <p:spPr bwMode="auto">
          <a:xfrm>
            <a:off x="6222048" y="6242304"/>
            <a:ext cx="1454784" cy="530864"/>
          </a:xfrm>
          <a:prstGeom prst="flowChartProcess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  <a:buNone/>
            </a:pPr>
            <a:r>
              <a:rPr lang="en-US" sz="1400" dirty="0" smtClean="0">
                <a:solidFill>
                  <a:srgbClr val="0000FF"/>
                </a:solidFill>
              </a:rPr>
              <a:t>Remove artificial variables</a:t>
            </a:r>
          </a:p>
        </p:txBody>
      </p:sp>
      <p:cxnSp>
        <p:nvCxnSpPr>
          <p:cNvPr id="143" name="Elbow Connector 24"/>
          <p:cNvCxnSpPr>
            <a:stCxn id="141" idx="3"/>
            <a:endCxn id="27" idx="2"/>
          </p:cNvCxnSpPr>
          <p:nvPr/>
        </p:nvCxnSpPr>
        <p:spPr bwMode="auto">
          <a:xfrm flipV="1">
            <a:off x="7676832" y="5642602"/>
            <a:ext cx="755416" cy="865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6" name="Elbow Connector 175"/>
          <p:cNvCxnSpPr>
            <a:stCxn id="52" idx="2"/>
            <a:endCxn id="51" idx="0"/>
          </p:cNvCxnSpPr>
          <p:nvPr/>
        </p:nvCxnSpPr>
        <p:spPr bwMode="auto">
          <a:xfrm rot="5400000">
            <a:off x="3921529" y="1828344"/>
            <a:ext cx="512278" cy="42588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7" name="Elbow Connector 186"/>
          <p:cNvCxnSpPr>
            <a:stCxn id="52" idx="2"/>
            <a:endCxn id="50" idx="0"/>
          </p:cNvCxnSpPr>
          <p:nvPr/>
        </p:nvCxnSpPr>
        <p:spPr bwMode="auto">
          <a:xfrm rot="5400000">
            <a:off x="5572139" y="3478954"/>
            <a:ext cx="512278" cy="95760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334310" y="1088990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Identify a BFS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52263" y="4531781"/>
            <a:ext cx="1315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Eliminating artificial variables from the basis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83" name="Straight Arrow Connector 182"/>
          <p:cNvCxnSpPr>
            <a:stCxn id="15" idx="5"/>
            <a:endCxn id="11" idx="1"/>
          </p:cNvCxnSpPr>
          <p:nvPr/>
        </p:nvCxnSpPr>
        <p:spPr bwMode="auto">
          <a:xfrm>
            <a:off x="1867486" y="1680111"/>
            <a:ext cx="915194" cy="2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Elbow Connector 47"/>
          <p:cNvCxnSpPr>
            <a:stCxn id="9" idx="2"/>
            <a:endCxn id="52" idx="0"/>
          </p:cNvCxnSpPr>
          <p:nvPr/>
        </p:nvCxnSpPr>
        <p:spPr bwMode="auto">
          <a:xfrm rot="5400000">
            <a:off x="6458793" y="1993805"/>
            <a:ext cx="636183" cy="93960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1869539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13605</TotalTime>
  <Words>1321</Words>
  <Application>Microsoft Office PowerPoint</Application>
  <PresentationFormat>On-screen Show (4:3)</PresentationFormat>
  <Paragraphs>485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Cambria Math</vt:lpstr>
      <vt:lpstr>Symbol</vt:lpstr>
      <vt:lpstr>Wingdings</vt:lpstr>
      <vt:lpstr>Standard PowerPoint Brief - Template</vt:lpstr>
      <vt:lpstr>Homework #4 Discussion</vt:lpstr>
      <vt:lpstr>PowerPoint Presentation</vt:lpstr>
      <vt:lpstr>OPER 610 Lesson 07  Initialization Methods, Degeneracy, Cycling, and Stalling</vt:lpstr>
      <vt:lpstr>Initialization Method #1 Initial BFS by Inspection</vt:lpstr>
      <vt:lpstr>Initialization Method #1 No Initial BFS by Inspection</vt:lpstr>
      <vt:lpstr>Initialization Method #2 Two Phase Method</vt:lpstr>
      <vt:lpstr>Initialization Method #3 Big-M Method</vt:lpstr>
      <vt:lpstr>Initialization Method #4 Single Artificial Variable Technique</vt:lpstr>
      <vt:lpstr>Initialization Options Putting It All Together</vt:lpstr>
      <vt:lpstr>On Degeneracy and Degenerate Basic Feasible Solutions</vt:lpstr>
      <vt:lpstr>Degeneracy &amp; Cycling</vt:lpstr>
      <vt:lpstr>Cycling Prevention Rule #1 Bland’s Rule</vt:lpstr>
      <vt:lpstr>Simplex Algorithm with Bland’s Rule to Prevent Cycling (Initialization)</vt:lpstr>
      <vt:lpstr>Simplex Algorithm with Bland’s Rule to Prevent Cycling (Iteration #1)</vt:lpstr>
      <vt:lpstr>Simplex Algorithm with Bland’s Rule to Prevent Cycling (Iteration #2)</vt:lpstr>
      <vt:lpstr>Simplex Algorithm with Bland’s Rule to Prevent Cycling (Iteration #3)</vt:lpstr>
      <vt:lpstr>Simplex Algorithm with Bland’s Rule to Prevent Cycling (Iteration #4)</vt:lpstr>
      <vt:lpstr>Simplex Algorithm with Bland’s Rule to Prevent Cycling (Iteration #5)</vt:lpstr>
      <vt:lpstr>Cycling Prevention Rule #2: Lexicographic Rule</vt:lpstr>
      <vt:lpstr>Simplex Algorithm with the Lexicographic Rule to Prevent Cycling (Initialization)</vt:lpstr>
      <vt:lpstr>Simplex Algorithm with the Lexicographic Rule to Prevent Cycling (Iteration #1)</vt:lpstr>
      <vt:lpstr>Simplex Algorithm with the Lexicographic Rule to Prevent Cycling (Iteration #2)</vt:lpstr>
      <vt:lpstr>Simplex Algorithm with the Lexicographic Rule to Prevent Cycling (Iteration #3)</vt:lpstr>
      <vt:lpstr>Bland’s v. Lexicographic  Different Simplex Paths for same Initial BFS</vt:lpstr>
      <vt:lpstr>Cycling Prevention Rule #2: Lexicographic Rule</vt:lpstr>
      <vt:lpstr>Simplex Algorithm with the Lexicographic Rule to Prevent Cycling (Initialization)</vt:lpstr>
      <vt:lpstr>Simplex Algorithm with the Lexicographic Rule to Prevent Cycling (Iteration #1)</vt:lpstr>
      <vt:lpstr>Simplex Algorithm with the Lexicographic Rule to Prevent Cycling (Iteration #2)</vt:lpstr>
      <vt:lpstr>Simplex Algorithm with the Lexicographic Rule to Prevent Cycling (Iteration #3)</vt:lpstr>
      <vt:lpstr>Simplex Algorithm with the Lexicographic Rule to Prevent Cycling (Iteration #4)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729</cp:revision>
  <dcterms:created xsi:type="dcterms:W3CDTF">2004-05-05T12:20:29Z</dcterms:created>
  <dcterms:modified xsi:type="dcterms:W3CDTF">2022-10-31T14:29:31Z</dcterms:modified>
</cp:coreProperties>
</file>