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460" r:id="rId2"/>
    <p:sldId id="461" r:id="rId3"/>
    <p:sldId id="463" r:id="rId4"/>
    <p:sldId id="464" r:id="rId5"/>
    <p:sldId id="465" r:id="rId6"/>
    <p:sldId id="466" r:id="rId7"/>
    <p:sldId id="467" r:id="rId8"/>
    <p:sldId id="468" r:id="rId9"/>
    <p:sldId id="459" r:id="rId10"/>
    <p:sldId id="473" r:id="rId11"/>
    <p:sldId id="450" r:id="rId12"/>
    <p:sldId id="451" r:id="rId13"/>
    <p:sldId id="452" r:id="rId14"/>
    <p:sldId id="453" r:id="rId15"/>
    <p:sldId id="455" r:id="rId16"/>
    <p:sldId id="456" r:id="rId17"/>
    <p:sldId id="475" r:id="rId18"/>
    <p:sldId id="454" r:id="rId19"/>
    <p:sldId id="457" r:id="rId20"/>
    <p:sldId id="470" r:id="rId21"/>
    <p:sldId id="474" r:id="rId22"/>
    <p:sldId id="469" r:id="rId23"/>
    <p:sldId id="476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009900"/>
    <a:srgbClr val="FFD357"/>
    <a:srgbClr val="CC9900"/>
    <a:srgbClr val="663300"/>
    <a:srgbClr val="00602B"/>
    <a:srgbClr val="00CC00"/>
    <a:srgbClr val="FF7C8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50" autoAdjust="0"/>
  </p:normalViewPr>
  <p:slideViewPr>
    <p:cSldViewPr snapToGrid="0">
      <p:cViewPr varScale="1">
        <p:scale>
          <a:sx n="104" d="100"/>
          <a:sy n="104" d="100"/>
        </p:scale>
        <p:origin x="16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5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3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gif"/><Relationship Id="rId2" Type="http://schemas.openxmlformats.org/officeDocument/2006/relationships/hyperlink" Target="//upload.wikimedia.org/wikipedia/commons/0/0d/Snub_dodecahedron_ccw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hyperlink" Target="//upload.wikimedia.org/wikipedia/commons/5/57/Uniform_polyhedron-53-t1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#1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Assumptions, assumptions, assumptions!</a:t>
            </a:r>
          </a:p>
          <a:p>
            <a:r>
              <a:rPr lang="en-US" dirty="0" smtClean="0"/>
              <a:t>Be precise when defining sets, decision variables, and parameters. </a:t>
            </a:r>
          </a:p>
          <a:p>
            <a:pPr lvl="1"/>
            <a:r>
              <a:rPr lang="en-US" dirty="0" smtClean="0"/>
              <a:t>Define the units for decision variables &amp; parameters</a:t>
            </a:r>
          </a:p>
          <a:p>
            <a:r>
              <a:rPr lang="en-US" dirty="0" smtClean="0"/>
              <a:t>Decimal representations  0.25 vs .25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03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Linear Algebra, Convex Analysis, and Polyhedral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28872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Row vector,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Column vector,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Position vector,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Zero vector,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 smtClean="0"/>
                  <a:t> unit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Sum vector,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/>
                  <a:t>Norms,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Combinations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508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Euclidean space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Affine &amp; linear subspaces</a:t>
                </a:r>
              </a:p>
              <a:p>
                <a:r>
                  <a:rPr lang="en-US" sz="2000" dirty="0" smtClean="0"/>
                  <a:t>Linear independence</a:t>
                </a:r>
              </a:p>
              <a:p>
                <a:r>
                  <a:rPr lang="en-US" sz="2000" dirty="0" smtClean="0"/>
                  <a:t>Span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Basis </a:t>
                </a:r>
                <a:r>
                  <a:rPr lang="en-US" sz="2000" dirty="0" smtClean="0"/>
                  <a:t>(as it relates to span)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Replacing a vector in a basis by another vector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Yes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357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556970"/>
                  </p:ext>
                </p:extLst>
              </p:nvPr>
            </p:nvGraphicFramePr>
            <p:xfrm>
              <a:off x="484672" y="4531850"/>
              <a:ext cx="4244276" cy="21595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37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105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Convex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≥0,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Affine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Linear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556970"/>
                  </p:ext>
                </p:extLst>
              </p:nvPr>
            </p:nvGraphicFramePr>
            <p:xfrm>
              <a:off x="484672" y="4531850"/>
              <a:ext cx="4244276" cy="21666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3755"/>
                    <a:gridCol w="3410521"/>
                  </a:tblGrid>
                  <a:tr h="727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Convex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4643" t="-840" r="-357" b="-200840"/>
                          </a:stretch>
                        </a:blipFill>
                      </a:tcPr>
                    </a:tc>
                  </a:tr>
                  <a:tr h="719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Affine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4643" t="-100840" r="-357" b="-100840"/>
                          </a:stretch>
                        </a:blipFill>
                      </a:tcPr>
                    </a:tc>
                  </a:tr>
                  <a:tr h="719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Linear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4643" t="-202542" r="-357" b="-16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8890" y="1550619"/>
                <a:ext cx="4041828" cy="5024352"/>
              </a:xfrm>
            </p:spPr>
            <p:txBody>
              <a:bodyPr/>
              <a:lstStyle/>
              <a:p>
                <a:r>
                  <a:rPr lang="en-US" sz="2000" dirty="0" smtClean="0"/>
                  <a:t>Addition,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Scalar multiplication,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Matrix multiplication,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Zero matrix,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Identity matrix,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Diagonal matrix,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dirty="0" smtClean="0"/>
                  <a:t>Triangular</a:t>
                </a:r>
                <a:r>
                  <a:rPr lang="en-US" sz="2000" baseline="0" dirty="0" smtClean="0"/>
                  <a:t> matrix, </a:t>
                </a:r>
                <a14:m>
                  <m:oMath xmlns:m="http://schemas.openxmlformats.org/officeDocument/2006/math">
                    <m:r>
                      <a:rPr lang="en-US" sz="2000" b="1" i="1" baseline="0" smtClean="0">
                        <a:latin typeface="Cambria Math" panose="02040503050406030204" pitchFamily="18" charset="0"/>
                      </a:rPr>
                      <m:t>𝑳𝑼</m:t>
                    </m:r>
                  </m:oMath>
                </a14:m>
                <a:r>
                  <a:rPr lang="en-US" sz="2000" baseline="0" dirty="0" smtClean="0"/>
                  <a:t>,</a:t>
                </a:r>
                <a:r>
                  <a:rPr lang="en-US" sz="2000" b="1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baseline="0" smtClean="0">
                        <a:latin typeface="Cambria Math" panose="02040503050406030204" pitchFamily="18" charset="0"/>
                      </a:rPr>
                      <m:t>𝑸𝑹</m:t>
                    </m:r>
                  </m:oMath>
                </a14:m>
                <a:endParaRPr lang="en-US" sz="2000" b="1" baseline="0" dirty="0" smtClean="0"/>
              </a:p>
              <a:p>
                <a:r>
                  <a:rPr lang="en-US" sz="2000" baseline="0" dirty="0" smtClean="0"/>
                  <a:t>Transposition,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baseline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aseline="0" dirty="0" smtClean="0"/>
              </a:p>
              <a:p>
                <a:r>
                  <a:rPr lang="en-US" sz="2000" baseline="0" dirty="0" smtClean="0">
                    <a:solidFill>
                      <a:srgbClr val="0000FF"/>
                    </a:solidFill>
                  </a:rPr>
                  <a:t>Partitioning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baseline="0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aseline="0" dirty="0" smtClean="0"/>
              </a:p>
              <a:p>
                <a:r>
                  <a:rPr lang="en-US" sz="2000" dirty="0"/>
                  <a:t>Elementary matrix operations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;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endParaRPr lang="en-US" sz="2000" baseline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8890" y="1550619"/>
                <a:ext cx="4041828" cy="5024352"/>
              </a:xfrm>
              <a:blipFill rotWithShape="0">
                <a:blip r:embed="rId2"/>
                <a:stretch>
                  <a:fillRect l="-1357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0544" y="1550619"/>
                <a:ext cx="4043285" cy="5024352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Matrix inversion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Determinants,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Rank</a:t>
                </a:r>
                <a:r>
                  <a:rPr lang="en-US" sz="2000" dirty="0" smtClean="0"/>
                  <a:t>: row rank, column rank, full rank</a:t>
                </a:r>
              </a:p>
              <a:p>
                <a:r>
                  <a:rPr lang="en-US" sz="2000" dirty="0" err="1" smtClean="0">
                    <a:solidFill>
                      <a:srgbClr val="0000FF"/>
                    </a:solidFill>
                  </a:rPr>
                  <a:t>Eigenvalues</a:t>
                </a:r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/>
                  <a:t>Solving a system of equations</a:t>
                </a:r>
              </a:p>
              <a:p>
                <a:pPr lvl="1"/>
                <a:r>
                  <a:rPr lang="en-US" sz="2000" dirty="0" smtClean="0"/>
                  <a:t>Basis</a:t>
                </a:r>
              </a:p>
              <a:p>
                <a:pPr lvl="1"/>
                <a:r>
                  <a:rPr lang="en-US" sz="2000" dirty="0" smtClean="0"/>
                  <a:t>Basic &amp; </a:t>
                </a:r>
                <a:r>
                  <a:rPr lang="en-US" sz="2000" dirty="0" err="1" smtClean="0"/>
                  <a:t>nonbasic</a:t>
                </a:r>
                <a:r>
                  <a:rPr lang="en-US" sz="2000" dirty="0" smtClean="0"/>
                  <a:t> variables</a:t>
                </a:r>
              </a:p>
              <a:p>
                <a:pPr lvl="1"/>
                <a:r>
                  <a:rPr lang="en-US" sz="2000" dirty="0" smtClean="0"/>
                  <a:t>Unique,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 smtClean="0"/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solutions</a:t>
                </a:r>
              </a:p>
              <a:p>
                <a:pPr lvl="1"/>
                <a:r>
                  <a:rPr lang="en-US" sz="2000" dirty="0" smtClean="0">
                    <a:solidFill>
                      <a:srgbClr val="0000FF"/>
                    </a:solidFill>
                  </a:rPr>
                  <a:t>Gaussian Reduction vs. Gauss-Jordan Elimination </a:t>
                </a:r>
                <a:r>
                  <a:rPr lang="en-US" sz="2000" dirty="0" smtClean="0"/>
                  <a:t>– why don’t the authors present the latter technique?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0544" y="1550619"/>
                <a:ext cx="4043285" cy="5024352"/>
              </a:xfrm>
              <a:blipFill rotWithShape="0">
                <a:blip r:embed="rId3"/>
                <a:stretch>
                  <a:fillRect l="-1357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Convex set</a:t>
                </a:r>
                <a:r>
                  <a:rPr lang="en-US" sz="2000" dirty="0" smtClean="0"/>
                  <a:t>.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Extreme points. 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 smtClean="0"/>
                  <a:t>Not a strict combination of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Hyperplanes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Half-spaces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Ray,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</a:pPr>
                <a:endParaRPr lang="en-US" sz="2000" dirty="0" smtClean="0"/>
              </a:p>
              <a:p>
                <a:pPr>
                  <a:spcBef>
                    <a:spcPts val="600"/>
                  </a:spcBef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357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Recession directions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we require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Why?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we require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Why?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Extreme directions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0000FF"/>
                    </a:solidFill>
                  </a:rPr>
                  <a:t>Convex cone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=1,,,.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357" t="-2815" b="-1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convex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if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Relation to convex sets via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𝑒𝑝𝑖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r>
                  <a:rPr lang="en-US" sz="2000" dirty="0" smtClean="0"/>
                  <a:t>How to classify functional convexity</a:t>
                </a:r>
              </a:p>
              <a:p>
                <a:pPr lvl="1"/>
                <a:r>
                  <a:rPr lang="en-US" sz="2000" dirty="0" smtClean="0"/>
                  <a:t>Elementary calculus: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Principal minors (Winston)</a:t>
                </a:r>
              </a:p>
              <a:p>
                <a:pPr lvl="1"/>
                <a:r>
                  <a:rPr lang="en-US" sz="2000" dirty="0" smtClean="0"/>
                  <a:t>Convex function </a:t>
                </a:r>
                <a:r>
                  <a:rPr lang="en-US" sz="2000" dirty="0" smtClean="0">
                    <a:sym typeface="Symbol" panose="05050102010706020507" pitchFamily="18" charset="2"/>
                  </a:rPr>
                  <a:t> </a:t>
                </a:r>
                <a:r>
                  <a:rPr lang="en-US" sz="2000" dirty="0" smtClean="0"/>
                  <a:t>P.S.D. Hessian </a:t>
                </a:r>
                <a:r>
                  <a:rPr lang="en-US" sz="2000" dirty="0" smtClean="0">
                    <a:sym typeface="Symbol" panose="05050102010706020507" pitchFamily="18" charset="2"/>
                  </a:rPr>
                  <a:t> non-negative eigenvalues</a:t>
                </a:r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Superdiagonalization</a:t>
                </a:r>
                <a:r>
                  <a:rPr lang="en-US" sz="2000" dirty="0" smtClean="0"/>
                  <a:t> algorithm (OPER 612 text)</a:t>
                </a:r>
              </a:p>
              <a:p>
                <a:r>
                  <a:rPr lang="en-US" sz="2000" dirty="0" smtClean="0"/>
                  <a:t>Strictly convex functions</a:t>
                </a:r>
              </a:p>
              <a:p>
                <a:r>
                  <a:rPr lang="en-US" sz="2000" dirty="0" smtClean="0"/>
                  <a:t>Concave and strictly concave functions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Is a hyperplane convex?  Concave?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 r="-222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Polyhedral Sets &amp; Cones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Polyhedral Set / Polyhedron</a:t>
            </a:r>
          </a:p>
          <a:p>
            <a:pPr lvl="1"/>
            <a:r>
              <a:rPr lang="en-US" sz="2400" dirty="0" smtClean="0"/>
              <a:t>Intersection of a finite number of half-spaces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Polytope</a:t>
            </a:r>
          </a:p>
          <a:p>
            <a:pPr lvl="1"/>
            <a:r>
              <a:rPr lang="en-US" sz="2400" dirty="0" smtClean="0"/>
              <a:t>Bounded polyhedral set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Polyhedral Cone</a:t>
            </a:r>
          </a:p>
          <a:p>
            <a:pPr lvl="1"/>
            <a:r>
              <a:rPr lang="en-US" sz="2400" dirty="0" smtClean="0"/>
              <a:t>Polyhedron with intersection at </a:t>
            </a:r>
            <a:r>
              <a:rPr lang="en-US" sz="2400" b="1" dirty="0" smtClean="0"/>
              <a:t>0</a:t>
            </a:r>
            <a:endParaRPr lang="en-US" sz="24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</a:t>
            </a:r>
          </a:p>
          <a:p>
            <a:r>
              <a:rPr lang="en-US" sz="2400" dirty="0" smtClean="0"/>
              <a:t>Binding/active/tight constraints</a:t>
            </a:r>
          </a:p>
          <a:p>
            <a:r>
              <a:rPr lang="en-US" sz="2400" dirty="0" smtClean="0"/>
              <a:t>Non-binding constraints</a:t>
            </a:r>
          </a:p>
          <a:p>
            <a:pPr lvl="1"/>
            <a:r>
              <a:rPr lang="en-US" sz="2000" dirty="0" smtClean="0"/>
              <a:t>Redundant constraints</a:t>
            </a:r>
          </a:p>
          <a:p>
            <a:r>
              <a:rPr lang="en-US" sz="2400" dirty="0" smtClean="0"/>
              <a:t>Defining </a:t>
            </a:r>
            <a:r>
              <a:rPr lang="en-US" sz="2400" dirty="0" err="1" smtClean="0"/>
              <a:t>hyperplanes</a:t>
            </a:r>
            <a:endParaRPr lang="en-US" sz="2400" dirty="0" smtClean="0"/>
          </a:p>
          <a:p>
            <a:r>
              <a:rPr lang="en-US" sz="2400" dirty="0" smtClean="0"/>
              <a:t>Extreme point </a:t>
            </a:r>
            <a:r>
              <a:rPr lang="en-US" sz="2400" dirty="0" smtClean="0">
                <a:sym typeface="Symbol"/>
              </a:rPr>
              <a:t></a:t>
            </a:r>
            <a:r>
              <a:rPr lang="en-US" sz="2400" dirty="0" smtClean="0">
                <a:sym typeface="Wingdings" pitchFamily="2" charset="2"/>
              </a:rPr>
              <a:t> corner point </a:t>
            </a:r>
            <a:r>
              <a:rPr lang="en-US" sz="2400" dirty="0" smtClean="0">
                <a:sym typeface="Symbol"/>
              </a:rPr>
              <a:t></a:t>
            </a:r>
            <a:r>
              <a:rPr lang="en-US" sz="2400" dirty="0" smtClean="0">
                <a:sym typeface="Wingdings" pitchFamily="2" charset="2"/>
              </a:rPr>
              <a:t> vertex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Degenerate extreme point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Order of degeneracy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Degenerate polyhedral set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Degeneracy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Which of these polytopes have degenerate extreme points?</a:t>
            </a:r>
          </a:p>
          <a:p>
            <a:r>
              <a:rPr lang="en-US" sz="2000" dirty="0" smtClean="0"/>
              <a:t>What is their order of degeneracy?</a:t>
            </a:r>
            <a:endParaRPr lang="en-US" sz="2000" dirty="0"/>
          </a:p>
        </p:txBody>
      </p:sp>
      <p:pic>
        <p:nvPicPr>
          <p:cNvPr id="25602" name="Picture 2" descr="File:Snub dodecahedron ccw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048" y="4540920"/>
            <a:ext cx="1568370" cy="1568370"/>
          </a:xfrm>
          <a:prstGeom prst="rect">
            <a:avLst/>
          </a:prstGeom>
          <a:noFill/>
        </p:spPr>
      </p:pic>
      <p:pic>
        <p:nvPicPr>
          <p:cNvPr id="25606" name="Picture 6" descr="File:Uniform polyhedron-53-t1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4696" y="4540920"/>
            <a:ext cx="1626925" cy="1626925"/>
          </a:xfrm>
          <a:prstGeom prst="rect">
            <a:avLst/>
          </a:prstGeom>
          <a:noFill/>
        </p:spPr>
      </p:pic>
      <p:pic>
        <p:nvPicPr>
          <p:cNvPr id="25612" name="Picture 12" descr="http://assets.nybooks.com/media/photo/2011/10/05/Weinberg-1-102711_jpg_630x171_crop_q85.jpg"/>
          <p:cNvPicPr>
            <a:picLocks noChangeAspect="1" noChangeArrowheads="1"/>
          </p:cNvPicPr>
          <p:nvPr/>
        </p:nvPicPr>
        <p:blipFill>
          <a:blip r:embed="rId6" cstate="print"/>
          <a:srcRect b="20334"/>
          <a:stretch>
            <a:fillRect/>
          </a:stretch>
        </p:blipFill>
        <p:spPr bwMode="auto">
          <a:xfrm>
            <a:off x="690405" y="2701808"/>
            <a:ext cx="8178829" cy="1768555"/>
          </a:xfrm>
          <a:prstGeom prst="rect">
            <a:avLst/>
          </a:prstGeom>
          <a:noFill/>
        </p:spPr>
      </p:pic>
      <p:pic>
        <p:nvPicPr>
          <p:cNvPr id="25616" name="Picture 16" descr="http://www.google.com/url?sa=i&amp;source=images&amp;cd=&amp;docid=HE8Q1ycQH041xM&amp;tbnid=4LJskfq7Vv4hZM:&amp;ved=0CAUQjBw4FA&amp;url=http%3A%2F%2Fwww.math.cornell.edu%2F~mec%2F2003-2004%2Fgeometry%2Fplatonic%2Fsoccer.gif&amp;ei=yH3pUqiDAbOjsQSy6IDYDg&amp;psig=AFQjCNG4OYk8TpRc3o32cPvk6SoxKhLgFg&amp;ust=1391120200073433"/>
          <p:cNvPicPr>
            <a:picLocks noChangeAspect="1" noChangeArrowheads="1"/>
          </p:cNvPicPr>
          <p:nvPr/>
        </p:nvPicPr>
        <p:blipFill>
          <a:blip r:embed="rId7" cstate="print"/>
          <a:srcRect l="14119" t="12242" r="12269" b="13723"/>
          <a:stretch>
            <a:fillRect/>
          </a:stretch>
        </p:blipFill>
        <p:spPr bwMode="auto">
          <a:xfrm>
            <a:off x="6284846" y="4540920"/>
            <a:ext cx="1637791" cy="1647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71676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Geometry of Polyhedral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Face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) - points defined by a set of binding, defining hyperplanes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Symbol"/>
                  </a:rPr>
                  <a:t> max # of linearly independent defining hyperplanes at all points feasible to F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Dimension of a Face: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sym typeface="Symbol"/>
                      </a:rPr>
                      <m:t>dim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fully dimensional: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000" dirty="0"/>
                  <a:t> (i.e.,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sym typeface="Symbol"/>
                      </a:rPr>
                      <m:t>dim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 smtClean="0"/>
                  <a:t>Improper faces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0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</m:oMath>
                </a14:m>
                <a:r>
                  <a:rPr lang="en-US" sz="2000" dirty="0" smtClean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∅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Proper faces / facets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sym typeface="Symbol"/>
                      </a:rPr>
                      <m:t>dim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⁡(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)−1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Extreme Point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sym typeface="Symbol"/>
                      </a:rPr>
                      <m:t>dim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)=0</m:t>
                    </m:r>
                  </m:oMath>
                </a14:m>
                <a:r>
                  <a:rPr lang="en-US" sz="2000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Edge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sym typeface="Symbol"/>
                      </a:rPr>
                      <m:t>dim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)=1</m:t>
                    </m:r>
                  </m:oMath>
                </a14:m>
                <a:r>
                  <a:rPr lang="en-US" sz="2000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Adjacent extreme points</a:t>
                </a:r>
              </a:p>
              <a:p>
                <a:r>
                  <a:rPr lang="en-US" sz="2000" dirty="0" smtClean="0"/>
                  <a:t>Recession directions</a:t>
                </a:r>
              </a:p>
              <a:p>
                <a:r>
                  <a:rPr lang="en-US" sz="2000" dirty="0" smtClean="0"/>
                  <a:t>Extreme directions</a:t>
                </a:r>
              </a:p>
              <a:p>
                <a:pP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Feasible Regions via EPs &amp; EDs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779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779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2384385" y="1990846"/>
            <a:ext cx="1967698" cy="15278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63656" y="1990846"/>
            <a:ext cx="1736202" cy="14352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21986" y="2500132"/>
            <a:ext cx="2346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bounded polyhedral set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(i.e., a </a:t>
            </a:r>
            <a:r>
              <a:rPr lang="en-US" sz="1600" dirty="0" err="1" smtClean="0">
                <a:solidFill>
                  <a:srgbClr val="0000FF"/>
                </a:solidFill>
              </a:rPr>
              <a:t>polytope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0574" y="2500132"/>
            <a:ext cx="1584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u="sng" dirty="0" smtClean="0">
                <a:solidFill>
                  <a:srgbClr val="0000FF"/>
                </a:solidFill>
              </a:rPr>
              <a:t>un</a:t>
            </a:r>
            <a:r>
              <a:rPr lang="en-US" sz="1600" dirty="0" smtClean="0">
                <a:solidFill>
                  <a:srgbClr val="0000FF"/>
                </a:solidFill>
              </a:rPr>
              <a:t>bounded polyhedral set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5100638" y="3614856"/>
                <a:ext cx="2824162" cy="24947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0638" y="3614856"/>
                <a:ext cx="2824162" cy="2494788"/>
              </a:xfrm>
              <a:prstGeom prst="rect">
                <a:avLst/>
              </a:prstGeom>
              <a:blipFill rotWithShape="0">
                <a:blip r:embed="rId3"/>
                <a:stretch>
                  <a:fillRect b="-3406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>
                <a:off x="783029" y="3614856"/>
                <a:ext cx="2824162" cy="249478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029" y="3614856"/>
                <a:ext cx="2824162" cy="2494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 bwMode="auto">
              <a:xfrm>
                <a:off x="4775244" y="2981325"/>
                <a:ext cx="4225925" cy="288269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percentage of the new product comprised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0.20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5244" y="2981325"/>
                <a:ext cx="4225925" cy="2882698"/>
              </a:xfrm>
              <a:prstGeom prst="rect">
                <a:avLst/>
              </a:prstGeom>
              <a:blipFill rotWithShape="0">
                <a:blip r:embed="rId2"/>
                <a:stretch>
                  <a:fillRect l="-287" t="-21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257175" y="2981325"/>
                <a:ext cx="4225925" cy="288269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percentage of the new product comprised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0.20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=0.25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75" y="2981325"/>
                <a:ext cx="4225925" cy="2882698"/>
              </a:xfrm>
              <a:prstGeom prst="rect">
                <a:avLst/>
              </a:prstGeom>
              <a:blipFill rotWithShape="0">
                <a:blip r:embed="rId3"/>
                <a:stretch>
                  <a:fillRect l="-288" t="-21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(1 of 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8"/>
            <a:ext cx="8224939" cy="4115373"/>
          </a:xfrm>
        </p:spPr>
        <p:txBody>
          <a:bodyPr/>
          <a:lstStyle/>
          <a:p>
            <a:r>
              <a:rPr lang="en-US" dirty="0" smtClean="0"/>
              <a:t>What’s the difference between these two formulations?</a:t>
            </a:r>
          </a:p>
          <a:p>
            <a:r>
              <a:rPr lang="en-US" dirty="0" smtClean="0"/>
              <a:t>What does the objective function calculate?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8096" y="2688884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#1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6060096" y="2688884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#2</a:t>
            </a:r>
            <a:endParaRPr lang="en-US" sz="16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2.1 &amp; Figure 2.19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are the authors illustrating with this diagram?</a:t>
            </a:r>
          </a:p>
          <a:p>
            <a:pPr lvl="1"/>
            <a:r>
              <a:rPr lang="en-US" sz="2000" dirty="0" smtClean="0"/>
              <a:t>What’s the significance of the figure?</a:t>
            </a:r>
          </a:p>
          <a:p>
            <a:r>
              <a:rPr lang="en-US" sz="2000" dirty="0" smtClean="0"/>
              <a:t>Expectations for reading proofs</a:t>
            </a:r>
          </a:p>
          <a:p>
            <a:pPr lvl="1"/>
            <a:r>
              <a:rPr lang="en-US" sz="2000" dirty="0" smtClean="0"/>
              <a:t>What’s being proven – statement or contrapositive</a:t>
            </a:r>
          </a:p>
          <a:p>
            <a:pPr lvl="1"/>
            <a:r>
              <a:rPr lang="en-US" sz="2000" dirty="0" smtClean="0"/>
              <a:t>Type of proof – direct, induction, contradiction, etc.</a:t>
            </a:r>
          </a:p>
          <a:p>
            <a:pPr marL="457158" lvl="1" indent="0">
              <a:buNone/>
            </a:pPr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19155" y="1056946"/>
            <a:ext cx="5785412" cy="3242205"/>
            <a:chOff x="1819155" y="1670864"/>
            <a:chExt cx="5785412" cy="3242205"/>
          </a:xfrm>
        </p:grpSpPr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9155" y="1670864"/>
              <a:ext cx="5785412" cy="324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Curved Connector 12"/>
            <p:cNvCxnSpPr/>
            <p:nvPr/>
          </p:nvCxnSpPr>
          <p:spPr bwMode="auto">
            <a:xfrm rot="10800000" flipV="1">
              <a:off x="4849793" y="2338085"/>
              <a:ext cx="1898251" cy="34724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 bwMode="auto">
                <a:xfrm>
                  <a:off x="6725478" y="2184458"/>
                  <a:ext cx="449970" cy="39461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5478" y="2184458"/>
                  <a:ext cx="449970" cy="3946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11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Complete the tutorial as posted </a:t>
            </a:r>
            <a:r>
              <a:rPr lang="en-US" sz="2000" smtClean="0"/>
              <a:t>on Canvas</a:t>
            </a:r>
            <a:endParaRPr lang="en-US" sz="18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</a:t>
            </a:r>
            <a:r>
              <a:rPr lang="en-US" dirty="0" smtClean="0"/>
              <a:t>(regular)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11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Sections 3.1-3.6</a:t>
            </a:r>
          </a:p>
          <a:p>
            <a:endParaRPr lang="en-US" sz="2000" dirty="0" smtClean="0"/>
          </a:p>
          <a:p>
            <a:r>
              <a:rPr lang="en-US" sz="2000" dirty="0" smtClean="0"/>
              <a:t>Supplemental readings on Canvas</a:t>
            </a:r>
          </a:p>
          <a:p>
            <a:pPr lvl="1"/>
            <a:r>
              <a:rPr lang="en-US" sz="1800" dirty="0" err="1"/>
              <a:t>Dantzig</a:t>
            </a:r>
            <a:r>
              <a:rPr lang="en-US" sz="1800" dirty="0"/>
              <a:t>, G. B. (1983). Reminiscences about the origins of linear programming. In </a:t>
            </a:r>
            <a:r>
              <a:rPr lang="en-US" sz="1800" i="1" dirty="0"/>
              <a:t>Mathematical Programming The State of the Art</a:t>
            </a:r>
            <a:r>
              <a:rPr lang="en-US" sz="1800" dirty="0"/>
              <a:t> (pp. 78-86). Springer, Berlin, Heidelberg</a:t>
            </a:r>
            <a:r>
              <a:rPr lang="en-US" sz="1800" dirty="0" smtClean="0"/>
              <a:t>.</a:t>
            </a:r>
            <a:endParaRPr lang="en-US" sz="1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Homework #3: Problem 1.2 (Phase 2)</a:t>
            </a:r>
          </a:p>
          <a:p>
            <a:pPr lvl="1"/>
            <a:r>
              <a:rPr lang="en-US" sz="1800" dirty="0"/>
              <a:t>Include your manual formulation from Phase 1, updated and/or corrected as </a:t>
            </a:r>
            <a:r>
              <a:rPr lang="en-US" sz="1800" dirty="0" smtClean="0"/>
              <a:t>appropriate</a:t>
            </a:r>
          </a:p>
          <a:p>
            <a:pPr lvl="1"/>
            <a:r>
              <a:rPr lang="en-US" sz="1800" dirty="0" smtClean="0"/>
              <a:t>Model </a:t>
            </a:r>
            <a:r>
              <a:rPr lang="en-US" sz="1800" dirty="0"/>
              <a:t>the compact formulation in GAMS to leverage the indices on decision variables and constraints to write a shorter (denser) formulation</a:t>
            </a:r>
          </a:p>
        </p:txBody>
      </p:sp>
    </p:spTree>
    <p:extLst>
      <p:ext uri="{BB962C8B-B14F-4D97-AF65-F5344CB8AC3E}">
        <p14:creationId xmlns:p14="http://schemas.microsoft.com/office/powerpoint/2010/main" val="1009864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(2 of 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8"/>
            <a:ext cx="8224939" cy="4115373"/>
          </a:xfrm>
        </p:spPr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with this formulation?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3629412" y="1855507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#3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59037" y="2265413"/>
                <a:ext cx="4225925" cy="294666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percentage of the new product comprised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</a:rPr>
                      <m:t>0.20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037" y="2265413"/>
                <a:ext cx="4225925" cy="2946667"/>
              </a:xfrm>
              <a:prstGeom prst="rect">
                <a:avLst/>
              </a:prstGeom>
              <a:blipFill rotWithShape="0">
                <a:blip r:embed="rId2"/>
                <a:stretch>
                  <a:fillRect l="-287" t="-20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(3 of 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203368"/>
            <a:ext cx="8224939" cy="4115373"/>
          </a:xfrm>
        </p:spPr>
        <p:txBody>
          <a:bodyPr/>
          <a:lstStyle/>
          <a:p>
            <a:r>
              <a:rPr lang="en-US" dirty="0" smtClean="0"/>
              <a:t>Notice that we’ve redefined our scale for “%”</a:t>
            </a:r>
          </a:p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with this formulation?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How could we fix it?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9412" y="2232150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#4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59037" y="2576309"/>
                <a:ext cx="4225925" cy="29173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percentage of the new product comprised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9900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9900"/>
                    </a:solidFill>
                    <a:effectLst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037" y="2576309"/>
                <a:ext cx="4225925" cy="2917314"/>
              </a:xfrm>
              <a:prstGeom prst="rect">
                <a:avLst/>
              </a:prstGeom>
              <a:blipFill rotWithShape="0">
                <a:blip r:embed="rId2"/>
                <a:stretch>
                  <a:fillRect l="-287" t="-20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(4 of 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8"/>
            <a:ext cx="8224939" cy="4115373"/>
          </a:xfrm>
        </p:spPr>
        <p:txBody>
          <a:bodyPr/>
          <a:lstStyle/>
          <a:p>
            <a:r>
              <a:rPr lang="en-US" dirty="0" smtClean="0"/>
              <a:t>Have we fixed the problem?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objective function now measure?  </a:t>
            </a:r>
          </a:p>
          <a:p>
            <a:r>
              <a:rPr lang="en-US" dirty="0" smtClean="0"/>
              <a:t>Is this OK?</a:t>
            </a:r>
          </a:p>
        </p:txBody>
      </p:sp>
      <p:sp>
        <p:nvSpPr>
          <p:cNvPr id="5" name="Rectangle 4"/>
          <p:cNvSpPr/>
          <p:nvPr/>
        </p:nvSpPr>
        <p:spPr>
          <a:xfrm>
            <a:off x="3743887" y="1974129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#5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2459037" y="2312683"/>
                <a:ext cx="4225925" cy="289147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percentage of the new product comprised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9900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9900"/>
                    </a:solidFill>
                    <a:effectLst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037" y="2312683"/>
                <a:ext cx="4225925" cy="2891472"/>
              </a:xfrm>
              <a:prstGeom prst="rect">
                <a:avLst/>
              </a:prstGeom>
              <a:blipFill rotWithShape="0">
                <a:blip r:embed="rId2"/>
                <a:stretch>
                  <a:fillRect l="-28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(5 of 7)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8"/>
            <a:ext cx="8224939" cy="4115373"/>
          </a:xfrm>
        </p:spPr>
        <p:txBody>
          <a:bodyPr/>
          <a:lstStyle/>
          <a:p>
            <a:r>
              <a:rPr lang="en-US" dirty="0" smtClean="0"/>
              <a:t>Is this formulation valid?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objective function now measure?  </a:t>
            </a:r>
          </a:p>
          <a:p>
            <a:r>
              <a:rPr lang="en-US" dirty="0" smtClean="0"/>
              <a:t>Is this OK?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9412" y="1903075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#6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2459037" y="2241629"/>
                <a:ext cx="4225925" cy="2879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amount (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in kg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in 1 kg of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 new product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=0.25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≤0.25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≤0.35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037" y="2241629"/>
                <a:ext cx="4225925" cy="2879011"/>
              </a:xfrm>
              <a:prstGeom prst="rect">
                <a:avLst/>
              </a:prstGeom>
              <a:blipFill rotWithShape="0">
                <a:blip r:embed="rId2"/>
                <a:stretch>
                  <a:fillRect l="-287" t="-21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9"/>
            <a:ext cx="8224939" cy="3841800"/>
          </a:xfrm>
        </p:spPr>
        <p:txBody>
          <a:bodyPr/>
          <a:lstStyle/>
          <a:p>
            <a:r>
              <a:rPr lang="en-US" dirty="0" smtClean="0"/>
              <a:t>Is this formulation valid?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objective function now measure?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(6 of 7)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9412" y="1843932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#7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2487613" y="2241629"/>
                <a:ext cx="4225925" cy="2879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amount (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in kg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in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 kg of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 new product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=0.25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≤0.25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≤0.35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613" y="2241629"/>
                <a:ext cx="4225925" cy="2879011"/>
              </a:xfrm>
              <a:prstGeom prst="rect">
                <a:avLst/>
              </a:prstGeom>
              <a:blipFill rotWithShape="0">
                <a:blip r:embed="rId2"/>
                <a:stretch>
                  <a:fillRect l="-288" t="-21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388568"/>
            <a:ext cx="8224939" cy="4115373"/>
          </a:xfrm>
        </p:spPr>
        <p:txBody>
          <a:bodyPr/>
          <a:lstStyle/>
          <a:p>
            <a:r>
              <a:rPr lang="en-US" dirty="0" smtClean="0"/>
              <a:t>Is this formulation valid?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objective function now measure?</a:t>
            </a:r>
          </a:p>
          <a:p>
            <a:r>
              <a:rPr lang="en-US" dirty="0" smtClean="0"/>
              <a:t>What is it’s value at optimality?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1636776" y="2304398"/>
                <a:ext cx="5873015" cy="25693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amount (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9900CC"/>
                    </a:solidFill>
                    <a:effectLst/>
                  </a:rPr>
                  <a:t>in kg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 of compound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, in the 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new product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4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5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+20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sSub>
                              <m:sSubPr>
                                <m:ctrlP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5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=0.25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+0.35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0.20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≤0.25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≤0.35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76" y="2304398"/>
                <a:ext cx="5873015" cy="2569354"/>
              </a:xfrm>
              <a:prstGeom prst="rect">
                <a:avLst/>
              </a:prstGeom>
              <a:blipFill rotWithShape="0">
                <a:blip r:embed="rId2"/>
                <a:stretch>
                  <a:fillRect l="-207" t="-23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000" dirty="0" smtClean="0"/>
              <a:t>(7 of 7)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6263" y="1924950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Formulation #8</a:t>
            </a:r>
            <a:endParaRPr lang="en-US" sz="16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8" name="Picture 10" descr="http://jantelagom.files.wordpress.com/2010/07/b-17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4437" y="0"/>
            <a:ext cx="9395762" cy="6858000"/>
          </a:xfrm>
          <a:prstGeom prst="rect">
            <a:avLst/>
          </a:prstGeom>
          <a:noFill/>
        </p:spPr>
      </p:pic>
      <p:pic>
        <p:nvPicPr>
          <p:cNvPr id="58376" name="Picture 8" descr="http://jantelagom.files.wordpress.com/2010/07/b-17-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25" y="0"/>
            <a:ext cx="9144000" cy="7100415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10598</TotalTime>
  <Words>657</Words>
  <Application>Microsoft Office PowerPoint</Application>
  <PresentationFormat>On-screen Show (4:3)</PresentationFormat>
  <Paragraphs>248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Wingdings</vt:lpstr>
      <vt:lpstr>Standard PowerPoint Brief - Template</vt:lpstr>
      <vt:lpstr>Homework #1 Feedback</vt:lpstr>
      <vt:lpstr>Homework Discussion (1 of 7)</vt:lpstr>
      <vt:lpstr>Homework Discussion (2 of 7)</vt:lpstr>
      <vt:lpstr>Homework Discussion (3 of 7)</vt:lpstr>
      <vt:lpstr>Homework Discussion (4 of 7)</vt:lpstr>
      <vt:lpstr>Homework Discussion (5 of 7)</vt:lpstr>
      <vt:lpstr>Homework Discussion (6 of 7)</vt:lpstr>
      <vt:lpstr>Homework Discussion (7 of 7)</vt:lpstr>
      <vt:lpstr>PowerPoint Presentation</vt:lpstr>
      <vt:lpstr>OPER 610 Lesson 03  Linear Algebra, Convex Analysis, and Polyhedral Sets</vt:lpstr>
      <vt:lpstr>Vectors</vt:lpstr>
      <vt:lpstr>Matrices</vt:lpstr>
      <vt:lpstr>Convex Sets</vt:lpstr>
      <vt:lpstr>Convex Functions</vt:lpstr>
      <vt:lpstr>Polyhedral Sets &amp; Cones</vt:lpstr>
      <vt:lpstr>Extreme Points</vt:lpstr>
      <vt:lpstr>Degeneracy</vt:lpstr>
      <vt:lpstr>Surface Geometry of Polyhedral Sets</vt:lpstr>
      <vt:lpstr>Representation of Feasible Regions via EPs &amp; EDs</vt:lpstr>
      <vt:lpstr>Theorem 2.1 &amp; Figure 2.19 Discussion</vt:lpstr>
      <vt:lpstr>Questions &amp; Discussion</vt:lpstr>
      <vt:lpstr>For next class</vt:lpstr>
      <vt:lpstr>For next (regular)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521</cp:revision>
  <cp:lastPrinted>2016-01-06T21:25:33Z</cp:lastPrinted>
  <dcterms:created xsi:type="dcterms:W3CDTF">2004-05-05T12:20:29Z</dcterms:created>
  <dcterms:modified xsi:type="dcterms:W3CDTF">2023-01-09T21:59:00Z</dcterms:modified>
</cp:coreProperties>
</file>