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4"/>
  </p:notesMasterIdLst>
  <p:handoutMasterIdLst>
    <p:handoutMasterId r:id="rId15"/>
  </p:handoutMasterIdLst>
  <p:sldIdLst>
    <p:sldId id="442" r:id="rId2"/>
    <p:sldId id="469" r:id="rId3"/>
    <p:sldId id="474" r:id="rId4"/>
    <p:sldId id="470" r:id="rId5"/>
    <p:sldId id="468" r:id="rId6"/>
    <p:sldId id="475" r:id="rId7"/>
    <p:sldId id="476" r:id="rId8"/>
    <p:sldId id="473" r:id="rId9"/>
    <p:sldId id="477" r:id="rId10"/>
    <p:sldId id="478" r:id="rId11"/>
    <p:sldId id="479" r:id="rId12"/>
    <p:sldId id="466" r:id="rId1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009900"/>
    <a:srgbClr val="FF7C80"/>
    <a:srgbClr val="FF99CC"/>
    <a:srgbClr val="B2B2B2"/>
    <a:srgbClr val="CC9900"/>
    <a:srgbClr val="0066FF"/>
    <a:srgbClr val="FFFF66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56" autoAdjust="0"/>
  </p:normalViewPr>
  <p:slideViewPr>
    <p:cSldViewPr snapToGrid="0">
      <p:cViewPr varScale="1">
        <p:scale>
          <a:sx n="109" d="100"/>
          <a:sy n="109" d="100"/>
        </p:scale>
        <p:origin x="16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2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3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3827" y="-114753"/>
            <a:ext cx="6718667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0.png"/><Relationship Id="rId7" Type="http://schemas.openxmlformats.org/officeDocument/2006/relationships/image" Target="NULL"/><Relationship Id="rId12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9" Type="http://schemas.openxmlformats.org/officeDocument/2006/relationships/image" Target="NUL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5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1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2.png"/><Relationship Id="rId3" Type="http://schemas.openxmlformats.org/officeDocument/2006/relationships/image" Target="../media/image150.png"/><Relationship Id="rId7" Type="http://schemas.openxmlformats.org/officeDocument/2006/relationships/image" Target="../media/image16.png"/><Relationship Id="rId12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5" Type="http://schemas.openxmlformats.org/officeDocument/2006/relationships/image" Target="../media/image14.png"/><Relationship Id="rId10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0.png"/><Relationship Id="rId7" Type="http://schemas.openxmlformats.org/officeDocument/2006/relationships/image" Target="../media/image3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36.png"/><Relationship Id="rId4" Type="http://schemas.openxmlformats.org/officeDocument/2006/relationships/image" Target="../media/image60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 618 </a:t>
            </a:r>
            <a:r>
              <a:rPr lang="en-US"/>
              <a:t>Lesson </a:t>
            </a:r>
            <a:r>
              <a:rPr lang="en-US" smtClean="0"/>
              <a:t>16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Coalition </a:t>
            </a:r>
            <a:r>
              <a:rPr lang="en-US" smtClean="0"/>
              <a:t>Game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Dr.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ym typeface="Symbol" panose="05050102010706020507" pitchFamily="18" charset="2"/>
              </a:rPr>
              <a:t>-core &amp; Least Core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2" y="1112771"/>
                <a:ext cx="6259580" cy="4115373"/>
              </a:xfrm>
            </p:spPr>
            <p:txBody>
              <a:bodyPr/>
              <a:lstStyle/>
              <a:p>
                <a:r>
                  <a:rPr lang="en-US" sz="2000" dirty="0" smtClean="0">
                    <a:sym typeface="Symbol" panose="05050102010706020507" pitchFamily="18" charset="2"/>
                  </a:rPr>
                  <a:t>-core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 ∀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sym typeface="Symbol" panose="05050102010706020507" pitchFamily="18" charset="2"/>
                </a:endParaRPr>
              </a:p>
              <a:p>
                <a:endParaRPr lang="en-US" sz="2000" dirty="0" smtClean="0">
                  <a:sym typeface="Symbol" panose="05050102010706020507" pitchFamily="18" charset="2"/>
                </a:endParaRPr>
              </a:p>
              <a:p>
                <a:r>
                  <a:rPr lang="en-US" sz="2000" dirty="0" smtClean="0">
                    <a:sym typeface="Symbol" panose="05050102010706020507" pitchFamily="18" charset="2"/>
                  </a:rPr>
                  <a:t>Least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𝜀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𝜈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 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∀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⊂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∈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=1.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2" y="1112771"/>
                <a:ext cx="6259580" cy="4115373"/>
              </a:xfrm>
              <a:blipFill rotWithShape="0">
                <a:blip r:embed="rId2"/>
                <a:stretch>
                  <a:fillRect l="-876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061052" y="1271678"/>
            <a:ext cx="2553889" cy="2006544"/>
            <a:chOff x="2931421" y="2632455"/>
            <a:chExt cx="5202663" cy="4087635"/>
          </a:xfrm>
        </p:grpSpPr>
        <p:sp>
          <p:nvSpPr>
            <p:cNvPr id="7" name="Isosceles Triangle 6"/>
            <p:cNvSpPr/>
            <p:nvPr/>
          </p:nvSpPr>
          <p:spPr bwMode="auto">
            <a:xfrm>
              <a:off x="3568301" y="3018361"/>
              <a:ext cx="3778681" cy="3257483"/>
            </a:xfrm>
            <a:prstGeom prst="triangle">
              <a:avLst/>
            </a:prstGeom>
            <a:solidFill>
              <a:srgbClr val="B2B2B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759976" y="2632455"/>
                  <a:ext cx="1850111" cy="5225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=(1,0,0)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976" y="2632455"/>
                  <a:ext cx="1850111" cy="52250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931421" y="6197582"/>
                  <a:ext cx="1279599" cy="5225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0)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1421" y="6197582"/>
                  <a:ext cx="1279599" cy="52250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 bwMode="auto">
            <a:xfrm flipV="1">
              <a:off x="5245370" y="3957502"/>
              <a:ext cx="1556911" cy="26843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957344" y="5461473"/>
              <a:ext cx="51767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flipH="1" flipV="1">
              <a:off x="3149191" y="3957502"/>
              <a:ext cx="1556911" cy="26843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704055" y="6195085"/>
                  <a:ext cx="1279597" cy="5225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4055" y="6195085"/>
                  <a:ext cx="1279597" cy="5225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 bwMode="auto">
            <a:xfrm flipH="1" flipV="1">
              <a:off x="4735135" y="3088854"/>
              <a:ext cx="1848457" cy="31869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3918282" y="3175496"/>
              <a:ext cx="2010475" cy="34663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957344" y="5950095"/>
              <a:ext cx="51767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Freeform 12"/>
            <p:cNvSpPr/>
            <p:nvPr/>
          </p:nvSpPr>
          <p:spPr bwMode="auto">
            <a:xfrm>
              <a:off x="4325237" y="5458751"/>
              <a:ext cx="1603520" cy="493893"/>
            </a:xfrm>
            <a:custGeom>
              <a:avLst/>
              <a:gdLst>
                <a:gd name="connsiteX0" fmla="*/ 0 w 1584960"/>
                <a:gd name="connsiteY0" fmla="*/ 0 h 713232"/>
                <a:gd name="connsiteX1" fmla="*/ 1584960 w 1584960"/>
                <a:gd name="connsiteY1" fmla="*/ 0 h 713232"/>
                <a:gd name="connsiteX2" fmla="*/ 1182624 w 1584960"/>
                <a:gd name="connsiteY2" fmla="*/ 713232 h 713232"/>
                <a:gd name="connsiteX3" fmla="*/ 384048 w 1584960"/>
                <a:gd name="connsiteY3" fmla="*/ 713232 h 713232"/>
                <a:gd name="connsiteX4" fmla="*/ 0 w 1584960"/>
                <a:gd name="connsiteY4" fmla="*/ 0 h 713232"/>
                <a:gd name="connsiteX0" fmla="*/ 0 w 1584960"/>
                <a:gd name="connsiteY0" fmla="*/ 0 h 713232"/>
                <a:gd name="connsiteX1" fmla="*/ 1584960 w 1584960"/>
                <a:gd name="connsiteY1" fmla="*/ 0 h 713232"/>
                <a:gd name="connsiteX2" fmla="*/ 1182624 w 1584960"/>
                <a:gd name="connsiteY2" fmla="*/ 713232 h 713232"/>
                <a:gd name="connsiteX3" fmla="*/ 387858 w 1584960"/>
                <a:gd name="connsiteY3" fmla="*/ 696087 h 713232"/>
                <a:gd name="connsiteX4" fmla="*/ 0 w 1584960"/>
                <a:gd name="connsiteY4" fmla="*/ 0 h 713232"/>
                <a:gd name="connsiteX0" fmla="*/ 0 w 1584960"/>
                <a:gd name="connsiteY0" fmla="*/ 0 h 696087"/>
                <a:gd name="connsiteX1" fmla="*/ 1584960 w 1584960"/>
                <a:gd name="connsiteY1" fmla="*/ 0 h 696087"/>
                <a:gd name="connsiteX2" fmla="*/ 1195959 w 1584960"/>
                <a:gd name="connsiteY2" fmla="*/ 690372 h 696087"/>
                <a:gd name="connsiteX3" fmla="*/ 387858 w 1584960"/>
                <a:gd name="connsiteY3" fmla="*/ 696087 h 696087"/>
                <a:gd name="connsiteX4" fmla="*/ 0 w 1584960"/>
                <a:gd name="connsiteY4" fmla="*/ 0 h 696087"/>
                <a:gd name="connsiteX0" fmla="*/ 0 w 1588770"/>
                <a:gd name="connsiteY0" fmla="*/ 22860 h 696087"/>
                <a:gd name="connsiteX1" fmla="*/ 1588770 w 1588770"/>
                <a:gd name="connsiteY1" fmla="*/ 0 h 696087"/>
                <a:gd name="connsiteX2" fmla="*/ 1199769 w 1588770"/>
                <a:gd name="connsiteY2" fmla="*/ 690372 h 696087"/>
                <a:gd name="connsiteX3" fmla="*/ 391668 w 1588770"/>
                <a:gd name="connsiteY3" fmla="*/ 696087 h 696087"/>
                <a:gd name="connsiteX4" fmla="*/ 0 w 1588770"/>
                <a:gd name="connsiteY4" fmla="*/ 22860 h 696087"/>
                <a:gd name="connsiteX0" fmla="*/ 0 w 1588770"/>
                <a:gd name="connsiteY0" fmla="*/ 5715 h 678942"/>
                <a:gd name="connsiteX1" fmla="*/ 1588770 w 1588770"/>
                <a:gd name="connsiteY1" fmla="*/ 0 h 678942"/>
                <a:gd name="connsiteX2" fmla="*/ 1199769 w 1588770"/>
                <a:gd name="connsiteY2" fmla="*/ 673227 h 678942"/>
                <a:gd name="connsiteX3" fmla="*/ 391668 w 1588770"/>
                <a:gd name="connsiteY3" fmla="*/ 678942 h 678942"/>
                <a:gd name="connsiteX4" fmla="*/ 0 w 1588770"/>
                <a:gd name="connsiteY4" fmla="*/ 5715 h 678942"/>
                <a:gd name="connsiteX0" fmla="*/ 0 w 1581150"/>
                <a:gd name="connsiteY0" fmla="*/ 5715 h 678942"/>
                <a:gd name="connsiteX1" fmla="*/ 1581150 w 1581150"/>
                <a:gd name="connsiteY1" fmla="*/ 0 h 678942"/>
                <a:gd name="connsiteX2" fmla="*/ 1199769 w 1581150"/>
                <a:gd name="connsiteY2" fmla="*/ 673227 h 678942"/>
                <a:gd name="connsiteX3" fmla="*/ 391668 w 1581150"/>
                <a:gd name="connsiteY3" fmla="*/ 678942 h 678942"/>
                <a:gd name="connsiteX4" fmla="*/ 0 w 1581150"/>
                <a:gd name="connsiteY4" fmla="*/ 5715 h 678942"/>
                <a:gd name="connsiteX0" fmla="*/ 0 w 1581150"/>
                <a:gd name="connsiteY0" fmla="*/ 5715 h 678942"/>
                <a:gd name="connsiteX1" fmla="*/ 1581150 w 1581150"/>
                <a:gd name="connsiteY1" fmla="*/ 0 h 678942"/>
                <a:gd name="connsiteX2" fmla="*/ 1192149 w 1581150"/>
                <a:gd name="connsiteY2" fmla="*/ 671322 h 678942"/>
                <a:gd name="connsiteX3" fmla="*/ 391668 w 1581150"/>
                <a:gd name="connsiteY3" fmla="*/ 678942 h 678942"/>
                <a:gd name="connsiteX4" fmla="*/ 0 w 1581150"/>
                <a:gd name="connsiteY4" fmla="*/ 5715 h 678942"/>
                <a:gd name="connsiteX0" fmla="*/ 0 w 1577340"/>
                <a:gd name="connsiteY0" fmla="*/ 0 h 678942"/>
                <a:gd name="connsiteX1" fmla="*/ 1577340 w 1577340"/>
                <a:gd name="connsiteY1" fmla="*/ 0 h 678942"/>
                <a:gd name="connsiteX2" fmla="*/ 1188339 w 1577340"/>
                <a:gd name="connsiteY2" fmla="*/ 671322 h 678942"/>
                <a:gd name="connsiteX3" fmla="*/ 387858 w 1577340"/>
                <a:gd name="connsiteY3" fmla="*/ 678942 h 678942"/>
                <a:gd name="connsiteX4" fmla="*/ 0 w 1577340"/>
                <a:gd name="connsiteY4" fmla="*/ 0 h 678942"/>
                <a:gd name="connsiteX0" fmla="*/ 0 w 1584960"/>
                <a:gd name="connsiteY0" fmla="*/ 0 h 678942"/>
                <a:gd name="connsiteX1" fmla="*/ 1584960 w 1584960"/>
                <a:gd name="connsiteY1" fmla="*/ 0 h 678942"/>
                <a:gd name="connsiteX2" fmla="*/ 1195959 w 1584960"/>
                <a:gd name="connsiteY2" fmla="*/ 671322 h 678942"/>
                <a:gd name="connsiteX3" fmla="*/ 395478 w 1584960"/>
                <a:gd name="connsiteY3" fmla="*/ 678942 h 678942"/>
                <a:gd name="connsiteX4" fmla="*/ 0 w 1584960"/>
                <a:gd name="connsiteY4" fmla="*/ 0 h 678942"/>
                <a:gd name="connsiteX0" fmla="*/ 0 w 1575435"/>
                <a:gd name="connsiteY0" fmla="*/ 1905 h 678942"/>
                <a:gd name="connsiteX1" fmla="*/ 1575435 w 1575435"/>
                <a:gd name="connsiteY1" fmla="*/ 0 h 678942"/>
                <a:gd name="connsiteX2" fmla="*/ 1186434 w 1575435"/>
                <a:gd name="connsiteY2" fmla="*/ 671322 h 678942"/>
                <a:gd name="connsiteX3" fmla="*/ 385953 w 1575435"/>
                <a:gd name="connsiteY3" fmla="*/ 678942 h 678942"/>
                <a:gd name="connsiteX4" fmla="*/ 0 w 1575435"/>
                <a:gd name="connsiteY4" fmla="*/ 1905 h 678942"/>
                <a:gd name="connsiteX0" fmla="*/ 0 w 1579245"/>
                <a:gd name="connsiteY0" fmla="*/ 1905 h 678942"/>
                <a:gd name="connsiteX1" fmla="*/ 1579245 w 1579245"/>
                <a:gd name="connsiteY1" fmla="*/ 0 h 678942"/>
                <a:gd name="connsiteX2" fmla="*/ 1190244 w 1579245"/>
                <a:gd name="connsiteY2" fmla="*/ 671322 h 678942"/>
                <a:gd name="connsiteX3" fmla="*/ 389763 w 1579245"/>
                <a:gd name="connsiteY3" fmla="*/ 678942 h 678942"/>
                <a:gd name="connsiteX4" fmla="*/ 0 w 1579245"/>
                <a:gd name="connsiteY4" fmla="*/ 1905 h 678942"/>
                <a:gd name="connsiteX0" fmla="*/ 78182 w 1189482"/>
                <a:gd name="connsiteY0" fmla="*/ 0 h 681252"/>
                <a:gd name="connsiteX1" fmla="*/ 1189482 w 1189482"/>
                <a:gd name="connsiteY1" fmla="*/ 2310 h 681252"/>
                <a:gd name="connsiteX2" fmla="*/ 800481 w 1189482"/>
                <a:gd name="connsiteY2" fmla="*/ 673632 h 681252"/>
                <a:gd name="connsiteX3" fmla="*/ 0 w 1189482"/>
                <a:gd name="connsiteY3" fmla="*/ 681252 h 681252"/>
                <a:gd name="connsiteX4" fmla="*/ 78182 w 1189482"/>
                <a:gd name="connsiteY4" fmla="*/ 0 h 681252"/>
                <a:gd name="connsiteX0" fmla="*/ 238379 w 1349679"/>
                <a:gd name="connsiteY0" fmla="*/ 0 h 673632"/>
                <a:gd name="connsiteX1" fmla="*/ 1349679 w 1349679"/>
                <a:gd name="connsiteY1" fmla="*/ 2310 h 673632"/>
                <a:gd name="connsiteX2" fmla="*/ 960678 w 1349679"/>
                <a:gd name="connsiteY2" fmla="*/ 673632 h 673632"/>
                <a:gd name="connsiteX3" fmla="*/ 0 w 1349679"/>
                <a:gd name="connsiteY3" fmla="*/ 411446 h 673632"/>
                <a:gd name="connsiteX4" fmla="*/ 238379 w 1349679"/>
                <a:gd name="connsiteY4" fmla="*/ 0 h 673632"/>
                <a:gd name="connsiteX0" fmla="*/ 238379 w 1349679"/>
                <a:gd name="connsiteY0" fmla="*/ 0 h 411446"/>
                <a:gd name="connsiteX1" fmla="*/ 1349679 w 1349679"/>
                <a:gd name="connsiteY1" fmla="*/ 2310 h 411446"/>
                <a:gd name="connsiteX2" fmla="*/ 1125091 w 1349679"/>
                <a:gd name="connsiteY2" fmla="*/ 408042 h 411446"/>
                <a:gd name="connsiteX3" fmla="*/ 0 w 1349679"/>
                <a:gd name="connsiteY3" fmla="*/ 411446 h 411446"/>
                <a:gd name="connsiteX4" fmla="*/ 238379 w 1349679"/>
                <a:gd name="connsiteY4" fmla="*/ 0 h 411446"/>
                <a:gd name="connsiteX0" fmla="*/ 219408 w 1330708"/>
                <a:gd name="connsiteY0" fmla="*/ 0 h 409865"/>
                <a:gd name="connsiteX1" fmla="*/ 1330708 w 1330708"/>
                <a:gd name="connsiteY1" fmla="*/ 2310 h 409865"/>
                <a:gd name="connsiteX2" fmla="*/ 1106120 w 1330708"/>
                <a:gd name="connsiteY2" fmla="*/ 408042 h 409865"/>
                <a:gd name="connsiteX3" fmla="*/ 0 w 1330708"/>
                <a:gd name="connsiteY3" fmla="*/ 409865 h 409865"/>
                <a:gd name="connsiteX4" fmla="*/ 219408 w 1330708"/>
                <a:gd name="connsiteY4" fmla="*/ 0 h 409865"/>
                <a:gd name="connsiteX0" fmla="*/ 228893 w 1330708"/>
                <a:gd name="connsiteY0" fmla="*/ 0 h 409865"/>
                <a:gd name="connsiteX1" fmla="*/ 1330708 w 1330708"/>
                <a:gd name="connsiteY1" fmla="*/ 2310 h 409865"/>
                <a:gd name="connsiteX2" fmla="*/ 1106120 w 1330708"/>
                <a:gd name="connsiteY2" fmla="*/ 408042 h 409865"/>
                <a:gd name="connsiteX3" fmla="*/ 0 w 1330708"/>
                <a:gd name="connsiteY3" fmla="*/ 409865 h 409865"/>
                <a:gd name="connsiteX4" fmla="*/ 228893 w 1330708"/>
                <a:gd name="connsiteY4" fmla="*/ 0 h 40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0708" h="409865">
                  <a:moveTo>
                    <a:pt x="228893" y="0"/>
                  </a:moveTo>
                  <a:lnTo>
                    <a:pt x="1330708" y="2310"/>
                  </a:lnTo>
                  <a:lnTo>
                    <a:pt x="1106120" y="408042"/>
                  </a:lnTo>
                  <a:lnTo>
                    <a:pt x="0" y="409865"/>
                  </a:lnTo>
                  <a:lnTo>
                    <a:pt x="228893" y="0"/>
                  </a:lnTo>
                  <a:close/>
                </a:path>
              </a:pathLst>
            </a:custGeom>
            <a:solidFill>
              <a:srgbClr val="00CC00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18111" y="4851456"/>
            <a:ext cx="2553889" cy="2006544"/>
            <a:chOff x="145534" y="4319527"/>
            <a:chExt cx="3064564" cy="2407772"/>
          </a:xfrm>
        </p:grpSpPr>
        <p:grpSp>
          <p:nvGrpSpPr>
            <p:cNvPr id="19" name="Group 18"/>
            <p:cNvGrpSpPr/>
            <p:nvPr/>
          </p:nvGrpSpPr>
          <p:grpSpPr>
            <a:xfrm>
              <a:off x="145534" y="4319527"/>
              <a:ext cx="3064564" cy="2407772"/>
              <a:chOff x="2931421" y="2632455"/>
              <a:chExt cx="5202663" cy="4087635"/>
            </a:xfrm>
          </p:grpSpPr>
          <p:sp>
            <p:nvSpPr>
              <p:cNvPr id="21" name="Isosceles Triangle 20"/>
              <p:cNvSpPr/>
              <p:nvPr/>
            </p:nvSpPr>
            <p:spPr bwMode="auto">
              <a:xfrm>
                <a:off x="3568301" y="3018361"/>
                <a:ext cx="3778681" cy="3257483"/>
              </a:xfrm>
              <a:prstGeom prst="triangle">
                <a:avLst/>
              </a:prstGeom>
              <a:solidFill>
                <a:srgbClr val="B2B2B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4759976" y="2632455"/>
                    <a:ext cx="1850111" cy="52250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=(1,0,0)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9976" y="2632455"/>
                    <a:ext cx="1850111" cy="52250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931421" y="6197582"/>
                    <a:ext cx="1279599" cy="52250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0)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1421" y="6197582"/>
                    <a:ext cx="1279599" cy="52250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/>
              <p:cNvCxnSpPr/>
              <p:nvPr/>
            </p:nvCxnSpPr>
            <p:spPr bwMode="auto">
              <a:xfrm flipV="1">
                <a:off x="5245370" y="3957502"/>
                <a:ext cx="1556911" cy="26843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2957344" y="5461473"/>
                <a:ext cx="517674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H="1" flipV="1">
                <a:off x="3149191" y="3957502"/>
                <a:ext cx="1556911" cy="26843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Freeform 26"/>
              <p:cNvSpPr/>
              <p:nvPr/>
            </p:nvSpPr>
            <p:spPr bwMode="auto">
              <a:xfrm>
                <a:off x="4325237" y="5458751"/>
                <a:ext cx="1603520" cy="493893"/>
              </a:xfrm>
              <a:custGeom>
                <a:avLst/>
                <a:gdLst>
                  <a:gd name="connsiteX0" fmla="*/ 0 w 1584960"/>
                  <a:gd name="connsiteY0" fmla="*/ 0 h 713232"/>
                  <a:gd name="connsiteX1" fmla="*/ 1584960 w 1584960"/>
                  <a:gd name="connsiteY1" fmla="*/ 0 h 713232"/>
                  <a:gd name="connsiteX2" fmla="*/ 1182624 w 1584960"/>
                  <a:gd name="connsiteY2" fmla="*/ 713232 h 713232"/>
                  <a:gd name="connsiteX3" fmla="*/ 384048 w 1584960"/>
                  <a:gd name="connsiteY3" fmla="*/ 713232 h 713232"/>
                  <a:gd name="connsiteX4" fmla="*/ 0 w 1584960"/>
                  <a:gd name="connsiteY4" fmla="*/ 0 h 713232"/>
                  <a:gd name="connsiteX0" fmla="*/ 0 w 1584960"/>
                  <a:gd name="connsiteY0" fmla="*/ 0 h 713232"/>
                  <a:gd name="connsiteX1" fmla="*/ 1584960 w 1584960"/>
                  <a:gd name="connsiteY1" fmla="*/ 0 h 713232"/>
                  <a:gd name="connsiteX2" fmla="*/ 1182624 w 1584960"/>
                  <a:gd name="connsiteY2" fmla="*/ 713232 h 713232"/>
                  <a:gd name="connsiteX3" fmla="*/ 387858 w 1584960"/>
                  <a:gd name="connsiteY3" fmla="*/ 696087 h 713232"/>
                  <a:gd name="connsiteX4" fmla="*/ 0 w 1584960"/>
                  <a:gd name="connsiteY4" fmla="*/ 0 h 713232"/>
                  <a:gd name="connsiteX0" fmla="*/ 0 w 1584960"/>
                  <a:gd name="connsiteY0" fmla="*/ 0 h 696087"/>
                  <a:gd name="connsiteX1" fmla="*/ 1584960 w 1584960"/>
                  <a:gd name="connsiteY1" fmla="*/ 0 h 696087"/>
                  <a:gd name="connsiteX2" fmla="*/ 1195959 w 1584960"/>
                  <a:gd name="connsiteY2" fmla="*/ 690372 h 696087"/>
                  <a:gd name="connsiteX3" fmla="*/ 387858 w 1584960"/>
                  <a:gd name="connsiteY3" fmla="*/ 696087 h 696087"/>
                  <a:gd name="connsiteX4" fmla="*/ 0 w 1584960"/>
                  <a:gd name="connsiteY4" fmla="*/ 0 h 696087"/>
                  <a:gd name="connsiteX0" fmla="*/ 0 w 1588770"/>
                  <a:gd name="connsiteY0" fmla="*/ 22860 h 696087"/>
                  <a:gd name="connsiteX1" fmla="*/ 1588770 w 1588770"/>
                  <a:gd name="connsiteY1" fmla="*/ 0 h 696087"/>
                  <a:gd name="connsiteX2" fmla="*/ 1199769 w 1588770"/>
                  <a:gd name="connsiteY2" fmla="*/ 690372 h 696087"/>
                  <a:gd name="connsiteX3" fmla="*/ 391668 w 1588770"/>
                  <a:gd name="connsiteY3" fmla="*/ 696087 h 696087"/>
                  <a:gd name="connsiteX4" fmla="*/ 0 w 1588770"/>
                  <a:gd name="connsiteY4" fmla="*/ 22860 h 696087"/>
                  <a:gd name="connsiteX0" fmla="*/ 0 w 1588770"/>
                  <a:gd name="connsiteY0" fmla="*/ 5715 h 678942"/>
                  <a:gd name="connsiteX1" fmla="*/ 1588770 w 1588770"/>
                  <a:gd name="connsiteY1" fmla="*/ 0 h 678942"/>
                  <a:gd name="connsiteX2" fmla="*/ 1199769 w 1588770"/>
                  <a:gd name="connsiteY2" fmla="*/ 673227 h 678942"/>
                  <a:gd name="connsiteX3" fmla="*/ 391668 w 1588770"/>
                  <a:gd name="connsiteY3" fmla="*/ 678942 h 678942"/>
                  <a:gd name="connsiteX4" fmla="*/ 0 w 1588770"/>
                  <a:gd name="connsiteY4" fmla="*/ 5715 h 678942"/>
                  <a:gd name="connsiteX0" fmla="*/ 0 w 1581150"/>
                  <a:gd name="connsiteY0" fmla="*/ 5715 h 678942"/>
                  <a:gd name="connsiteX1" fmla="*/ 1581150 w 1581150"/>
                  <a:gd name="connsiteY1" fmla="*/ 0 h 678942"/>
                  <a:gd name="connsiteX2" fmla="*/ 1199769 w 1581150"/>
                  <a:gd name="connsiteY2" fmla="*/ 673227 h 678942"/>
                  <a:gd name="connsiteX3" fmla="*/ 391668 w 1581150"/>
                  <a:gd name="connsiteY3" fmla="*/ 678942 h 678942"/>
                  <a:gd name="connsiteX4" fmla="*/ 0 w 1581150"/>
                  <a:gd name="connsiteY4" fmla="*/ 5715 h 678942"/>
                  <a:gd name="connsiteX0" fmla="*/ 0 w 1581150"/>
                  <a:gd name="connsiteY0" fmla="*/ 5715 h 678942"/>
                  <a:gd name="connsiteX1" fmla="*/ 1581150 w 1581150"/>
                  <a:gd name="connsiteY1" fmla="*/ 0 h 678942"/>
                  <a:gd name="connsiteX2" fmla="*/ 1192149 w 1581150"/>
                  <a:gd name="connsiteY2" fmla="*/ 671322 h 678942"/>
                  <a:gd name="connsiteX3" fmla="*/ 391668 w 1581150"/>
                  <a:gd name="connsiteY3" fmla="*/ 678942 h 678942"/>
                  <a:gd name="connsiteX4" fmla="*/ 0 w 1581150"/>
                  <a:gd name="connsiteY4" fmla="*/ 5715 h 678942"/>
                  <a:gd name="connsiteX0" fmla="*/ 0 w 1577340"/>
                  <a:gd name="connsiteY0" fmla="*/ 0 h 678942"/>
                  <a:gd name="connsiteX1" fmla="*/ 1577340 w 1577340"/>
                  <a:gd name="connsiteY1" fmla="*/ 0 h 678942"/>
                  <a:gd name="connsiteX2" fmla="*/ 1188339 w 1577340"/>
                  <a:gd name="connsiteY2" fmla="*/ 671322 h 678942"/>
                  <a:gd name="connsiteX3" fmla="*/ 387858 w 1577340"/>
                  <a:gd name="connsiteY3" fmla="*/ 678942 h 678942"/>
                  <a:gd name="connsiteX4" fmla="*/ 0 w 1577340"/>
                  <a:gd name="connsiteY4" fmla="*/ 0 h 678942"/>
                  <a:gd name="connsiteX0" fmla="*/ 0 w 1584960"/>
                  <a:gd name="connsiteY0" fmla="*/ 0 h 678942"/>
                  <a:gd name="connsiteX1" fmla="*/ 1584960 w 1584960"/>
                  <a:gd name="connsiteY1" fmla="*/ 0 h 678942"/>
                  <a:gd name="connsiteX2" fmla="*/ 1195959 w 1584960"/>
                  <a:gd name="connsiteY2" fmla="*/ 671322 h 678942"/>
                  <a:gd name="connsiteX3" fmla="*/ 395478 w 1584960"/>
                  <a:gd name="connsiteY3" fmla="*/ 678942 h 678942"/>
                  <a:gd name="connsiteX4" fmla="*/ 0 w 1584960"/>
                  <a:gd name="connsiteY4" fmla="*/ 0 h 678942"/>
                  <a:gd name="connsiteX0" fmla="*/ 0 w 1575435"/>
                  <a:gd name="connsiteY0" fmla="*/ 1905 h 678942"/>
                  <a:gd name="connsiteX1" fmla="*/ 1575435 w 1575435"/>
                  <a:gd name="connsiteY1" fmla="*/ 0 h 678942"/>
                  <a:gd name="connsiteX2" fmla="*/ 1186434 w 1575435"/>
                  <a:gd name="connsiteY2" fmla="*/ 671322 h 678942"/>
                  <a:gd name="connsiteX3" fmla="*/ 385953 w 1575435"/>
                  <a:gd name="connsiteY3" fmla="*/ 678942 h 678942"/>
                  <a:gd name="connsiteX4" fmla="*/ 0 w 1575435"/>
                  <a:gd name="connsiteY4" fmla="*/ 1905 h 678942"/>
                  <a:gd name="connsiteX0" fmla="*/ 0 w 1579245"/>
                  <a:gd name="connsiteY0" fmla="*/ 1905 h 678942"/>
                  <a:gd name="connsiteX1" fmla="*/ 1579245 w 1579245"/>
                  <a:gd name="connsiteY1" fmla="*/ 0 h 678942"/>
                  <a:gd name="connsiteX2" fmla="*/ 1190244 w 1579245"/>
                  <a:gd name="connsiteY2" fmla="*/ 671322 h 678942"/>
                  <a:gd name="connsiteX3" fmla="*/ 389763 w 1579245"/>
                  <a:gd name="connsiteY3" fmla="*/ 678942 h 678942"/>
                  <a:gd name="connsiteX4" fmla="*/ 0 w 1579245"/>
                  <a:gd name="connsiteY4" fmla="*/ 1905 h 678942"/>
                  <a:gd name="connsiteX0" fmla="*/ 78182 w 1189482"/>
                  <a:gd name="connsiteY0" fmla="*/ 0 h 681252"/>
                  <a:gd name="connsiteX1" fmla="*/ 1189482 w 1189482"/>
                  <a:gd name="connsiteY1" fmla="*/ 2310 h 681252"/>
                  <a:gd name="connsiteX2" fmla="*/ 800481 w 1189482"/>
                  <a:gd name="connsiteY2" fmla="*/ 673632 h 681252"/>
                  <a:gd name="connsiteX3" fmla="*/ 0 w 1189482"/>
                  <a:gd name="connsiteY3" fmla="*/ 681252 h 681252"/>
                  <a:gd name="connsiteX4" fmla="*/ 78182 w 1189482"/>
                  <a:gd name="connsiteY4" fmla="*/ 0 h 681252"/>
                  <a:gd name="connsiteX0" fmla="*/ 238379 w 1349679"/>
                  <a:gd name="connsiteY0" fmla="*/ 0 h 673632"/>
                  <a:gd name="connsiteX1" fmla="*/ 1349679 w 1349679"/>
                  <a:gd name="connsiteY1" fmla="*/ 2310 h 673632"/>
                  <a:gd name="connsiteX2" fmla="*/ 960678 w 1349679"/>
                  <a:gd name="connsiteY2" fmla="*/ 673632 h 673632"/>
                  <a:gd name="connsiteX3" fmla="*/ 0 w 1349679"/>
                  <a:gd name="connsiteY3" fmla="*/ 411446 h 673632"/>
                  <a:gd name="connsiteX4" fmla="*/ 238379 w 1349679"/>
                  <a:gd name="connsiteY4" fmla="*/ 0 h 673632"/>
                  <a:gd name="connsiteX0" fmla="*/ 238379 w 1349679"/>
                  <a:gd name="connsiteY0" fmla="*/ 0 h 411446"/>
                  <a:gd name="connsiteX1" fmla="*/ 1349679 w 1349679"/>
                  <a:gd name="connsiteY1" fmla="*/ 2310 h 411446"/>
                  <a:gd name="connsiteX2" fmla="*/ 1125091 w 1349679"/>
                  <a:gd name="connsiteY2" fmla="*/ 408042 h 411446"/>
                  <a:gd name="connsiteX3" fmla="*/ 0 w 1349679"/>
                  <a:gd name="connsiteY3" fmla="*/ 411446 h 411446"/>
                  <a:gd name="connsiteX4" fmla="*/ 238379 w 1349679"/>
                  <a:gd name="connsiteY4" fmla="*/ 0 h 411446"/>
                  <a:gd name="connsiteX0" fmla="*/ 219408 w 1330708"/>
                  <a:gd name="connsiteY0" fmla="*/ 0 h 409865"/>
                  <a:gd name="connsiteX1" fmla="*/ 1330708 w 1330708"/>
                  <a:gd name="connsiteY1" fmla="*/ 2310 h 409865"/>
                  <a:gd name="connsiteX2" fmla="*/ 1106120 w 1330708"/>
                  <a:gd name="connsiteY2" fmla="*/ 408042 h 409865"/>
                  <a:gd name="connsiteX3" fmla="*/ 0 w 1330708"/>
                  <a:gd name="connsiteY3" fmla="*/ 409865 h 409865"/>
                  <a:gd name="connsiteX4" fmla="*/ 219408 w 1330708"/>
                  <a:gd name="connsiteY4" fmla="*/ 0 h 409865"/>
                  <a:gd name="connsiteX0" fmla="*/ 228893 w 1330708"/>
                  <a:gd name="connsiteY0" fmla="*/ 0 h 409865"/>
                  <a:gd name="connsiteX1" fmla="*/ 1330708 w 1330708"/>
                  <a:gd name="connsiteY1" fmla="*/ 2310 h 409865"/>
                  <a:gd name="connsiteX2" fmla="*/ 1106120 w 1330708"/>
                  <a:gd name="connsiteY2" fmla="*/ 408042 h 409865"/>
                  <a:gd name="connsiteX3" fmla="*/ 0 w 1330708"/>
                  <a:gd name="connsiteY3" fmla="*/ 409865 h 409865"/>
                  <a:gd name="connsiteX4" fmla="*/ 228893 w 1330708"/>
                  <a:gd name="connsiteY4" fmla="*/ 0 h 40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0708" h="409865">
                    <a:moveTo>
                      <a:pt x="228893" y="0"/>
                    </a:moveTo>
                    <a:lnTo>
                      <a:pt x="1330708" y="2310"/>
                    </a:lnTo>
                    <a:lnTo>
                      <a:pt x="1106120" y="408042"/>
                    </a:lnTo>
                    <a:lnTo>
                      <a:pt x="0" y="409865"/>
                    </a:lnTo>
                    <a:lnTo>
                      <a:pt x="228893" y="0"/>
                    </a:lnTo>
                    <a:close/>
                  </a:path>
                </a:pathLst>
              </a:custGeom>
              <a:solidFill>
                <a:srgbClr val="00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6704055" y="6195085"/>
                    <a:ext cx="1279597" cy="52250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055" y="6195085"/>
                    <a:ext cx="1279597" cy="52250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/>
              <p:cNvCxnSpPr/>
              <p:nvPr/>
            </p:nvCxnSpPr>
            <p:spPr bwMode="auto">
              <a:xfrm flipH="1" flipV="1">
                <a:off x="4735135" y="3088854"/>
                <a:ext cx="1848457" cy="31869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 flipV="1">
                <a:off x="3918282" y="3175496"/>
                <a:ext cx="2010475" cy="346633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/>
              <p:nvPr/>
            </p:nvCxnSpPr>
            <p:spPr bwMode="auto">
              <a:xfrm>
                <a:off x="2957344" y="5950095"/>
                <a:ext cx="517674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" name="Oval 19"/>
            <p:cNvSpPr/>
            <p:nvPr/>
          </p:nvSpPr>
          <p:spPr bwMode="auto">
            <a:xfrm>
              <a:off x="1092881" y="5962215"/>
              <a:ext cx="100260" cy="1002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441152" y="4851457"/>
            <a:ext cx="2525571" cy="2010312"/>
            <a:chOff x="37034" y="4423702"/>
            <a:chExt cx="3042825" cy="2422037"/>
          </a:xfrm>
        </p:grpSpPr>
        <p:grpSp>
          <p:nvGrpSpPr>
            <p:cNvPr id="32" name="Group 31"/>
            <p:cNvGrpSpPr/>
            <p:nvPr/>
          </p:nvGrpSpPr>
          <p:grpSpPr>
            <a:xfrm>
              <a:off x="37034" y="4423702"/>
              <a:ext cx="3042825" cy="2422037"/>
              <a:chOff x="2957344" y="1937970"/>
              <a:chExt cx="5176740" cy="4120600"/>
            </a:xfrm>
          </p:grpSpPr>
          <p:sp>
            <p:nvSpPr>
              <p:cNvPr id="33" name="Isosceles Triangle 32"/>
              <p:cNvSpPr/>
              <p:nvPr/>
            </p:nvSpPr>
            <p:spPr bwMode="auto">
              <a:xfrm>
                <a:off x="3568301" y="2323876"/>
                <a:ext cx="3778681" cy="3257483"/>
              </a:xfrm>
              <a:prstGeom prst="triangle">
                <a:avLst/>
              </a:prstGeom>
              <a:solidFill>
                <a:srgbClr val="B2B2B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4759976" y="1937970"/>
                    <a:ext cx="1817552" cy="51331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=(1,0,0)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9976" y="1937970"/>
                    <a:ext cx="1817552" cy="5133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22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3037761" y="5545257"/>
                    <a:ext cx="1257079" cy="51331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0)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761" y="5545257"/>
                    <a:ext cx="1257079" cy="5133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6875828" y="5535095"/>
                    <a:ext cx="1257079" cy="51331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2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5828" y="5535095"/>
                    <a:ext cx="1257079" cy="5133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22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Connector 36"/>
              <p:cNvCxnSpPr/>
              <p:nvPr/>
            </p:nvCxnSpPr>
            <p:spPr bwMode="auto">
              <a:xfrm flipH="1" flipV="1">
                <a:off x="4917563" y="2708899"/>
                <a:ext cx="1862391" cy="32110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2957344" y="5255610"/>
                <a:ext cx="517674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 flipV="1">
                <a:off x="4493702" y="2481011"/>
                <a:ext cx="2010475" cy="346633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2957344" y="4929862"/>
                <a:ext cx="517674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 flipV="1">
                <a:off x="4856220" y="3263017"/>
                <a:ext cx="1556911" cy="26843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H="1" flipV="1">
                <a:off x="4798611" y="2819565"/>
                <a:ext cx="1814114" cy="312778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" name="Oval 42"/>
            <p:cNvSpPr/>
            <p:nvPr/>
          </p:nvSpPr>
          <p:spPr bwMode="auto">
            <a:xfrm>
              <a:off x="1624746" y="6031326"/>
              <a:ext cx="100260" cy="1002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5858" y="5722671"/>
                <a:ext cx="19999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𝜀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=0 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0000FF"/>
                  </a:solidFill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=(0.25,0.6,0.15)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58" y="5722671"/>
                <a:ext cx="1999970" cy="584775"/>
              </a:xfrm>
              <a:prstGeom prst="rect">
                <a:avLst/>
              </a:prstGeom>
              <a:blipFill rotWithShape="0"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551631" y="5722671"/>
                <a:ext cx="24552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𝜀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=0.183 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0000FF"/>
                  </a:solidFill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=(0.283,0.333,0.383)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31" y="5722671"/>
                <a:ext cx="2455224" cy="584775"/>
              </a:xfrm>
              <a:prstGeom prst="rect">
                <a:avLst/>
              </a:prstGeom>
              <a:blipFill rotWithShape="0"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72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Nucleolus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Successively find the least core over an iteratively smaller sequence of subsets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, affixing previously binding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 smtClean="0"/>
                  <a:t>-values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𝕊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𝕊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\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𝕊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⊂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\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𝕊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It always exists and is unique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8" t="-1037" b="-23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7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Core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coalition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imputation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 </a:t>
                </a:r>
                <a:r>
                  <a:rPr lang="en-US" dirty="0" err="1" smtClean="0"/>
                  <a:t>subcoalition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(including singleton sets) has an incentive to secede from the grand coalition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Coalition Game </a:t>
            </a:r>
            <a:r>
              <a:rPr lang="en-US" dirty="0" smtClean="0">
                <a:solidFill>
                  <a:srgbClr val="00CC00"/>
                </a:solidFill>
              </a:rPr>
              <a:t>Example 1</a:t>
            </a:r>
            <a:endParaRPr lang="en-US" dirty="0">
              <a:solidFill>
                <a:srgbClr val="00CC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88042" y="2001270"/>
              <a:ext cx="1447483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94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1049446"/>
                  </p:ext>
                </p:extLst>
              </p:nvPr>
            </p:nvGraphicFramePr>
            <p:xfrm>
              <a:off x="488042" y="2001270"/>
              <a:ext cx="1447483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/>
                    <a:gridCol w="6294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1639" r="-77778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1639" r="-1942" b="-8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101639" r="-7777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101639" r="-1942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201639" r="-7777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201639" r="-1942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301639" r="-7777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301639" r="-1942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408333" r="-77778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408333" r="-1942" b="-41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500000" r="-7777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500000" r="-1942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600000" r="-7777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600000" r="-1942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700000" r="-7777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700000" r="-1942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800000" r="-7777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800000" r="-1942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8042" y="1518093"/>
                <a:ext cx="15164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={1,2,3}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42" y="1518093"/>
                <a:ext cx="151644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51098" y="1210710"/>
                <a:ext cx="638923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kern="0" dirty="0" smtClean="0">
                    <a:solidFill>
                      <a:srgbClr val="0000FF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kern="0" dirty="0" smtClean="0">
                    <a:solidFill>
                      <a:srgbClr val="0000FF"/>
                    </a:solidFill>
                  </a:rPr>
                  <a:t>, what are the condition(s) on an imputation?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098" y="1210710"/>
                <a:ext cx="6389232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527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643635" y="1937970"/>
            <a:ext cx="6440506" cy="4009375"/>
            <a:chOff x="2643635" y="2632455"/>
            <a:chExt cx="6440506" cy="4009375"/>
          </a:xfrm>
        </p:grpSpPr>
        <p:sp>
          <p:nvSpPr>
            <p:cNvPr id="11" name="Isosceles Triangle 10"/>
            <p:cNvSpPr/>
            <p:nvPr/>
          </p:nvSpPr>
          <p:spPr bwMode="auto">
            <a:xfrm>
              <a:off x="3568301" y="3018361"/>
              <a:ext cx="3778681" cy="3257483"/>
            </a:xfrm>
            <a:prstGeom prst="triangle">
              <a:avLst/>
            </a:prstGeom>
            <a:solidFill>
              <a:srgbClr val="B2B2B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59975" y="2632455"/>
                  <a:ext cx="147944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=(1,0,0)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975" y="2632455"/>
                  <a:ext cx="1479443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37760" y="6239741"/>
                  <a:ext cx="10005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760" y="6239741"/>
                  <a:ext cx="1000594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 bwMode="auto">
            <a:xfrm flipV="1">
              <a:off x="5245370" y="3957502"/>
              <a:ext cx="1556911" cy="26843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2957344" y="5461473"/>
              <a:ext cx="51767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 flipV="1">
              <a:off x="3149191" y="3957502"/>
              <a:ext cx="1556911" cy="26843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070397" y="3487491"/>
                  <a:ext cx="1757250" cy="4079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397" y="3487491"/>
                  <a:ext cx="1757250" cy="40796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115658" y="3732030"/>
                  <a:ext cx="157209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658" y="3732030"/>
                  <a:ext cx="1572097" cy="3385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84025" y="5438149"/>
                  <a:ext cx="1900116" cy="4079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025" y="5438149"/>
                  <a:ext cx="1900116" cy="40796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eform 34"/>
            <p:cNvSpPr/>
            <p:nvPr/>
          </p:nvSpPr>
          <p:spPr bwMode="auto">
            <a:xfrm>
              <a:off x="4325237" y="5458751"/>
              <a:ext cx="1603520" cy="493893"/>
            </a:xfrm>
            <a:custGeom>
              <a:avLst/>
              <a:gdLst>
                <a:gd name="connsiteX0" fmla="*/ 0 w 1584960"/>
                <a:gd name="connsiteY0" fmla="*/ 0 h 713232"/>
                <a:gd name="connsiteX1" fmla="*/ 1584960 w 1584960"/>
                <a:gd name="connsiteY1" fmla="*/ 0 h 713232"/>
                <a:gd name="connsiteX2" fmla="*/ 1182624 w 1584960"/>
                <a:gd name="connsiteY2" fmla="*/ 713232 h 713232"/>
                <a:gd name="connsiteX3" fmla="*/ 384048 w 1584960"/>
                <a:gd name="connsiteY3" fmla="*/ 713232 h 713232"/>
                <a:gd name="connsiteX4" fmla="*/ 0 w 1584960"/>
                <a:gd name="connsiteY4" fmla="*/ 0 h 713232"/>
                <a:gd name="connsiteX0" fmla="*/ 0 w 1584960"/>
                <a:gd name="connsiteY0" fmla="*/ 0 h 713232"/>
                <a:gd name="connsiteX1" fmla="*/ 1584960 w 1584960"/>
                <a:gd name="connsiteY1" fmla="*/ 0 h 713232"/>
                <a:gd name="connsiteX2" fmla="*/ 1182624 w 1584960"/>
                <a:gd name="connsiteY2" fmla="*/ 713232 h 713232"/>
                <a:gd name="connsiteX3" fmla="*/ 387858 w 1584960"/>
                <a:gd name="connsiteY3" fmla="*/ 696087 h 713232"/>
                <a:gd name="connsiteX4" fmla="*/ 0 w 1584960"/>
                <a:gd name="connsiteY4" fmla="*/ 0 h 713232"/>
                <a:gd name="connsiteX0" fmla="*/ 0 w 1584960"/>
                <a:gd name="connsiteY0" fmla="*/ 0 h 696087"/>
                <a:gd name="connsiteX1" fmla="*/ 1584960 w 1584960"/>
                <a:gd name="connsiteY1" fmla="*/ 0 h 696087"/>
                <a:gd name="connsiteX2" fmla="*/ 1195959 w 1584960"/>
                <a:gd name="connsiteY2" fmla="*/ 690372 h 696087"/>
                <a:gd name="connsiteX3" fmla="*/ 387858 w 1584960"/>
                <a:gd name="connsiteY3" fmla="*/ 696087 h 696087"/>
                <a:gd name="connsiteX4" fmla="*/ 0 w 1584960"/>
                <a:gd name="connsiteY4" fmla="*/ 0 h 696087"/>
                <a:gd name="connsiteX0" fmla="*/ 0 w 1588770"/>
                <a:gd name="connsiteY0" fmla="*/ 22860 h 696087"/>
                <a:gd name="connsiteX1" fmla="*/ 1588770 w 1588770"/>
                <a:gd name="connsiteY1" fmla="*/ 0 h 696087"/>
                <a:gd name="connsiteX2" fmla="*/ 1199769 w 1588770"/>
                <a:gd name="connsiteY2" fmla="*/ 690372 h 696087"/>
                <a:gd name="connsiteX3" fmla="*/ 391668 w 1588770"/>
                <a:gd name="connsiteY3" fmla="*/ 696087 h 696087"/>
                <a:gd name="connsiteX4" fmla="*/ 0 w 1588770"/>
                <a:gd name="connsiteY4" fmla="*/ 22860 h 696087"/>
                <a:gd name="connsiteX0" fmla="*/ 0 w 1588770"/>
                <a:gd name="connsiteY0" fmla="*/ 5715 h 678942"/>
                <a:gd name="connsiteX1" fmla="*/ 1588770 w 1588770"/>
                <a:gd name="connsiteY1" fmla="*/ 0 h 678942"/>
                <a:gd name="connsiteX2" fmla="*/ 1199769 w 1588770"/>
                <a:gd name="connsiteY2" fmla="*/ 673227 h 678942"/>
                <a:gd name="connsiteX3" fmla="*/ 391668 w 1588770"/>
                <a:gd name="connsiteY3" fmla="*/ 678942 h 678942"/>
                <a:gd name="connsiteX4" fmla="*/ 0 w 1588770"/>
                <a:gd name="connsiteY4" fmla="*/ 5715 h 678942"/>
                <a:gd name="connsiteX0" fmla="*/ 0 w 1581150"/>
                <a:gd name="connsiteY0" fmla="*/ 5715 h 678942"/>
                <a:gd name="connsiteX1" fmla="*/ 1581150 w 1581150"/>
                <a:gd name="connsiteY1" fmla="*/ 0 h 678942"/>
                <a:gd name="connsiteX2" fmla="*/ 1199769 w 1581150"/>
                <a:gd name="connsiteY2" fmla="*/ 673227 h 678942"/>
                <a:gd name="connsiteX3" fmla="*/ 391668 w 1581150"/>
                <a:gd name="connsiteY3" fmla="*/ 678942 h 678942"/>
                <a:gd name="connsiteX4" fmla="*/ 0 w 1581150"/>
                <a:gd name="connsiteY4" fmla="*/ 5715 h 678942"/>
                <a:gd name="connsiteX0" fmla="*/ 0 w 1581150"/>
                <a:gd name="connsiteY0" fmla="*/ 5715 h 678942"/>
                <a:gd name="connsiteX1" fmla="*/ 1581150 w 1581150"/>
                <a:gd name="connsiteY1" fmla="*/ 0 h 678942"/>
                <a:gd name="connsiteX2" fmla="*/ 1192149 w 1581150"/>
                <a:gd name="connsiteY2" fmla="*/ 671322 h 678942"/>
                <a:gd name="connsiteX3" fmla="*/ 391668 w 1581150"/>
                <a:gd name="connsiteY3" fmla="*/ 678942 h 678942"/>
                <a:gd name="connsiteX4" fmla="*/ 0 w 1581150"/>
                <a:gd name="connsiteY4" fmla="*/ 5715 h 678942"/>
                <a:gd name="connsiteX0" fmla="*/ 0 w 1577340"/>
                <a:gd name="connsiteY0" fmla="*/ 0 h 678942"/>
                <a:gd name="connsiteX1" fmla="*/ 1577340 w 1577340"/>
                <a:gd name="connsiteY1" fmla="*/ 0 h 678942"/>
                <a:gd name="connsiteX2" fmla="*/ 1188339 w 1577340"/>
                <a:gd name="connsiteY2" fmla="*/ 671322 h 678942"/>
                <a:gd name="connsiteX3" fmla="*/ 387858 w 1577340"/>
                <a:gd name="connsiteY3" fmla="*/ 678942 h 678942"/>
                <a:gd name="connsiteX4" fmla="*/ 0 w 1577340"/>
                <a:gd name="connsiteY4" fmla="*/ 0 h 678942"/>
                <a:gd name="connsiteX0" fmla="*/ 0 w 1584960"/>
                <a:gd name="connsiteY0" fmla="*/ 0 h 678942"/>
                <a:gd name="connsiteX1" fmla="*/ 1584960 w 1584960"/>
                <a:gd name="connsiteY1" fmla="*/ 0 h 678942"/>
                <a:gd name="connsiteX2" fmla="*/ 1195959 w 1584960"/>
                <a:gd name="connsiteY2" fmla="*/ 671322 h 678942"/>
                <a:gd name="connsiteX3" fmla="*/ 395478 w 1584960"/>
                <a:gd name="connsiteY3" fmla="*/ 678942 h 678942"/>
                <a:gd name="connsiteX4" fmla="*/ 0 w 1584960"/>
                <a:gd name="connsiteY4" fmla="*/ 0 h 678942"/>
                <a:gd name="connsiteX0" fmla="*/ 0 w 1575435"/>
                <a:gd name="connsiteY0" fmla="*/ 1905 h 678942"/>
                <a:gd name="connsiteX1" fmla="*/ 1575435 w 1575435"/>
                <a:gd name="connsiteY1" fmla="*/ 0 h 678942"/>
                <a:gd name="connsiteX2" fmla="*/ 1186434 w 1575435"/>
                <a:gd name="connsiteY2" fmla="*/ 671322 h 678942"/>
                <a:gd name="connsiteX3" fmla="*/ 385953 w 1575435"/>
                <a:gd name="connsiteY3" fmla="*/ 678942 h 678942"/>
                <a:gd name="connsiteX4" fmla="*/ 0 w 1575435"/>
                <a:gd name="connsiteY4" fmla="*/ 1905 h 678942"/>
                <a:gd name="connsiteX0" fmla="*/ 0 w 1579245"/>
                <a:gd name="connsiteY0" fmla="*/ 1905 h 678942"/>
                <a:gd name="connsiteX1" fmla="*/ 1579245 w 1579245"/>
                <a:gd name="connsiteY1" fmla="*/ 0 h 678942"/>
                <a:gd name="connsiteX2" fmla="*/ 1190244 w 1579245"/>
                <a:gd name="connsiteY2" fmla="*/ 671322 h 678942"/>
                <a:gd name="connsiteX3" fmla="*/ 389763 w 1579245"/>
                <a:gd name="connsiteY3" fmla="*/ 678942 h 678942"/>
                <a:gd name="connsiteX4" fmla="*/ 0 w 1579245"/>
                <a:gd name="connsiteY4" fmla="*/ 1905 h 678942"/>
                <a:gd name="connsiteX0" fmla="*/ 78182 w 1189482"/>
                <a:gd name="connsiteY0" fmla="*/ 0 h 681252"/>
                <a:gd name="connsiteX1" fmla="*/ 1189482 w 1189482"/>
                <a:gd name="connsiteY1" fmla="*/ 2310 h 681252"/>
                <a:gd name="connsiteX2" fmla="*/ 800481 w 1189482"/>
                <a:gd name="connsiteY2" fmla="*/ 673632 h 681252"/>
                <a:gd name="connsiteX3" fmla="*/ 0 w 1189482"/>
                <a:gd name="connsiteY3" fmla="*/ 681252 h 681252"/>
                <a:gd name="connsiteX4" fmla="*/ 78182 w 1189482"/>
                <a:gd name="connsiteY4" fmla="*/ 0 h 681252"/>
                <a:gd name="connsiteX0" fmla="*/ 238379 w 1349679"/>
                <a:gd name="connsiteY0" fmla="*/ 0 h 673632"/>
                <a:gd name="connsiteX1" fmla="*/ 1349679 w 1349679"/>
                <a:gd name="connsiteY1" fmla="*/ 2310 h 673632"/>
                <a:gd name="connsiteX2" fmla="*/ 960678 w 1349679"/>
                <a:gd name="connsiteY2" fmla="*/ 673632 h 673632"/>
                <a:gd name="connsiteX3" fmla="*/ 0 w 1349679"/>
                <a:gd name="connsiteY3" fmla="*/ 411446 h 673632"/>
                <a:gd name="connsiteX4" fmla="*/ 238379 w 1349679"/>
                <a:gd name="connsiteY4" fmla="*/ 0 h 673632"/>
                <a:gd name="connsiteX0" fmla="*/ 238379 w 1349679"/>
                <a:gd name="connsiteY0" fmla="*/ 0 h 411446"/>
                <a:gd name="connsiteX1" fmla="*/ 1349679 w 1349679"/>
                <a:gd name="connsiteY1" fmla="*/ 2310 h 411446"/>
                <a:gd name="connsiteX2" fmla="*/ 1125091 w 1349679"/>
                <a:gd name="connsiteY2" fmla="*/ 408042 h 411446"/>
                <a:gd name="connsiteX3" fmla="*/ 0 w 1349679"/>
                <a:gd name="connsiteY3" fmla="*/ 411446 h 411446"/>
                <a:gd name="connsiteX4" fmla="*/ 238379 w 1349679"/>
                <a:gd name="connsiteY4" fmla="*/ 0 h 411446"/>
                <a:gd name="connsiteX0" fmla="*/ 219408 w 1330708"/>
                <a:gd name="connsiteY0" fmla="*/ 0 h 409865"/>
                <a:gd name="connsiteX1" fmla="*/ 1330708 w 1330708"/>
                <a:gd name="connsiteY1" fmla="*/ 2310 h 409865"/>
                <a:gd name="connsiteX2" fmla="*/ 1106120 w 1330708"/>
                <a:gd name="connsiteY2" fmla="*/ 408042 h 409865"/>
                <a:gd name="connsiteX3" fmla="*/ 0 w 1330708"/>
                <a:gd name="connsiteY3" fmla="*/ 409865 h 409865"/>
                <a:gd name="connsiteX4" fmla="*/ 219408 w 1330708"/>
                <a:gd name="connsiteY4" fmla="*/ 0 h 409865"/>
                <a:gd name="connsiteX0" fmla="*/ 228893 w 1330708"/>
                <a:gd name="connsiteY0" fmla="*/ 0 h 409865"/>
                <a:gd name="connsiteX1" fmla="*/ 1330708 w 1330708"/>
                <a:gd name="connsiteY1" fmla="*/ 2310 h 409865"/>
                <a:gd name="connsiteX2" fmla="*/ 1106120 w 1330708"/>
                <a:gd name="connsiteY2" fmla="*/ 408042 h 409865"/>
                <a:gd name="connsiteX3" fmla="*/ 0 w 1330708"/>
                <a:gd name="connsiteY3" fmla="*/ 409865 h 409865"/>
                <a:gd name="connsiteX4" fmla="*/ 228893 w 1330708"/>
                <a:gd name="connsiteY4" fmla="*/ 0 h 40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0708" h="409865">
                  <a:moveTo>
                    <a:pt x="228893" y="0"/>
                  </a:moveTo>
                  <a:lnTo>
                    <a:pt x="1330708" y="2310"/>
                  </a:lnTo>
                  <a:lnTo>
                    <a:pt x="1106120" y="408042"/>
                  </a:lnTo>
                  <a:lnTo>
                    <a:pt x="0" y="409865"/>
                  </a:lnTo>
                  <a:lnTo>
                    <a:pt x="228893" y="0"/>
                  </a:lnTo>
                  <a:close/>
                </a:path>
              </a:pathLst>
            </a:cu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endParaRPr lang="en-US" sz="2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875828" y="6229581"/>
                  <a:ext cx="10005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828" y="6229581"/>
                  <a:ext cx="1000594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 bwMode="auto">
            <a:xfrm flipH="1" flipV="1">
              <a:off x="4735135" y="3088854"/>
              <a:ext cx="1848457" cy="31869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3901707" y="3074447"/>
                  <a:ext cx="101585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707" y="3074447"/>
                  <a:ext cx="1015856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/>
            <p:cNvCxnSpPr/>
            <p:nvPr/>
          </p:nvCxnSpPr>
          <p:spPr bwMode="auto">
            <a:xfrm flipV="1">
              <a:off x="3918282" y="3175496"/>
              <a:ext cx="2010475" cy="34663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839314" y="3089430"/>
                  <a:ext cx="112966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314" y="3089430"/>
                  <a:ext cx="1129668" cy="33855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/>
            <p:cNvCxnSpPr/>
            <p:nvPr/>
          </p:nvCxnSpPr>
          <p:spPr bwMode="auto">
            <a:xfrm>
              <a:off x="2957344" y="5950095"/>
              <a:ext cx="51767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643635" y="5671057"/>
                  <a:ext cx="10111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3635" y="5671057"/>
                  <a:ext cx="1011111" cy="33855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147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br>
              <a:rPr lang="en-US" dirty="0" smtClean="0"/>
            </a:br>
            <a:r>
              <a:rPr lang="en-US" sz="2400" dirty="0" smtClean="0">
                <a:solidFill>
                  <a:srgbClr val="0000FF"/>
                </a:solidFill>
              </a:rPr>
              <a:t>Linear Feasibility Problem – </a:t>
            </a:r>
            <a:r>
              <a:rPr lang="en-US" sz="2400" dirty="0" smtClean="0">
                <a:solidFill>
                  <a:srgbClr val="00CC00"/>
                </a:solidFill>
              </a:rPr>
              <a:t>Example 1</a:t>
            </a:r>
            <a:endParaRPr lang="en-US" sz="2400" dirty="0">
              <a:solidFill>
                <a:srgbClr val="00CC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5915" y="1167319"/>
                <a:ext cx="4280170" cy="178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2000" dirty="0" smtClean="0">
                    <a:solidFill>
                      <a:srgbClr val="0000FF"/>
                    </a:solidFill>
                  </a:rPr>
                  <a:t>Primal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∀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5" y="1167319"/>
                <a:ext cx="4280170" cy="1784656"/>
              </a:xfrm>
              <a:prstGeom prst="rect">
                <a:avLst/>
              </a:prstGeom>
              <a:blipFill rotWithShape="0">
                <a:blip r:embed="rId2"/>
                <a:stretch>
                  <a:fillRect l="-1567" t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9005" y="1167319"/>
                <a:ext cx="4280170" cy="2122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2000" dirty="0" smtClean="0">
                    <a:solidFill>
                      <a:srgbClr val="0000FF"/>
                    </a:solidFill>
                  </a:rPr>
                  <a:t>Dual</a:t>
                </a:r>
                <a:endParaRPr lang="en-US" dirty="0" smtClean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)≥0,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∀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005" y="1167319"/>
                <a:ext cx="4280170" cy="2122632"/>
              </a:xfrm>
              <a:prstGeom prst="rect">
                <a:avLst/>
              </a:prstGeom>
              <a:blipFill rotWithShape="0">
                <a:blip r:embed="rId3"/>
                <a:stretch>
                  <a:fillRect l="-1567" t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 bwMode="auto">
          <a:xfrm>
            <a:off x="340468" y="3414409"/>
            <a:ext cx="8463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5915" y="3752385"/>
                <a:ext cx="2538919" cy="2153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≥0.1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≥0.2,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≥0.15,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≥0.5,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≥0.25,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≥0.75,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≥1.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5" y="3752385"/>
                <a:ext cx="2538919" cy="21530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9737101"/>
                  </p:ext>
                </p:extLst>
              </p:nvPr>
            </p:nvGraphicFramePr>
            <p:xfrm>
              <a:off x="2684834" y="3752875"/>
              <a:ext cx="1447483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94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324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24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24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24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24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24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324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324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324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9737101"/>
                  </p:ext>
                </p:extLst>
              </p:nvPr>
            </p:nvGraphicFramePr>
            <p:xfrm>
              <a:off x="2684834" y="3752875"/>
              <a:ext cx="1447483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/>
                    <a:gridCol w="629412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1818" r="-77778" b="-8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1818" r="-1942" b="-8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101818" r="-77778" b="-7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101818" r="-1942" b="-7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201818" r="-77778" b="-6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201818" r="-1942" b="-6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301818" r="-77778" b="-5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301818" r="-1942" b="-5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394643" r="-77778" b="-4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394643" r="-1942" b="-40535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503636" r="-77778" b="-3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503636" r="-1942" b="-3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603636" r="-77778" b="-2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603636" r="-1942" b="-2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703636" r="-77778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703636" r="-1942" b="-1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803636" r="-77778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803636" r="-1942" b="-127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22636" y="3752385"/>
                <a:ext cx="5400482" cy="1888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+0.1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+0.15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+0.25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1,2,3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1,2,3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1,2,3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)≥0,∀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36" y="3752385"/>
                <a:ext cx="5400482" cy="18883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43035" y="6041125"/>
                <a:ext cx="198753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0.25,0.25,0.5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16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35" y="6041125"/>
                <a:ext cx="1987531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17579" y="6041125"/>
                <a:ext cx="2053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0,0,0,0,0,0,0,1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1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579" y="6041125"/>
                <a:ext cx="2053447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Core &amp; the Shapley Value </a:t>
            </a:r>
            <a:br>
              <a:rPr lang="en-US" dirty="0" smtClean="0"/>
            </a:br>
            <a:r>
              <a:rPr lang="en-US" sz="2400" dirty="0" smtClean="0">
                <a:solidFill>
                  <a:srgbClr val="0000FF"/>
                </a:solidFill>
              </a:rPr>
              <a:t>Illustrative Example for a </a:t>
            </a:r>
            <a:r>
              <a:rPr lang="en-US" sz="2400" dirty="0" smtClean="0">
                <a:solidFill>
                  <a:srgbClr val="00CC00"/>
                </a:solidFill>
              </a:rPr>
              <a:t>Convex</a:t>
            </a:r>
            <a:r>
              <a:rPr lang="en-US" sz="2400" dirty="0" smtClean="0">
                <a:solidFill>
                  <a:srgbClr val="0000FF"/>
                </a:solidFill>
              </a:rPr>
              <a:t> Game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/>
              </p:nvPr>
            </p:nvGraphicFramePr>
            <p:xfrm>
              <a:off x="519734" y="1316302"/>
              <a:ext cx="1447483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94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0508913"/>
                  </p:ext>
                </p:extLst>
              </p:nvPr>
            </p:nvGraphicFramePr>
            <p:xfrm>
              <a:off x="519734" y="1316302"/>
              <a:ext cx="1447483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/>
                    <a:gridCol w="629412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1818" r="-77778" b="-8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1818" r="-1942" b="-8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101818" r="-77778" b="-7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101818" r="-1942" b="-7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201818" r="-77778" b="-6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201818" r="-1942" b="-6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301818" r="-77778" b="-5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301818" r="-1942" b="-5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394643" r="-77778" b="-4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394643" r="-1942" b="-40535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503636" r="-77778" b="-3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503636" r="-1942" b="-3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603636" r="-77778" b="-2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603636" r="-1942" b="-2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703636" r="-77778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703636" r="-1942" b="-1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803636" r="-77778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803636" r="-1942" b="-127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703192" y="1071808"/>
                <a:ext cx="6106160" cy="800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⊆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sz="1800" i="1">
                              <a:latin typeface="Cambria Math"/>
                              <a:ea typeface="Cambria Math"/>
                            </a:rPr>
                            <m:t>{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}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!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∪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192" y="1071808"/>
                <a:ext cx="6106160" cy="800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2703192" y="2094394"/>
            <a:ext cx="6165855" cy="1165552"/>
            <a:chOff x="2328216" y="2263448"/>
            <a:chExt cx="6165855" cy="1165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2328216" y="2263448"/>
                  <a:ext cx="6165855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0.3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+2(0.25)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=0.1833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216" y="2263448"/>
                  <a:ext cx="6165855" cy="6127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3908036" y="2844225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1-2-3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1-3-2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916" y="2844225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2-3-1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3-2-1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47179" y="2844225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2-1-3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756" y="2844225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3-1-2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03192" y="3481800"/>
            <a:ext cx="6165855" cy="1165552"/>
            <a:chOff x="2328216" y="3457190"/>
            <a:chExt cx="6165855" cy="1165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2328216" y="3457190"/>
                  <a:ext cx="6165855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0.2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0.4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0.6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+2(0.75)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=0.4833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216" y="3457190"/>
                  <a:ext cx="6165855" cy="6127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/>
            <p:cNvSpPr txBox="1"/>
            <p:nvPr/>
          </p:nvSpPr>
          <p:spPr>
            <a:xfrm>
              <a:off x="3908036" y="4037967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2-1-3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2-3-1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30916" y="4037967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1-3-2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3-1-2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47179" y="4037967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1-2-3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78756" y="4037967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3-2-1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703192" y="4869206"/>
            <a:ext cx="6555897" cy="1165552"/>
            <a:chOff x="2328216" y="4957298"/>
            <a:chExt cx="6555897" cy="1165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2328216" y="4957298"/>
                  <a:ext cx="6555897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0.15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0.15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0.55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+2(0.5)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=0.3333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216" y="4957298"/>
                  <a:ext cx="6555897" cy="6127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3908036" y="5538075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3-1-2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3-2-1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6996" y="5538075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1-2-3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2-1-3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19899" y="5538075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1-3-2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64836" y="5538075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2-3-1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634" y="4423702"/>
            <a:ext cx="3064564" cy="2407772"/>
            <a:chOff x="145534" y="4319527"/>
            <a:chExt cx="3064564" cy="2407772"/>
          </a:xfrm>
        </p:grpSpPr>
        <p:grpSp>
          <p:nvGrpSpPr>
            <p:cNvPr id="63" name="Group 62"/>
            <p:cNvGrpSpPr/>
            <p:nvPr/>
          </p:nvGrpSpPr>
          <p:grpSpPr>
            <a:xfrm>
              <a:off x="145534" y="4319527"/>
              <a:ext cx="3064564" cy="2407772"/>
              <a:chOff x="2931421" y="2632455"/>
              <a:chExt cx="5202663" cy="4087635"/>
            </a:xfrm>
          </p:grpSpPr>
          <p:sp>
            <p:nvSpPr>
              <p:cNvPr id="64" name="Isosceles Triangle 63"/>
              <p:cNvSpPr/>
              <p:nvPr/>
            </p:nvSpPr>
            <p:spPr bwMode="auto">
              <a:xfrm>
                <a:off x="3568301" y="3018361"/>
                <a:ext cx="3778681" cy="3257483"/>
              </a:xfrm>
              <a:prstGeom prst="triangle">
                <a:avLst/>
              </a:prstGeom>
              <a:solidFill>
                <a:srgbClr val="B2B2B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4759976" y="2632455"/>
                    <a:ext cx="1850111" cy="52250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=(1,0,0)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9976" y="2632455"/>
                    <a:ext cx="1850111" cy="52250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2931421" y="6197582"/>
                    <a:ext cx="1279599" cy="52250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0)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1421" y="6197582"/>
                    <a:ext cx="1279599" cy="52250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/>
              <p:cNvCxnSpPr/>
              <p:nvPr/>
            </p:nvCxnSpPr>
            <p:spPr bwMode="auto">
              <a:xfrm flipV="1">
                <a:off x="5245370" y="3957502"/>
                <a:ext cx="1556911" cy="26843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>
                <a:off x="2957344" y="5461473"/>
                <a:ext cx="517674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H="1" flipV="1">
                <a:off x="3149191" y="3957502"/>
                <a:ext cx="1556911" cy="26843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Freeform 69"/>
              <p:cNvSpPr/>
              <p:nvPr/>
            </p:nvSpPr>
            <p:spPr bwMode="auto">
              <a:xfrm>
                <a:off x="4325237" y="5458751"/>
                <a:ext cx="1603520" cy="493893"/>
              </a:xfrm>
              <a:custGeom>
                <a:avLst/>
                <a:gdLst>
                  <a:gd name="connsiteX0" fmla="*/ 0 w 1584960"/>
                  <a:gd name="connsiteY0" fmla="*/ 0 h 713232"/>
                  <a:gd name="connsiteX1" fmla="*/ 1584960 w 1584960"/>
                  <a:gd name="connsiteY1" fmla="*/ 0 h 713232"/>
                  <a:gd name="connsiteX2" fmla="*/ 1182624 w 1584960"/>
                  <a:gd name="connsiteY2" fmla="*/ 713232 h 713232"/>
                  <a:gd name="connsiteX3" fmla="*/ 384048 w 1584960"/>
                  <a:gd name="connsiteY3" fmla="*/ 713232 h 713232"/>
                  <a:gd name="connsiteX4" fmla="*/ 0 w 1584960"/>
                  <a:gd name="connsiteY4" fmla="*/ 0 h 713232"/>
                  <a:gd name="connsiteX0" fmla="*/ 0 w 1584960"/>
                  <a:gd name="connsiteY0" fmla="*/ 0 h 713232"/>
                  <a:gd name="connsiteX1" fmla="*/ 1584960 w 1584960"/>
                  <a:gd name="connsiteY1" fmla="*/ 0 h 713232"/>
                  <a:gd name="connsiteX2" fmla="*/ 1182624 w 1584960"/>
                  <a:gd name="connsiteY2" fmla="*/ 713232 h 713232"/>
                  <a:gd name="connsiteX3" fmla="*/ 387858 w 1584960"/>
                  <a:gd name="connsiteY3" fmla="*/ 696087 h 713232"/>
                  <a:gd name="connsiteX4" fmla="*/ 0 w 1584960"/>
                  <a:gd name="connsiteY4" fmla="*/ 0 h 713232"/>
                  <a:gd name="connsiteX0" fmla="*/ 0 w 1584960"/>
                  <a:gd name="connsiteY0" fmla="*/ 0 h 696087"/>
                  <a:gd name="connsiteX1" fmla="*/ 1584960 w 1584960"/>
                  <a:gd name="connsiteY1" fmla="*/ 0 h 696087"/>
                  <a:gd name="connsiteX2" fmla="*/ 1195959 w 1584960"/>
                  <a:gd name="connsiteY2" fmla="*/ 690372 h 696087"/>
                  <a:gd name="connsiteX3" fmla="*/ 387858 w 1584960"/>
                  <a:gd name="connsiteY3" fmla="*/ 696087 h 696087"/>
                  <a:gd name="connsiteX4" fmla="*/ 0 w 1584960"/>
                  <a:gd name="connsiteY4" fmla="*/ 0 h 696087"/>
                  <a:gd name="connsiteX0" fmla="*/ 0 w 1588770"/>
                  <a:gd name="connsiteY0" fmla="*/ 22860 h 696087"/>
                  <a:gd name="connsiteX1" fmla="*/ 1588770 w 1588770"/>
                  <a:gd name="connsiteY1" fmla="*/ 0 h 696087"/>
                  <a:gd name="connsiteX2" fmla="*/ 1199769 w 1588770"/>
                  <a:gd name="connsiteY2" fmla="*/ 690372 h 696087"/>
                  <a:gd name="connsiteX3" fmla="*/ 391668 w 1588770"/>
                  <a:gd name="connsiteY3" fmla="*/ 696087 h 696087"/>
                  <a:gd name="connsiteX4" fmla="*/ 0 w 1588770"/>
                  <a:gd name="connsiteY4" fmla="*/ 22860 h 696087"/>
                  <a:gd name="connsiteX0" fmla="*/ 0 w 1588770"/>
                  <a:gd name="connsiteY0" fmla="*/ 5715 h 678942"/>
                  <a:gd name="connsiteX1" fmla="*/ 1588770 w 1588770"/>
                  <a:gd name="connsiteY1" fmla="*/ 0 h 678942"/>
                  <a:gd name="connsiteX2" fmla="*/ 1199769 w 1588770"/>
                  <a:gd name="connsiteY2" fmla="*/ 673227 h 678942"/>
                  <a:gd name="connsiteX3" fmla="*/ 391668 w 1588770"/>
                  <a:gd name="connsiteY3" fmla="*/ 678942 h 678942"/>
                  <a:gd name="connsiteX4" fmla="*/ 0 w 1588770"/>
                  <a:gd name="connsiteY4" fmla="*/ 5715 h 678942"/>
                  <a:gd name="connsiteX0" fmla="*/ 0 w 1581150"/>
                  <a:gd name="connsiteY0" fmla="*/ 5715 h 678942"/>
                  <a:gd name="connsiteX1" fmla="*/ 1581150 w 1581150"/>
                  <a:gd name="connsiteY1" fmla="*/ 0 h 678942"/>
                  <a:gd name="connsiteX2" fmla="*/ 1199769 w 1581150"/>
                  <a:gd name="connsiteY2" fmla="*/ 673227 h 678942"/>
                  <a:gd name="connsiteX3" fmla="*/ 391668 w 1581150"/>
                  <a:gd name="connsiteY3" fmla="*/ 678942 h 678942"/>
                  <a:gd name="connsiteX4" fmla="*/ 0 w 1581150"/>
                  <a:gd name="connsiteY4" fmla="*/ 5715 h 678942"/>
                  <a:gd name="connsiteX0" fmla="*/ 0 w 1581150"/>
                  <a:gd name="connsiteY0" fmla="*/ 5715 h 678942"/>
                  <a:gd name="connsiteX1" fmla="*/ 1581150 w 1581150"/>
                  <a:gd name="connsiteY1" fmla="*/ 0 h 678942"/>
                  <a:gd name="connsiteX2" fmla="*/ 1192149 w 1581150"/>
                  <a:gd name="connsiteY2" fmla="*/ 671322 h 678942"/>
                  <a:gd name="connsiteX3" fmla="*/ 391668 w 1581150"/>
                  <a:gd name="connsiteY3" fmla="*/ 678942 h 678942"/>
                  <a:gd name="connsiteX4" fmla="*/ 0 w 1581150"/>
                  <a:gd name="connsiteY4" fmla="*/ 5715 h 678942"/>
                  <a:gd name="connsiteX0" fmla="*/ 0 w 1577340"/>
                  <a:gd name="connsiteY0" fmla="*/ 0 h 678942"/>
                  <a:gd name="connsiteX1" fmla="*/ 1577340 w 1577340"/>
                  <a:gd name="connsiteY1" fmla="*/ 0 h 678942"/>
                  <a:gd name="connsiteX2" fmla="*/ 1188339 w 1577340"/>
                  <a:gd name="connsiteY2" fmla="*/ 671322 h 678942"/>
                  <a:gd name="connsiteX3" fmla="*/ 387858 w 1577340"/>
                  <a:gd name="connsiteY3" fmla="*/ 678942 h 678942"/>
                  <a:gd name="connsiteX4" fmla="*/ 0 w 1577340"/>
                  <a:gd name="connsiteY4" fmla="*/ 0 h 678942"/>
                  <a:gd name="connsiteX0" fmla="*/ 0 w 1584960"/>
                  <a:gd name="connsiteY0" fmla="*/ 0 h 678942"/>
                  <a:gd name="connsiteX1" fmla="*/ 1584960 w 1584960"/>
                  <a:gd name="connsiteY1" fmla="*/ 0 h 678942"/>
                  <a:gd name="connsiteX2" fmla="*/ 1195959 w 1584960"/>
                  <a:gd name="connsiteY2" fmla="*/ 671322 h 678942"/>
                  <a:gd name="connsiteX3" fmla="*/ 395478 w 1584960"/>
                  <a:gd name="connsiteY3" fmla="*/ 678942 h 678942"/>
                  <a:gd name="connsiteX4" fmla="*/ 0 w 1584960"/>
                  <a:gd name="connsiteY4" fmla="*/ 0 h 678942"/>
                  <a:gd name="connsiteX0" fmla="*/ 0 w 1575435"/>
                  <a:gd name="connsiteY0" fmla="*/ 1905 h 678942"/>
                  <a:gd name="connsiteX1" fmla="*/ 1575435 w 1575435"/>
                  <a:gd name="connsiteY1" fmla="*/ 0 h 678942"/>
                  <a:gd name="connsiteX2" fmla="*/ 1186434 w 1575435"/>
                  <a:gd name="connsiteY2" fmla="*/ 671322 h 678942"/>
                  <a:gd name="connsiteX3" fmla="*/ 385953 w 1575435"/>
                  <a:gd name="connsiteY3" fmla="*/ 678942 h 678942"/>
                  <a:gd name="connsiteX4" fmla="*/ 0 w 1575435"/>
                  <a:gd name="connsiteY4" fmla="*/ 1905 h 678942"/>
                  <a:gd name="connsiteX0" fmla="*/ 0 w 1579245"/>
                  <a:gd name="connsiteY0" fmla="*/ 1905 h 678942"/>
                  <a:gd name="connsiteX1" fmla="*/ 1579245 w 1579245"/>
                  <a:gd name="connsiteY1" fmla="*/ 0 h 678942"/>
                  <a:gd name="connsiteX2" fmla="*/ 1190244 w 1579245"/>
                  <a:gd name="connsiteY2" fmla="*/ 671322 h 678942"/>
                  <a:gd name="connsiteX3" fmla="*/ 389763 w 1579245"/>
                  <a:gd name="connsiteY3" fmla="*/ 678942 h 678942"/>
                  <a:gd name="connsiteX4" fmla="*/ 0 w 1579245"/>
                  <a:gd name="connsiteY4" fmla="*/ 1905 h 678942"/>
                  <a:gd name="connsiteX0" fmla="*/ 78182 w 1189482"/>
                  <a:gd name="connsiteY0" fmla="*/ 0 h 681252"/>
                  <a:gd name="connsiteX1" fmla="*/ 1189482 w 1189482"/>
                  <a:gd name="connsiteY1" fmla="*/ 2310 h 681252"/>
                  <a:gd name="connsiteX2" fmla="*/ 800481 w 1189482"/>
                  <a:gd name="connsiteY2" fmla="*/ 673632 h 681252"/>
                  <a:gd name="connsiteX3" fmla="*/ 0 w 1189482"/>
                  <a:gd name="connsiteY3" fmla="*/ 681252 h 681252"/>
                  <a:gd name="connsiteX4" fmla="*/ 78182 w 1189482"/>
                  <a:gd name="connsiteY4" fmla="*/ 0 h 681252"/>
                  <a:gd name="connsiteX0" fmla="*/ 238379 w 1349679"/>
                  <a:gd name="connsiteY0" fmla="*/ 0 h 673632"/>
                  <a:gd name="connsiteX1" fmla="*/ 1349679 w 1349679"/>
                  <a:gd name="connsiteY1" fmla="*/ 2310 h 673632"/>
                  <a:gd name="connsiteX2" fmla="*/ 960678 w 1349679"/>
                  <a:gd name="connsiteY2" fmla="*/ 673632 h 673632"/>
                  <a:gd name="connsiteX3" fmla="*/ 0 w 1349679"/>
                  <a:gd name="connsiteY3" fmla="*/ 411446 h 673632"/>
                  <a:gd name="connsiteX4" fmla="*/ 238379 w 1349679"/>
                  <a:gd name="connsiteY4" fmla="*/ 0 h 673632"/>
                  <a:gd name="connsiteX0" fmla="*/ 238379 w 1349679"/>
                  <a:gd name="connsiteY0" fmla="*/ 0 h 411446"/>
                  <a:gd name="connsiteX1" fmla="*/ 1349679 w 1349679"/>
                  <a:gd name="connsiteY1" fmla="*/ 2310 h 411446"/>
                  <a:gd name="connsiteX2" fmla="*/ 1125091 w 1349679"/>
                  <a:gd name="connsiteY2" fmla="*/ 408042 h 411446"/>
                  <a:gd name="connsiteX3" fmla="*/ 0 w 1349679"/>
                  <a:gd name="connsiteY3" fmla="*/ 411446 h 411446"/>
                  <a:gd name="connsiteX4" fmla="*/ 238379 w 1349679"/>
                  <a:gd name="connsiteY4" fmla="*/ 0 h 411446"/>
                  <a:gd name="connsiteX0" fmla="*/ 219408 w 1330708"/>
                  <a:gd name="connsiteY0" fmla="*/ 0 h 409865"/>
                  <a:gd name="connsiteX1" fmla="*/ 1330708 w 1330708"/>
                  <a:gd name="connsiteY1" fmla="*/ 2310 h 409865"/>
                  <a:gd name="connsiteX2" fmla="*/ 1106120 w 1330708"/>
                  <a:gd name="connsiteY2" fmla="*/ 408042 h 409865"/>
                  <a:gd name="connsiteX3" fmla="*/ 0 w 1330708"/>
                  <a:gd name="connsiteY3" fmla="*/ 409865 h 409865"/>
                  <a:gd name="connsiteX4" fmla="*/ 219408 w 1330708"/>
                  <a:gd name="connsiteY4" fmla="*/ 0 h 409865"/>
                  <a:gd name="connsiteX0" fmla="*/ 228893 w 1330708"/>
                  <a:gd name="connsiteY0" fmla="*/ 0 h 409865"/>
                  <a:gd name="connsiteX1" fmla="*/ 1330708 w 1330708"/>
                  <a:gd name="connsiteY1" fmla="*/ 2310 h 409865"/>
                  <a:gd name="connsiteX2" fmla="*/ 1106120 w 1330708"/>
                  <a:gd name="connsiteY2" fmla="*/ 408042 h 409865"/>
                  <a:gd name="connsiteX3" fmla="*/ 0 w 1330708"/>
                  <a:gd name="connsiteY3" fmla="*/ 409865 h 409865"/>
                  <a:gd name="connsiteX4" fmla="*/ 228893 w 1330708"/>
                  <a:gd name="connsiteY4" fmla="*/ 0 h 40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0708" h="409865">
                    <a:moveTo>
                      <a:pt x="228893" y="0"/>
                    </a:moveTo>
                    <a:lnTo>
                      <a:pt x="1330708" y="2310"/>
                    </a:lnTo>
                    <a:lnTo>
                      <a:pt x="1106120" y="408042"/>
                    </a:lnTo>
                    <a:lnTo>
                      <a:pt x="0" y="409865"/>
                    </a:lnTo>
                    <a:lnTo>
                      <a:pt x="228893" y="0"/>
                    </a:lnTo>
                    <a:close/>
                  </a:path>
                </a:pathLst>
              </a:custGeom>
              <a:solidFill>
                <a:srgbClr val="00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6704055" y="6195085"/>
                    <a:ext cx="1279597" cy="52250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055" y="6195085"/>
                    <a:ext cx="1279597" cy="52250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Connector 71"/>
              <p:cNvCxnSpPr/>
              <p:nvPr/>
            </p:nvCxnSpPr>
            <p:spPr bwMode="auto">
              <a:xfrm flipH="1" flipV="1">
                <a:off x="4735135" y="3088854"/>
                <a:ext cx="1848457" cy="31869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 flipV="1">
                <a:off x="3918282" y="3175496"/>
                <a:ext cx="2010475" cy="346633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2957344" y="5950095"/>
                <a:ext cx="517674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1" name="Oval 80"/>
            <p:cNvSpPr/>
            <p:nvPr/>
          </p:nvSpPr>
          <p:spPr bwMode="auto">
            <a:xfrm>
              <a:off x="1412910" y="6062796"/>
              <a:ext cx="100260" cy="1002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697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Coalition Game </a:t>
            </a:r>
            <a:r>
              <a:rPr lang="en-US" dirty="0" smtClean="0">
                <a:solidFill>
                  <a:srgbClr val="FF0000"/>
                </a:solidFill>
              </a:rPr>
              <a:t>Example 2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6447934"/>
                  </p:ext>
                </p:extLst>
              </p:nvPr>
            </p:nvGraphicFramePr>
            <p:xfrm>
              <a:off x="488042" y="2001270"/>
              <a:ext cx="1447483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94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6447934"/>
                  </p:ext>
                </p:extLst>
              </p:nvPr>
            </p:nvGraphicFramePr>
            <p:xfrm>
              <a:off x="488042" y="2001270"/>
              <a:ext cx="1447483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/>
                    <a:gridCol w="6294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1639" r="-77778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1639" r="-1942" b="-8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101639" r="-7777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101639" r="-1942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201639" r="-7777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201639" r="-1942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301639" r="-7777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301639" r="-1942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408333" r="-77778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408333" r="-1942" b="-41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500000" r="-7777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500000" r="-1942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600000" r="-7777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600000" r="-1942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700000" r="-7777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700000" r="-1942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800000" r="-7777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800000" r="-1942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8042" y="1518093"/>
                <a:ext cx="15164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={1,2,3}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42" y="1518093"/>
                <a:ext cx="151644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51098" y="1210710"/>
                <a:ext cx="638923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kern="0" dirty="0" smtClean="0">
                    <a:solidFill>
                      <a:srgbClr val="0000FF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kern="0" dirty="0" smtClean="0">
                    <a:solidFill>
                      <a:srgbClr val="0000FF"/>
                    </a:solidFill>
                  </a:rPr>
                  <a:t>, what are the condition(s) on an imputation?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098" y="1210710"/>
                <a:ext cx="6389232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527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643635" y="1937970"/>
            <a:ext cx="6221963" cy="4009375"/>
            <a:chOff x="2643635" y="1937970"/>
            <a:chExt cx="6221963" cy="4009375"/>
          </a:xfrm>
        </p:grpSpPr>
        <p:sp>
          <p:nvSpPr>
            <p:cNvPr id="11" name="Isosceles Triangle 10"/>
            <p:cNvSpPr/>
            <p:nvPr/>
          </p:nvSpPr>
          <p:spPr bwMode="auto">
            <a:xfrm>
              <a:off x="3568301" y="2323876"/>
              <a:ext cx="3778681" cy="3257483"/>
            </a:xfrm>
            <a:prstGeom prst="triangle">
              <a:avLst/>
            </a:prstGeom>
            <a:solidFill>
              <a:srgbClr val="B2B2B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59975" y="1937970"/>
                  <a:ext cx="147944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=(1,0,0)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975" y="1937970"/>
                  <a:ext cx="1479443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37760" y="5545256"/>
                  <a:ext cx="10005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760" y="5545256"/>
                  <a:ext cx="1000594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219880" y="2793006"/>
                  <a:ext cx="145828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880" y="2793006"/>
                  <a:ext cx="1458284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356794" y="2755186"/>
                  <a:ext cx="157209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794" y="2755186"/>
                  <a:ext cx="1572097" cy="3385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402569" y="4841935"/>
                  <a:ext cx="146302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569" y="4841935"/>
                  <a:ext cx="1463029" cy="3385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875828" y="5535096"/>
                  <a:ext cx="10005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828" y="5535096"/>
                  <a:ext cx="1000594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 bwMode="auto">
            <a:xfrm flipH="1" flipV="1">
              <a:off x="4917563" y="2708899"/>
              <a:ext cx="1862391" cy="3211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4124542" y="2418198"/>
                  <a:ext cx="101585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542" y="2418198"/>
                  <a:ext cx="1015856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6480178" y="2394945"/>
                  <a:ext cx="101585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178" y="2394945"/>
                  <a:ext cx="1015856" cy="33855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/>
            <p:cNvCxnSpPr/>
            <p:nvPr/>
          </p:nvCxnSpPr>
          <p:spPr bwMode="auto">
            <a:xfrm>
              <a:off x="2957344" y="5255610"/>
              <a:ext cx="51767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643635" y="4976572"/>
                  <a:ext cx="10111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3635" y="4976572"/>
                  <a:ext cx="1011111" cy="33855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 bwMode="auto">
            <a:xfrm flipV="1">
              <a:off x="4493702" y="2481011"/>
              <a:ext cx="2010475" cy="34663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2957344" y="4929862"/>
              <a:ext cx="51767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V="1">
              <a:off x="4856220" y="3263017"/>
              <a:ext cx="1556911" cy="26843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flipH="1" flipV="1">
              <a:off x="4798611" y="2819565"/>
              <a:ext cx="1814114" cy="31277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93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Core</a:t>
            </a:r>
            <a:br>
              <a:rPr lang="en-US" dirty="0" smtClean="0"/>
            </a:br>
            <a:r>
              <a:rPr lang="en-US" sz="2400" dirty="0" smtClean="0">
                <a:solidFill>
                  <a:srgbClr val="0000FF"/>
                </a:solidFill>
              </a:rPr>
              <a:t>Linear Feasibility Problem –</a:t>
            </a:r>
            <a:r>
              <a:rPr lang="en-US" sz="2400" dirty="0" smtClean="0">
                <a:solidFill>
                  <a:srgbClr val="FF0000"/>
                </a:solidFill>
              </a:rPr>
              <a:t> Example 2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5915" y="1167319"/>
                <a:ext cx="4280170" cy="178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2000" dirty="0" smtClean="0">
                    <a:solidFill>
                      <a:srgbClr val="0000FF"/>
                    </a:solidFill>
                  </a:rPr>
                  <a:t>Primal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∀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5" y="1167319"/>
                <a:ext cx="4280170" cy="1784656"/>
              </a:xfrm>
              <a:prstGeom prst="rect">
                <a:avLst/>
              </a:prstGeom>
              <a:blipFill rotWithShape="0">
                <a:blip r:embed="rId2"/>
                <a:stretch>
                  <a:fillRect l="-1567" t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9005" y="1167319"/>
                <a:ext cx="4280170" cy="2122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2000" dirty="0" smtClean="0">
                    <a:solidFill>
                      <a:srgbClr val="0000FF"/>
                    </a:solidFill>
                  </a:rPr>
                  <a:t>Dual</a:t>
                </a:r>
                <a:endParaRPr lang="en-US" dirty="0" smtClean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)≥0,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∀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005" y="1167319"/>
                <a:ext cx="4280170" cy="2122632"/>
              </a:xfrm>
              <a:prstGeom prst="rect">
                <a:avLst/>
              </a:prstGeom>
              <a:blipFill rotWithShape="0">
                <a:blip r:embed="rId3"/>
                <a:stretch>
                  <a:fillRect l="-1567" t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 bwMode="auto">
          <a:xfrm>
            <a:off x="340468" y="3414409"/>
            <a:ext cx="84630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5915" y="3752385"/>
                <a:ext cx="2538919" cy="2153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≥0.1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≥0.2,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≥0.3,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≥0.6,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≥0.75,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≥0.8,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≥1.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5" y="3752385"/>
                <a:ext cx="2538919" cy="21530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339135"/>
                  </p:ext>
                </p:extLst>
              </p:nvPr>
            </p:nvGraphicFramePr>
            <p:xfrm>
              <a:off x="2684834" y="3752875"/>
              <a:ext cx="1447483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94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324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24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24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24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24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24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324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324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324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339135"/>
                  </p:ext>
                </p:extLst>
              </p:nvPr>
            </p:nvGraphicFramePr>
            <p:xfrm>
              <a:off x="2684834" y="3752875"/>
              <a:ext cx="1447483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/>
                    <a:gridCol w="629412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1818" r="-77778" b="-8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1818" r="-1942" b="-8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101818" r="-77778" b="-7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101818" r="-1942" b="-7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201818" r="-77778" b="-6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201818" r="-1942" b="-6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301818" r="-77778" b="-5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301818" r="-1942" b="-5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394643" r="-77778" b="-4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394643" r="-1942" b="-40535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503636" r="-77778" b="-3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503636" r="-1942" b="-3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603636" r="-77778" b="-2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603636" r="-1942" b="-2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703636" r="-77778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703636" r="-1942" b="-1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803636" r="-77778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803636" r="-1942" b="-127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23220" y="3752385"/>
                <a:ext cx="5400482" cy="1888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+0.1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+0.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1,2,3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1,2,3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1,2,3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)≥0,∀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220" y="3752385"/>
                <a:ext cx="5400482" cy="18883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35428" y="6041125"/>
                <a:ext cx="24427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0.375,0.425,0.475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1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.275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28" y="6041125"/>
                <a:ext cx="2442785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17579" y="6041125"/>
                <a:ext cx="25327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0,0,0,0,0.5,0.5,0.5,0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16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=1.275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579" y="6041125"/>
                <a:ext cx="253274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23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37034" y="4423702"/>
            <a:ext cx="3042825" cy="2422037"/>
            <a:chOff x="2957344" y="1937970"/>
            <a:chExt cx="5176740" cy="4120600"/>
          </a:xfrm>
        </p:grpSpPr>
        <p:sp>
          <p:nvSpPr>
            <p:cNvPr id="46" name="Isosceles Triangle 45"/>
            <p:cNvSpPr/>
            <p:nvPr/>
          </p:nvSpPr>
          <p:spPr bwMode="auto">
            <a:xfrm>
              <a:off x="3568301" y="2323876"/>
              <a:ext cx="3778681" cy="3257483"/>
            </a:xfrm>
            <a:prstGeom prst="triangle">
              <a:avLst/>
            </a:prstGeom>
            <a:solidFill>
              <a:srgbClr val="B2B2B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4759976" y="1937970"/>
                  <a:ext cx="1817552" cy="5133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=(1,0,0)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976" y="1937970"/>
                  <a:ext cx="1817552" cy="51331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3037761" y="5545257"/>
                  <a:ext cx="1257079" cy="5133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0)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761" y="5545257"/>
                  <a:ext cx="1257079" cy="5133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6875828" y="5535095"/>
                  <a:ext cx="1257079" cy="5133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828" y="5535095"/>
                  <a:ext cx="1257079" cy="513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 bwMode="auto">
            <a:xfrm flipH="1" flipV="1">
              <a:off x="4917563" y="2708899"/>
              <a:ext cx="1862391" cy="32110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2957344" y="5255610"/>
              <a:ext cx="51767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flipV="1">
              <a:off x="4493702" y="2481011"/>
              <a:ext cx="2010475" cy="34663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2957344" y="4929862"/>
              <a:ext cx="51767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V="1">
              <a:off x="4856220" y="3263017"/>
              <a:ext cx="1556911" cy="26843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 flipH="1" flipV="1">
              <a:off x="4798611" y="2819565"/>
              <a:ext cx="1814114" cy="31277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37818" y="-114753"/>
            <a:ext cx="6597514" cy="114323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Core &amp; the Shapley Value </a:t>
            </a:r>
            <a:br>
              <a:rPr lang="en-US" dirty="0" smtClean="0"/>
            </a:br>
            <a:r>
              <a:rPr lang="en-US" sz="2400" dirty="0" smtClean="0">
                <a:solidFill>
                  <a:srgbClr val="0000FF"/>
                </a:solidFill>
              </a:rPr>
              <a:t>Illustrative Example for a </a:t>
            </a:r>
            <a:r>
              <a:rPr lang="en-US" sz="2400" dirty="0" smtClean="0">
                <a:solidFill>
                  <a:srgbClr val="FF0000"/>
                </a:solidFill>
              </a:rPr>
              <a:t>Nonconvex</a:t>
            </a:r>
            <a:r>
              <a:rPr lang="en-US" sz="2400" dirty="0" smtClean="0">
                <a:solidFill>
                  <a:srgbClr val="0000FF"/>
                </a:solidFill>
              </a:rPr>
              <a:t> Game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4447117"/>
                  </p:ext>
                </p:extLst>
              </p:nvPr>
            </p:nvGraphicFramePr>
            <p:xfrm>
              <a:off x="519734" y="1316302"/>
              <a:ext cx="1447483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94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24447117"/>
                  </p:ext>
                </p:extLst>
              </p:nvPr>
            </p:nvGraphicFramePr>
            <p:xfrm>
              <a:off x="519734" y="1316302"/>
              <a:ext cx="1447483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/>
                    <a:gridCol w="629412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1818" r="-77778" b="-8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1818" r="-1942" b="-8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101818" r="-77778" b="-7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101818" r="-1942" b="-7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201818" r="-77778" b="-6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201818" r="-1942" b="-6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301818" r="-77778" b="-5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301818" r="-1942" b="-5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394643" r="-77778" b="-4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394643" r="-1942" b="-40535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503636" r="-77778" b="-3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503636" r="-1942" b="-3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603636" r="-77778" b="-2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603636" r="-1942" b="-2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703636" r="-77778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703636" r="-1942" b="-1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41" t="-803636" r="-77778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2039" t="-803636" r="-1942" b="-127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703192" y="1071808"/>
                <a:ext cx="6106160" cy="800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⊆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sz="1800" i="1">
                              <a:latin typeface="Cambria Math"/>
                              <a:ea typeface="Cambria Math"/>
                            </a:rPr>
                            <m:t>{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}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!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∪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192" y="1071808"/>
                <a:ext cx="6106160" cy="800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2703192" y="2094394"/>
            <a:ext cx="6165855" cy="1165552"/>
            <a:chOff x="2328216" y="2263448"/>
            <a:chExt cx="6165855" cy="1165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2328216" y="2263448"/>
                  <a:ext cx="6165855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0.4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0.45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+2(0.2)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=0.2417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216" y="2263448"/>
                  <a:ext cx="6165855" cy="6127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3908036" y="2844225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1-2-3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1-3-2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916" y="2844225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2-3-1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3-2-1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47179" y="2844225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2-1-3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756" y="2844225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3-1-2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03192" y="3481800"/>
            <a:ext cx="6171177" cy="1165552"/>
            <a:chOff x="2328216" y="3457190"/>
            <a:chExt cx="6171177" cy="1165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2328216" y="3457190"/>
                  <a:ext cx="6171177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0.2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0.5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0.5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+2(0.25)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=0.3167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216" y="3457190"/>
                  <a:ext cx="6171177" cy="6127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/>
            <p:cNvSpPr txBox="1"/>
            <p:nvPr/>
          </p:nvSpPr>
          <p:spPr>
            <a:xfrm>
              <a:off x="3908036" y="4037967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2-1-3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2-3-1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30916" y="4037967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1-3-2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3-1-2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47179" y="4037967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1-2-3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78756" y="4037967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3-2-1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703192" y="4869206"/>
            <a:ext cx="6299417" cy="1165552"/>
            <a:chOff x="2328216" y="4957298"/>
            <a:chExt cx="6299417" cy="1165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2328216" y="4957298"/>
                  <a:ext cx="6299417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0.3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0.65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0.6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+2(0.4)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=0.4417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216" y="4957298"/>
                  <a:ext cx="6299417" cy="6127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3908036" y="5538075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3-1-2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3-2-1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6996" y="5538075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1-2-3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2-1-3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19899" y="5538075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1-3-2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64836" y="5538075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2-3-1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49" name="Oval 48"/>
          <p:cNvSpPr/>
          <p:nvPr/>
        </p:nvSpPr>
        <p:spPr bwMode="auto">
          <a:xfrm>
            <a:off x="1576777" y="6063367"/>
            <a:ext cx="100260" cy="10026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Classification &amp; </a:t>
            </a:r>
            <a:br>
              <a:rPr lang="en-US" dirty="0" smtClean="0"/>
            </a:br>
            <a:r>
              <a:rPr lang="en-US" dirty="0" smtClean="0"/>
              <a:t>Core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constant-sum game that is not additive has an empty core.</a:t>
            </a:r>
          </a:p>
          <a:p>
            <a:endParaRPr lang="en-US" dirty="0"/>
          </a:p>
          <a:p>
            <a:r>
              <a:rPr lang="en-US" dirty="0" smtClean="0"/>
              <a:t>Every convex game has a nonempty core.</a:t>
            </a:r>
          </a:p>
          <a:p>
            <a:endParaRPr lang="en-US" dirty="0"/>
          </a:p>
          <a:p>
            <a:r>
              <a:rPr lang="en-US" dirty="0" smtClean="0"/>
              <a:t>In every convex game, the Shapley value is in the core!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8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11511</TotalTime>
  <Words>2226</Words>
  <Application>Microsoft Office PowerPoint</Application>
  <PresentationFormat>On-screen Show (4:3)</PresentationFormat>
  <Paragraphs>244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Symbol</vt:lpstr>
      <vt:lpstr>Standard PowerPoint Brief - Template</vt:lpstr>
      <vt:lpstr>OPER 618 Lesson 16 Coalition Game Analysis</vt:lpstr>
      <vt:lpstr>The Core</vt:lpstr>
      <vt:lpstr>Coalition Game Example 1</vt:lpstr>
      <vt:lpstr>The Core Linear Feasibility Problem – Example 1</vt:lpstr>
      <vt:lpstr>The Core &amp; the Shapley Value  Illustrative Example for a Convex Game</vt:lpstr>
      <vt:lpstr>Coalition Game Example 2</vt:lpstr>
      <vt:lpstr>The Core Linear Feasibility Problem – Example 2</vt:lpstr>
      <vt:lpstr>The Core &amp; the Shapley Value  Illustrative Example for a Nonconvex Game</vt:lpstr>
      <vt:lpstr>Game Classification &amp;  Core Properties</vt:lpstr>
      <vt:lpstr>-core &amp; Least Core</vt:lpstr>
      <vt:lpstr>Nucleolus</vt:lpstr>
      <vt:lpstr>Questions &amp; Discussion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619</cp:revision>
  <dcterms:created xsi:type="dcterms:W3CDTF">2004-05-05T12:20:29Z</dcterms:created>
  <dcterms:modified xsi:type="dcterms:W3CDTF">2023-03-18T12:24:43Z</dcterms:modified>
</cp:coreProperties>
</file>