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93" r:id="rId3"/>
    <p:sldId id="358" r:id="rId4"/>
    <p:sldId id="370" r:id="rId5"/>
    <p:sldId id="371" r:id="rId6"/>
    <p:sldId id="368" r:id="rId7"/>
    <p:sldId id="373" r:id="rId8"/>
    <p:sldId id="372" r:id="rId9"/>
    <p:sldId id="374" r:id="rId10"/>
    <p:sldId id="375" r:id="rId11"/>
    <p:sldId id="366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F601C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ron/handson-ml2/blob/master/07_ensemble_learning_and_random_forest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4026-A687-4EC8-B40A-319FA254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789F-D0CB-41BD-9533-6CEB362B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 plus Bagging plus random feature subsets per split to grow an ensemble of decorrelated trees</a:t>
            </a:r>
          </a:p>
          <a:p>
            <a:r>
              <a:rPr lang="en-US" dirty="0"/>
              <a:t>Good ensemble performance</a:t>
            </a:r>
          </a:p>
          <a:p>
            <a:r>
              <a:rPr lang="en-US" dirty="0"/>
              <a:t>Variants:</a:t>
            </a:r>
          </a:p>
          <a:p>
            <a:pPr lvl="1"/>
            <a:r>
              <a:rPr lang="en-US" dirty="0"/>
              <a:t>Boosting:  Build the next tree in the forest to account for the error from the previous members in the forest</a:t>
            </a:r>
          </a:p>
          <a:p>
            <a:pPr lvl="1"/>
            <a:r>
              <a:rPr lang="en-US" dirty="0"/>
              <a:t>Boosted Stumps:  Depth-1 random forest with boosting</a:t>
            </a:r>
          </a:p>
          <a:p>
            <a:pPr lvl="1"/>
            <a:endParaRPr lang="en-US" dirty="0"/>
          </a:p>
          <a:p>
            <a:r>
              <a:rPr lang="en-US" dirty="0"/>
              <a:t>More code examples (HOML chapter )7</a:t>
            </a:r>
          </a:p>
          <a:p>
            <a:pPr lvl="1"/>
            <a:r>
              <a:rPr lang="en-US" sz="1600" dirty="0">
                <a:hlinkClick r:id="rId2"/>
              </a:rPr>
              <a:t>https://github.com/ageron/handson-ml2/blob/master/07_ensemble_learning_and_random_forests.ipynb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0FAF5-8478-4EDA-B2F7-FA875734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Open </a:t>
            </a:r>
            <a:r>
              <a:rPr lang="en-US"/>
              <a:t>Project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Ensembles and Forests</a:t>
            </a:r>
          </a:p>
          <a:p>
            <a:r>
              <a:rPr lang="en-US" dirty="0"/>
              <a:t>Ensemble Model code exploration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Questions &amp; Project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24EF-2C81-4D20-BE1B-FF59EC7B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Ensembles and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ED06-3C68-4638-A5D2-725660B3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Concepts</a:t>
            </a:r>
          </a:p>
          <a:p>
            <a:r>
              <a:rPr lang="en-US" dirty="0"/>
              <a:t>From Trees To Forests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Decorrelating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8E56-DF6F-40D0-9280-339CBD54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11E8-DC6D-4B47-B812-2F8868AB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0833-8CD4-4B50-B51F-103864B0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Learner:  model that performs (slightly) better than chance</a:t>
            </a:r>
          </a:p>
          <a:p>
            <a:r>
              <a:rPr lang="en-US" dirty="0"/>
              <a:t>Weak Learner Theory:</a:t>
            </a:r>
          </a:p>
          <a:p>
            <a:pPr lvl="1"/>
            <a:r>
              <a:rPr lang="en-US" dirty="0"/>
              <a:t>The vote of a set of (uncorrelated) weak learners is likely to be better than the performance of any individual weak learner model</a:t>
            </a:r>
          </a:p>
          <a:p>
            <a:r>
              <a:rPr lang="en-US" dirty="0"/>
              <a:t>Ensemble Model: </a:t>
            </a:r>
          </a:p>
          <a:p>
            <a:pPr lvl="1"/>
            <a:r>
              <a:rPr lang="en-US" dirty="0"/>
              <a:t>A set of models for which a mechanism exists to interpret the collective results of the individual models to answer a ML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51DB4-25E7-45E8-AC38-D3AF3E11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33F0-2256-4F8D-B8B7-A8D00960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- Code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B23C-4342-418E-87B4-902AA34A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the code from Canvas</a:t>
            </a:r>
          </a:p>
          <a:p>
            <a:r>
              <a:rPr lang="en-US" dirty="0"/>
              <a:t>Instructor Overview / Description of Task</a:t>
            </a:r>
          </a:p>
          <a:p>
            <a:r>
              <a:rPr lang="en-US" dirty="0"/>
              <a:t>Breakout Groups to work on coding (10 min)</a:t>
            </a:r>
          </a:p>
          <a:p>
            <a:r>
              <a:rPr lang="en-US" dirty="0"/>
              <a:t>Share your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0F73-0811-432C-8420-1B575D38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6B75F-E6E9-4411-AFB3-07D99FF1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69" y="3765161"/>
            <a:ext cx="2300689" cy="24118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91E787C-72A7-4985-B105-D8B7F7440A43}"/>
              </a:ext>
            </a:extLst>
          </p:cNvPr>
          <p:cNvSpPr/>
          <p:nvPr/>
        </p:nvSpPr>
        <p:spPr>
          <a:xfrm>
            <a:off x="7205031" y="4704202"/>
            <a:ext cx="1046602" cy="572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34146-FE3D-42D9-B04C-B1BCEDB6A689}"/>
              </a:ext>
            </a:extLst>
          </p:cNvPr>
          <p:cNvSpPr txBox="1"/>
          <p:nvPr/>
        </p:nvSpPr>
        <p:spPr>
          <a:xfrm>
            <a:off x="8610600" y="4786396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Accuracy!</a:t>
            </a:r>
          </a:p>
        </p:txBody>
      </p:sp>
    </p:spTree>
    <p:extLst>
      <p:ext uri="{BB962C8B-B14F-4D97-AF65-F5344CB8AC3E}">
        <p14:creationId xmlns:p14="http://schemas.microsoft.com/office/powerpoint/2010/main" val="20329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808A-DCE5-45F2-96BB-53EEE4C3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Decision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E6C5-AA7F-4160-A928-43D81237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1217"/>
            <a:ext cx="10515600" cy="1835746"/>
          </a:xfrm>
        </p:spPr>
        <p:txBody>
          <a:bodyPr>
            <a:normAutofit/>
          </a:bodyPr>
          <a:lstStyle/>
          <a:p>
            <a:r>
              <a:rPr lang="en-US" dirty="0"/>
              <a:t>Converts a ML task (classification; regression) into answering a series of questions about the values of individual features</a:t>
            </a:r>
          </a:p>
          <a:p>
            <a:r>
              <a:rPr lang="en-US" dirty="0"/>
              <a:t>Makes predictions based on the answers to those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FACF-B2B8-4873-8AD8-67F4D3D7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D19A9C-C893-4EFD-B8A5-930CB187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1165576" y="1676224"/>
            <a:ext cx="2509791" cy="221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C342DCB-A66D-467F-BD57-C058CBA8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4242364" y="1758208"/>
            <a:ext cx="24384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3ED36C-6DDD-4CEE-AAC1-7E2E032FC26C}"/>
              </a:ext>
            </a:extLst>
          </p:cNvPr>
          <p:cNvGrpSpPr/>
          <p:nvPr/>
        </p:nvGrpSpPr>
        <p:grpSpPr>
          <a:xfrm>
            <a:off x="7141890" y="1379116"/>
            <a:ext cx="3013544" cy="2921158"/>
            <a:chOff x="5534108" y="1521604"/>
            <a:chExt cx="3013544" cy="2921158"/>
          </a:xfrm>
        </p:grpSpPr>
        <p:pic>
          <p:nvPicPr>
            <p:cNvPr id="8" name="Picture 1">
              <a:extLst>
                <a:ext uri="{FF2B5EF4-FFF2-40B4-BE49-F238E27FC236}">
                  <a16:creationId xmlns:a16="http://schemas.microsoft.com/office/drawing/2014/main" id="{A299BCA7-8DCA-42DB-B4AD-FE5174324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r="10824"/>
            <a:stretch>
              <a:fillRect/>
            </a:stretch>
          </p:blipFill>
          <p:spPr bwMode="auto">
            <a:xfrm>
              <a:off x="5534108" y="1524000"/>
              <a:ext cx="3013544" cy="291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B453B2-2EF6-4961-89BC-85B0416B7BF8}"/>
                </a:ext>
              </a:extLst>
            </p:cNvPr>
            <p:cNvSpPr/>
            <p:nvPr/>
          </p:nvSpPr>
          <p:spPr>
            <a:xfrm rot="351948">
              <a:off x="6001571" y="3088114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algn="ctr"/>
              <a:r>
                <a:rPr lang="en-US" sz="36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36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0604AD-204F-4C7B-920A-9C543D7E4D86}"/>
                </a:ext>
              </a:extLst>
            </p:cNvPr>
            <p:cNvSpPr/>
            <p:nvPr/>
          </p:nvSpPr>
          <p:spPr>
            <a:xfrm>
              <a:off x="6674356" y="2323238"/>
              <a:ext cx="577401" cy="523220"/>
            </a:xfrm>
            <a:prstGeom prst="rect">
              <a:avLst/>
            </a:prstGeom>
            <a:noFill/>
            <a:scene3d>
              <a:camera prst="isometricTopUp">
                <a:rot lat="19533412" lon="17777082" rev="3790739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isometricOffAxis1Top">
                  <a:rot lat="19004436" lon="18088483" rev="3736756"/>
                </a:camera>
                <a:lightRig rig="threePt" dir="t"/>
              </a:scene3d>
            </a:bodyPr>
            <a:lstStyle/>
            <a:p>
              <a:pPr algn="ctr"/>
              <a:r>
                <a:rPr lang="en-US" sz="28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28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05CB48-5E65-4538-B350-32FBD7D3E20C}"/>
                </a:ext>
              </a:extLst>
            </p:cNvPr>
            <p:cNvSpPr/>
            <p:nvPr/>
          </p:nvSpPr>
          <p:spPr>
            <a:xfrm>
              <a:off x="6722403" y="3287342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algn="ctr"/>
              <a:r>
                <a:rPr lang="en-US" sz="36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36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2DBFD0-882E-4029-961D-B9726EF6DFC6}"/>
                </a:ext>
              </a:extLst>
            </p:cNvPr>
            <p:cNvSpPr/>
            <p:nvPr/>
          </p:nvSpPr>
          <p:spPr>
            <a:xfrm>
              <a:off x="6778509" y="1521604"/>
              <a:ext cx="57740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algn="ctr"/>
              <a:r>
                <a:rPr lang="en-US" sz="28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28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A47281-EEDF-42FD-85B9-F776702BAC49}"/>
                </a:ext>
              </a:extLst>
            </p:cNvPr>
            <p:cNvSpPr/>
            <p:nvPr/>
          </p:nvSpPr>
          <p:spPr>
            <a:xfrm>
              <a:off x="7331743" y="1938517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algn="ctr"/>
              <a:r>
                <a:rPr lang="en-US" sz="36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36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68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93488-0308-4B29-9A45-8F4F4F25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44" y="136525"/>
            <a:ext cx="2613849" cy="2392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Bootstrap?</a:t>
            </a:r>
            <a:br>
              <a:rPr lang="en-US" dirty="0"/>
            </a:br>
            <a:r>
              <a:rPr lang="en-US" dirty="0"/>
              <a:t>Bagging = Bootstrap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is an extremely powerful idea based on two things: </a:t>
            </a:r>
          </a:p>
          <a:p>
            <a:pPr lvl="1"/>
            <a:r>
              <a:rPr lang="en-US" dirty="0"/>
              <a:t>Bootstrapping: generate many alternative training datasets </a:t>
            </a:r>
          </a:p>
          <a:p>
            <a:pPr lvl="1"/>
            <a:r>
              <a:rPr lang="en-US" dirty="0"/>
              <a:t>Averaging: reduce variance</a:t>
            </a:r>
          </a:p>
          <a:p>
            <a:r>
              <a:rPr lang="en-US" dirty="0"/>
              <a:t>Why does averaging reduce variance?</a:t>
            </a:r>
          </a:p>
          <a:p>
            <a:pPr lvl="1"/>
            <a:r>
              <a:rPr lang="en-US" dirty="0"/>
              <a:t>Averaging a set of observations reduces variance. Recall that given a set of n independent observations Z</a:t>
            </a:r>
            <a:r>
              <a:rPr lang="en-US" baseline="-25000" dirty="0"/>
              <a:t>1</a:t>
            </a:r>
            <a:r>
              <a:rPr lang="en-US" dirty="0"/>
              <a:t>, …, Z</a:t>
            </a:r>
            <a:r>
              <a:rPr lang="en-US" baseline="-25000" dirty="0"/>
              <a:t>n</a:t>
            </a:r>
            <a:r>
              <a:rPr lang="en-US" dirty="0"/>
              <a:t>, each with variance    ,  the variance of the mean     of the observations is given by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013451" y="5573714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440" imgH="155160" progId="Equation.3">
                  <p:embed/>
                </p:oleObj>
              </mc:Choice>
              <mc:Fallback>
                <p:oleObj name="Equation" r:id="rId3" imgW="100440" imgH="15516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1" y="5573714"/>
                        <a:ext cx="271463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64077"/>
              </p:ext>
            </p:extLst>
          </p:nvPr>
        </p:nvGraphicFramePr>
        <p:xfrm>
          <a:off x="8417891" y="3904026"/>
          <a:ext cx="315120" cy="31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880" imgH="191880" progId="Equation.3">
                  <p:embed/>
                </p:oleObj>
              </mc:Choice>
              <mc:Fallback>
                <p:oleObj name="Equation" r:id="rId5" imgW="191880" imgH="19188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891" y="3904026"/>
                        <a:ext cx="315120" cy="314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762376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440" imgH="155160" progId="Equation.3">
                  <p:embed/>
                </p:oleObj>
              </mc:Choice>
              <mc:Fallback>
                <p:oleObj name="Equation" r:id="rId7" imgW="100440" imgH="15516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6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914776" y="45275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440" imgH="155160" progId="Equation.3">
                  <p:embed/>
                </p:oleObj>
              </mc:Choice>
              <mc:Fallback>
                <p:oleObj name="Equation" r:id="rId9" imgW="100440" imgH="15516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6" y="4527550"/>
                        <a:ext cx="176213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735329"/>
              </p:ext>
            </p:extLst>
          </p:nvPr>
        </p:nvGraphicFramePr>
        <p:xfrm>
          <a:off x="2362334" y="4263625"/>
          <a:ext cx="226599" cy="30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6800" imgH="191880" progId="Equation.3">
                  <p:embed/>
                </p:oleObj>
              </mc:Choice>
              <mc:Fallback>
                <p:oleObj name="Equation" r:id="rId11" imgW="136800" imgH="19188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334" y="4263625"/>
                        <a:ext cx="226599" cy="302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5497"/>
              </p:ext>
            </p:extLst>
          </p:nvPr>
        </p:nvGraphicFramePr>
        <p:xfrm>
          <a:off x="6512074" y="4290023"/>
          <a:ext cx="442948" cy="42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9680" imgH="301680" progId="Equation.3">
                  <p:embed/>
                </p:oleObj>
              </mc:Choice>
              <mc:Fallback>
                <p:oleObj name="Equation" r:id="rId13" imgW="319680" imgH="30168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074" y="4290023"/>
                        <a:ext cx="442948" cy="425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851E2D-89B3-4514-9CCA-DB2ED85661D9}"/>
              </a:ext>
            </a:extLst>
          </p:cNvPr>
          <p:cNvSpPr/>
          <p:nvPr/>
        </p:nvSpPr>
        <p:spPr>
          <a:xfrm>
            <a:off x="1732339" y="4834113"/>
            <a:ext cx="8727322" cy="91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larger the set, the tighter the estimate of the mean</a:t>
            </a:r>
          </a:p>
        </p:txBody>
      </p:sp>
    </p:spTree>
    <p:extLst>
      <p:ext uri="{BB962C8B-B14F-4D97-AF65-F5344CB8AC3E}">
        <p14:creationId xmlns:p14="http://schemas.microsoft.com/office/powerpoint/2010/main" val="274599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1D49-4245-4312-8037-32F027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is a technique for any model </a:t>
            </a:r>
            <a:br>
              <a:rPr lang="en-US" dirty="0"/>
            </a:br>
            <a:r>
              <a:rPr lang="en-US" dirty="0"/>
              <a:t>(not just trees)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E78D-90D8-4FD2-AC98-A1F5E67B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B different bootstrapped training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 the model separately on each of the B training datasets, to obtain B different models -&gt; create the ensemble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Average (or vote) to determine the predictions of the ensemble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 very strong / important features can lead many models to look alike (highly correlated)</a:t>
            </a:r>
          </a:p>
          <a:p>
            <a:pPr marL="0" indent="0">
              <a:buNone/>
            </a:pPr>
            <a:r>
              <a:rPr lang="en-US" dirty="0"/>
              <a:t>Averaging many highly-correlated models means the power of ensembles might not be fulfilled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3AC84-DB21-4522-92F6-E7FD691E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8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5871-8B54-4C17-AFD9-DE2B119D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Randomizing feature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196B-3AD3-45A1-9878-19F730BD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efficient statistical learning method</a:t>
            </a:r>
          </a:p>
          <a:p>
            <a:r>
              <a:rPr lang="en-US" dirty="0"/>
              <a:t>Builds on the idea of bagging, but it provides an improvement because it </a:t>
            </a:r>
            <a:r>
              <a:rPr lang="en-US" i="1" dirty="0"/>
              <a:t>de-correlates</a:t>
            </a:r>
            <a:r>
              <a:rPr lang="en-US" dirty="0"/>
              <a:t> the models</a:t>
            </a:r>
          </a:p>
          <a:p>
            <a:r>
              <a:rPr lang="en-US" dirty="0"/>
              <a:t>How does it work?</a:t>
            </a:r>
          </a:p>
          <a:p>
            <a:pPr lvl="1"/>
            <a:r>
              <a:rPr lang="en-US" dirty="0"/>
              <a:t>General Concept: Build multiple models on a bootstrapped training sample, but when building these models, in each model, use a random subsample of </a:t>
            </a:r>
            <a:r>
              <a:rPr lang="en-US" i="1" dirty="0"/>
              <a:t>m</a:t>
            </a:r>
            <a:r>
              <a:rPr lang="en-US" dirty="0"/>
              <a:t> features from the full set of </a:t>
            </a:r>
            <a:r>
              <a:rPr lang="en-US" i="1" dirty="0"/>
              <a:t>p</a:t>
            </a:r>
            <a:r>
              <a:rPr lang="en-US" dirty="0"/>
              <a:t> features for the models</a:t>
            </a:r>
          </a:p>
          <a:p>
            <a:pPr lvl="1"/>
            <a:r>
              <a:rPr lang="en-US" dirty="0"/>
              <a:t>If growing decision trees, each </a:t>
            </a:r>
            <a:r>
              <a:rPr lang="en-US" i="1" dirty="0"/>
              <a:t>split</a:t>
            </a:r>
            <a:r>
              <a:rPr lang="en-US" dirty="0"/>
              <a:t> of the tree can use a different subset of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9F500-451D-452E-AF6A-480682F6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5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18231</TotalTime>
  <Words>540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Equation</vt:lpstr>
      <vt:lpstr>CSCE 623 In Class Day 14</vt:lpstr>
      <vt:lpstr>Agenda</vt:lpstr>
      <vt:lpstr>Key Points for Ensembles and Forests</vt:lpstr>
      <vt:lpstr>Ensemble Concepts</vt:lpstr>
      <vt:lpstr>Ensemble Learning - Code Exploration</vt:lpstr>
      <vt:lpstr>Remember Decision Trees?</vt:lpstr>
      <vt:lpstr>Remember Bootstrap? Bagging = Bootstrap Aggregation</vt:lpstr>
      <vt:lpstr>Bagging is a technique for any model  (not just trees)</vt:lpstr>
      <vt:lpstr>Randomizing feature subsets</vt:lpstr>
      <vt:lpstr>Random Forests</vt:lpstr>
      <vt:lpstr>Break</vt:lpstr>
      <vt:lpstr>Questions &amp; Open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159</cp:revision>
  <dcterms:created xsi:type="dcterms:W3CDTF">2021-03-30T19:14:48Z</dcterms:created>
  <dcterms:modified xsi:type="dcterms:W3CDTF">2023-05-07T12:38:51Z</dcterms:modified>
</cp:coreProperties>
</file>