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93" r:id="rId4"/>
    <p:sldId id="397" r:id="rId5"/>
    <p:sldId id="398" r:id="rId6"/>
    <p:sldId id="267" r:id="rId7"/>
    <p:sldId id="271" r:id="rId8"/>
    <p:sldId id="273" r:id="rId9"/>
    <p:sldId id="277" r:id="rId10"/>
    <p:sldId id="278" r:id="rId11"/>
    <p:sldId id="392" r:id="rId12"/>
    <p:sldId id="275" r:id="rId13"/>
    <p:sldId id="281" r:id="rId14"/>
    <p:sldId id="399" r:id="rId15"/>
    <p:sldId id="366" r:id="rId16"/>
    <p:sldId id="400" r:id="rId17"/>
    <p:sldId id="402" r:id="rId18"/>
    <p:sldId id="403" r:id="rId19"/>
    <p:sldId id="401" r:id="rId20"/>
    <p:sldId id="396" r:id="rId21"/>
    <p:sldId id="374" r:id="rId22"/>
    <p:sldId id="270" r:id="rId23"/>
    <p:sldId id="272" r:id="rId24"/>
    <p:sldId id="280" r:id="rId25"/>
    <p:sldId id="279" r:id="rId26"/>
    <p:sldId id="3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FF0000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9D8C-EE6B-4C5B-9FCA-7B6D5C8CE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7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6FEAA-5521-4485-9BBF-F58075A03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2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02B23-F823-46AE-B38B-0D2FE1634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5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A2B6-EFC2-4939-9E2C-ABB3C87BD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0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0C10-1FC0-445A-9735-D82433BC2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9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255A-4A91-4ED5-8A0B-640B8DEB7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701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4C4FC-6A1C-40C2-93E1-C637DAC20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36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81F4-C579-4C46-865E-751FC41387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AD44A-1F45-46EC-990D-2F9185A5B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05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20DB-7BDA-4BCC-BBE7-83875D182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1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10FC6-396A-4ED6-9847-7F44BE47B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663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0E93-0452-49A3-B121-0D7290706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593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DD3D-AB56-4836-9BCD-97A47B486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17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A780-7C98-4983-92DF-6F8F74498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2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4A567-4EE3-426D-9AF1-D82E506E4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717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D730-0FAA-47BD-8736-0443113CB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0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EB0F2-08CC-4AA8-A5B5-48D1BF2485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Day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ANN Training: Regularization</a:t>
            </a:r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- Regularization</a:t>
            </a:r>
            <a:br>
              <a:rPr lang="en-US" dirty="0"/>
            </a:br>
            <a:r>
              <a:rPr lang="en-US" sz="3200" dirty="0"/>
              <a:t>(Breakout Groups, 30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Goal: Explore regularization to solve XOR </a:t>
            </a:r>
          </a:p>
          <a:p>
            <a:r>
              <a:rPr lang="en-US" sz="2800" dirty="0"/>
              <a:t>Student Coding:</a:t>
            </a:r>
          </a:p>
          <a:p>
            <a:pPr lvl="1"/>
            <a:r>
              <a:rPr lang="en-US" sz="2400" dirty="0"/>
              <a:t>Implement early stopping</a:t>
            </a:r>
          </a:p>
          <a:p>
            <a:pPr lvl="1"/>
            <a:r>
              <a:rPr lang="en-US" sz="2400" dirty="0"/>
              <a:t>Implement data augmentation</a:t>
            </a:r>
          </a:p>
          <a:p>
            <a:pPr lvl="1"/>
            <a:r>
              <a:rPr lang="en-US" sz="2400" dirty="0"/>
              <a:t>Observe difficulty for training a small network, even with regularization</a:t>
            </a:r>
          </a:p>
          <a:p>
            <a:pPr lvl="1"/>
            <a:r>
              <a:rPr lang="en-US" sz="2400" dirty="0"/>
              <a:t>Design a higher-capacity network and use regularization to train it to solve 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9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95401"/>
            <a:ext cx="11544300" cy="4525963"/>
          </a:xfrm>
        </p:spPr>
        <p:txBody>
          <a:bodyPr/>
          <a:lstStyle/>
          <a:p>
            <a:r>
              <a:rPr lang="en-US" sz="2800" dirty="0"/>
              <a:t>Improve the performance of XOR training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Implement early stopping based on loss (BCE) on the validation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Implement Data Augmentation </a:t>
            </a:r>
          </a:p>
          <a:p>
            <a:pPr marL="1371600" lvl="2" indent="-514350"/>
            <a:r>
              <a:rPr lang="en-US" sz="2000" dirty="0"/>
              <a:t>Create a larger dataset generated with bootstrapped samples (resampled with replacement) from the set of the original XOR input values</a:t>
            </a:r>
          </a:p>
          <a:p>
            <a:pPr marL="1371600" lvl="2" indent="-514350"/>
            <a:r>
              <a:rPr lang="en-US" sz="2000" dirty="0"/>
              <a:t>add </a:t>
            </a:r>
            <a:r>
              <a:rPr lang="en-US" sz="2000" i="1" dirty="0"/>
              <a:t>random noise</a:t>
            </a:r>
            <a:r>
              <a:rPr lang="en-US" sz="2000" dirty="0"/>
              <a:t> to the observation features in the larger dataset</a:t>
            </a:r>
          </a:p>
          <a:p>
            <a:pPr marL="1371600" lvl="2" indent="-514350"/>
            <a:r>
              <a:rPr lang="en-US" sz="2000" dirty="0"/>
              <a:t>Note: Keep the XOR truth as a validation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Increase the capacity of the network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If time allows: </a:t>
            </a:r>
          </a:p>
          <a:p>
            <a:pPr marL="1371600" lvl="2" indent="-514350"/>
            <a:r>
              <a:rPr lang="en-US" sz="2000" dirty="0"/>
              <a:t>Try using penalty on the cost function for determining  weights/biases updates (L</a:t>
            </a:r>
            <a:r>
              <a:rPr lang="en-US" sz="2000" baseline="30000" dirty="0"/>
              <a:t>1</a:t>
            </a:r>
            <a:r>
              <a:rPr lang="en-US" sz="2000" dirty="0"/>
              <a:t> or L</a:t>
            </a:r>
            <a:r>
              <a:rPr lang="en-US" sz="2000" baseline="30000" dirty="0"/>
              <a:t>2</a:t>
            </a:r>
            <a:r>
              <a:rPr lang="en-US" sz="2000" baseline="-25000" dirty="0"/>
              <a:t> </a:t>
            </a:r>
            <a:r>
              <a:rPr lang="en-US" sz="2000" dirty="0"/>
              <a:t>Norms)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11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Dataset Augmentation for XOR?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648201"/>
            <a:ext cx="8229600" cy="1477963"/>
          </a:xfrm>
        </p:spPr>
        <p:txBody>
          <a:bodyPr/>
          <a:lstStyle/>
          <a:p>
            <a:r>
              <a:rPr lang="en-US" dirty="0"/>
              <a:t>If we want to augment the dataset for XOR, what are the rules for generating new plausible </a:t>
            </a:r>
            <a:r>
              <a:rPr lang="en-US" dirty="0" err="1"/>
              <a:t>datapoints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90738" y="1295400"/>
            <a:ext cx="3429000" cy="3233738"/>
            <a:chOff x="457200" y="1295400"/>
            <a:chExt cx="3429000" cy="3233738"/>
          </a:xfrm>
        </p:grpSpPr>
        <p:sp>
          <p:nvSpPr>
            <p:cNvPr id="5" name="Rectangle 4"/>
            <p:cNvSpPr/>
            <p:nvPr/>
          </p:nvSpPr>
          <p:spPr>
            <a:xfrm>
              <a:off x="457200" y="1295400"/>
              <a:ext cx="3429000" cy="3233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71800" y="1905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3733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66800" y="1895475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3733800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655469" y="2588419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81800" y="1276350"/>
            <a:ext cx="3429000" cy="3233738"/>
            <a:chOff x="457200" y="1295400"/>
            <a:chExt cx="3429000" cy="3233738"/>
          </a:xfrm>
        </p:grpSpPr>
        <p:sp>
          <p:nvSpPr>
            <p:cNvPr id="13" name="Rectangle 12"/>
            <p:cNvSpPr/>
            <p:nvPr/>
          </p:nvSpPr>
          <p:spPr>
            <a:xfrm>
              <a:off x="457200" y="1295400"/>
              <a:ext cx="3429000" cy="3233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7030A0"/>
                  </a:solidFill>
                </a:rPr>
                <a:t>?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971800" y="1905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733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66800" y="1895475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71800" y="3733800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10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Example:  Dataset Augmentation for XOR?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648201"/>
            <a:ext cx="8229600" cy="1477963"/>
          </a:xfrm>
        </p:spPr>
        <p:txBody>
          <a:bodyPr/>
          <a:lstStyle/>
          <a:p>
            <a:r>
              <a:rPr lang="en-US" dirty="0"/>
              <a:t>If we want to augment the dataset for XOR, what are the rules for generating new plausible </a:t>
            </a:r>
            <a:r>
              <a:rPr lang="en-US" dirty="0" err="1"/>
              <a:t>datapoints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2090738" y="1295400"/>
            <a:ext cx="3429000" cy="3233738"/>
            <a:chOff x="457200" y="1295400"/>
            <a:chExt cx="3429000" cy="3233738"/>
          </a:xfrm>
        </p:grpSpPr>
        <p:sp>
          <p:nvSpPr>
            <p:cNvPr id="5" name="Rectangle 4"/>
            <p:cNvSpPr/>
            <p:nvPr/>
          </p:nvSpPr>
          <p:spPr>
            <a:xfrm>
              <a:off x="457200" y="1295400"/>
              <a:ext cx="3429000" cy="3233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971800" y="1905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1066800" y="3733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66800" y="1895475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3733800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5655469" y="2588419"/>
            <a:ext cx="990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81800" y="1276350"/>
            <a:ext cx="3429000" cy="3233738"/>
            <a:chOff x="457200" y="1295400"/>
            <a:chExt cx="3429000" cy="3233738"/>
          </a:xfrm>
        </p:grpSpPr>
        <p:sp>
          <p:nvSpPr>
            <p:cNvPr id="13" name="Rectangle 12"/>
            <p:cNvSpPr/>
            <p:nvPr/>
          </p:nvSpPr>
          <p:spPr>
            <a:xfrm>
              <a:off x="457200" y="1295400"/>
              <a:ext cx="3429000" cy="32337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>
                  <a:solidFill>
                    <a:srgbClr val="7030A0"/>
                  </a:solidFill>
                </a:rPr>
                <a:t>?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2971800" y="19050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66800" y="3733800"/>
              <a:ext cx="228600" cy="2286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66800" y="1895475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971800" y="3733800"/>
              <a:ext cx="228600" cy="2286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59525012-92EF-4C18-98D8-AE07F0D70988}"/>
              </a:ext>
            </a:extLst>
          </p:cNvPr>
          <p:cNvSpPr/>
          <p:nvPr/>
        </p:nvSpPr>
        <p:spPr>
          <a:xfrm>
            <a:off x="8885635" y="172799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89040B-7260-4262-A252-87418D7D1A7D}"/>
              </a:ext>
            </a:extLst>
          </p:cNvPr>
          <p:cNvSpPr/>
          <p:nvPr/>
        </p:nvSpPr>
        <p:spPr>
          <a:xfrm>
            <a:off x="9182100" y="236444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1E6F3A-8225-493B-8BFC-46B25BC247CF}"/>
              </a:ext>
            </a:extLst>
          </p:cNvPr>
          <p:cNvSpPr/>
          <p:nvPr/>
        </p:nvSpPr>
        <p:spPr>
          <a:xfrm>
            <a:off x="9548217" y="1831181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89AA5-5017-4408-945A-1DC9CD228426}"/>
              </a:ext>
            </a:extLst>
          </p:cNvPr>
          <p:cNvSpPr/>
          <p:nvPr/>
        </p:nvSpPr>
        <p:spPr>
          <a:xfrm>
            <a:off x="9753600" y="2519922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E1ECBE-E87D-4A85-B03F-A0D1049425C8}"/>
              </a:ext>
            </a:extLst>
          </p:cNvPr>
          <p:cNvSpPr/>
          <p:nvPr/>
        </p:nvSpPr>
        <p:spPr>
          <a:xfrm>
            <a:off x="9126188" y="280035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A338EA-C499-44F0-B68C-0762C6A133BE}"/>
              </a:ext>
            </a:extLst>
          </p:cNvPr>
          <p:cNvSpPr/>
          <p:nvPr/>
        </p:nvSpPr>
        <p:spPr>
          <a:xfrm>
            <a:off x="7228425" y="38481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B143B7-0058-4DB8-9EDB-7E755D3D1ECB}"/>
              </a:ext>
            </a:extLst>
          </p:cNvPr>
          <p:cNvSpPr/>
          <p:nvPr/>
        </p:nvSpPr>
        <p:spPr>
          <a:xfrm>
            <a:off x="7562359" y="367188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8C08D3-350D-42CA-8C2D-8A2688BED7A3}"/>
              </a:ext>
            </a:extLst>
          </p:cNvPr>
          <p:cNvSpPr/>
          <p:nvPr/>
        </p:nvSpPr>
        <p:spPr>
          <a:xfrm>
            <a:off x="7798313" y="4188619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13F845-9B8B-4D91-9363-DF1AA3BA61EF}"/>
              </a:ext>
            </a:extLst>
          </p:cNvPr>
          <p:cNvSpPr/>
          <p:nvPr/>
        </p:nvSpPr>
        <p:spPr>
          <a:xfrm>
            <a:off x="8342918" y="382905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FB2CAE2-0A83-4147-865D-DDA458AE3D31}"/>
              </a:ext>
            </a:extLst>
          </p:cNvPr>
          <p:cNvSpPr/>
          <p:nvPr/>
        </p:nvSpPr>
        <p:spPr>
          <a:xfrm>
            <a:off x="7162800" y="309959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D2A4ACF-FDDA-4A4A-8CD0-C7BE25F9959F}"/>
              </a:ext>
            </a:extLst>
          </p:cNvPr>
          <p:cNvSpPr/>
          <p:nvPr/>
        </p:nvSpPr>
        <p:spPr>
          <a:xfrm>
            <a:off x="7798313" y="3510944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0E8A11-2310-4C31-A379-23C9F300942F}"/>
              </a:ext>
            </a:extLst>
          </p:cNvPr>
          <p:cNvSpPr/>
          <p:nvPr/>
        </p:nvSpPr>
        <p:spPr>
          <a:xfrm>
            <a:off x="9296400" y="3417094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89EB66A-F508-4D92-BB41-E86DFE3C7B53}"/>
              </a:ext>
            </a:extLst>
          </p:cNvPr>
          <p:cNvSpPr/>
          <p:nvPr/>
        </p:nvSpPr>
        <p:spPr>
          <a:xfrm>
            <a:off x="8812585" y="3344069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652069-5632-42BE-9525-2FB986886F96}"/>
              </a:ext>
            </a:extLst>
          </p:cNvPr>
          <p:cNvSpPr/>
          <p:nvPr/>
        </p:nvSpPr>
        <p:spPr>
          <a:xfrm>
            <a:off x="9126188" y="4074319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FEF0AB-5A2A-4C5D-945B-251486648290}"/>
              </a:ext>
            </a:extLst>
          </p:cNvPr>
          <p:cNvSpPr/>
          <p:nvPr/>
        </p:nvSpPr>
        <p:spPr>
          <a:xfrm>
            <a:off x="9749118" y="3995179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441C59-E7D5-4EED-BB5F-CF1BA8CE47BC}"/>
              </a:ext>
            </a:extLst>
          </p:cNvPr>
          <p:cNvSpPr/>
          <p:nvPr/>
        </p:nvSpPr>
        <p:spPr>
          <a:xfrm>
            <a:off x="9785782" y="3592748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85C26A-7C53-43A2-99D2-1D5C7AFF143C}"/>
              </a:ext>
            </a:extLst>
          </p:cNvPr>
          <p:cNvSpPr/>
          <p:nvPr/>
        </p:nvSpPr>
        <p:spPr>
          <a:xfrm>
            <a:off x="9548217" y="4138333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1C0252A-C984-4767-BFE2-D71F5243FF37}"/>
              </a:ext>
            </a:extLst>
          </p:cNvPr>
          <p:cNvSpPr/>
          <p:nvPr/>
        </p:nvSpPr>
        <p:spPr>
          <a:xfrm>
            <a:off x="6945406" y="1460244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EBA425-1DF5-4F02-ACE3-198AF30CCF74}"/>
              </a:ext>
            </a:extLst>
          </p:cNvPr>
          <p:cNvSpPr/>
          <p:nvPr/>
        </p:nvSpPr>
        <p:spPr>
          <a:xfrm>
            <a:off x="7724355" y="1903482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38BDD8-9755-4416-8788-29ED104CD484}"/>
              </a:ext>
            </a:extLst>
          </p:cNvPr>
          <p:cNvSpPr/>
          <p:nvPr/>
        </p:nvSpPr>
        <p:spPr>
          <a:xfrm>
            <a:off x="7059706" y="2297907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D7FE54-EB0E-4AAC-8D41-F5BF762973F2}"/>
              </a:ext>
            </a:extLst>
          </p:cNvPr>
          <p:cNvSpPr/>
          <p:nvPr/>
        </p:nvSpPr>
        <p:spPr>
          <a:xfrm>
            <a:off x="7505700" y="2073241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46820FB-FC98-4592-82A9-9927A6351918}"/>
              </a:ext>
            </a:extLst>
          </p:cNvPr>
          <p:cNvSpPr/>
          <p:nvPr/>
        </p:nvSpPr>
        <p:spPr>
          <a:xfrm>
            <a:off x="8020820" y="2087528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FEE088-EA35-4CAD-B154-DA4BCAE16941}"/>
              </a:ext>
            </a:extLst>
          </p:cNvPr>
          <p:cNvSpPr/>
          <p:nvPr/>
        </p:nvSpPr>
        <p:spPr>
          <a:xfrm>
            <a:off x="8207468" y="1472372"/>
            <a:ext cx="228600" cy="228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4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7CD5-D28E-414F-A145-76D22F9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Lecture Topic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1D20-E6E1-43BE-AE72-4BDFF625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Overview: </a:t>
            </a:r>
          </a:p>
          <a:p>
            <a:pPr lvl="1"/>
            <a:r>
              <a:rPr lang="en-US" sz="2800" dirty="0"/>
              <a:t>Proposal due 17 July</a:t>
            </a:r>
          </a:p>
          <a:p>
            <a:pPr lvl="1"/>
            <a:r>
              <a:rPr lang="en-US" sz="2800" dirty="0"/>
              <a:t>Learning Activities due 72 hours before lecture</a:t>
            </a:r>
          </a:p>
          <a:p>
            <a:pPr lvl="1"/>
            <a:r>
              <a:rPr lang="en-US" sz="2800" dirty="0"/>
              <a:t>Digital Content due 24 hours before lecture</a:t>
            </a:r>
          </a:p>
          <a:p>
            <a:pPr lvl="1"/>
            <a:r>
              <a:rPr lang="en-US" sz="2800" dirty="0"/>
              <a:t>Live Presentation 25 min + 5 min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D3FE-B019-4E8D-8FB2-D626D75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15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F89D-C0C1-1E58-1B01-C595DE90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Lecture Topic Proposal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A24A-AFE5-31A0-F7BA-C5B226C12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Scheduling Considerations</a:t>
            </a:r>
          </a:p>
          <a:p>
            <a:r>
              <a:rPr lang="en-US" dirty="0"/>
              <a:t>Topic List and details:  For each of your 3 topics in preference order…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One sentence overview of the topic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One sentence explanation of how the topic is related/relevant to the class 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One Paragraph (2 or more sentences): Explain rationale - </a:t>
            </a:r>
            <a:r>
              <a:rPr lang="en-US" sz="1800" i="1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80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you want to present that topic (e.g. need for research; will use in course project)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Indicate (and provide links for) at least 3 sources you intend to use to prepare your presentation on this topic; For each source, provide at least one sentence describing why you chose it and/or how you intend to use it in this student presentation (or pre-class activity).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Describe what kinds of pre-class and in-class learning activities you intend to prepare on this topic (e.g. pre-class video or reading, in-class worksheet, coding activity, demo, video, w/URLs; see learning activity description for ideas).  Include at least a sentence description of why you think each of these activities will help students learn the content.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Optional: list other students who you have already discussed co-teaching the topic with.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rgbClr val="0070C0"/>
                </a:solidFill>
              </a:rPr>
              <a:t>MS Word only (not pdf)</a:t>
            </a:r>
          </a:p>
          <a:p>
            <a:pPr marL="34290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06A2-8344-1FB5-4D3F-B3690C86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9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6DC2-D23B-BE63-266E-11D98776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387350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Lecture Topic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D806-5A52-708F-6C14-0FD65A0AE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594995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Data Augmentation Techniques for non-image data</a:t>
            </a:r>
          </a:p>
          <a:p>
            <a:r>
              <a:rPr lang="en-US" sz="8000" dirty="0"/>
              <a:t>Convolution over time-series signals: Temporal Convolutional Networks</a:t>
            </a:r>
          </a:p>
          <a:p>
            <a:r>
              <a:rPr lang="en-US" sz="8000" dirty="0"/>
              <a:t>Deconvolution networks / U-Net (generating new samples; </a:t>
            </a:r>
            <a:r>
              <a:rPr lang="en-US" sz="8000" dirty="0" err="1"/>
              <a:t>upsampling</a:t>
            </a:r>
            <a:r>
              <a:rPr lang="en-US" sz="8000" dirty="0"/>
              <a:t> imagery)</a:t>
            </a:r>
          </a:p>
          <a:p>
            <a:r>
              <a:rPr lang="en-US" sz="8000" dirty="0"/>
              <a:t>“One shot learning” &amp; Siamese networks / Triplet Loss functions / batch hard &amp; medium training</a:t>
            </a:r>
          </a:p>
          <a:p>
            <a:r>
              <a:rPr lang="en-US" sz="8000" dirty="0"/>
              <a:t>Autoencoders (be specific on type if you have a preference (e.g. denoising; variational)</a:t>
            </a:r>
          </a:p>
          <a:p>
            <a:r>
              <a:rPr lang="en-US" sz="8000" dirty="0"/>
              <a:t>Latent-space regularization using specialized loss functions</a:t>
            </a:r>
          </a:p>
          <a:p>
            <a:r>
              <a:rPr lang="en-US" sz="8000" dirty="0"/>
              <a:t>Embeddings (e.g. word2vec)</a:t>
            </a:r>
          </a:p>
          <a:p>
            <a:r>
              <a:rPr lang="en-US" sz="8000" dirty="0"/>
              <a:t>Image-specific DL: style Transfer; Image segmentation</a:t>
            </a:r>
          </a:p>
          <a:p>
            <a:r>
              <a:rPr lang="en-US" sz="8000" dirty="0"/>
              <a:t>3-D Data DL: Point Cloud processing</a:t>
            </a:r>
          </a:p>
          <a:p>
            <a:r>
              <a:rPr lang="en-US" sz="8000" dirty="0" err="1"/>
              <a:t>Layerwise</a:t>
            </a:r>
            <a:r>
              <a:rPr lang="en-US" sz="8000" dirty="0"/>
              <a:t> Relevance Propagation</a:t>
            </a:r>
          </a:p>
          <a:p>
            <a:r>
              <a:rPr lang="en-US" sz="8000" dirty="0"/>
              <a:t>Set-invariant transforms &amp; functions for processing unordered sets</a:t>
            </a:r>
          </a:p>
          <a:p>
            <a:r>
              <a:rPr lang="en-US" sz="8000" dirty="0"/>
              <a:t>High-notoriety architectures (e.g. Inception Network; </a:t>
            </a:r>
            <a:r>
              <a:rPr lang="en-US" sz="8000" dirty="0" err="1"/>
              <a:t>ResNET</a:t>
            </a:r>
            <a:r>
              <a:rPr lang="en-US" sz="8000" dirty="0"/>
              <a:t>)</a:t>
            </a:r>
          </a:p>
          <a:p>
            <a:r>
              <a:rPr lang="en-US" sz="8000" dirty="0"/>
              <a:t>Combining Techniques (e.g. CNN) with Deep Reinforcement Learning </a:t>
            </a:r>
          </a:p>
          <a:p>
            <a:r>
              <a:rPr lang="en-US" sz="8000" dirty="0"/>
              <a:t>Generative Adversarial Networks</a:t>
            </a:r>
          </a:p>
          <a:p>
            <a:r>
              <a:rPr lang="en-US" sz="8000" dirty="0"/>
              <a:t>Attention Mechanisms</a:t>
            </a:r>
          </a:p>
          <a:p>
            <a:r>
              <a:rPr lang="en-US" sz="8000" dirty="0"/>
              <a:t>Techniques for Natural Language Processing (e.g. Transformer Networks)</a:t>
            </a:r>
          </a:p>
          <a:p>
            <a:r>
              <a:rPr lang="en-US" sz="8000" dirty="0"/>
              <a:t>Pretraining; Transfer 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B5545-8525-1C67-2BE9-3BE84D42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20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7CD5-D28E-414F-A145-76D22F9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Lecture Topic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1D20-E6E1-43BE-AE72-4BDFF625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due 18 July</a:t>
            </a:r>
          </a:p>
          <a:p>
            <a:r>
              <a:rPr lang="en-US" dirty="0"/>
              <a:t>What questions do you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D3FE-B019-4E8D-8FB2-D626D75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81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AF34-7F7D-47A2-894C-679280A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36C3-101F-40B3-8845-78D6B13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2A57-F5B3-4F06-95E2-513DB9D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 Review</a:t>
            </a:r>
          </a:p>
          <a:p>
            <a:r>
              <a:rPr lang="en-US" dirty="0"/>
              <a:t>Learning Activity: Regularization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Student Lecture Topic Q&amp;A</a:t>
            </a:r>
          </a:p>
          <a:p>
            <a:r>
              <a:rPr lang="en-US" dirty="0"/>
              <a:t>General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 for L1 &amp; L2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Revisited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4025" y="3276601"/>
            <a:ext cx="8229600" cy="3306763"/>
          </a:xfrm>
        </p:spPr>
        <p:txBody>
          <a:bodyPr/>
          <a:lstStyle/>
          <a:p>
            <a:r>
              <a:rPr lang="en-US" sz="2800" dirty="0"/>
              <a:t>Recall ridge regression (L2) and LASSO (L1)</a:t>
            </a:r>
          </a:p>
          <a:p>
            <a:r>
              <a:rPr lang="en-US" sz="2800" dirty="0"/>
              <a:t>Our goal is to fit the right parameters</a:t>
            </a:r>
          </a:p>
          <a:p>
            <a:r>
              <a:rPr lang="en-US" sz="2800" dirty="0"/>
              <a:t>Penalize parameters of a model to:</a:t>
            </a:r>
          </a:p>
          <a:p>
            <a:pPr lvl="1"/>
            <a:r>
              <a:rPr lang="en-US" sz="2400" dirty="0"/>
              <a:t>Inference: keep features that matter</a:t>
            </a:r>
          </a:p>
          <a:p>
            <a:pPr lvl="1"/>
            <a:r>
              <a:rPr lang="en-US" sz="2400" dirty="0"/>
              <a:t>Prediction: Keep parameters from growing without bound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Why do we want to keep our parameters small?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846138"/>
            <a:ext cx="37528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Weight Decay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421199"/>
            <a:ext cx="2726119" cy="2971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7696200" cy="4525963"/>
          </a:xfrm>
        </p:spPr>
        <p:txBody>
          <a:bodyPr/>
          <a:lstStyle/>
          <a:p>
            <a:r>
              <a:rPr lang="en-US" sz="2400" dirty="0"/>
              <a:t>Like LASSO or ridge regression, </a:t>
            </a:r>
            <a:br>
              <a:rPr lang="en-US" sz="2400" dirty="0"/>
            </a:br>
            <a:r>
              <a:rPr lang="en-US" sz="2400" dirty="0"/>
              <a:t>penalize parameters (weights of</a:t>
            </a:r>
            <a:br>
              <a:rPr lang="en-US" sz="2400" dirty="0"/>
            </a:br>
            <a:r>
              <a:rPr lang="en-US" sz="2400" dirty="0"/>
              <a:t>the network</a:t>
            </a:r>
          </a:p>
          <a:p>
            <a:r>
              <a:rPr lang="en-US" sz="2400" dirty="0"/>
              <a:t>Example: L2(w) penalty finds</a:t>
            </a:r>
            <a:br>
              <a:rPr lang="en-US" sz="2400" dirty="0"/>
            </a:br>
            <a:r>
              <a:rPr lang="en-US" sz="2400" dirty="0"/>
              <a:t>equilibrium for w</a:t>
            </a:r>
          </a:p>
          <a:p>
            <a:pPr lvl="1"/>
            <a:r>
              <a:rPr lang="en-US" sz="2000" dirty="0"/>
              <a:t>Pulls weights further from w* in </a:t>
            </a:r>
            <a:br>
              <a:rPr lang="en-US" sz="2000" dirty="0"/>
            </a:br>
            <a:r>
              <a:rPr lang="en-US" sz="2000" dirty="0"/>
              <a:t>dimensions where the training gradient</a:t>
            </a:r>
            <a:br>
              <a:rPr lang="en-US" sz="2000" dirty="0"/>
            </a:br>
            <a:r>
              <a:rPr lang="en-US" sz="2000" dirty="0"/>
              <a:t>is shallower</a:t>
            </a:r>
          </a:p>
          <a:p>
            <a:pPr lvl="1"/>
            <a:r>
              <a:rPr lang="en-US" sz="2000" dirty="0"/>
              <a:t>Pulls weights less from w* in dimensions where training gradient is steeper</a:t>
            </a:r>
          </a:p>
          <a:p>
            <a:pPr lvl="1"/>
            <a:r>
              <a:rPr lang="en-US" sz="2000" dirty="0"/>
              <a:t>Encourages small weights </a:t>
            </a:r>
          </a:p>
          <a:p>
            <a:r>
              <a:rPr lang="en-US" sz="2400" dirty="0"/>
              <a:t>L1 encourages sparsity in weights (more 0 weights)</a:t>
            </a:r>
          </a:p>
        </p:txBody>
      </p:sp>
    </p:spTree>
    <p:extLst>
      <p:ext uri="{BB962C8B-B14F-4D97-AF65-F5344CB8AC3E}">
        <p14:creationId xmlns:p14="http://schemas.microsoft.com/office/powerpoint/2010/main" val="404229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21480"/>
            <a:ext cx="8229600" cy="1023936"/>
          </a:xfrm>
        </p:spPr>
        <p:txBody>
          <a:bodyPr/>
          <a:lstStyle/>
          <a:p>
            <a:r>
              <a:rPr lang="en-US" sz="2800" dirty="0"/>
              <a:t>Regularization via parameter penalties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17360"/>
            <a:ext cx="6896100" cy="5485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335FC6-0812-4601-9021-E1C2BEDAAB64}"/>
              </a:ext>
            </a:extLst>
          </p:cNvPr>
          <p:cNvSpPr txBox="1"/>
          <p:nvPr/>
        </p:nvSpPr>
        <p:spPr>
          <a:xfrm>
            <a:off x="4191001" y="5309230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Penalty on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bias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EA479-DA62-4517-9E87-CCBFD6086A9B}"/>
              </a:ext>
            </a:extLst>
          </p:cNvPr>
          <p:cNvSpPr txBox="1"/>
          <p:nvPr/>
        </p:nvSpPr>
        <p:spPr>
          <a:xfrm>
            <a:off x="5124450" y="5547152"/>
            <a:ext cx="221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Penalty on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weight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5309230"/>
            <a:ext cx="6477000" cy="514921"/>
          </a:xfrm>
          <a:prstGeom prst="rect">
            <a:avLst/>
          </a:prstGeom>
          <a:solidFill>
            <a:srgbClr val="FFFF00">
              <a:alpha val="2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30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baseline="30000" dirty="0"/>
              <a:t>1</a:t>
            </a:r>
            <a:r>
              <a:rPr lang="en-US" dirty="0"/>
              <a:t> and L</a:t>
            </a:r>
            <a:r>
              <a:rPr lang="en-US" baseline="30000" dirty="0"/>
              <a:t>2</a:t>
            </a:r>
            <a:r>
              <a:rPr lang="en-US" dirty="0"/>
              <a:t> parameter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373781"/>
            <a:ext cx="8229600" cy="17523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Note that only the </a:t>
            </a:r>
            <a:r>
              <a:rPr lang="en-US" sz="2400" i="1" dirty="0"/>
              <a:t>weights</a:t>
            </a:r>
            <a:r>
              <a:rPr lang="en-US" sz="2400" dirty="0"/>
              <a:t> are used to compute the penalty, and because the update uses the gradient </a:t>
            </a:r>
            <a:r>
              <a:rPr lang="en-US" sz="2400" i="1" dirty="0"/>
              <a:t>with respect to the parameter being updated</a:t>
            </a:r>
            <a:r>
              <a:rPr lang="en-US" sz="2400" dirty="0"/>
              <a:t>, only the weight updates (not the bias updates) are affected by the regularization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14734" y="2652020"/>
                <a:ext cx="3562898" cy="5761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000" baseline="30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34" y="2652020"/>
                <a:ext cx="3562898" cy="5761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795" t="76387" r="50000" b="13892"/>
          <a:stretch/>
        </p:blipFill>
        <p:spPr>
          <a:xfrm>
            <a:off x="4343401" y="1705539"/>
            <a:ext cx="3857625" cy="675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51441" y="2630265"/>
                <a:ext cx="3151687" cy="746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sz="2000" baseline="30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441" y="2630265"/>
                <a:ext cx="3151687" cy="746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/>
              <p:nvPr/>
            </p:nvSpPr>
            <p:spPr>
              <a:xfrm>
                <a:off x="2730288" y="3625742"/>
                <a:ext cx="2057400" cy="327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288" y="3625742"/>
                <a:ext cx="2057400" cy="327013"/>
              </a:xfrm>
              <a:prstGeom prst="rect">
                <a:avLst/>
              </a:prstGeom>
              <a:blipFill>
                <a:blip r:embed="rId5"/>
                <a:stretch>
                  <a:fillRect l="-1780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/>
              <p:nvPr/>
            </p:nvSpPr>
            <p:spPr>
              <a:xfrm>
                <a:off x="7161957" y="3639106"/>
                <a:ext cx="2841171" cy="3270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57" y="3639106"/>
                <a:ext cx="2841171" cy="327013"/>
              </a:xfrm>
              <a:prstGeom prst="rect">
                <a:avLst/>
              </a:prstGeom>
              <a:blipFill>
                <a:blip r:embed="rId6"/>
                <a:stretch>
                  <a:fillRect l="-215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/>
              <p:nvPr/>
            </p:nvSpPr>
            <p:spPr>
              <a:xfrm>
                <a:off x="2730288" y="3289084"/>
                <a:ext cx="2057400" cy="327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288" y="3289084"/>
                <a:ext cx="2057400" cy="327269"/>
              </a:xfrm>
              <a:prstGeom prst="rect">
                <a:avLst/>
              </a:prstGeom>
              <a:blipFill>
                <a:blip r:embed="rId7"/>
                <a:stretch>
                  <a:fillRect l="-1780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/>
              <p:nvPr/>
            </p:nvSpPr>
            <p:spPr>
              <a:xfrm>
                <a:off x="7239000" y="3259736"/>
                <a:ext cx="2057400" cy="327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TextBox 26">
                <a:extLst>
                  <a:ext uri="{FF2B5EF4-FFF2-40B4-BE49-F238E27FC236}">
                    <a16:creationId xmlns:a16="http://schemas.microsoft.com/office/drawing/2014/main" id="{C92D153F-6D46-406D-BF2E-77928097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59736"/>
                <a:ext cx="2057400" cy="327269"/>
              </a:xfrm>
              <a:prstGeom prst="rect">
                <a:avLst/>
              </a:prstGeom>
              <a:blipFill>
                <a:blip r:embed="rId8"/>
                <a:stretch>
                  <a:fillRect l="-1780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133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21480"/>
            <a:ext cx="8229600" cy="1023936"/>
          </a:xfrm>
        </p:spPr>
        <p:txBody>
          <a:bodyPr/>
          <a:lstStyle/>
          <a:p>
            <a:r>
              <a:rPr lang="en-US" sz="2800" dirty="0"/>
              <a:t>1. Compute all gradients &amp; weight updates: </a:t>
            </a:r>
            <a:br>
              <a:rPr lang="en-US" sz="2800" dirty="0"/>
            </a:br>
            <a:r>
              <a:rPr lang="en-US" sz="2800" dirty="0"/>
              <a:t>Backpropagation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17360"/>
            <a:ext cx="6896100" cy="54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124C0-AFF6-4743-9174-CDE68BAC9F8A}"/>
              </a:ext>
            </a:extLst>
          </p:cNvPr>
          <p:cNvSpPr txBox="1"/>
          <p:nvPr/>
        </p:nvSpPr>
        <p:spPr>
          <a:xfrm>
            <a:off x="4191001" y="3838576"/>
            <a:ext cx="4237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Work backwards, counting down from last layer to first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0FB44-5DB2-4D70-A0EC-2C9758F8F5E0}"/>
              </a:ext>
            </a:extLst>
          </p:cNvPr>
          <p:cNvSpPr txBox="1"/>
          <p:nvPr/>
        </p:nvSpPr>
        <p:spPr>
          <a:xfrm>
            <a:off x="4419601" y="4572001"/>
            <a:ext cx="610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gradient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for current layer k. Note: this is a Hadamard (element-wise)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84FC-3AFD-4A72-B3D7-48E101F14895}"/>
              </a:ext>
            </a:extLst>
          </p:cNvPr>
          <p:cNvSpPr txBox="1"/>
          <p:nvPr/>
        </p:nvSpPr>
        <p:spPr>
          <a:xfrm>
            <a:off x="3862085" y="3623876"/>
            <a:ext cx="6112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Gradient of the output. </a:t>
            </a:r>
            <a:r>
              <a:rPr lang="en-US" sz="1050" dirty="0">
                <a:solidFill>
                  <a:srgbClr val="00B0F0"/>
                </a:solidFill>
                <a:latin typeface="Arial" charset="0"/>
              </a:rPr>
              <a:t>(note: </a:t>
            </a:r>
            <a:r>
              <a:rPr lang="en-US" sz="105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50" dirty="0">
                <a:solidFill>
                  <a:srgbClr val="00B0F0"/>
                </a:solidFill>
                <a:latin typeface="Arial" charset="0"/>
              </a:rPr>
              <a:t> will be used to store temporary gradients as we work backwards)</a:t>
            </a:r>
            <a:endParaRPr lang="en-US" sz="12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99B63-760C-46E0-821A-75A3FE6BDA09}"/>
              </a:ext>
            </a:extLst>
          </p:cNvPr>
          <p:cNvSpPr txBox="1"/>
          <p:nvPr/>
        </p:nvSpPr>
        <p:spPr>
          <a:xfrm>
            <a:off x="3331866" y="5058599"/>
            <a:ext cx="5511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Include regularization penalty on the biases and weights in the next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35FC6-0812-4601-9021-E1C2BEDAAB64}"/>
              </a:ext>
            </a:extLst>
          </p:cNvPr>
          <p:cNvSpPr txBox="1"/>
          <p:nvPr/>
        </p:nvSpPr>
        <p:spPr>
          <a:xfrm>
            <a:off x="4191001" y="5309230"/>
            <a:ext cx="397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update to biases 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for this layer (save for later)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EA479-DA62-4517-9E87-CCBFD6086A9B}"/>
              </a:ext>
            </a:extLst>
          </p:cNvPr>
          <p:cNvSpPr txBox="1"/>
          <p:nvPr/>
        </p:nvSpPr>
        <p:spPr>
          <a:xfrm>
            <a:off x="5124451" y="5547152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update to weights 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for this layer (save for later)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5E25A-B7A8-44BB-AAB1-F3CBAA8F209C}"/>
              </a:ext>
            </a:extLst>
          </p:cNvPr>
          <p:cNvSpPr txBox="1"/>
          <p:nvPr/>
        </p:nvSpPr>
        <p:spPr>
          <a:xfrm>
            <a:off x="4352225" y="6021522"/>
            <a:ext cx="435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gradient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for previous layer (used in next iteration).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3E083B-CD56-4DF9-9A23-694DB2729C50}"/>
                  </a:ext>
                </a:extLst>
              </p:cNvPr>
              <p:cNvSpPr/>
              <p:nvPr/>
            </p:nvSpPr>
            <p:spPr>
              <a:xfrm>
                <a:off x="8693618" y="2454735"/>
                <a:ext cx="1858779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3E083B-CD56-4DF9-9A23-694DB2729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454735"/>
                <a:ext cx="1858779" cy="32502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49AC52-E34C-41E2-AC74-B1FF764A3D19}"/>
                  </a:ext>
                </a:extLst>
              </p:cNvPr>
              <p:cNvSpPr/>
              <p:nvPr/>
            </p:nvSpPr>
            <p:spPr>
              <a:xfrm>
                <a:off x="8693618" y="2743475"/>
                <a:ext cx="1777281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49AC52-E34C-41E2-AC74-B1FF764A3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743475"/>
                <a:ext cx="1777281" cy="32502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54A00E-82CB-488E-9A35-3DAC75D9D0F3}"/>
                  </a:ext>
                </a:extLst>
              </p:cNvPr>
              <p:cNvSpPr/>
              <p:nvPr/>
            </p:nvSpPr>
            <p:spPr>
              <a:xfrm>
                <a:off x="8693618" y="2162320"/>
                <a:ext cx="177176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54A00E-82CB-488E-9A35-3DAC75D9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162320"/>
                <a:ext cx="1771767" cy="32502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9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0804E-820F-47CE-B36A-FA87DEC9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BFFA-AC2A-4358-808F-110EA621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Regularization?</a:t>
            </a:r>
          </a:p>
          <a:p>
            <a:r>
              <a:rPr lang="en-US" dirty="0"/>
              <a:t>How is Regularization broadly defined?</a:t>
            </a:r>
          </a:p>
          <a:p>
            <a:r>
              <a:rPr lang="en-US" dirty="0"/>
              <a:t>What kinds of Regularization are needed for ANNs?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80CCD-CF9A-485C-8BA5-C1E81B82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5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99C4-DB0C-4FA1-A181-DE904D3E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77C9-9E2F-44A4-97E8-8C722F4E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ANNs/Deep Learning parlance, the ML concept of model flexibility is “capacity” of the model; ANNs allow more capacity than classic models</a:t>
            </a:r>
          </a:p>
          <a:p>
            <a:pPr lvl="1"/>
            <a:r>
              <a:rPr lang="en-US" dirty="0"/>
              <a:t>With higher capacity comes the higher risk of overfitting</a:t>
            </a:r>
          </a:p>
          <a:p>
            <a:r>
              <a:rPr lang="en-US" dirty="0"/>
              <a:t>One goal of deep learning is to automatically find models with the right capacity for a phenomenon</a:t>
            </a:r>
          </a:p>
          <a:p>
            <a:r>
              <a:rPr lang="en-US" dirty="0"/>
              <a:t>Key steps in deep learning: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Design a model with </a:t>
            </a:r>
            <a:r>
              <a:rPr lang="en-US" b="1" dirty="0">
                <a:solidFill>
                  <a:srgbClr val="FF9900"/>
                </a:solidFill>
              </a:rPr>
              <a:t>more than enough capacity (high performance on training data)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Shrink its capacity using </a:t>
            </a:r>
            <a:r>
              <a:rPr lang="en-US" b="1" dirty="0">
                <a:solidFill>
                  <a:srgbClr val="00B050"/>
                </a:solidFill>
              </a:rPr>
              <a:t>regularization</a:t>
            </a:r>
          </a:p>
          <a:p>
            <a:r>
              <a:rPr lang="en-US" dirty="0"/>
              <a:t>Good performance on a validation set </a:t>
            </a:r>
            <a:r>
              <a:rPr lang="en-US" dirty="0">
                <a:sym typeface="Symbol" panose="05050102010706020507" pitchFamily="18" charset="2"/>
              </a:rPr>
              <a:t> good performance on test set or future data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0FCCA-4253-4940-920E-F7A2FC29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regularization broadly 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 </a:t>
            </a:r>
            <a:r>
              <a:rPr lang="en-US" sz="2800" dirty="0"/>
              <a:t>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is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 we make to a learning algorithm that is intended to reduce its generalization error but not its training error.</a:t>
            </a:r>
            <a:r>
              <a:rPr lang="en-US" sz="2800" dirty="0"/>
              <a:t>”</a:t>
            </a:r>
            <a:r>
              <a:rPr lang="en-US" dirty="0"/>
              <a:t> </a:t>
            </a:r>
            <a:r>
              <a:rPr lang="en-US" sz="1800" dirty="0"/>
              <a:t>(Sec 5.2.2 - </a:t>
            </a:r>
            <a:r>
              <a:rPr lang="en-US" sz="1800" dirty="0" err="1"/>
              <a:t>Goodfellow</a:t>
            </a:r>
            <a:r>
              <a:rPr lang="en-US" sz="1800" dirty="0"/>
              <a:t> 2016, </a:t>
            </a:r>
            <a:r>
              <a:rPr lang="en-US" sz="1800" b="1" dirty="0">
                <a:solidFill>
                  <a:srgbClr val="00B0F0"/>
                </a:solidFill>
              </a:rPr>
              <a:t>emphasis added</a:t>
            </a:r>
            <a:r>
              <a:rPr lang="en-US" sz="1800" dirty="0"/>
              <a:t>)</a:t>
            </a:r>
          </a:p>
          <a:p>
            <a:r>
              <a:rPr lang="en-US" sz="2800" dirty="0"/>
              <a:t>Regularization been used to describe any modification to the </a:t>
            </a:r>
            <a:r>
              <a:rPr lang="en-US" sz="2800" i="1" dirty="0"/>
              <a:t>entire learning process </a:t>
            </a:r>
            <a:r>
              <a:rPr lang="en-US" sz="2800" dirty="0"/>
              <a:t>to help generalization, including changes to the </a:t>
            </a:r>
            <a:r>
              <a:rPr lang="en-US" sz="2800" b="1" dirty="0"/>
              <a:t>algorithm</a:t>
            </a:r>
            <a:r>
              <a:rPr lang="en-US" sz="2800" dirty="0"/>
              <a:t> AND the </a:t>
            </a:r>
            <a:r>
              <a:rPr lang="en-US" sz="2800" b="1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1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1334" y="1936376"/>
            <a:ext cx="10659041" cy="19498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regularization (</a:t>
            </a:r>
            <a:r>
              <a:rPr lang="en-US" sz="3600" dirty="0"/>
              <a:t>DL/Goodfellow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Weight Decay (Penalize parameters) (7.1-7.3)</a:t>
            </a:r>
          </a:p>
          <a:p>
            <a:r>
              <a:rPr lang="en-US" b="1" dirty="0"/>
              <a:t>Dataset augmentation (7.4)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Adding noise to weights or targets (7.5)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Semi-Supervised Learning (7.6)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Multi-Task Learning (7.7)</a:t>
            </a:r>
          </a:p>
          <a:p>
            <a:r>
              <a:rPr lang="en-US" b="1" dirty="0"/>
              <a:t>Early Stopping (7.8)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 Tying and Parameter Sharing (7.9)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Representations (7.10)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Bagging (7.11) &amp; </a:t>
            </a:r>
            <a:r>
              <a:rPr lang="en-US" dirty="0"/>
              <a:t>Dropout (7.12)</a:t>
            </a:r>
          </a:p>
          <a:p>
            <a:r>
              <a:rPr lang="en-US" dirty="0"/>
              <a:t>Adversarial Training (7.13)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Tangent Distance/Prop and Manifold Tangent Classifier (7.14)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3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Augmentation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059" y="3532095"/>
            <a:ext cx="9359153" cy="2594070"/>
          </a:xfrm>
        </p:spPr>
        <p:txBody>
          <a:bodyPr/>
          <a:lstStyle/>
          <a:p>
            <a:r>
              <a:rPr lang="en-US" sz="2800" dirty="0"/>
              <a:t>Domain-Specific Input Transformations</a:t>
            </a:r>
          </a:p>
          <a:p>
            <a:pPr lvl="1"/>
            <a:r>
              <a:rPr lang="en-US" sz="2400" dirty="0"/>
              <a:t>Images: Crop/Rotate/Translate/Alter backgrounds/ Occlude </a:t>
            </a:r>
          </a:p>
          <a:p>
            <a:pPr lvl="1"/>
            <a:r>
              <a:rPr lang="en-US" sz="2400" dirty="0"/>
              <a:t>Sequences: Cut/Crop/Splice/Reverse </a:t>
            </a:r>
          </a:p>
          <a:p>
            <a:r>
              <a:rPr lang="en-US" sz="2800" dirty="0"/>
              <a:t>Generic Transformation</a:t>
            </a:r>
          </a:p>
          <a:p>
            <a:pPr lvl="1"/>
            <a:r>
              <a:rPr lang="en-US" sz="2400" dirty="0"/>
              <a:t>Add (Gaussian; Uniform) noise to inputs</a:t>
            </a:r>
          </a:p>
          <a:p>
            <a:r>
              <a:rPr lang="en-US" sz="2800" dirty="0"/>
              <a:t>Synthetic Data Generation (e.g. model simulation)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219201"/>
            <a:ext cx="4305300" cy="21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2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Stopping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3935507"/>
            <a:ext cx="10811434" cy="2190658"/>
          </a:xfrm>
        </p:spPr>
        <p:txBody>
          <a:bodyPr/>
          <a:lstStyle/>
          <a:p>
            <a:r>
              <a:rPr lang="en-US" sz="2400" dirty="0"/>
              <a:t>Observation:  If </a:t>
            </a:r>
            <a:r>
              <a:rPr lang="en-US" sz="2400" dirty="0" err="1"/>
              <a:t>val</a:t>
            </a:r>
            <a:r>
              <a:rPr lang="en-US" sz="2400" dirty="0"/>
              <a:t> performance gets worse, might be overfitting</a:t>
            </a:r>
          </a:p>
          <a:p>
            <a:r>
              <a:rPr lang="en-US" sz="2400" dirty="0"/>
              <a:t>But validation worsening may be temporary and may improve after a few training iterations… or it might not</a:t>
            </a:r>
          </a:p>
          <a:p>
            <a:r>
              <a:rPr lang="en-US" sz="2400" dirty="0"/>
              <a:t>Key ideas:  </a:t>
            </a:r>
          </a:p>
          <a:p>
            <a:pPr lvl="1"/>
            <a:r>
              <a:rPr lang="en-US" sz="2000" b="1" dirty="0"/>
              <a:t>patience</a:t>
            </a:r>
            <a:r>
              <a:rPr lang="en-US" sz="2000" dirty="0"/>
              <a:t> – how long are we willing to wait for the validation performance to improve?</a:t>
            </a:r>
          </a:p>
          <a:p>
            <a:pPr lvl="1"/>
            <a:r>
              <a:rPr lang="en-US" sz="2000" dirty="0"/>
              <a:t>Capture &amp; reset model params to best VAL-performing model found during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566" y="1163964"/>
            <a:ext cx="5167845" cy="27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Regularization for XOR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Previous exercises….What caused problems in training our XOR network?</a:t>
            </a:r>
          </a:p>
          <a:p>
            <a:pPr lvl="1"/>
            <a:r>
              <a:rPr lang="en-US" dirty="0"/>
              <a:t>Was the network capacity large enough?</a:t>
            </a:r>
          </a:p>
          <a:p>
            <a:pPr lvl="1"/>
            <a:r>
              <a:rPr lang="en-US" dirty="0"/>
              <a:t>Could we make the capacity larger and then use regularization to improve fit on </a:t>
            </a:r>
            <a:r>
              <a:rPr lang="en-US" dirty="0" err="1"/>
              <a:t>val</a:t>
            </a:r>
            <a:r>
              <a:rPr lang="en-US" dirty="0"/>
              <a:t>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83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18964</TotalTime>
  <Words>1468</Words>
  <Application>Microsoft Office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Default Design</vt:lpstr>
      <vt:lpstr>CSCE 823 In Class Day 06</vt:lpstr>
      <vt:lpstr>Agenda</vt:lpstr>
      <vt:lpstr>Regularization Key Points</vt:lpstr>
      <vt:lpstr>Why Regularization</vt:lpstr>
      <vt:lpstr>How is regularization broadly defined?</vt:lpstr>
      <vt:lpstr>Types of regularization (DL/Goodfellow)</vt:lpstr>
      <vt:lpstr>Dataset Augmentation</vt:lpstr>
      <vt:lpstr>Early Stopping Intuition</vt:lpstr>
      <vt:lpstr>Adding Regularization for XOR implementation</vt:lpstr>
      <vt:lpstr>Learning Activity - Regularization (Breakout Groups, 30 min)</vt:lpstr>
      <vt:lpstr>Coding Exercise</vt:lpstr>
      <vt:lpstr>Example:  Dataset Augmentation for XOR?</vt:lpstr>
      <vt:lpstr>Example:  Dataset Augmentation for XOR?</vt:lpstr>
      <vt:lpstr>Break</vt:lpstr>
      <vt:lpstr>Student Lecture Topic Discussion</vt:lpstr>
      <vt:lpstr>Student Lecture Topic Proposal Requirements</vt:lpstr>
      <vt:lpstr>Student Lecture Topic Ideas</vt:lpstr>
      <vt:lpstr>Student Lecture Topic Discussion</vt:lpstr>
      <vt:lpstr>General Q&amp;A</vt:lpstr>
      <vt:lpstr>Backup Slides for L1 &amp; L2 normalization</vt:lpstr>
      <vt:lpstr>Regularization Revisited </vt:lpstr>
      <vt:lpstr>ANN Weight Decay</vt:lpstr>
      <vt:lpstr>Regularization via parameter penalties</vt:lpstr>
      <vt:lpstr>L1 and L2 parameter regularization</vt:lpstr>
      <vt:lpstr>1. Compute all gradients &amp; weight updates:  Backpropagation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184</cp:revision>
  <dcterms:created xsi:type="dcterms:W3CDTF">2021-03-30T19:14:48Z</dcterms:created>
  <dcterms:modified xsi:type="dcterms:W3CDTF">2023-07-10T00:43:30Z</dcterms:modified>
</cp:coreProperties>
</file>