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53"/>
  </p:notesMasterIdLst>
  <p:sldIdLst>
    <p:sldId id="256" r:id="rId2"/>
    <p:sldId id="257" r:id="rId3"/>
    <p:sldId id="443" r:id="rId4"/>
    <p:sldId id="375" r:id="rId5"/>
    <p:sldId id="415" r:id="rId6"/>
    <p:sldId id="382" r:id="rId7"/>
    <p:sldId id="376" r:id="rId8"/>
    <p:sldId id="377" r:id="rId9"/>
    <p:sldId id="379" r:id="rId10"/>
    <p:sldId id="416" r:id="rId11"/>
    <p:sldId id="417" r:id="rId12"/>
    <p:sldId id="380" r:id="rId13"/>
    <p:sldId id="418" r:id="rId14"/>
    <p:sldId id="422" r:id="rId15"/>
    <p:sldId id="423" r:id="rId16"/>
    <p:sldId id="424" r:id="rId17"/>
    <p:sldId id="425" r:id="rId18"/>
    <p:sldId id="426" r:id="rId19"/>
    <p:sldId id="444" r:id="rId20"/>
    <p:sldId id="427" r:id="rId21"/>
    <p:sldId id="428" r:id="rId22"/>
    <p:sldId id="437" r:id="rId23"/>
    <p:sldId id="429" r:id="rId24"/>
    <p:sldId id="381" r:id="rId25"/>
    <p:sldId id="384" r:id="rId26"/>
    <p:sldId id="385" r:id="rId27"/>
    <p:sldId id="431" r:id="rId28"/>
    <p:sldId id="432" r:id="rId29"/>
    <p:sldId id="433" r:id="rId30"/>
    <p:sldId id="434" r:id="rId31"/>
    <p:sldId id="435" r:id="rId32"/>
    <p:sldId id="446" r:id="rId33"/>
    <p:sldId id="386" r:id="rId34"/>
    <p:sldId id="387" r:id="rId35"/>
    <p:sldId id="388" r:id="rId36"/>
    <p:sldId id="389" r:id="rId37"/>
    <p:sldId id="390" r:id="rId38"/>
    <p:sldId id="430" r:id="rId39"/>
    <p:sldId id="449" r:id="rId40"/>
    <p:sldId id="450" r:id="rId41"/>
    <p:sldId id="448" r:id="rId42"/>
    <p:sldId id="394" r:id="rId43"/>
    <p:sldId id="395" r:id="rId44"/>
    <p:sldId id="396" r:id="rId45"/>
    <p:sldId id="447" r:id="rId46"/>
    <p:sldId id="441" r:id="rId47"/>
    <p:sldId id="442" r:id="rId48"/>
    <p:sldId id="451" r:id="rId49"/>
    <p:sldId id="373" r:id="rId50"/>
    <p:sldId id="414" r:id="rId51"/>
    <p:sldId id="44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CBALUAA" lastIdx="1" clrIdx="0">
    <p:extLst>
      <p:ext uri="{19B8F6BF-5375-455C-9EA6-DF929625EA0E}">
        <p15:presenceInfo xmlns:p15="http://schemas.microsoft.com/office/powerpoint/2012/main" userId="S-1-5-21-1660827705-1073358324-288910612-1152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8000"/>
    <a:srgbClr val="FFFF00"/>
    <a:srgbClr val="DE0CB1"/>
    <a:srgbClr val="D6141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5116" autoAdjust="0"/>
  </p:normalViewPr>
  <p:slideViewPr>
    <p:cSldViewPr snapToGrid="0" snapToObjects="1">
      <p:cViewPr varScale="1">
        <p:scale>
          <a:sx n="124" d="100"/>
          <a:sy n="124" d="100"/>
        </p:scale>
        <p:origin x="1080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7216466B-6BE2-4604-8D43-6FD424A5D5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29309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C21022-98ED-4A0A-B2C5-7DE7B9F3273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709613"/>
            <a:ext cx="4503738" cy="3378200"/>
          </a:xfrm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4800"/>
          </a:xfrm>
        </p:spPr>
        <p:txBody>
          <a:bodyPr/>
          <a:lstStyle/>
          <a:p>
            <a:pPr marL="111125" indent="-111125" defTabSz="949325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91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38A07-C311-47B5-9BEA-5BD67A32D37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709613"/>
            <a:ext cx="4503738" cy="3378200"/>
          </a:xfrm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313" y="4029075"/>
            <a:ext cx="5810250" cy="4114800"/>
          </a:xfrm>
        </p:spPr>
        <p:txBody>
          <a:bodyPr/>
          <a:lstStyle/>
          <a:p>
            <a:pPr marL="111125" indent="-111125" defTabSz="949325"/>
            <a:r>
              <a:rPr lang="en-US" altLang="en-US"/>
              <a:t>Proportional selection =&gt; example is roulette wheel</a:t>
            </a:r>
          </a:p>
          <a:p>
            <a:pPr marL="400050" lvl="1" indent="-174625" defTabSz="949325"/>
            <a:r>
              <a:rPr lang="en-US" altLang="en-US"/>
              <a:t>process in which individuals strings are copied according to their objective function values, </a:t>
            </a:r>
            <a:r>
              <a:rPr lang="en-US" altLang="en-US" i="1"/>
              <a:t>f</a:t>
            </a:r>
            <a:endParaRPr lang="en-US" altLang="en-US"/>
          </a:p>
          <a:p>
            <a:pPr marL="627063" lvl="2" indent="-112713" defTabSz="949325"/>
            <a:r>
              <a:rPr lang="en-US" altLang="en-US"/>
              <a:t>Think of </a:t>
            </a:r>
            <a:r>
              <a:rPr lang="en-US" altLang="en-US" i="1"/>
              <a:t>f</a:t>
            </a:r>
            <a:r>
              <a:rPr lang="en-US" altLang="en-US"/>
              <a:t> as measure of profit, utility, or goodness we want to maximize</a:t>
            </a:r>
          </a:p>
          <a:p>
            <a:pPr marL="400050" lvl="1" indent="-174625" defTabSz="949325"/>
            <a:r>
              <a:rPr lang="en-US" altLang="en-US"/>
              <a:t>Copy strings according to objective fn</a:t>
            </a:r>
          </a:p>
          <a:p>
            <a:pPr marL="400050" lvl="1" indent="-174625" defTabSz="949325"/>
            <a:r>
              <a:rPr lang="en-US" altLang="en-US"/>
              <a:t>Means strings with higher values have higher prob of contributing one or more offspring in next generation</a:t>
            </a:r>
          </a:p>
          <a:p>
            <a:pPr marL="400050" lvl="1" indent="-174625" defTabSz="949325"/>
            <a:r>
              <a:rPr lang="en-US" altLang="en-US"/>
              <a:t>This is artificial version of natural section obj fn final arbiter of string-creatures life or death </a:t>
            </a:r>
          </a:p>
          <a:p>
            <a:pPr marL="111125" indent="-111125" defTabSz="949325"/>
            <a:r>
              <a:rPr lang="en-US" altLang="en-US"/>
              <a:t>Rank order</a:t>
            </a:r>
          </a:p>
          <a:p>
            <a:pPr marL="400050" lvl="1" indent="-174625" defTabSz="949325"/>
            <a:r>
              <a:rPr lang="en-US" altLang="en-US"/>
              <a:t>Ignores magnitude of value difference</a:t>
            </a:r>
          </a:p>
          <a:p>
            <a:pPr marL="400050" lvl="1" indent="-174625" defTabSz="949325"/>
            <a:r>
              <a:rPr lang="en-US" altLang="en-US"/>
              <a:t>Generally delete by inverse rank (incremental GA)</a:t>
            </a:r>
          </a:p>
          <a:p>
            <a:pPr marL="400050" lvl="1" indent="-174625" defTabSz="949325"/>
            <a:r>
              <a:rPr lang="en-US" altLang="en-US"/>
              <a:t>Could possible use uniform deletion (incremental GA)</a:t>
            </a:r>
          </a:p>
          <a:p>
            <a:pPr marL="111125" indent="-111125" defTabSz="949325"/>
            <a:r>
              <a:rPr lang="en-US" altLang="en-US"/>
              <a:t>Elitist like rank order but insures best is copied over</a:t>
            </a:r>
          </a:p>
          <a:p>
            <a:pPr marL="111125" indent="-111125" defTabSz="949325"/>
            <a:r>
              <a:rPr lang="en-US" altLang="en-US"/>
              <a:t>Tournament</a:t>
            </a:r>
          </a:p>
          <a:p>
            <a:pPr marL="111125" indent="-111125" defTabSz="949325"/>
            <a:r>
              <a:rPr lang="en-US" altLang="en-US"/>
              <a:t>Scaling =&gt; linear, sigma truncation, power law</a:t>
            </a:r>
          </a:p>
          <a:p>
            <a:pPr marL="111125" indent="-111125" defTabSz="949325"/>
            <a:r>
              <a:rPr lang="en-US" altLang="en-US"/>
              <a:t>Rank order exploits more at cost of exploration- greedy algo</a:t>
            </a:r>
          </a:p>
        </p:txBody>
      </p:sp>
    </p:spTree>
    <p:extLst>
      <p:ext uri="{BB962C8B-B14F-4D97-AF65-F5344CB8AC3E}">
        <p14:creationId xmlns:p14="http://schemas.microsoft.com/office/powerpoint/2010/main" val="265411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6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6511A-9910-4237-A5F4-382D09FE06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93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89E40-FBC8-4F74-A0C9-2EC5D87070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B94B83-A9A2-46A1-9473-1AD62509E7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113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24413F-9249-4B49-852F-BB278C369A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34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44E768-FD32-4348-8FD2-B99D845B4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85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7560F-08C2-4121-9751-31CDC1D231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70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FB784-D571-4293-9720-717D8E8181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17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1F8171-9657-48C3-9E4B-F799C16DCF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823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3A848-71FC-4A4D-8296-C441B64AC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621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795C72-40C6-479C-B383-B4B207F39D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104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975ADE-9C00-4432-8589-118B6E418A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68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292F3-DA18-4369-9C17-5F9CAF5504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285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355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55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How do we go about answering any of these questions?</a:t>
            </a:r>
          </a:p>
        </p:txBody>
      </p:sp>
      <p:sp>
        <p:nvSpPr>
          <p:cNvPr id="2355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fld id="{A8CA1C5A-A3B5-4ADB-896B-82D116788A3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552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5129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4" Type="http://schemas.openxmlformats.org/officeDocument/2006/relationships/image" Target="../media/image2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hyperlink" Target="https://www.youtube.com/watch?v=ppnRZZ4g57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 623 – Heuristic Search Methods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13</a:t>
            </a:r>
          </a:p>
          <a:p>
            <a:pPr eaLnBrk="1" hangingPunct="1"/>
            <a:r>
              <a:rPr lang="en-US" dirty="0"/>
              <a:t>Genetic Algorithms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</a:t>
            </a:r>
            <a:br>
              <a:rPr lang="en-US" dirty="0"/>
            </a:br>
            <a:r>
              <a:rPr lang="en-US" altLang="en-US" sz="3200" dirty="0"/>
              <a:t>Features</a:t>
            </a:r>
            <a:endParaRPr lang="en-US" altLang="en-US" dirty="0"/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indent="-282575"/>
            <a:r>
              <a:rPr lang="en-US" altLang="en-US" sz="2600" dirty="0"/>
              <a:t>Can successfully deal with a wide range of problem areas</a:t>
            </a:r>
          </a:p>
          <a:p>
            <a:pPr marL="682625" lvl="1" indent="-285750"/>
            <a:r>
              <a:rPr lang="en-US" altLang="en-US" sz="2200" dirty="0"/>
              <a:t>Including those which are difficult for other methods to solve</a:t>
            </a:r>
          </a:p>
          <a:p>
            <a:pPr marL="282575" indent="-282575"/>
            <a:r>
              <a:rPr lang="en-US" altLang="en-US" sz="2600" dirty="0"/>
              <a:t>Not guaranteed to find the global optimum solutions</a:t>
            </a:r>
          </a:p>
          <a:p>
            <a:pPr marL="682625" lvl="1" indent="-285750"/>
            <a:r>
              <a:rPr lang="en-US" altLang="en-US" sz="2200" dirty="0"/>
              <a:t>Common with all heuristics</a:t>
            </a:r>
          </a:p>
          <a:p>
            <a:pPr marL="282575" indent="-282575"/>
            <a:r>
              <a:rPr lang="en-US" altLang="en-US" sz="2600" dirty="0"/>
              <a:t>Generally good at finding “acceptably good” solutions “acceptably quick”</a:t>
            </a:r>
          </a:p>
          <a:p>
            <a:pPr marL="282575" indent="-282575"/>
            <a:r>
              <a:rPr lang="en-US" altLang="en-US" sz="2600" dirty="0"/>
              <a:t>Does not require much in the way of mathematical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879480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 </a:t>
            </a:r>
            <a:br>
              <a:rPr lang="en-US" dirty="0"/>
            </a:br>
            <a:r>
              <a:rPr lang="en-US" altLang="en-US" sz="3200" dirty="0"/>
              <a:t>Features</a:t>
            </a:r>
            <a:endParaRPr lang="en-US" altLang="en-US" dirty="0"/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population-based model that uses selection and recombination operators to generate new sample points in a search space</a:t>
            </a:r>
          </a:p>
          <a:p>
            <a:pPr lvl="1"/>
            <a:r>
              <a:rPr lang="en-US" altLang="en-US" dirty="0"/>
              <a:t>GAs search using a population of solutions versus a single point</a:t>
            </a:r>
          </a:p>
          <a:p>
            <a:pPr lvl="1"/>
            <a:r>
              <a:rPr lang="en-US" altLang="en-US" dirty="0"/>
              <a:t>GAs use probabilistic transition rules</a:t>
            </a:r>
          </a:p>
        </p:txBody>
      </p:sp>
    </p:spTree>
    <p:extLst>
      <p:ext uri="{BB962C8B-B14F-4D97-AF65-F5344CB8AC3E}">
        <p14:creationId xmlns:p14="http://schemas.microsoft.com/office/powerpoint/2010/main" val="663123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Chromosome</a:t>
            </a:r>
            <a:r>
              <a:rPr lang="en-US" sz="2400" dirty="0"/>
              <a:t>: component vector, traditionally a string of 0s and 1s, but more exactly a </a:t>
            </a:r>
            <a:r>
              <a:rPr lang="en-US" sz="2400" i="1" dirty="0">
                <a:solidFill>
                  <a:srgbClr val="0070C0"/>
                </a:solidFill>
              </a:rPr>
              <a:t>representation</a:t>
            </a:r>
            <a:r>
              <a:rPr lang="en-US" sz="2400" dirty="0"/>
              <a:t> of a solution.</a:t>
            </a:r>
          </a:p>
          <a:p>
            <a:r>
              <a:rPr lang="en-US" sz="2400" b="1" dirty="0"/>
              <a:t>Genes</a:t>
            </a:r>
            <a:r>
              <a:rPr lang="en-US" sz="2400" dirty="0"/>
              <a:t>: specific variables</a:t>
            </a:r>
          </a:p>
          <a:p>
            <a:r>
              <a:rPr lang="en-US" sz="2400" b="1" dirty="0"/>
              <a:t>Alleles</a:t>
            </a:r>
            <a:r>
              <a:rPr lang="en-US" sz="2400" dirty="0"/>
              <a:t>: possible values of a variable (gene)</a:t>
            </a:r>
          </a:p>
          <a:p>
            <a:r>
              <a:rPr lang="en-US" sz="2400" b="1" dirty="0"/>
              <a:t>Locus</a:t>
            </a:r>
            <a:r>
              <a:rPr lang="en-US" sz="2400" dirty="0"/>
              <a:t>: position of a gene in the chromosome (index)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76" y="3788846"/>
            <a:ext cx="4162447" cy="234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55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	</a:t>
            </a:r>
            <a:br>
              <a:rPr lang="en-US" dirty="0"/>
            </a:br>
            <a:r>
              <a:rPr lang="en-US" sz="3200" dirty="0"/>
              <a:t>Essential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size</a:t>
            </a:r>
          </a:p>
          <a:p>
            <a:r>
              <a:rPr lang="en-US" dirty="0"/>
              <a:t>Fitness values</a:t>
            </a:r>
          </a:p>
          <a:p>
            <a:r>
              <a:rPr lang="en-US" dirty="0"/>
              <a:t>Parent selection</a:t>
            </a:r>
          </a:p>
          <a:p>
            <a:r>
              <a:rPr lang="en-US" dirty="0"/>
              <a:t>Child generation</a:t>
            </a:r>
          </a:p>
          <a:p>
            <a:r>
              <a:rPr lang="en-US" dirty="0"/>
              <a:t>Updating population</a:t>
            </a:r>
          </a:p>
        </p:txBody>
      </p:sp>
    </p:spTree>
    <p:extLst>
      <p:ext uri="{BB962C8B-B14F-4D97-AF65-F5344CB8AC3E}">
        <p14:creationId xmlns:p14="http://schemas.microsoft.com/office/powerpoint/2010/main" val="421415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	</a:t>
            </a:r>
            <a:br>
              <a:rPr lang="en-US" dirty="0"/>
            </a:br>
            <a:r>
              <a:rPr lang="en-US" sz="3200" dirty="0"/>
              <a:t>Essential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 size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83501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Small populations risk not covering the solution space.</a:t>
            </a:r>
          </a:p>
          <a:p>
            <a:r>
              <a:rPr lang="en-US" sz="2400" dirty="0"/>
              <a:t>Large populations incur computational penalties.</a:t>
            </a:r>
          </a:p>
          <a:p>
            <a:r>
              <a:rPr lang="en-US" sz="2400" dirty="0" err="1"/>
              <a:t>Alander</a:t>
            </a:r>
            <a:r>
              <a:rPr lang="en-US" sz="2400" dirty="0"/>
              <a:t> suggests that a value between </a:t>
            </a:r>
            <a:r>
              <a:rPr lang="en-US" sz="2400" i="1" dirty="0"/>
              <a:t>n</a:t>
            </a:r>
            <a:r>
              <a:rPr lang="en-US" sz="2400" dirty="0"/>
              <a:t> and 2</a:t>
            </a:r>
            <a:r>
              <a:rPr lang="en-US" sz="2400" i="1" dirty="0"/>
              <a:t>n</a:t>
            </a:r>
            <a:r>
              <a:rPr lang="en-US" sz="2400" dirty="0"/>
              <a:t> is best for a problem with input size </a:t>
            </a:r>
            <a:r>
              <a:rPr lang="en-US" sz="2400" i="1" dirty="0"/>
              <a:t>n </a:t>
            </a:r>
            <a:r>
              <a:rPr lang="en-US" sz="2400" dirty="0"/>
              <a:t>(length chromosome = </a:t>
            </a:r>
            <a:r>
              <a:rPr lang="en-US" sz="2400" i="1" dirty="0"/>
              <a:t>n)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409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	</a:t>
            </a:r>
            <a:br>
              <a:rPr lang="en-US" dirty="0"/>
            </a:br>
            <a:r>
              <a:rPr lang="en-US" sz="3200" dirty="0"/>
              <a:t>Essential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r>
              <a:rPr lang="en-US" dirty="0"/>
              <a:t>Fitness values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108387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Fitness Value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measure of the quality of each chromosome in the population.</a:t>
            </a:r>
          </a:p>
          <a:p>
            <a:r>
              <a:rPr lang="en-US" sz="2400" dirty="0"/>
              <a:t>Often relates to the value of the objective function value, but not always.</a:t>
            </a:r>
          </a:p>
          <a:p>
            <a:pPr lvl="1"/>
            <a:r>
              <a:rPr lang="en-US" sz="2000" dirty="0"/>
              <a:t>Penalizing infeasibility is a common addition to a fitness function</a:t>
            </a:r>
          </a:p>
          <a:p>
            <a:r>
              <a:rPr lang="en-US" sz="2400" b="1" dirty="0"/>
              <a:t>Generally, the higher the fitness value, the higher the probability that chromosome is chosen as a parent.</a:t>
            </a:r>
          </a:p>
        </p:txBody>
      </p:sp>
    </p:spTree>
    <p:extLst>
      <p:ext uri="{BB962C8B-B14F-4D97-AF65-F5344CB8AC3E}">
        <p14:creationId xmlns:p14="http://schemas.microsoft.com/office/powerpoint/2010/main" val="2701639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Fitness Encoding Issues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Usual coding scheme is binary</a:t>
            </a:r>
          </a:p>
          <a:p>
            <a:pPr lvl="1"/>
            <a:r>
              <a:rPr lang="en-US" altLang="en-US" sz="2200" dirty="0"/>
              <a:t>This is the fundamental approach GA theory is based on</a:t>
            </a:r>
          </a:p>
          <a:p>
            <a:pPr lvl="1"/>
            <a:r>
              <a:rPr lang="en-US" altLang="en-US" sz="2200" dirty="0"/>
              <a:t>There are other coding schemes</a:t>
            </a:r>
          </a:p>
          <a:p>
            <a:r>
              <a:rPr lang="en-US" altLang="en-US" sz="2600" u="sng" dirty="0"/>
              <a:t>Chromosome feasibility is an issue</a:t>
            </a:r>
          </a:p>
          <a:p>
            <a:pPr lvl="1"/>
            <a:r>
              <a:rPr lang="en-US" altLang="en-US" sz="2200" dirty="0"/>
              <a:t>Does the resulting “child” chromosome lie in the feasible space of the problem?</a:t>
            </a:r>
          </a:p>
          <a:p>
            <a:pPr lvl="1"/>
            <a:r>
              <a:rPr lang="en-US" altLang="en-US" sz="2200" dirty="0"/>
              <a:t>This can become a problem when constraints are involved</a:t>
            </a:r>
          </a:p>
          <a:p>
            <a:pPr lvl="2"/>
            <a:r>
              <a:rPr lang="en-US" altLang="en-US" sz="1800" dirty="0"/>
              <a:t>Penalty functions can be used as part of fitness value</a:t>
            </a:r>
          </a:p>
          <a:p>
            <a:pPr lvl="2"/>
            <a:r>
              <a:rPr lang="en-US" altLang="en-US" sz="1800" dirty="0"/>
              <a:t>You can also use various repair mechanisms (see reading for details)</a:t>
            </a:r>
          </a:p>
        </p:txBody>
      </p:sp>
    </p:spTree>
    <p:extLst>
      <p:ext uri="{BB962C8B-B14F-4D97-AF65-F5344CB8AC3E}">
        <p14:creationId xmlns:p14="http://schemas.microsoft.com/office/powerpoint/2010/main" val="493870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Fitness Encoding Issues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What if we’re not solving a binary problem?</a:t>
            </a:r>
          </a:p>
          <a:p>
            <a:pPr lvl="1"/>
            <a:r>
              <a:rPr lang="en-US" altLang="en-US" dirty="0"/>
              <a:t>Can use phenotypic representation </a:t>
            </a:r>
          </a:p>
          <a:p>
            <a:pPr lvl="2"/>
            <a:r>
              <a:rPr lang="en-US" altLang="en-US" dirty="0"/>
              <a:t>Phenotype = “What we see”</a:t>
            </a:r>
          </a:p>
          <a:p>
            <a:pPr lvl="2"/>
            <a:r>
              <a:rPr lang="en-US" altLang="en-US" dirty="0"/>
              <a:t>Example: 15 25 32</a:t>
            </a:r>
          </a:p>
          <a:p>
            <a:pPr lvl="2"/>
            <a:r>
              <a:rPr lang="en-US" altLang="en-US" dirty="0"/>
              <a:t>Drawbacks?</a:t>
            </a:r>
          </a:p>
          <a:p>
            <a:pPr lvl="1"/>
            <a:r>
              <a:rPr lang="en-US" altLang="en-US" dirty="0"/>
              <a:t>Can convert to genotypic </a:t>
            </a:r>
          </a:p>
          <a:p>
            <a:pPr lvl="2"/>
            <a:r>
              <a:rPr lang="en-US" altLang="en-US" dirty="0"/>
              <a:t>Genotype = “What is causing what we see”</a:t>
            </a:r>
          </a:p>
          <a:p>
            <a:pPr lvl="2"/>
            <a:r>
              <a:rPr lang="en-US" altLang="en-US" dirty="0"/>
              <a:t>Binary encoding – represent any whole number as a binary string</a:t>
            </a:r>
          </a:p>
          <a:p>
            <a:pPr lvl="2"/>
            <a:r>
              <a:rPr lang="en-US" altLang="en-US" dirty="0"/>
              <a:t>Example:  1011001 (binary) =  89 (decimal)</a:t>
            </a:r>
          </a:p>
        </p:txBody>
      </p:sp>
    </p:spTree>
    <p:extLst>
      <p:ext uri="{BB962C8B-B14F-4D97-AF65-F5344CB8AC3E}">
        <p14:creationId xmlns:p14="http://schemas.microsoft.com/office/powerpoint/2010/main" val="31600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/>
              <a:t>Essentials</a:t>
            </a:r>
          </a:p>
          <a:p>
            <a:pPr lvl="1"/>
            <a:r>
              <a:rPr lang="en-US" sz="2400" dirty="0"/>
              <a:t>Population size</a:t>
            </a:r>
          </a:p>
          <a:p>
            <a:pPr lvl="1"/>
            <a:r>
              <a:rPr lang="en-US" sz="2400" dirty="0"/>
              <a:t>Fitness values</a:t>
            </a:r>
          </a:p>
          <a:p>
            <a:pPr lvl="1"/>
            <a:r>
              <a:rPr lang="en-US" sz="2400" dirty="0"/>
              <a:t>Parent selection</a:t>
            </a:r>
          </a:p>
          <a:p>
            <a:pPr lvl="1"/>
            <a:r>
              <a:rPr lang="en-US" sz="2400" dirty="0"/>
              <a:t>Child generation</a:t>
            </a:r>
          </a:p>
          <a:p>
            <a:pPr lvl="1"/>
            <a:r>
              <a:rPr lang="en-US" sz="2400" dirty="0"/>
              <a:t>Updating population</a:t>
            </a:r>
          </a:p>
          <a:p>
            <a:r>
              <a:rPr lang="en-US" sz="2800" dirty="0"/>
              <a:t>Simple Example</a:t>
            </a:r>
          </a:p>
          <a:p>
            <a:r>
              <a:rPr lang="en-US" sz="2800" dirty="0"/>
              <a:t>Convergence</a:t>
            </a:r>
          </a:p>
          <a:p>
            <a:r>
              <a:rPr lang="en-US" sz="2800" dirty="0"/>
              <a:t>Group Application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	</a:t>
            </a:r>
            <a:br>
              <a:rPr lang="en-US" dirty="0"/>
            </a:br>
            <a:r>
              <a:rPr lang="en-US" sz="3200" dirty="0"/>
              <a:t>Essential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r>
              <a:rPr lang="en-US" dirty="0"/>
              <a:t>Parent selection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314547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Parent Selection Process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61288"/>
            <a:ext cx="8229600" cy="5324856"/>
          </a:xfrm>
        </p:spPr>
        <p:txBody>
          <a:bodyPr/>
          <a:lstStyle/>
          <a:p>
            <a:pPr marL="282575" indent="-282575"/>
            <a:r>
              <a:rPr lang="en-US" altLang="en-US" sz="2400" dirty="0"/>
              <a:t>Proportional selection of parents</a:t>
            </a:r>
          </a:p>
          <a:p>
            <a:pPr marL="682625" lvl="1" indent="-285750"/>
            <a:r>
              <a:rPr lang="en-US" altLang="en-US" sz="2000" dirty="0"/>
              <a:t>Probability of selection is proportional to fitness of parents</a:t>
            </a:r>
          </a:p>
          <a:p>
            <a:pPr marL="682625" lvl="1" indent="-285750"/>
            <a:r>
              <a:rPr lang="en-US" altLang="en-US" sz="2000" dirty="0"/>
              <a:t>Weighted Roulette wheel is typical analogy</a:t>
            </a:r>
          </a:p>
          <a:p>
            <a:pPr marL="282575" indent="-282575"/>
            <a:r>
              <a:rPr lang="en-US" altLang="en-US" sz="2400" dirty="0"/>
              <a:t>Rank selection</a:t>
            </a:r>
          </a:p>
          <a:p>
            <a:pPr marL="682625" lvl="1" indent="-285750"/>
            <a:r>
              <a:rPr lang="en-US" altLang="en-US" sz="2000" dirty="0"/>
              <a:t>Based on parent fitness rankings</a:t>
            </a:r>
          </a:p>
          <a:p>
            <a:pPr marL="682625" lvl="1" indent="-285750"/>
            <a:r>
              <a:rPr lang="en-US" altLang="en-US" sz="2000" dirty="0"/>
              <a:t>Ignores magnitude of value difference</a:t>
            </a:r>
          </a:p>
          <a:p>
            <a:pPr marL="355600" indent="-285750"/>
            <a:r>
              <a:rPr lang="en-US" altLang="en-US" sz="2400" dirty="0"/>
              <a:t>Elitist</a:t>
            </a:r>
          </a:p>
          <a:p>
            <a:pPr marL="682625" lvl="1" indent="-285750"/>
            <a:r>
              <a:rPr lang="en-US" altLang="en-US" sz="2000" dirty="0"/>
              <a:t>Ensure the best survive</a:t>
            </a:r>
          </a:p>
          <a:p>
            <a:pPr marL="282575" indent="-282575"/>
            <a:r>
              <a:rPr lang="en-US" altLang="en-US" sz="2400" dirty="0"/>
              <a:t>Tournament</a:t>
            </a:r>
          </a:p>
          <a:p>
            <a:pPr marL="682625" lvl="1" indent="-285750"/>
            <a:r>
              <a:rPr lang="en-US" altLang="en-US" sz="2000" dirty="0"/>
              <a:t>Randomly pick a sub-sample; best is selected</a:t>
            </a:r>
          </a:p>
          <a:p>
            <a:pPr marL="355600" indent="-285750"/>
            <a:r>
              <a:rPr lang="en-US" altLang="en-US" sz="2400" dirty="0"/>
              <a:t>Group selection</a:t>
            </a:r>
          </a:p>
          <a:p>
            <a:pPr marL="682625" lvl="1" indent="-285750"/>
            <a:r>
              <a:rPr lang="en-US" altLang="en-US" sz="2000" dirty="0"/>
              <a:t>Proportionally select a ranked group based on fitness then select individual from in that group</a:t>
            </a:r>
          </a:p>
          <a:p>
            <a:pPr marL="682625" lvl="1" indent="-285750"/>
            <a:endParaRPr lang="en-US" altLang="en-US" sz="2000" dirty="0"/>
          </a:p>
          <a:p>
            <a:pPr marL="682625" lvl="1" indent="-28575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9293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“Seed” a population with high-quality solutions to start (obtained from another heuristic technique) can help a genetic algorithm find better solutions more quickly than from a random start.</a:t>
            </a:r>
          </a:p>
          <a:p>
            <a:r>
              <a:rPr lang="en-US" sz="2400" dirty="0"/>
              <a:t>However, note this can lead to an increased change of premature convergence to a high quality but local optima.</a:t>
            </a:r>
          </a:p>
        </p:txBody>
      </p:sp>
    </p:spTree>
    <p:extLst>
      <p:ext uri="{BB962C8B-B14F-4D97-AF65-F5344CB8AC3E}">
        <p14:creationId xmlns:p14="http://schemas.microsoft.com/office/powerpoint/2010/main" val="156617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	</a:t>
            </a:r>
            <a:br>
              <a:rPr lang="en-US" dirty="0"/>
            </a:br>
            <a:r>
              <a:rPr lang="en-US" sz="3200" dirty="0"/>
              <a:t>Essential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r>
              <a:rPr lang="en-US" dirty="0"/>
              <a:t>Child generation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848053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fundamental operator is a crossover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Given two parents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Choose a crossover point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78" y="3865562"/>
            <a:ext cx="3668443" cy="12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6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fundamental operator is a crossover</a:t>
            </a:r>
          </a:p>
          <a:p>
            <a:r>
              <a:rPr lang="en-US" sz="2400" dirty="0"/>
              <a:t>Select “left” genes from Mom and “right” genes from Dad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78" y="3316666"/>
            <a:ext cx="3668443" cy="21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83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Crossover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Most fundamental operator is a crossover</a:t>
            </a:r>
          </a:p>
          <a:p>
            <a:r>
              <a:rPr lang="en-US" sz="2400" dirty="0"/>
              <a:t>Produces a new offspring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78" y="3429000"/>
            <a:ext cx="3668443" cy="268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Genetic Operators – Crossover</a:t>
            </a:r>
            <a:br>
              <a:rPr lang="en-US" sz="4400" dirty="0"/>
            </a:br>
            <a:r>
              <a:rPr lang="en-US" sz="3200" b="0" dirty="0"/>
              <a:t>Multi-point Crossover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limit to one crossover point.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086160"/>
            <a:ext cx="66008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14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Genetic Operators – Crossover</a:t>
            </a:r>
            <a:br>
              <a:rPr lang="en-US" sz="4000" dirty="0"/>
            </a:br>
            <a:r>
              <a:rPr lang="en-US" sz="2800" b="0" dirty="0"/>
              <a:t>Multi-point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need to limit to one crossover point.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01" y="2245306"/>
            <a:ext cx="65722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94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Genetic Operators – Crossover</a:t>
            </a:r>
            <a:br>
              <a:rPr lang="en-US" sz="4000" dirty="0"/>
            </a:br>
            <a:r>
              <a:rPr lang="en-US" sz="2800" b="0" dirty="0"/>
              <a:t>Generalized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Generalize the crossover to pull from each parent randomly.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94" y="2128837"/>
            <a:ext cx="4302938" cy="30671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58353" y="3775934"/>
            <a:ext cx="3603812" cy="132319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49667" y="2471621"/>
            <a:ext cx="1108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9667" y="3207979"/>
            <a:ext cx="1108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 b</a:t>
            </a:r>
          </a:p>
        </p:txBody>
      </p:sp>
    </p:spTree>
    <p:extLst>
      <p:ext uri="{BB962C8B-B14F-4D97-AF65-F5344CB8AC3E}">
        <p14:creationId xmlns:p14="http://schemas.microsoft.com/office/powerpoint/2010/main" val="11204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800" dirty="0"/>
              <a:t>Introduction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Essentials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Simple Example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Convergence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Group Application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912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Genetic Operators – Crossover</a:t>
            </a:r>
            <a:br>
              <a:rPr lang="en-US" sz="4400" dirty="0"/>
            </a:br>
            <a:r>
              <a:rPr lang="en-US" sz="3200" b="0" dirty="0"/>
              <a:t>Generalized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Generalize the crossover to pull from each parent randomly.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294" y="2128837"/>
            <a:ext cx="4302938" cy="30671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9667" y="2471621"/>
            <a:ext cx="1108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9667" y="3207979"/>
            <a:ext cx="11086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Parent b</a:t>
            </a:r>
          </a:p>
        </p:txBody>
      </p:sp>
    </p:spTree>
    <p:extLst>
      <p:ext uri="{BB962C8B-B14F-4D97-AF65-F5344CB8AC3E}">
        <p14:creationId xmlns:p14="http://schemas.microsoft.com/office/powerpoint/2010/main" val="342023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Genetic Operators – Crossover</a:t>
            </a:r>
            <a:br>
              <a:rPr lang="en-US" sz="4400" dirty="0"/>
            </a:br>
            <a:r>
              <a:rPr lang="en-US" sz="3200" b="0" dirty="0"/>
              <a:t>SA Based Crossover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Simulated Annealing type crossover, where there is value to having two consecutive genes be taken from the same parent.</a:t>
                </a:r>
              </a:p>
              <a:p>
                <a:r>
                  <a:rPr lang="en-US" sz="2400" dirty="0"/>
                  <a:t>If gene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is from parent </a:t>
                </a:r>
                <a:r>
                  <a:rPr lang="en-US" sz="2400" i="1" dirty="0"/>
                  <a:t>a</a:t>
                </a:r>
                <a:r>
                  <a:rPr lang="en-US" sz="2400" dirty="0"/>
                  <a:t>, then gene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+ 1</a:t>
                </a:r>
                <a:r>
                  <a:rPr lang="en-US" sz="2400" dirty="0"/>
                  <a:t> is taken from parent </a:t>
                </a:r>
                <a:r>
                  <a:rPr lang="en-US" sz="2400" i="1" dirty="0"/>
                  <a:t>a</a:t>
                </a:r>
                <a:r>
                  <a:rPr lang="en-US" sz="2400" dirty="0"/>
                  <a:t> with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is some threshold energy value and the temperature </a:t>
                </a:r>
                <a:r>
                  <a:rPr lang="en-US" sz="2400" i="1" dirty="0"/>
                  <a:t>T</a:t>
                </a:r>
                <a:r>
                  <a:rPr lang="en-US" sz="2400" dirty="0"/>
                  <a:t> is slowly decreased over time.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1077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512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Genetic Operators – Crossover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sweet spot in the number of crossover points</a:t>
            </a:r>
          </a:p>
          <a:p>
            <a:pPr lvl="1"/>
            <a:r>
              <a:rPr lang="en-US" dirty="0"/>
              <a:t>2 or 3 crossover points is often better then 1, as it introduces more variability</a:t>
            </a:r>
          </a:p>
          <a:p>
            <a:pPr lvl="1"/>
            <a:r>
              <a:rPr lang="en-US" dirty="0"/>
              <a:t>Too many crossovers increases variability too much and valuable information from inheritance is lost</a:t>
            </a:r>
          </a:p>
          <a:p>
            <a:pPr lvl="1"/>
            <a:r>
              <a:rPr lang="en-US" dirty="0"/>
              <a:t>No agreement on the Goldilocks number of crossover points</a:t>
            </a:r>
          </a:p>
        </p:txBody>
      </p:sp>
    </p:spTree>
    <p:extLst>
      <p:ext uri="{BB962C8B-B14F-4D97-AF65-F5344CB8AC3E}">
        <p14:creationId xmlns:p14="http://schemas.microsoft.com/office/powerpoint/2010/main" val="2134566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random modification of a chromosome</a:t>
            </a:r>
          </a:p>
          <a:p>
            <a:r>
              <a:rPr lang="en-US" sz="2400" dirty="0"/>
              <a:t>Prevents premature convergence of population</a:t>
            </a:r>
          </a:p>
          <a:p>
            <a:r>
              <a:rPr lang="en-US" sz="2400" dirty="0"/>
              <a:t>Define some mutation probability </a:t>
            </a:r>
            <a:r>
              <a:rPr lang="en-US" sz="2400" i="1" dirty="0"/>
              <a:t>p</a:t>
            </a:r>
            <a:r>
              <a:rPr lang="en-US" sz="2400" dirty="0"/>
              <a:t>, and each gene mutates (switches value) with probability </a:t>
            </a:r>
            <a:r>
              <a:rPr lang="en-US" sz="2400" i="1" dirty="0"/>
              <a:t>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78" y="3865562"/>
            <a:ext cx="3668443" cy="12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5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random modification of a chromosome</a:t>
            </a:r>
          </a:p>
          <a:p>
            <a:r>
              <a:rPr lang="en-US" sz="2400" dirty="0"/>
              <a:t>Define some mutation probability </a:t>
            </a:r>
            <a:r>
              <a:rPr lang="en-US" sz="2400" i="1" dirty="0"/>
              <a:t>p</a:t>
            </a:r>
            <a:r>
              <a:rPr lang="en-US" sz="2400" dirty="0"/>
              <a:t>, and each gene mutates (switches value) with probability </a:t>
            </a:r>
            <a:r>
              <a:rPr lang="en-US" sz="2400" i="1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9753" y="3875836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= 0.02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78" y="3867241"/>
            <a:ext cx="3668443" cy="50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844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random modification of a chromosome</a:t>
            </a:r>
          </a:p>
          <a:p>
            <a:r>
              <a:rPr lang="en-US" sz="2400" dirty="0"/>
              <a:t>Define some mutation probability </a:t>
            </a:r>
            <a:r>
              <a:rPr lang="en-US" sz="2400" i="1" dirty="0"/>
              <a:t>p</a:t>
            </a:r>
            <a:r>
              <a:rPr lang="en-US" sz="2400" dirty="0"/>
              <a:t>, and each gene mutates (switches value) with probability </a:t>
            </a:r>
            <a:r>
              <a:rPr lang="en-US" sz="2400" i="1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9753" y="3875836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= 0.02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778" y="3864625"/>
            <a:ext cx="3668443" cy="80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34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random modification of a chromosome</a:t>
            </a:r>
          </a:p>
          <a:p>
            <a:r>
              <a:rPr lang="en-US" sz="2400" dirty="0"/>
              <a:t>Define some mutation probability </a:t>
            </a:r>
            <a:r>
              <a:rPr lang="en-US" sz="2400" i="1" dirty="0"/>
              <a:t>p</a:t>
            </a:r>
            <a:r>
              <a:rPr lang="en-US" sz="2400" dirty="0"/>
              <a:t>, and each gene mutates (switches value) with probability </a:t>
            </a:r>
            <a:r>
              <a:rPr lang="en-US" sz="2400" i="1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9753" y="3875836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= 0.02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16" y="3855288"/>
            <a:ext cx="3669967" cy="14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45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Genetic Operators - 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random modification of a chromosome</a:t>
            </a:r>
          </a:p>
          <a:p>
            <a:r>
              <a:rPr lang="en-US" sz="2400" dirty="0"/>
              <a:t>Define some mutation probability </a:t>
            </a:r>
            <a:r>
              <a:rPr lang="en-US" sz="2400" i="1" dirty="0"/>
              <a:t>p</a:t>
            </a:r>
            <a:r>
              <a:rPr lang="en-US" sz="2400" dirty="0"/>
              <a:t>, and each gene mutates (switches value) with probability </a:t>
            </a:r>
            <a:r>
              <a:rPr lang="en-US" sz="2400" i="1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89753" y="3875836"/>
            <a:ext cx="136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 = 0.02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016" y="3855288"/>
            <a:ext cx="3669967" cy="14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9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	</a:t>
            </a:r>
            <a:br>
              <a:rPr lang="en-US" dirty="0"/>
            </a:br>
            <a:r>
              <a:rPr lang="en-US" sz="3200" dirty="0"/>
              <a:t>Essential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r>
              <a:rPr lang="en-US" dirty="0"/>
              <a:t>Updating population</a:t>
            </a:r>
          </a:p>
        </p:txBody>
      </p:sp>
    </p:spTree>
    <p:extLst>
      <p:ext uri="{BB962C8B-B14F-4D97-AF65-F5344CB8AC3E}">
        <p14:creationId xmlns:p14="http://schemas.microsoft.com/office/powerpoint/2010/main" val="30343624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Once one or more offspring have been generated the heuristic needs to update the population.</a:t>
            </a:r>
          </a:p>
          <a:p>
            <a:r>
              <a:rPr lang="en-US" sz="2400" dirty="0"/>
              <a:t>Holland's original GA generated offspring equal to the size of the population and then replaced the entire population.</a:t>
            </a:r>
          </a:p>
          <a:p>
            <a:r>
              <a:rPr lang="en-US" sz="2400" dirty="0"/>
              <a:t>Other possibilities:</a:t>
            </a:r>
          </a:p>
          <a:p>
            <a:pPr lvl="1"/>
            <a:r>
              <a:rPr lang="en-US" sz="2000" dirty="0"/>
              <a:t>Replace parents</a:t>
            </a:r>
          </a:p>
          <a:p>
            <a:pPr lvl="1"/>
            <a:r>
              <a:rPr lang="en-US" sz="2000" dirty="0"/>
              <a:t>Replace worst</a:t>
            </a:r>
          </a:p>
        </p:txBody>
      </p:sp>
    </p:spTree>
    <p:extLst>
      <p:ext uri="{BB962C8B-B14F-4D97-AF65-F5344CB8AC3E}">
        <p14:creationId xmlns:p14="http://schemas.microsoft.com/office/powerpoint/2010/main" val="386685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Basic Idea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28825" y="5792416"/>
            <a:ext cx="24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population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1945386"/>
            <a:ext cx="1019175" cy="1333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96" y="1945386"/>
            <a:ext cx="990600" cy="1343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565" y="1950148"/>
            <a:ext cx="100965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784" y="1940623"/>
            <a:ext cx="1028700" cy="133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834" y="3767452"/>
            <a:ext cx="1009650" cy="132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378" y="1954911"/>
            <a:ext cx="1028700" cy="1333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090" y="3738877"/>
            <a:ext cx="1019175" cy="13525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77" y="3738877"/>
            <a:ext cx="1009650" cy="1362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4378" y="3757926"/>
            <a:ext cx="1009650" cy="13430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2583" y="3753164"/>
            <a:ext cx="1038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14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Generation Gap</a:t>
            </a:r>
          </a:p>
          <a:p>
            <a:pPr lvl="1"/>
            <a:r>
              <a:rPr lang="en-US" sz="2000" dirty="0"/>
              <a:t>Randomly parse population into two groups. From group A select (somehow) parents.  Sufficient offspring are then produced to replace the entire population of group B.</a:t>
            </a:r>
          </a:p>
          <a:p>
            <a:r>
              <a:rPr lang="en-US" sz="2400" dirty="0"/>
              <a:t>Elitist Model</a:t>
            </a:r>
          </a:p>
          <a:p>
            <a:pPr lvl="1"/>
            <a:r>
              <a:rPr lang="en-US" sz="2000" dirty="0"/>
              <a:t>Regardless of choices always maintain the best members of prior population</a:t>
            </a:r>
          </a:p>
        </p:txBody>
      </p:sp>
    </p:spTree>
    <p:extLst>
      <p:ext uri="{BB962C8B-B14F-4D97-AF65-F5344CB8AC3E}">
        <p14:creationId xmlns:p14="http://schemas.microsoft.com/office/powerpoint/2010/main" val="1400082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Essentials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  <a:p>
            <a:r>
              <a:rPr lang="en-US" sz="2800" dirty="0"/>
              <a:t>Simple Example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Convergence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Group Application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61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−60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+900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+100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 a combinatorial problem, but it illustrates the basic features of a genetic algorithm.</a:t>
                </a:r>
              </a:p>
              <a:p>
                <a:r>
                  <a:rPr lang="en-US" sz="2400" dirty="0"/>
                  <a:t>Represent each potential solution via a 5 bit binary string.</a:t>
                </a:r>
              </a:p>
              <a:p>
                <a:pPr lvl="1"/>
                <a:r>
                  <a:rPr lang="en-US" sz="2000" dirty="0"/>
                  <a:t>10 = 01010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441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875" y="927046"/>
            <a:ext cx="5048250" cy="260985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3784283"/>
            <a:ext cx="8229600" cy="254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Set objective function value </a:t>
            </a:r>
            <a:r>
              <a:rPr lang="en-US" sz="2000" i="1" kern="0" dirty="0"/>
              <a:t>f(x)</a:t>
            </a:r>
            <a:r>
              <a:rPr lang="en-US" sz="2000" kern="0" dirty="0"/>
              <a:t> as fitness value</a:t>
            </a:r>
          </a:p>
          <a:p>
            <a:r>
              <a:rPr lang="en-US" sz="2000" kern="0" dirty="0"/>
              <a:t>First parent is selected with probability based on fitness value</a:t>
            </a:r>
          </a:p>
          <a:p>
            <a:r>
              <a:rPr lang="en-US" sz="2000" kern="0" dirty="0"/>
              <a:t>Second parent is uniformly randomly selected</a:t>
            </a:r>
          </a:p>
          <a:p>
            <a:r>
              <a:rPr lang="en-US" sz="2000" kern="0" dirty="0"/>
              <a:t>Crossover occurs at randomly determined point</a:t>
            </a:r>
          </a:p>
          <a:p>
            <a:r>
              <a:rPr lang="en-US" sz="2000" kern="0" dirty="0"/>
              <a:t>Mutation occurs with probability </a:t>
            </a:r>
            <a:r>
              <a:rPr lang="en-US" sz="2000" i="1" kern="0" dirty="0"/>
              <a:t>p</a:t>
            </a:r>
            <a:r>
              <a:rPr lang="en-US" sz="2000" kern="0" dirty="0"/>
              <a:t> = 0.02</a:t>
            </a:r>
          </a:p>
          <a:p>
            <a:r>
              <a:rPr lang="en-US" sz="2000" dirty="0"/>
              <a:t>5 offspring are generated, and replace original population</a:t>
            </a:r>
            <a:endParaRPr lang="en-US" sz="2000" kern="0" dirty="0"/>
          </a:p>
          <a:p>
            <a:endParaRPr lang="en-US" sz="1800" kern="0" dirty="0"/>
          </a:p>
        </p:txBody>
      </p:sp>
      <p:sp>
        <p:nvSpPr>
          <p:cNvPr id="3" name="Oval Callout 2"/>
          <p:cNvSpPr/>
          <p:nvPr/>
        </p:nvSpPr>
        <p:spPr bwMode="auto">
          <a:xfrm>
            <a:off x="7061200" y="909847"/>
            <a:ext cx="1117709" cy="748862"/>
          </a:xfrm>
          <a:prstGeom prst="wedgeEllipseCallout">
            <a:avLst>
              <a:gd name="adj1" fmla="val -91356"/>
              <a:gd name="adj2" fmla="val 524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0796"/>
              </p:ext>
            </p:extLst>
          </p:nvPr>
        </p:nvGraphicFramePr>
        <p:xfrm>
          <a:off x="5956300" y="3198813"/>
          <a:ext cx="914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583920" progId="Equation.DSMT4">
                  <p:embed/>
                </p:oleObj>
              </mc:Choice>
              <mc:Fallback>
                <p:oleObj name="Equation" r:id="rId3" imgW="91440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6300" y="3198813"/>
                        <a:ext cx="91440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096125" y="1045815"/>
                <a:ext cx="944289" cy="476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105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sz="105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05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i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begChr m:val=""/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1050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05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125" y="1045815"/>
                <a:ext cx="944289" cy="476925"/>
              </a:xfrm>
              <a:prstGeom prst="rect">
                <a:avLst/>
              </a:prstGeom>
              <a:blipFill rotWithShape="0">
                <a:blip r:embed="rId6"/>
                <a:stretch>
                  <a:fillRect l="-16129" t="-114103" r="-55484" b="-16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176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37" y="1181600"/>
            <a:ext cx="7934325" cy="2943225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29119" y="4124825"/>
            <a:ext cx="8229600" cy="196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2B2B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kern="0" dirty="0"/>
              <a:t>Note that offspring (aka new population) have a </a:t>
            </a:r>
            <a:r>
              <a:rPr lang="en-US" sz="2400" u="sng" kern="0" dirty="0"/>
              <a:t>higher average fitness</a:t>
            </a:r>
            <a:r>
              <a:rPr lang="en-US" sz="2400" kern="0" dirty="0"/>
              <a:t> then original population!</a:t>
            </a:r>
          </a:p>
          <a:p>
            <a:pPr lvl="1"/>
            <a:r>
              <a:rPr lang="en-US" sz="2000" kern="0" dirty="0"/>
              <a:t>While any individual ‘generation’ may not produce a better “best”  as average fitness increases the likelihood of a better “best” increases.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5668240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Essentials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Population size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Fitness values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Parent selection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Child generation</a:t>
            </a:r>
          </a:p>
          <a:p>
            <a:pPr lvl="1"/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Updating population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Simple Example</a:t>
            </a:r>
          </a:p>
          <a:p>
            <a:r>
              <a:rPr lang="en-US" sz="2800" dirty="0"/>
              <a:t>Convergence</a:t>
            </a:r>
          </a:p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Group Application</a:t>
            </a:r>
            <a:endParaRPr lang="en-US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81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Convergence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00175"/>
            <a:ext cx="8272463" cy="4711700"/>
          </a:xfrm>
        </p:spPr>
        <p:txBody>
          <a:bodyPr/>
          <a:lstStyle/>
          <a:p>
            <a:r>
              <a:rPr lang="en-US" altLang="en-US" sz="2600"/>
              <a:t>Convergence is the progression towards increasing uniformity</a:t>
            </a:r>
          </a:p>
          <a:p>
            <a:pPr lvl="1"/>
            <a:r>
              <a:rPr lang="en-US" altLang="en-US" sz="2200"/>
              <a:t>A gene is converged when 95% of the population share the same value</a:t>
            </a:r>
          </a:p>
          <a:p>
            <a:pPr lvl="1"/>
            <a:r>
              <a:rPr lang="en-US" altLang="en-US" sz="2200"/>
              <a:t>A population has converged when all the genes have converged</a:t>
            </a:r>
          </a:p>
          <a:p>
            <a:r>
              <a:rPr lang="en-US" altLang="en-US" sz="2600"/>
              <a:t>Potential Problems</a:t>
            </a:r>
          </a:p>
          <a:p>
            <a:pPr lvl="1"/>
            <a:r>
              <a:rPr lang="en-US" altLang="en-US" sz="2200"/>
              <a:t>Pre-mature convergence occurs when dominate genes take over the characteristics of the population</a:t>
            </a:r>
          </a:p>
          <a:p>
            <a:pPr lvl="1"/>
            <a:r>
              <a:rPr lang="en-US" altLang="en-US" sz="2200"/>
              <a:t>This can be a problem when these “super genes” are associated with local optima</a:t>
            </a:r>
          </a:p>
          <a:p>
            <a:pPr lvl="1"/>
            <a:r>
              <a:rPr lang="en-US" altLang="en-US" sz="2200"/>
              <a:t>Slow convergence occurs when two or more genes converge on two or more local optima with similar fitness values</a:t>
            </a:r>
          </a:p>
        </p:txBody>
      </p:sp>
    </p:spTree>
    <p:extLst>
      <p:ext uri="{BB962C8B-B14F-4D97-AF65-F5344CB8AC3E}">
        <p14:creationId xmlns:p14="http://schemas.microsoft.com/office/powerpoint/2010/main" val="38616299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Convergence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70C0"/>
                </a:solidFill>
              </a:rPr>
              <a:t>Selection</a:t>
            </a:r>
            <a:r>
              <a:rPr lang="en-US" altLang="en-US" dirty="0"/>
              <a:t> for reproduction </a:t>
            </a:r>
            <a:r>
              <a:rPr lang="en-US" altLang="en-US" b="1" dirty="0">
                <a:solidFill>
                  <a:srgbClr val="0070C0"/>
                </a:solidFill>
              </a:rPr>
              <a:t>intensifies</a:t>
            </a:r>
            <a:r>
              <a:rPr lang="en-US" altLang="en-US" dirty="0"/>
              <a:t> on quality “schema” and converge to good solutions</a:t>
            </a:r>
          </a:p>
          <a:p>
            <a:r>
              <a:rPr lang="en-US" altLang="en-US" b="1" dirty="0">
                <a:solidFill>
                  <a:srgbClr val="FF9900"/>
                </a:solidFill>
              </a:rPr>
              <a:t>Crossover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FF9900"/>
                </a:solidFill>
              </a:rPr>
              <a:t>Mutation</a:t>
            </a:r>
            <a:r>
              <a:rPr lang="en-US" altLang="en-US" dirty="0"/>
              <a:t> facilitate </a:t>
            </a:r>
            <a:r>
              <a:rPr lang="en-US" altLang="en-US" b="1" dirty="0">
                <a:solidFill>
                  <a:srgbClr val="FF9900"/>
                </a:solidFill>
              </a:rPr>
              <a:t>diversification,</a:t>
            </a:r>
            <a:r>
              <a:rPr lang="en-US" altLang="en-US" dirty="0"/>
              <a:t> so the population doesn’t converge prematurely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Population size has large impact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Size too small then GA may converge too quickly</a:t>
            </a:r>
          </a:p>
          <a:p>
            <a:pPr lvl="1">
              <a:spcBef>
                <a:spcPct val="0"/>
              </a:spcBef>
            </a:pPr>
            <a:r>
              <a:rPr lang="en-US" altLang="en-US" dirty="0"/>
              <a:t>Size too large may waste computational resources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2496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 Summary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4425"/>
            <a:ext cx="8591550" cy="45307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Given a population ‘some how’ choose parents</a:t>
            </a:r>
          </a:p>
          <a:p>
            <a:pPr lvl="1"/>
            <a:r>
              <a:rPr lang="en-US" sz="1800" dirty="0"/>
              <a:t>If your parent selection method too pedantically chooses the ‘best’ parents you ____</a:t>
            </a:r>
          </a:p>
          <a:p>
            <a:pPr lvl="1"/>
            <a:r>
              <a:rPr lang="en-US" sz="1800" dirty="0"/>
              <a:t>If your parent selection method is too random you 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Once you have parents you create offspring ‘some how’</a:t>
            </a:r>
          </a:p>
          <a:p>
            <a:pPr lvl="1"/>
            <a:r>
              <a:rPr lang="en-US" sz="1800" dirty="0"/>
              <a:t>Too little randomness in generation you ____</a:t>
            </a:r>
          </a:p>
          <a:p>
            <a:pPr lvl="1"/>
            <a:r>
              <a:rPr lang="en-US" sz="1800" dirty="0"/>
              <a:t>Too much randomness you ___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Once you have children you need to decide on mutation</a:t>
            </a:r>
          </a:p>
          <a:p>
            <a:pPr lvl="1"/>
            <a:r>
              <a:rPr lang="en-US" sz="1800" dirty="0"/>
              <a:t>No mutation you ____</a:t>
            </a:r>
          </a:p>
          <a:p>
            <a:pPr lvl="1"/>
            <a:r>
              <a:rPr lang="en-US" sz="1800" dirty="0"/>
              <a:t>Too much mutation you ____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Next you update the population</a:t>
            </a:r>
          </a:p>
          <a:p>
            <a:pPr lvl="1"/>
            <a:r>
              <a:rPr lang="en-US" sz="1800" dirty="0"/>
              <a:t>Do you get rid of all parents, some parents, worst parents? </a:t>
            </a:r>
          </a:p>
          <a:p>
            <a:pPr lvl="1"/>
            <a:endParaRPr lang="en-US" sz="24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44487" lvl="1" indent="0">
              <a:buNone/>
            </a:pPr>
            <a:r>
              <a:rPr lang="en-US" sz="1800" dirty="0"/>
              <a:t>A) you risk premature convergence</a:t>
            </a:r>
          </a:p>
          <a:p>
            <a:pPr marL="344487" lvl="1" indent="0">
              <a:buNone/>
            </a:pPr>
            <a:r>
              <a:rPr lang="en-US" sz="1800" dirty="0"/>
              <a:t>B) you ignore valuable suitability information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43994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</a:t>
            </a:r>
          </a:p>
        </p:txBody>
      </p:sp>
      <p:pic>
        <p:nvPicPr>
          <p:cNvPr id="32771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"/>
            <a:ext cx="9144000" cy="6467475"/>
          </a:xfrm>
        </p:spPr>
      </p:pic>
    </p:spTree>
    <p:extLst>
      <p:ext uri="{BB962C8B-B14F-4D97-AF65-F5344CB8AC3E}">
        <p14:creationId xmlns:p14="http://schemas.microsoft.com/office/powerpoint/2010/main" val="419024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Basic Idea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610" y="321028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1945386"/>
            <a:ext cx="1019175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96" y="1945386"/>
            <a:ext cx="990600" cy="134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565" y="1950148"/>
            <a:ext cx="100965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784" y="1940623"/>
            <a:ext cx="1028700" cy="1333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834" y="3767452"/>
            <a:ext cx="1009650" cy="1323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378" y="1954911"/>
            <a:ext cx="1028700" cy="133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090" y="3738877"/>
            <a:ext cx="1019175" cy="1352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77" y="3738877"/>
            <a:ext cx="1009650" cy="13620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4378" y="3757926"/>
            <a:ext cx="1009650" cy="13430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14195" y="3235695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4269" y="321028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60592" y="3230500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9269" y="3267508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122" y="5085659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35866" y="5066019"/>
            <a:ext cx="4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74560" y="5066019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2071" y="509142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5505" y="5074844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28825" y="5792416"/>
            <a:ext cx="30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Evaluate population fitness 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2583" y="3753164"/>
            <a:ext cx="1038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62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Solving a Complex Pathway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10974" y="1024897"/>
            <a:ext cx="8522052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GIVEN: </a:t>
            </a:r>
            <a:r>
              <a:rPr lang="en-US" altLang="en-US" sz="1800" dirty="0"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complex map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GOAL: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from point A to point B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shortest distance.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baseline="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baseline="0" dirty="0">
                <a:latin typeface="Arial" panose="020B0604020202020204" pitchFamily="34" charset="0"/>
              </a:rPr>
              <a:t>HOW: </a:t>
            </a:r>
            <a:r>
              <a:rPr lang="en-US" altLang="en-US" sz="1800" baseline="0" dirty="0">
                <a:latin typeface="Arial" panose="020B0604020202020204" pitchFamily="34" charset="0"/>
              </a:rPr>
              <a:t>There are 5 </a:t>
            </a:r>
            <a:r>
              <a:rPr lang="en-US" altLang="en-US" sz="1800" dirty="0">
                <a:latin typeface="Arial" panose="020B0604020202020204" pitchFamily="34" charset="0"/>
              </a:rPr>
              <a:t>branches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every path </a:t>
            </a:r>
            <a:r>
              <a:rPr lang="en-US" altLang="en-US" sz="1800" dirty="0">
                <a:latin typeface="Arial" panose="020B0604020202020204" pitchFamily="34" charset="0"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the map. At each branch you can go left (L), straight (S), or right (R).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random number generator to get five (5) uniform random numbers [0,1].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[0,.333) = L    [.333, .666) = S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[.666, 1] = R         This is your path.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baseline="0" dirty="0">
                <a:latin typeface="Arial" panose="020B0604020202020204" pitchFamily="34" charset="0"/>
              </a:rPr>
              <a:t>Calculate the distance associated with your path.</a:t>
            </a:r>
          </a:p>
          <a:p>
            <a:pPr marL="228600" indent="-228600"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Everyone Stand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If you are in the longest |2/3 of class size| distances </a:t>
            </a:r>
            <a:r>
              <a:rPr lang="en-US" altLang="en-US" sz="1800" b="1" dirty="0">
                <a:solidFill>
                  <a:srgbClr val="FF0000"/>
                </a:solidFill>
                <a:latin typeface="Arial" panose="020B0604020202020204" pitchFamily="34" charset="0"/>
              </a:rPr>
              <a:t>you die</a:t>
            </a:r>
            <a:r>
              <a:rPr lang="en-US" altLang="en-US" sz="1800" b="1" dirty="0">
                <a:latin typeface="Arial" panose="020B0604020202020204" pitchFamily="34" charset="0"/>
              </a:rPr>
              <a:t>.  </a:t>
            </a:r>
            <a:r>
              <a:rPr lang="en-US" altLang="en-US" sz="1800" dirty="0">
                <a:latin typeface="Arial" panose="020B0604020202020204" pitchFamily="34" charset="0"/>
              </a:rPr>
              <a:t>Sit down.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Dead students now “randomly” draw front half of a new path from one living student and back half from a different student. </a:t>
            </a:r>
            <a:endParaRPr lang="en-US" altLang="en-US" sz="1800" baseline="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Calculate length of these new paths.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steps 3-6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baseline="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will periodically introduce a mutation by replacing a letter in a path with a different letter.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9390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68897" y="-472669"/>
            <a:ext cx="5254752" cy="903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3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 bwMode="auto">
          <a:xfrm>
            <a:off x="2289645" y="3702096"/>
            <a:ext cx="1210627" cy="162484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39650" y="1877630"/>
            <a:ext cx="1210627" cy="1624846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Basic Idea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2610" y="321028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1945386"/>
            <a:ext cx="1019175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396" y="1945386"/>
            <a:ext cx="990600" cy="13430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565" y="1950148"/>
            <a:ext cx="1009650" cy="13239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784" y="1940623"/>
            <a:ext cx="1028700" cy="13335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2834" y="3767452"/>
            <a:ext cx="1009650" cy="13239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4378" y="1954911"/>
            <a:ext cx="1028700" cy="13335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5090" y="3738877"/>
            <a:ext cx="1019175" cy="13525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177" y="3738877"/>
            <a:ext cx="1009650" cy="13620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84378" y="3757926"/>
            <a:ext cx="1009650" cy="13430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14195" y="3235695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4269" y="321028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60592" y="3230500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59269" y="3267508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73122" y="5085659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35866" y="5066019"/>
            <a:ext cx="4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80394" y="5062500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282071" y="5085659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835505" y="5074844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2583" y="3753164"/>
            <a:ext cx="1038225" cy="132397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3851258" y="5772238"/>
            <a:ext cx="1706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parents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13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Basic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86394" y="5877760"/>
            <a:ext cx="477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 parent attributes to form “offspring”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321" y="1795613"/>
            <a:ext cx="1019175" cy="1333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11" y="1795613"/>
            <a:ext cx="1038225" cy="1323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6983" y="3129113"/>
            <a:ext cx="1775741" cy="234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7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Basic Idea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57254" y="5792416"/>
            <a:ext cx="204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population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2610" y="321028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52" y="1945386"/>
            <a:ext cx="1019175" cy="1333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565" y="1950148"/>
            <a:ext cx="1009650" cy="13239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784" y="1940623"/>
            <a:ext cx="1028700" cy="1333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834" y="3767452"/>
            <a:ext cx="1009650" cy="1323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4378" y="1954911"/>
            <a:ext cx="1028700" cy="1333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5090" y="3738877"/>
            <a:ext cx="1019175" cy="13525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177" y="3738877"/>
            <a:ext cx="1009650" cy="136207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4378" y="3757926"/>
            <a:ext cx="1009650" cy="13430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434269" y="321028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160592" y="3230500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59269" y="3267508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73122" y="5085659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35866" y="5066019"/>
            <a:ext cx="48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74560" y="5066019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82071" y="5091427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35505" y="5074844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82583" y="3753164"/>
            <a:ext cx="1038225" cy="13239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06396" y="1897498"/>
            <a:ext cx="1009650" cy="13330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763348" y="3201930"/>
            <a:ext cx="45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4162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  <a:br>
              <a:rPr lang="en-US" dirty="0"/>
            </a:br>
            <a:r>
              <a:rPr lang="en-US" sz="3200" dirty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553182" cy="4530725"/>
          </a:xfrm>
        </p:spPr>
        <p:txBody>
          <a:bodyPr/>
          <a:lstStyle/>
          <a:p>
            <a:r>
              <a:rPr lang="en-US" sz="2400" dirty="0"/>
              <a:t>Initially developed by John H. Holland with colleagues at the University of Michigan in the 1960s and 1970s.</a:t>
            </a:r>
          </a:p>
          <a:p>
            <a:r>
              <a:rPr lang="en-US" sz="2400" dirty="0"/>
              <a:t>Appeared in Holland's book Adaptation in Natural and Artificial Systems published in 1975.</a:t>
            </a:r>
          </a:p>
          <a:p>
            <a:pPr marL="282575" indent="-282575">
              <a:lnSpc>
                <a:spcPct val="80000"/>
              </a:lnSpc>
            </a:pPr>
            <a:r>
              <a:rPr lang="en-US" altLang="en-US" sz="2100" dirty="0"/>
              <a:t>Goals</a:t>
            </a:r>
          </a:p>
          <a:p>
            <a:pPr marL="682625" lvl="1" indent="-285750">
              <a:lnSpc>
                <a:spcPct val="80000"/>
              </a:lnSpc>
            </a:pPr>
            <a:r>
              <a:rPr lang="en-US" altLang="en-US" sz="2000" dirty="0"/>
              <a:t>To abstract and rigorously explain the adaptive process of natural selection</a:t>
            </a:r>
          </a:p>
          <a:p>
            <a:pPr marL="682625" lvl="1" indent="-285750">
              <a:lnSpc>
                <a:spcPct val="80000"/>
              </a:lnSpc>
            </a:pPr>
            <a:r>
              <a:rPr lang="en-US" altLang="en-US" sz="2000" dirty="0"/>
              <a:t>Design adaptive artificial software that retains the important mechanisms of natural selection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80" y="1417638"/>
            <a:ext cx="1645920" cy="2103120"/>
          </a:xfrm>
          <a:prstGeom prst="rect">
            <a:avLst/>
          </a:prstGeom>
        </p:spPr>
      </p:pic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80" y="3994722"/>
            <a:ext cx="1737360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30532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16915</TotalTime>
  <Words>2034</Words>
  <Application>Microsoft Office PowerPoint</Application>
  <PresentationFormat>On-screen Show (4:3)</PresentationFormat>
  <Paragraphs>333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Garamond</vt:lpstr>
      <vt:lpstr>Times New Roman</vt:lpstr>
      <vt:lpstr>Wingdings</vt:lpstr>
      <vt:lpstr>Lesson 1 - Introduction and Logical Constraints</vt:lpstr>
      <vt:lpstr>Equation</vt:lpstr>
      <vt:lpstr>OPER 623 – Heuristic Search Methods</vt:lpstr>
      <vt:lpstr>Outline</vt:lpstr>
      <vt:lpstr>Outline</vt:lpstr>
      <vt:lpstr>Genetic Algorithms Basic Idea</vt:lpstr>
      <vt:lpstr>Genetic Algorithms Basic Idea</vt:lpstr>
      <vt:lpstr>Genetic Algorithms Basic Idea</vt:lpstr>
      <vt:lpstr>Genetic Algorithms Basic Idea</vt:lpstr>
      <vt:lpstr>Genetic Algorithms Basic Idea</vt:lpstr>
      <vt:lpstr>Genetic Algorithms History</vt:lpstr>
      <vt:lpstr>Genetic Algorithms  Features</vt:lpstr>
      <vt:lpstr>Genetic Algorithms  Features</vt:lpstr>
      <vt:lpstr>Genetic Algorithms Definitions</vt:lpstr>
      <vt:lpstr>Genetic Algorithm  Essential Components</vt:lpstr>
      <vt:lpstr>Genetic Algorithm  Essential Components</vt:lpstr>
      <vt:lpstr>Population Size</vt:lpstr>
      <vt:lpstr>Genetic Algorithm  Essential Components</vt:lpstr>
      <vt:lpstr>Fitness Value</vt:lpstr>
      <vt:lpstr>Fitness Encoding Issues</vt:lpstr>
      <vt:lpstr>Fitness Encoding Issues</vt:lpstr>
      <vt:lpstr>Genetic Algorithm  Essential Components</vt:lpstr>
      <vt:lpstr>Parent Selection Process</vt:lpstr>
      <vt:lpstr>Seeding</vt:lpstr>
      <vt:lpstr>Genetic Algorithm  Essential Components</vt:lpstr>
      <vt:lpstr>Genetic Algorithms Genetic Operators - Crossover</vt:lpstr>
      <vt:lpstr>Genetic Algorithms Genetic Operators - Crossover</vt:lpstr>
      <vt:lpstr>Genetic Algorithms Genetic Operators - Crossover</vt:lpstr>
      <vt:lpstr>Genetic Operators – Crossover Multi-point Crossover</vt:lpstr>
      <vt:lpstr>Genetic Operators – Crossover Multi-point Crossover</vt:lpstr>
      <vt:lpstr>Genetic Operators – Crossover Generalized Crossover</vt:lpstr>
      <vt:lpstr>Genetic Operators – Crossover Generalized Crossover</vt:lpstr>
      <vt:lpstr>Genetic Operators – Crossover SA Based Crossover</vt:lpstr>
      <vt:lpstr>Genetic Operators – Crossover</vt:lpstr>
      <vt:lpstr>Genetic Algorithms Genetic Operators - Mutation</vt:lpstr>
      <vt:lpstr>Genetic Algorithms Genetic Operators - Mutation</vt:lpstr>
      <vt:lpstr>Genetic Algorithms Genetic Operators - Mutation</vt:lpstr>
      <vt:lpstr>Genetic Algorithms Genetic Operators - Mutation</vt:lpstr>
      <vt:lpstr>Genetic Algorithms Genetic Operators - Mutation</vt:lpstr>
      <vt:lpstr>Genetic Algorithm  Essential Components</vt:lpstr>
      <vt:lpstr>Updating Population</vt:lpstr>
      <vt:lpstr>Updating Population</vt:lpstr>
      <vt:lpstr>Outline</vt:lpstr>
      <vt:lpstr>Simple Example</vt:lpstr>
      <vt:lpstr>Simple Example</vt:lpstr>
      <vt:lpstr>Simple Example</vt:lpstr>
      <vt:lpstr>Outline</vt:lpstr>
      <vt:lpstr>Convergence</vt:lpstr>
      <vt:lpstr>Convergence</vt:lpstr>
      <vt:lpstr>GA Summary Game</vt:lpstr>
      <vt:lpstr>Break</vt:lpstr>
      <vt:lpstr>Solving a Complex Pathway</vt:lpstr>
      <vt:lpstr>MAP</vt:lpstr>
    </vt:vector>
  </TitlesOfParts>
  <Company>USAF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Heuristics</dc:title>
  <dc:creator>USAF</dc:creator>
  <cp:lastModifiedBy>COX, BRUCE A CIV USAF AETC AFIT/ENS</cp:lastModifiedBy>
  <cp:revision>159</cp:revision>
  <cp:lastPrinted>1601-01-01T00:00:00Z</cp:lastPrinted>
  <dcterms:created xsi:type="dcterms:W3CDTF">2002-09-18T16:22:23Z</dcterms:created>
  <dcterms:modified xsi:type="dcterms:W3CDTF">2023-11-20T16:05:21Z</dcterms:modified>
</cp:coreProperties>
</file>