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5" r:id="rId5"/>
  </p:sldMasterIdLst>
  <p:notesMasterIdLst>
    <p:notesMasterId r:id="rId47"/>
  </p:notesMasterIdLst>
  <p:sldIdLst>
    <p:sldId id="645" r:id="rId6"/>
    <p:sldId id="541" r:id="rId7"/>
    <p:sldId id="578" r:id="rId8"/>
    <p:sldId id="440" r:id="rId9"/>
    <p:sldId id="631" r:id="rId10"/>
    <p:sldId id="632" r:id="rId11"/>
    <p:sldId id="626" r:id="rId12"/>
    <p:sldId id="633" r:id="rId13"/>
    <p:sldId id="636" r:id="rId14"/>
    <p:sldId id="662" r:id="rId15"/>
    <p:sldId id="627" r:id="rId16"/>
    <p:sldId id="663" r:id="rId17"/>
    <p:sldId id="664" r:id="rId18"/>
    <p:sldId id="629" r:id="rId19"/>
    <p:sldId id="639" r:id="rId20"/>
    <p:sldId id="661" r:id="rId21"/>
    <p:sldId id="640" r:id="rId22"/>
    <p:sldId id="641" r:id="rId23"/>
    <p:sldId id="642" r:id="rId24"/>
    <p:sldId id="643" r:id="rId25"/>
    <p:sldId id="644" r:id="rId26"/>
    <p:sldId id="628" r:id="rId27"/>
    <p:sldId id="635" r:id="rId28"/>
    <p:sldId id="647" r:id="rId29"/>
    <p:sldId id="648" r:id="rId30"/>
    <p:sldId id="646" r:id="rId31"/>
    <p:sldId id="650" r:id="rId32"/>
    <p:sldId id="651" r:id="rId33"/>
    <p:sldId id="652" r:id="rId34"/>
    <p:sldId id="653" r:id="rId35"/>
    <p:sldId id="654" r:id="rId36"/>
    <p:sldId id="655" r:id="rId37"/>
    <p:sldId id="656" r:id="rId38"/>
    <p:sldId id="637" r:id="rId39"/>
    <p:sldId id="657" r:id="rId40"/>
    <p:sldId id="658" r:id="rId41"/>
    <p:sldId id="659" r:id="rId42"/>
    <p:sldId id="630" r:id="rId43"/>
    <p:sldId id="660" r:id="rId44"/>
    <p:sldId id="638" r:id="rId45"/>
    <p:sldId id="577" r:id="rId46"/>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6BB516DB-55BE-4C37-90B3-1322DCD23C95}">
          <p14:sldIdLst>
            <p14:sldId id="645"/>
            <p14:sldId id="541"/>
            <p14:sldId id="578"/>
          </p14:sldIdLst>
        </p14:section>
        <p14:section name="Overview &amp; introductions" id="{FCEB8FAB-A0BF-40B5-B4C2-AD15F336CF8A}">
          <p14:sldIdLst>
            <p14:sldId id="440"/>
            <p14:sldId id="631"/>
            <p14:sldId id="632"/>
          </p14:sldIdLst>
        </p14:section>
        <p14:section name="Syllabus review" id="{64B1FEE9-1084-4821-86B3-96854BAE037B}">
          <p14:sldIdLst>
            <p14:sldId id="626"/>
            <p14:sldId id="633"/>
            <p14:sldId id="636"/>
            <p14:sldId id="662"/>
          </p14:sldIdLst>
        </p14:section>
        <p14:section name="Canvas orientation" id="{2F113CA5-E7DF-49F1-88DB-0AD39BFB8D7F}">
          <p14:sldIdLst>
            <p14:sldId id="627"/>
            <p14:sldId id="663"/>
            <p14:sldId id="664"/>
          </p14:sldIdLst>
        </p14:section>
        <p14:section name="Monte Carlo activity" id="{0D6D0561-3F54-4AC1-A389-3A30FF2FC552}">
          <p14:sldIdLst>
            <p14:sldId id="629"/>
            <p14:sldId id="639"/>
            <p14:sldId id="661"/>
            <p14:sldId id="640"/>
            <p14:sldId id="641"/>
            <p14:sldId id="642"/>
            <p14:sldId id="643"/>
            <p14:sldId id="644"/>
          </p14:sldIdLst>
        </p14:section>
        <p14:section name="Intro to simulation" id="{D2F42056-EF5A-4472-99BB-E721D91F0A61}">
          <p14:sldIdLst>
            <p14:sldId id="628"/>
            <p14:sldId id="635"/>
            <p14:sldId id="647"/>
            <p14:sldId id="648"/>
            <p14:sldId id="646"/>
            <p14:sldId id="650"/>
            <p14:sldId id="651"/>
            <p14:sldId id="652"/>
            <p14:sldId id="653"/>
            <p14:sldId id="654"/>
            <p14:sldId id="655"/>
            <p14:sldId id="656"/>
            <p14:sldId id="637"/>
            <p14:sldId id="657"/>
            <p14:sldId id="658"/>
            <p14:sldId id="659"/>
          </p14:sldIdLst>
        </p14:section>
        <p14:section name="Closing" id="{79A0C593-F1C3-48EE-B6F8-7964285765B7}">
          <p14:sldIdLst>
            <p14:sldId id="630"/>
            <p14:sldId id="660"/>
            <p14:sldId id="638"/>
          </p14:sldIdLst>
        </p14:section>
        <p14:section name="Backups" id="{A20BBC9A-CA91-4EC2-A5E1-5862018BB4E5}">
          <p14:sldIdLst>
            <p14:sldId id="5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9DA8AC"/>
    <a:srgbClr val="112C63"/>
    <a:srgbClr val="931519"/>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74744" autoAdjust="0"/>
  </p:normalViewPr>
  <p:slideViewPr>
    <p:cSldViewPr snapToGrid="0">
      <p:cViewPr>
        <p:scale>
          <a:sx n="79" d="100"/>
          <a:sy n="79" d="100"/>
        </p:scale>
        <p:origin x="357" y="54"/>
      </p:cViewPr>
      <p:guideLst/>
    </p:cSldViewPr>
  </p:slideViewPr>
  <p:notesTextViewPr>
    <p:cViewPr>
      <p:scale>
        <a:sx n="3" d="2"/>
        <a:sy n="3" d="2"/>
      </p:scale>
      <p:origin x="0" y="0"/>
    </p:cViewPr>
  </p:notesTextViewPr>
  <p:sorterViewPr>
    <p:cViewPr>
      <p:scale>
        <a:sx n="387" d="400"/>
        <a:sy n="387" d="400"/>
      </p:scale>
      <p:origin x="0" y="-258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1737"/>
          </a:xfrm>
          <a:prstGeom prst="rect">
            <a:avLst/>
          </a:prstGeom>
        </p:spPr>
        <p:txBody>
          <a:bodyPr vert="horz" lIns="93177" tIns="46589" rIns="93177" bIns="46589" rtlCol="0"/>
          <a:lstStyle>
            <a:lvl1pPr algn="r">
              <a:defRPr sz="1200"/>
            </a:lvl1pPr>
          </a:lstStyle>
          <a:p>
            <a:fld id="{5E65684B-EC77-43F8-AFFF-1E0D5F1B365A}" type="datetimeFigureOut">
              <a:rPr lang="en-US" smtClean="0"/>
              <a:t>2022.12.29</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5"/>
            <a:ext cx="7437120" cy="2760345"/>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01CD1344-69AD-499E-A67F-B4368FB7EAA7}" type="slidenum">
              <a:rPr lang="en-US" smtClean="0"/>
              <a:t>‹#›</a:t>
            </a:fld>
            <a:endParaRPr lang="en-US"/>
          </a:p>
        </p:txBody>
      </p:sp>
    </p:spTree>
    <p:extLst>
      <p:ext uri="{BB962C8B-B14F-4D97-AF65-F5344CB8AC3E}">
        <p14:creationId xmlns:p14="http://schemas.microsoft.com/office/powerpoint/2010/main" val="3618090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r>
              <a:rPr lang="en-US" dirty="0"/>
              <a:t>Welcome</a:t>
            </a:r>
          </a:p>
        </p:txBody>
      </p:sp>
      <p:sp>
        <p:nvSpPr>
          <p:cNvPr id="4" name="Slide Number Placeholder 3"/>
          <p:cNvSpPr>
            <a:spLocks noGrp="1"/>
          </p:cNvSpPr>
          <p:nvPr>
            <p:ph type="sldNum" sz="quarter" idx="5"/>
          </p:nvPr>
        </p:nvSpPr>
        <p:spPr/>
        <p:txBody>
          <a:bodyPr/>
          <a:lstStyle/>
          <a:p>
            <a:fld id="{01CD1344-69AD-499E-A67F-B4368FB7EAA7}" type="slidenum">
              <a:rPr lang="en-US" smtClean="0"/>
              <a:t>2</a:t>
            </a:fld>
            <a:endParaRPr lang="en-US"/>
          </a:p>
        </p:txBody>
      </p:sp>
    </p:spTree>
    <p:extLst>
      <p:ext uri="{BB962C8B-B14F-4D97-AF65-F5344CB8AC3E}">
        <p14:creationId xmlns:p14="http://schemas.microsoft.com/office/powerpoint/2010/main" val="107408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your</a:t>
            </a:r>
            <a:r>
              <a:rPr lang="en-US" baseline="0" dirty="0"/>
              <a:t> reading for next time is 3.1 on discrete-event simulation. Next time we’ll do an activity using that material, but for today, let’s do something more approachable, just to get some hands-on with simulation.</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14</a:t>
            </a:fld>
            <a:endParaRPr lang="en-US"/>
          </a:p>
        </p:txBody>
      </p:sp>
    </p:spTree>
    <p:extLst>
      <p:ext uri="{BB962C8B-B14F-4D97-AF65-F5344CB8AC3E}">
        <p14:creationId xmlns:p14="http://schemas.microsoft.com/office/powerpoint/2010/main" val="757575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work out solution approach for exact problem. Think alone, talk w/ neighbors.</a:t>
            </a:r>
          </a:p>
          <a:p>
            <a:endParaRPr lang="en-US" dirty="0"/>
          </a:p>
          <a:p>
            <a:r>
              <a:rPr lang="en-US" dirty="0"/>
              <a:t>Next, work out a procedure for doing this in a simulated way, abstractly.</a:t>
            </a:r>
          </a:p>
        </p:txBody>
      </p:sp>
      <p:sp>
        <p:nvSpPr>
          <p:cNvPr id="4" name="Slide Number Placeholder 3"/>
          <p:cNvSpPr>
            <a:spLocks noGrp="1"/>
          </p:cNvSpPr>
          <p:nvPr>
            <p:ph type="sldNum" sz="quarter" idx="5"/>
          </p:nvPr>
        </p:nvSpPr>
        <p:spPr/>
        <p:txBody>
          <a:bodyPr/>
          <a:lstStyle/>
          <a:p>
            <a:fld id="{01CD1344-69AD-499E-A67F-B4368FB7EAA7}" type="slidenum">
              <a:rPr lang="en-US" smtClean="0"/>
              <a:t>16</a:t>
            </a:fld>
            <a:endParaRPr lang="en-US"/>
          </a:p>
        </p:txBody>
      </p:sp>
    </p:spTree>
    <p:extLst>
      <p:ext uri="{BB962C8B-B14F-4D97-AF65-F5344CB8AC3E}">
        <p14:creationId xmlns:p14="http://schemas.microsoft.com/office/powerpoint/2010/main" val="438097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 is to gain familiarity with simulation as a statistical experiment. Focus on general approach to MC: generate random numbers, map those numbers to model elements, solve for system state, loop &amp; aggregate results for stats.</a:t>
            </a:r>
          </a:p>
          <a:p>
            <a:endParaRPr lang="en-US" dirty="0"/>
          </a:p>
          <a:p>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17</a:t>
            </a:fld>
            <a:endParaRPr lang="en-US"/>
          </a:p>
        </p:txBody>
      </p:sp>
    </p:spTree>
    <p:extLst>
      <p:ext uri="{BB962C8B-B14F-4D97-AF65-F5344CB8AC3E}">
        <p14:creationId xmlns:p14="http://schemas.microsoft.com/office/powerpoint/2010/main" val="218691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18</a:t>
            </a:fld>
            <a:endParaRPr lang="en-US"/>
          </a:p>
        </p:txBody>
      </p:sp>
    </p:spTree>
    <p:extLst>
      <p:ext uri="{BB962C8B-B14F-4D97-AF65-F5344CB8AC3E}">
        <p14:creationId xmlns:p14="http://schemas.microsoft.com/office/powerpoint/2010/main" val="3708040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Programming skills</a:t>
            </a:r>
            <a:r>
              <a:rPr lang="en-US" baseline="0" dirty="0"/>
              <a:t> needed: getting random numbers or 0/1, making variables, some if-else calculations, loops. About 10 lines of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 to Python (or other language/Excel) and build problem. Jupyter notebook </a:t>
            </a:r>
            <a:r>
              <a:rPr lang="it-IT" dirty="0"/>
              <a:t>OPER 561 L01 Monte Carlo activity covers this and more (html version available, also Colab link).</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19</a:t>
            </a:fld>
            <a:endParaRPr lang="en-US"/>
          </a:p>
        </p:txBody>
      </p:sp>
    </p:spTree>
    <p:extLst>
      <p:ext uri="{BB962C8B-B14F-4D97-AF65-F5344CB8AC3E}">
        <p14:creationId xmlns:p14="http://schemas.microsoft.com/office/powerpoint/2010/main" val="2352111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20</a:t>
            </a:fld>
            <a:endParaRPr lang="en-US"/>
          </a:p>
        </p:txBody>
      </p:sp>
    </p:spTree>
    <p:extLst>
      <p:ext uri="{BB962C8B-B14F-4D97-AF65-F5344CB8AC3E}">
        <p14:creationId xmlns:p14="http://schemas.microsoft.com/office/powerpoint/2010/main" val="3291407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Again, the point is to experience simulation as a statistical experiment. In the future, we’ll study more statistically robust and meaningful ways to</a:t>
            </a:r>
            <a:r>
              <a:rPr lang="en-US" baseline="0" dirty="0"/>
              <a:t> analyze output and compare results like this. </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21</a:t>
            </a:fld>
            <a:endParaRPr lang="en-US"/>
          </a:p>
        </p:txBody>
      </p:sp>
    </p:spTree>
    <p:extLst>
      <p:ext uri="{BB962C8B-B14F-4D97-AF65-F5344CB8AC3E}">
        <p14:creationId xmlns:p14="http://schemas.microsoft.com/office/powerpoint/2010/main" val="2254822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section is a companion to the BCNN Ch 1 reading. Anything we don’t get through in class, review before/after reading the book.</a:t>
            </a:r>
          </a:p>
        </p:txBody>
      </p:sp>
      <p:sp>
        <p:nvSpPr>
          <p:cNvPr id="4" name="Slide Number Placeholder 3"/>
          <p:cNvSpPr>
            <a:spLocks noGrp="1"/>
          </p:cNvSpPr>
          <p:nvPr>
            <p:ph type="sldNum" sz="quarter" idx="5"/>
          </p:nvPr>
        </p:nvSpPr>
        <p:spPr/>
        <p:txBody>
          <a:bodyPr/>
          <a:lstStyle/>
          <a:p>
            <a:fld id="{01CD1344-69AD-499E-A67F-B4368FB7EAA7}" type="slidenum">
              <a:rPr lang="en-US" smtClean="0"/>
              <a:t>22</a:t>
            </a:fld>
            <a:endParaRPr lang="en-US"/>
          </a:p>
        </p:txBody>
      </p:sp>
    </p:spTree>
    <p:extLst>
      <p:ext uri="{BB962C8B-B14F-4D97-AF65-F5344CB8AC3E}">
        <p14:creationId xmlns:p14="http://schemas.microsoft.com/office/powerpoint/2010/main" val="40896752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answer “what is simulation?” a few different ways today, and they’re all true.</a:t>
            </a:r>
          </a:p>
          <a:p>
            <a:endParaRPr lang="en-US" dirty="0"/>
          </a:p>
          <a:p>
            <a:r>
              <a:rPr lang="en-US" dirty="0"/>
              <a:t>System – facility or process, actual or planned</a:t>
            </a:r>
            <a:r>
              <a:rPr lang="en-US" baseline="0" dirty="0"/>
              <a:t> – what are some examples?</a:t>
            </a:r>
          </a:p>
          <a:p>
            <a:r>
              <a:rPr lang="en-US" baseline="0" dirty="0"/>
              <a:t>     Manufacturing facility, restaurant, logistics operation, hospital, computer network, highway, theme park, …</a:t>
            </a:r>
          </a:p>
          <a:p>
            <a:r>
              <a:rPr lang="en-US" baseline="0" dirty="0"/>
              <a:t>     Military systems: flight-line </a:t>
            </a:r>
            <a:r>
              <a:rPr lang="en-US" baseline="0" dirty="0" err="1"/>
              <a:t>mnx</a:t>
            </a:r>
            <a:r>
              <a:rPr lang="en-US" baseline="0" dirty="0"/>
              <a:t>, ICBM field ops, sortie generation, weapons effects, manpower generation, …</a:t>
            </a:r>
          </a:p>
        </p:txBody>
      </p:sp>
      <p:sp>
        <p:nvSpPr>
          <p:cNvPr id="4" name="Slide Number Placeholder 3"/>
          <p:cNvSpPr>
            <a:spLocks noGrp="1"/>
          </p:cNvSpPr>
          <p:nvPr>
            <p:ph type="sldNum" sz="quarter" idx="10"/>
          </p:nvPr>
        </p:nvSpPr>
        <p:spPr/>
        <p:txBody>
          <a:bodyPr/>
          <a:lstStyle/>
          <a:p>
            <a:fld id="{01CD1344-69AD-499E-A67F-B4368FB7EAA7}" type="slidenum">
              <a:rPr lang="en-US" smtClean="0"/>
              <a:t>23</a:t>
            </a:fld>
            <a:endParaRPr lang="en-US"/>
          </a:p>
        </p:txBody>
      </p:sp>
    </p:spTree>
    <p:extLst>
      <p:ext uri="{BB962C8B-B14F-4D97-AF65-F5344CB8AC3E}">
        <p14:creationId xmlns:p14="http://schemas.microsoft.com/office/powerpoint/2010/main" val="3878844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26</a:t>
            </a:fld>
            <a:endParaRPr lang="en-US"/>
          </a:p>
        </p:txBody>
      </p:sp>
    </p:spTree>
    <p:extLst>
      <p:ext uri="{BB962C8B-B14F-4D97-AF65-F5344CB8AC3E}">
        <p14:creationId xmlns:p14="http://schemas.microsoft.com/office/powerpoint/2010/main" val="154394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3</a:t>
            </a:fld>
            <a:endParaRPr lang="en-US"/>
          </a:p>
        </p:txBody>
      </p:sp>
    </p:spTree>
    <p:extLst>
      <p:ext uri="{BB962C8B-B14F-4D97-AF65-F5344CB8AC3E}">
        <p14:creationId xmlns:p14="http://schemas.microsoft.com/office/powerpoint/2010/main" val="2733110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flavors/classifications of models</a:t>
            </a:r>
          </a:p>
        </p:txBody>
      </p:sp>
      <p:sp>
        <p:nvSpPr>
          <p:cNvPr id="4" name="Slide Number Placeholder 3"/>
          <p:cNvSpPr>
            <a:spLocks noGrp="1"/>
          </p:cNvSpPr>
          <p:nvPr>
            <p:ph type="sldNum" sz="quarter" idx="5"/>
          </p:nvPr>
        </p:nvSpPr>
        <p:spPr/>
        <p:txBody>
          <a:bodyPr/>
          <a:lstStyle/>
          <a:p>
            <a:fld id="{01CD1344-69AD-499E-A67F-B4368FB7EAA7}" type="slidenum">
              <a:rPr lang="en-US" smtClean="0"/>
              <a:t>27</a:t>
            </a:fld>
            <a:endParaRPr lang="en-US"/>
          </a:p>
        </p:txBody>
      </p:sp>
    </p:spTree>
    <p:extLst>
      <p:ext uri="{BB962C8B-B14F-4D97-AF65-F5344CB8AC3E}">
        <p14:creationId xmlns:p14="http://schemas.microsoft.com/office/powerpoint/2010/main" val="25486929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DOD doesn’t distinguish</a:t>
            </a:r>
            <a:r>
              <a:rPr lang="en-US" baseline="0" dirty="0"/>
              <a:t> Monte Carlo from others, though we will</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28</a:t>
            </a:fld>
            <a:endParaRPr lang="en-US"/>
          </a:p>
        </p:txBody>
      </p:sp>
    </p:spTree>
    <p:extLst>
      <p:ext uri="{BB962C8B-B14F-4D97-AF65-F5344CB8AC3E}">
        <p14:creationId xmlns:p14="http://schemas.microsoft.com/office/powerpoint/2010/main" val="33489460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Simulation can tolerate complex</a:t>
            </a:r>
            <a:r>
              <a:rPr lang="en-US" baseline="0" dirty="0"/>
              <a:t> models since we don’t even aspire to analytical solutions</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30</a:t>
            </a:fld>
            <a:endParaRPr lang="en-US"/>
          </a:p>
        </p:txBody>
      </p:sp>
    </p:spTree>
    <p:extLst>
      <p:ext uri="{BB962C8B-B14F-4D97-AF65-F5344CB8AC3E}">
        <p14:creationId xmlns:p14="http://schemas.microsoft.com/office/powerpoint/2010/main" val="28983480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probably my favorite definition</a:t>
            </a:r>
            <a:r>
              <a:rPr lang="en-US" baseline="0" dirty="0"/>
              <a:t>, since it gets at the statistical nature.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Stats - </a:t>
            </a:r>
            <a:r>
              <a:rPr lang="en-US" dirty="0">
                <a:solidFill>
                  <a:schemeClr val="bg1">
                    <a:lumMod val="50000"/>
                  </a:schemeClr>
                </a:solidFill>
              </a:rPr>
              <a:t>Hence the stats review quiz &amp; pre-</a:t>
            </a:r>
            <a:r>
              <a:rPr lang="en-US" dirty="0" err="1">
                <a:solidFill>
                  <a:schemeClr val="bg1">
                    <a:lumMod val="50000"/>
                  </a:schemeClr>
                </a:solidFill>
              </a:rPr>
              <a:t>req</a:t>
            </a:r>
            <a:endParaRPr lang="en-US" dirty="0">
              <a:solidFill>
                <a:schemeClr val="bg1">
                  <a:lumMod val="50000"/>
                </a:schemeClr>
              </a:solidFill>
            </a:endParaRPr>
          </a:p>
          <a:p>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32</a:t>
            </a:fld>
            <a:endParaRPr lang="en-US"/>
          </a:p>
        </p:txBody>
      </p:sp>
    </p:spTree>
    <p:extLst>
      <p:ext uri="{BB962C8B-B14F-4D97-AF65-F5344CB8AC3E}">
        <p14:creationId xmlns:p14="http://schemas.microsoft.com/office/powerpoint/2010/main" val="3044355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 any ideas come to mind in the class?</a:t>
            </a:r>
            <a:r>
              <a:rPr lang="en-US" baseline="0" dirty="0"/>
              <a:t> A few students have probably worked with simulation before.</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33</a:t>
            </a:fld>
            <a:endParaRPr lang="en-US"/>
          </a:p>
        </p:txBody>
      </p:sp>
    </p:spTree>
    <p:extLst>
      <p:ext uri="{BB962C8B-B14F-4D97-AF65-F5344CB8AC3E}">
        <p14:creationId xmlns:p14="http://schemas.microsoft.com/office/powerpoint/2010/main" val="638743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Briefly,</a:t>
            </a:r>
            <a:r>
              <a:rPr lang="en-US" baseline="0" dirty="0"/>
              <a:t> why Simio?</a:t>
            </a:r>
          </a:p>
          <a:p>
            <a:endParaRPr lang="en-US" baseline="0" dirty="0"/>
          </a:p>
          <a:p>
            <a:r>
              <a:rPr lang="en-US" baseline="0" dirty="0"/>
              <a:t>vs. Python or R – learning both a language &amp; simulation at the same time is $$; even with support packages, no/limited visualization abilities (to support development &amp; debugging); useful for academic reasons</a:t>
            </a:r>
          </a:p>
        </p:txBody>
      </p:sp>
      <p:sp>
        <p:nvSpPr>
          <p:cNvPr id="4" name="Slide Number Placeholder 3"/>
          <p:cNvSpPr>
            <a:spLocks noGrp="1"/>
          </p:cNvSpPr>
          <p:nvPr>
            <p:ph type="sldNum" sz="quarter" idx="10"/>
          </p:nvPr>
        </p:nvSpPr>
        <p:spPr/>
        <p:txBody>
          <a:bodyPr/>
          <a:lstStyle/>
          <a:p>
            <a:fld id="{01CD1344-69AD-499E-A67F-B4368FB7EAA7}" type="slidenum">
              <a:rPr lang="en-US" smtClean="0"/>
              <a:t>36</a:t>
            </a:fld>
            <a:endParaRPr lang="en-US"/>
          </a:p>
        </p:txBody>
      </p:sp>
    </p:spTree>
    <p:extLst>
      <p:ext uri="{BB962C8B-B14F-4D97-AF65-F5344CB8AC3E}">
        <p14:creationId xmlns:p14="http://schemas.microsoft.com/office/powerpoint/2010/main" val="1003895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Everyone who makes a name in simulation publishes something like this. The exact steps</a:t>
            </a:r>
            <a:r>
              <a:rPr lang="en-US" baseline="0" dirty="0"/>
              <a:t> and sequence aren’t so important, but the tasks are, and so are some of the relative orderings (like conceptual model before construction).</a:t>
            </a:r>
          </a:p>
          <a:p>
            <a:endParaRPr lang="en-US" baseline="0" dirty="0"/>
          </a:p>
          <a:p>
            <a:r>
              <a:rPr lang="en-US" baseline="0" dirty="0"/>
              <a:t>Read the details on this in BCNN 1.12. A few key points for now:</a:t>
            </a:r>
          </a:p>
          <a:p>
            <a:pPr marL="171450" indent="-171450">
              <a:buFontTx/>
              <a:buChar char="-"/>
            </a:pPr>
            <a:r>
              <a:rPr lang="en-US" baseline="0" dirty="0"/>
              <a:t>Think hard about the problem before you start building the model. The sooner you start programming/building, the longer it’ll take. (Due to unclear requirements, faulty beliefs, &amp; rework.)</a:t>
            </a:r>
          </a:p>
          <a:p>
            <a:pPr marL="171450" indent="-171450">
              <a:buFontTx/>
              <a:buChar char="-"/>
            </a:pPr>
            <a:r>
              <a:rPr lang="en-US" baseline="0" dirty="0"/>
              <a:t>When building, start simple &amp; add complexity later. Test throughout.</a:t>
            </a:r>
          </a:p>
          <a:p>
            <a:pPr marL="171450" indent="-171450">
              <a:buFontTx/>
              <a:buChar char="-"/>
            </a:pPr>
            <a:r>
              <a:rPr lang="en-US" baseline="0" dirty="0"/>
              <a:t>Verification &amp; validation are concerned with making sure you built the model correctly and that the model meets your needs. These are iterative tasks done throughout the whole project.</a:t>
            </a:r>
          </a:p>
          <a:p>
            <a:pPr marL="171450" indent="-171450">
              <a:buFontTx/>
              <a:buChar char="-"/>
            </a:pPr>
            <a:r>
              <a:rPr lang="en-US" baseline="0" dirty="0"/>
              <a:t>Ultimately, people decide—models don’t. Implementation involves the decision makers. Keep them involved throughout the process.</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37</a:t>
            </a:fld>
            <a:endParaRPr lang="en-US"/>
          </a:p>
        </p:txBody>
      </p:sp>
    </p:spTree>
    <p:extLst>
      <p:ext uri="{BB962C8B-B14F-4D97-AF65-F5344CB8AC3E}">
        <p14:creationId xmlns:p14="http://schemas.microsoft.com/office/powerpoint/2010/main" val="2543441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38</a:t>
            </a:fld>
            <a:endParaRPr lang="en-US"/>
          </a:p>
        </p:txBody>
      </p:sp>
    </p:spTree>
    <p:extLst>
      <p:ext uri="{BB962C8B-B14F-4D97-AF65-F5344CB8AC3E}">
        <p14:creationId xmlns:p14="http://schemas.microsoft.com/office/powerpoint/2010/main" val="1694326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Reminder to look ahead on Canvas and prep for next class. Stats review.</a:t>
            </a:r>
            <a:r>
              <a:rPr lang="en-US" baseline="0" dirty="0"/>
              <a:t> </a:t>
            </a:r>
            <a:r>
              <a:rPr lang="en-US" dirty="0"/>
              <a:t>HW 1 is assigned and due</a:t>
            </a:r>
            <a:r>
              <a:rPr lang="en-US" baseline="0" dirty="0"/>
              <a:t> the next </a:t>
            </a:r>
            <a:r>
              <a:rPr lang="en-US" i="1" baseline="0" dirty="0"/>
              <a:t>day </a:t>
            </a:r>
            <a:r>
              <a:rPr lang="en-US" baseline="0" dirty="0"/>
              <a:t>we meet [see Canvas for due time].</a:t>
            </a:r>
            <a:endParaRPr lang="en-US" dirty="0"/>
          </a:p>
          <a:p>
            <a:endParaRPr lang="en-US" dirty="0"/>
          </a:p>
          <a:p>
            <a:r>
              <a:rPr lang="en-US" dirty="0"/>
              <a:t>Any</a:t>
            </a:r>
            <a:r>
              <a:rPr lang="en-US" baseline="0" dirty="0"/>
              <a:t> questions about what you need to do for Tuesday?</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40</a:t>
            </a:fld>
            <a:endParaRPr lang="en-US"/>
          </a:p>
        </p:txBody>
      </p:sp>
    </p:spTree>
    <p:extLst>
      <p:ext uri="{BB962C8B-B14F-4D97-AF65-F5344CB8AC3E}">
        <p14:creationId xmlns:p14="http://schemas.microsoft.com/office/powerpoint/2010/main" val="1385283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 Simio: You would</a:t>
            </a:r>
            <a:r>
              <a:rPr lang="en-US" baseline="0" dirty="0"/>
              <a:t> not take this class if your goal were to learn Simio, but this will feel like a Simio class for the first half, just because that’s the simulation software we have decided to use. Other software exists. Goal isn’t mastery, just enough skill to apply the course concepts.</a:t>
            </a:r>
          </a:p>
        </p:txBody>
      </p:sp>
      <p:sp>
        <p:nvSpPr>
          <p:cNvPr id="4" name="Slide Number Placeholder 3"/>
          <p:cNvSpPr>
            <a:spLocks noGrp="1"/>
          </p:cNvSpPr>
          <p:nvPr>
            <p:ph type="sldNum" sz="quarter" idx="10"/>
          </p:nvPr>
        </p:nvSpPr>
        <p:spPr/>
        <p:txBody>
          <a:bodyPr/>
          <a:lstStyle/>
          <a:p>
            <a:fld id="{01CD1344-69AD-499E-A67F-B4368FB7EAA7}" type="slidenum">
              <a:rPr lang="en-US" smtClean="0"/>
              <a:t>5</a:t>
            </a:fld>
            <a:endParaRPr lang="en-US"/>
          </a:p>
        </p:txBody>
      </p:sp>
    </p:spTree>
    <p:extLst>
      <p:ext uri="{BB962C8B-B14F-4D97-AF65-F5344CB8AC3E}">
        <p14:creationId xmlns:p14="http://schemas.microsoft.com/office/powerpoint/2010/main" val="19052941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Motivation</a:t>
            </a:r>
            <a:r>
              <a:rPr lang="en-US" baseline="0" dirty="0"/>
              <a:t> behind introductions</a:t>
            </a:r>
            <a:endParaRPr lang="en-US" dirty="0"/>
          </a:p>
          <a:p>
            <a:endParaRPr lang="en-US" dirty="0"/>
          </a:p>
          <a:p>
            <a:r>
              <a:rPr lang="en-US" dirty="0"/>
              <a:t>Students stand, since audience</a:t>
            </a:r>
            <a:r>
              <a:rPr lang="en-US" baseline="0" dirty="0"/>
              <a:t> is whole class, not just me</a:t>
            </a:r>
          </a:p>
          <a:p>
            <a:r>
              <a:rPr lang="en-US" baseline="0" dirty="0"/>
              <a:t>Also check </a:t>
            </a:r>
            <a:r>
              <a:rPr lang="en-US" baseline="0" dirty="0" err="1"/>
              <a:t>WebAdvisor</a:t>
            </a:r>
            <a:r>
              <a:rPr lang="en-US" baseline="0" dirty="0"/>
              <a:t> roster</a:t>
            </a:r>
          </a:p>
        </p:txBody>
      </p:sp>
      <p:sp>
        <p:nvSpPr>
          <p:cNvPr id="4" name="Slide Number Placeholder 3"/>
          <p:cNvSpPr>
            <a:spLocks noGrp="1"/>
          </p:cNvSpPr>
          <p:nvPr>
            <p:ph type="sldNum" sz="quarter" idx="10"/>
          </p:nvPr>
        </p:nvSpPr>
        <p:spPr/>
        <p:txBody>
          <a:bodyPr/>
          <a:lstStyle/>
          <a:p>
            <a:fld id="{01CD1344-69AD-499E-A67F-B4368FB7EAA7}" type="slidenum">
              <a:rPr lang="en-US" smtClean="0"/>
              <a:t>6</a:t>
            </a:fld>
            <a:endParaRPr lang="en-US"/>
          </a:p>
        </p:txBody>
      </p:sp>
    </p:spTree>
    <p:extLst>
      <p:ext uri="{BB962C8B-B14F-4D97-AF65-F5344CB8AC3E}">
        <p14:creationId xmlns:p14="http://schemas.microsoft.com/office/powerpoint/2010/main" val="3692873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go to syllabus to emphasize certain points:</a:t>
            </a:r>
          </a:p>
          <a:p>
            <a:pPr marL="171450" indent="-171450">
              <a:buFontTx/>
              <a:buChar char="-"/>
            </a:pPr>
            <a:r>
              <a:rPr lang="en-US" baseline="0" dirty="0"/>
              <a:t>Can go to either section if you need to miss class, with prior approval from other instructor</a:t>
            </a:r>
          </a:p>
          <a:p>
            <a:pPr marL="171450" indent="-171450">
              <a:buFontTx/>
              <a:buChar char="-"/>
            </a:pPr>
            <a:r>
              <a:rPr lang="en-US" baseline="0" dirty="0"/>
              <a:t>Also can go to either instructor’s office hours for help</a:t>
            </a:r>
          </a:p>
          <a:p>
            <a:pPr marL="171450" indent="-171450">
              <a:buFontTx/>
              <a:buChar char="-"/>
            </a:pPr>
            <a:r>
              <a:rPr lang="en-US" baseline="0" dirty="0"/>
              <a:t>Office hours and alignment with assignment due dates/times</a:t>
            </a:r>
          </a:p>
          <a:p>
            <a:pPr marL="171450" indent="-171450">
              <a:buFontTx/>
              <a:buChar char="-"/>
            </a:pPr>
            <a:r>
              <a:rPr lang="en-US" dirty="0"/>
              <a:t>Readings</a:t>
            </a:r>
            <a:r>
              <a:rPr lang="en-US" baseline="0" dirty="0"/>
              <a:t> &amp; prep to be done </a:t>
            </a:r>
            <a:r>
              <a:rPr lang="en-US" b="1" baseline="0" dirty="0"/>
              <a:t>before</a:t>
            </a:r>
            <a:r>
              <a:rPr lang="en-US" b="0" baseline="0" dirty="0"/>
              <a:t> class. Lectures will hit key points &amp; trouble spots, but not 100% coverage of material. Prep is needed to participate fully in class activities</a:t>
            </a:r>
          </a:p>
          <a:p>
            <a:pPr marL="171450" indent="-171450">
              <a:buFontTx/>
              <a:buChar char="-"/>
            </a:pPr>
            <a:r>
              <a:rPr lang="en-US" dirty="0"/>
              <a:t>Expected</a:t>
            </a:r>
            <a:r>
              <a:rPr lang="en-US" baseline="0" dirty="0"/>
              <a:t> time commitment</a:t>
            </a:r>
          </a:p>
          <a:p>
            <a:pPr marL="171450" indent="-171450">
              <a:buFontTx/>
              <a:buChar char="-"/>
            </a:pPr>
            <a:r>
              <a:rPr lang="en-US" baseline="0" dirty="0"/>
              <a:t>Stats review – study guide is on Canvas for Week 4 quiz</a:t>
            </a:r>
            <a:endParaRPr lang="en-US" dirty="0"/>
          </a:p>
        </p:txBody>
      </p:sp>
      <p:sp>
        <p:nvSpPr>
          <p:cNvPr id="4" name="Slide Number Placeholder 3"/>
          <p:cNvSpPr>
            <a:spLocks noGrp="1"/>
          </p:cNvSpPr>
          <p:nvPr>
            <p:ph type="sldNum" sz="quarter" idx="5"/>
          </p:nvPr>
        </p:nvSpPr>
        <p:spPr/>
        <p:txBody>
          <a:bodyPr/>
          <a:lstStyle/>
          <a:p>
            <a:fld id="{01CD1344-69AD-499E-A67F-B4368FB7EAA7}" type="slidenum">
              <a:rPr lang="en-US" smtClean="0"/>
              <a:t>8</a:t>
            </a:fld>
            <a:endParaRPr lang="en-US"/>
          </a:p>
        </p:txBody>
      </p:sp>
    </p:spTree>
    <p:extLst>
      <p:ext uri="{BB962C8B-B14F-4D97-AF65-F5344CB8AC3E}">
        <p14:creationId xmlns:p14="http://schemas.microsoft.com/office/powerpoint/2010/main" val="32422903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Learning outcomes (objectives, course goals, etc.) are important to me. I work to ensure content and assessments are related to these</a:t>
            </a:r>
            <a:r>
              <a:rPr lang="en-US" baseline="0" dirty="0"/>
              <a:t> outcomes. Study guides for tests will reference these a lot. Throughout the course, you should ensure that you are progressing on each of these.</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9</a:t>
            </a:fld>
            <a:endParaRPr lang="en-US"/>
          </a:p>
        </p:txBody>
      </p:sp>
    </p:spTree>
    <p:extLst>
      <p:ext uri="{BB962C8B-B14F-4D97-AF65-F5344CB8AC3E}">
        <p14:creationId xmlns:p14="http://schemas.microsoft.com/office/powerpoint/2010/main" val="1121968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Pg. 2 of syllabus; should read more closely on your own. Elaborate a bit on my philosophy. Take initial questions.</a:t>
            </a:r>
          </a:p>
          <a:p>
            <a:endParaRPr lang="en-US" dirty="0"/>
          </a:p>
          <a:p>
            <a:r>
              <a:rPr lang="en-US" dirty="0"/>
              <a:t>Feedback portfolio</a:t>
            </a:r>
          </a:p>
        </p:txBody>
      </p:sp>
      <p:sp>
        <p:nvSpPr>
          <p:cNvPr id="4" name="Slide Number Placeholder 3"/>
          <p:cNvSpPr>
            <a:spLocks noGrp="1"/>
          </p:cNvSpPr>
          <p:nvPr>
            <p:ph type="sldNum" sz="quarter" idx="5"/>
          </p:nvPr>
        </p:nvSpPr>
        <p:spPr/>
        <p:txBody>
          <a:bodyPr/>
          <a:lstStyle/>
          <a:p>
            <a:fld id="{01CD1344-69AD-499E-A67F-B4368FB7EAA7}" type="slidenum">
              <a:rPr lang="en-US" smtClean="0"/>
              <a:t>10</a:t>
            </a:fld>
            <a:endParaRPr lang="en-US"/>
          </a:p>
        </p:txBody>
      </p:sp>
    </p:spTree>
    <p:extLst>
      <p:ext uri="{BB962C8B-B14F-4D97-AF65-F5344CB8AC3E}">
        <p14:creationId xmlns:p14="http://schemas.microsoft.com/office/powerpoint/2010/main" val="20841255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 to Canvas</a:t>
            </a:r>
            <a:r>
              <a:rPr lang="en-US" baseline="0" dirty="0"/>
              <a:t> and demo orientation</a:t>
            </a:r>
          </a:p>
          <a:p>
            <a:pPr marL="171450" indent="-171450">
              <a:buFontTx/>
              <a:buChar char="-"/>
            </a:pPr>
            <a:r>
              <a:rPr lang="en-US" baseline="0" dirty="0"/>
              <a:t>Modules by weeks</a:t>
            </a:r>
          </a:p>
          <a:p>
            <a:pPr marL="171450" indent="-171450">
              <a:buFontTx/>
              <a:buChar char="-"/>
            </a:pPr>
            <a:r>
              <a:rPr lang="en-US" baseline="0" dirty="0"/>
              <a:t>Each lesson has a page in the module</a:t>
            </a:r>
          </a:p>
          <a:p>
            <a:pPr marL="171450" indent="-171450">
              <a:buFontTx/>
              <a:buChar char="-"/>
            </a:pPr>
            <a:r>
              <a:rPr lang="en-US" dirty="0"/>
              <a:t>Assignments</a:t>
            </a:r>
            <a:r>
              <a:rPr lang="en-US" baseline="0" dirty="0"/>
              <a:t> nested under lesson when they’re assigned (not due)</a:t>
            </a:r>
          </a:p>
          <a:p>
            <a:pPr marL="171450" indent="-171450">
              <a:buFontTx/>
              <a:buChar char="-"/>
            </a:pPr>
            <a:r>
              <a:rPr lang="en-US" baseline="0" dirty="0"/>
              <a:t>Lesson page structure: before, in-class, after</a:t>
            </a:r>
          </a:p>
          <a:p>
            <a:pPr marL="171450" indent="-171450">
              <a:buFontTx/>
              <a:buChar char="-"/>
            </a:pPr>
            <a:r>
              <a:rPr lang="en-US" baseline="0" dirty="0"/>
              <a:t>Entry quizzes (reading quizzes) due before class</a:t>
            </a:r>
          </a:p>
          <a:p>
            <a:pPr marL="171450" indent="-171450">
              <a:buFontTx/>
              <a:buChar char="-"/>
            </a:pPr>
            <a:r>
              <a:rPr lang="en-US" baseline="0" dirty="0"/>
              <a:t>! Homework 1 [assigned now]</a:t>
            </a:r>
            <a:endParaRPr lang="en-US" dirty="0"/>
          </a:p>
        </p:txBody>
      </p:sp>
      <p:sp>
        <p:nvSpPr>
          <p:cNvPr id="4" name="Slide Number Placeholder 3"/>
          <p:cNvSpPr>
            <a:spLocks noGrp="1"/>
          </p:cNvSpPr>
          <p:nvPr>
            <p:ph type="sldNum" sz="quarter" idx="10"/>
          </p:nvPr>
        </p:nvSpPr>
        <p:spPr/>
        <p:txBody>
          <a:bodyPr/>
          <a:lstStyle/>
          <a:p>
            <a:fld id="{01CD1344-69AD-499E-A67F-B4368FB7EAA7}" type="slidenum">
              <a:rPr lang="en-US" smtClean="0"/>
              <a:t>11</a:t>
            </a:fld>
            <a:endParaRPr lang="en-US"/>
          </a:p>
        </p:txBody>
      </p:sp>
    </p:spTree>
    <p:extLst>
      <p:ext uri="{BB962C8B-B14F-4D97-AF65-F5344CB8AC3E}">
        <p14:creationId xmlns:p14="http://schemas.microsoft.com/office/powerpoint/2010/main" val="2738433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ym typeface="Wingdings" panose="05000000000000000000" pitchFamily="2" charset="2"/>
            </a:endParaRPr>
          </a:p>
        </p:txBody>
      </p:sp>
      <p:sp>
        <p:nvSpPr>
          <p:cNvPr id="4" name="Slide Number Placeholder 3"/>
          <p:cNvSpPr>
            <a:spLocks noGrp="1"/>
          </p:cNvSpPr>
          <p:nvPr>
            <p:ph type="sldNum" sz="quarter" idx="5"/>
          </p:nvPr>
        </p:nvSpPr>
        <p:spPr/>
        <p:txBody>
          <a:bodyPr/>
          <a:lstStyle/>
          <a:p>
            <a:fld id="{01CD1344-69AD-499E-A67F-B4368FB7EAA7}" type="slidenum">
              <a:rPr lang="en-US" smtClean="0"/>
              <a:t>12</a:t>
            </a:fld>
            <a:endParaRPr lang="en-US"/>
          </a:p>
        </p:txBody>
      </p:sp>
    </p:spTree>
    <p:extLst>
      <p:ext uri="{BB962C8B-B14F-4D97-AF65-F5344CB8AC3E}">
        <p14:creationId xmlns:p14="http://schemas.microsoft.com/office/powerpoint/2010/main" val="397234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749D3-C4F4-49B9-B666-3CC177987529}"/>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5F08C44-6A44-4879-83E6-C5C75D44C051}"/>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00209C-797D-40FA-9B89-2524DC7884CF}"/>
              </a:ext>
            </a:extLst>
          </p:cNvPr>
          <p:cNvSpPr>
            <a:spLocks noGrp="1"/>
          </p:cNvSpPr>
          <p:nvPr>
            <p:ph type="dt" sz="half" idx="10"/>
          </p:nvPr>
        </p:nvSpPr>
        <p:spPr/>
        <p:txBody>
          <a:bodyPr/>
          <a:lstStyle/>
          <a:p>
            <a:fld id="{C04D6908-BE59-488E-B7B0-91C7D9E6397D}" type="datetime1">
              <a:rPr lang="en-US" smtClean="0"/>
              <a:t>2022.12.29</a:t>
            </a:fld>
            <a:endParaRPr lang="en-US"/>
          </a:p>
        </p:txBody>
      </p:sp>
      <p:sp>
        <p:nvSpPr>
          <p:cNvPr id="5" name="Footer Placeholder 4">
            <a:extLst>
              <a:ext uri="{FF2B5EF4-FFF2-40B4-BE49-F238E27FC236}">
                <a16:creationId xmlns:a16="http://schemas.microsoft.com/office/drawing/2014/main" id="{1D45582B-AD0D-4F91-98D2-42187F008F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9322B2-A614-4367-B048-353E23C04FDB}"/>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1877188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29D2-E6BF-47AA-9EE3-5108D0E6ED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F77287-DD12-43AD-8D47-9E208BE0BEF6}"/>
              </a:ext>
            </a:extLst>
          </p:cNvPr>
          <p:cNvSpPr>
            <a:spLocks noGrp="1"/>
          </p:cNvSpPr>
          <p:nvPr>
            <p:ph idx="1"/>
          </p:nvPr>
        </p:nvSpPr>
        <p:spPr>
          <a:xfrm>
            <a:off x="4038600" y="1825624"/>
            <a:ext cx="7315200" cy="4545195"/>
          </a:xfrm>
        </p:spPr>
        <p:txBody>
          <a:bodyPr/>
          <a:lstStyle/>
          <a:p>
            <a:pPr lvl="0"/>
            <a:r>
              <a:rPr lang="en-US" dirty="0"/>
              <a:t>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9F5895BD-4249-448A-924A-2C4BF6CBE3DA}"/>
              </a:ext>
            </a:extLst>
          </p:cNvPr>
          <p:cNvSpPr>
            <a:spLocks noGrp="1"/>
          </p:cNvSpPr>
          <p:nvPr>
            <p:ph type="dt" sz="half" idx="10"/>
          </p:nvPr>
        </p:nvSpPr>
        <p:spPr/>
        <p:txBody>
          <a:bodyPr/>
          <a:lstStyle/>
          <a:p>
            <a:fld id="{BB67D426-2863-475F-A784-2A62791F7B54}" type="datetime1">
              <a:rPr lang="en-US" smtClean="0"/>
              <a:t>2022.12.29</a:t>
            </a:fld>
            <a:endParaRPr lang="en-US"/>
          </a:p>
        </p:txBody>
      </p:sp>
      <p:sp>
        <p:nvSpPr>
          <p:cNvPr id="5" name="Footer Placeholder 4">
            <a:extLst>
              <a:ext uri="{FF2B5EF4-FFF2-40B4-BE49-F238E27FC236}">
                <a16:creationId xmlns:a16="http://schemas.microsoft.com/office/drawing/2014/main" id="{F95A9FF7-D6F8-460D-9D08-4DF478A57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3881B-C005-413B-98B5-1A0AEB8E0D06}"/>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1644965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24B1A-AC81-40CF-A49E-B82B940D20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914179-C6BC-41B7-A1DA-91E38910DB84}"/>
              </a:ext>
            </a:extLst>
          </p:cNvPr>
          <p:cNvSpPr>
            <a:spLocks noGrp="1"/>
          </p:cNvSpPr>
          <p:nvPr>
            <p:ph sz="half" idx="1"/>
          </p:nvPr>
        </p:nvSpPr>
        <p:spPr>
          <a:xfrm>
            <a:off x="838200" y="1825625"/>
            <a:ext cx="2743200" cy="4560184"/>
          </a:xfrm>
        </p:spPr>
        <p:txBody>
          <a:bodyPr/>
          <a:lstStyle/>
          <a:p>
            <a:pPr lvl="0"/>
            <a:r>
              <a:rPr lang="en-US" dirty="0"/>
              <a:t>Edit Master text styles</a:t>
            </a:r>
          </a:p>
          <a:p>
            <a:pPr lvl="1"/>
            <a:r>
              <a:rPr lang="en-US" dirty="0"/>
              <a:t>Second level</a:t>
            </a:r>
          </a:p>
          <a:p>
            <a:pPr lvl="2"/>
            <a:r>
              <a:rPr lang="en-US" dirty="0"/>
              <a:t>Third level</a:t>
            </a:r>
          </a:p>
        </p:txBody>
      </p:sp>
      <p:sp>
        <p:nvSpPr>
          <p:cNvPr id="4" name="Content Placeholder 3">
            <a:extLst>
              <a:ext uri="{FF2B5EF4-FFF2-40B4-BE49-F238E27FC236}">
                <a16:creationId xmlns:a16="http://schemas.microsoft.com/office/drawing/2014/main" id="{D8C92F96-9C9F-4811-822A-FDA7B1CDABA0}"/>
              </a:ext>
            </a:extLst>
          </p:cNvPr>
          <p:cNvSpPr>
            <a:spLocks noGrp="1"/>
          </p:cNvSpPr>
          <p:nvPr>
            <p:ph sz="half" idx="2"/>
          </p:nvPr>
        </p:nvSpPr>
        <p:spPr>
          <a:xfrm>
            <a:off x="4038600" y="1825627"/>
            <a:ext cx="7315200" cy="4560185"/>
          </a:xfrm>
        </p:spPr>
        <p:txBody>
          <a:bodyPr/>
          <a:lstStyle/>
          <a:p>
            <a:pPr lvl="0"/>
            <a:r>
              <a:rPr lang="en-US" dirty="0"/>
              <a:t>Edit Master text styles</a:t>
            </a:r>
          </a:p>
          <a:p>
            <a:pPr lvl="1"/>
            <a:r>
              <a:rPr lang="en-US" dirty="0"/>
              <a:t>Second level</a:t>
            </a:r>
          </a:p>
          <a:p>
            <a:pPr lvl="2"/>
            <a:r>
              <a:rPr lang="en-US" dirty="0"/>
              <a:t>Third level</a:t>
            </a:r>
          </a:p>
        </p:txBody>
      </p:sp>
      <p:sp>
        <p:nvSpPr>
          <p:cNvPr id="5" name="Date Placeholder 4">
            <a:extLst>
              <a:ext uri="{FF2B5EF4-FFF2-40B4-BE49-F238E27FC236}">
                <a16:creationId xmlns:a16="http://schemas.microsoft.com/office/drawing/2014/main" id="{B8F7C3BE-B9FB-4970-B2ED-5081883F4F07}"/>
              </a:ext>
            </a:extLst>
          </p:cNvPr>
          <p:cNvSpPr>
            <a:spLocks noGrp="1"/>
          </p:cNvSpPr>
          <p:nvPr>
            <p:ph type="dt" sz="half" idx="10"/>
          </p:nvPr>
        </p:nvSpPr>
        <p:spPr/>
        <p:txBody>
          <a:bodyPr/>
          <a:lstStyle/>
          <a:p>
            <a:fld id="{7EA49472-C4F7-43B3-9AD7-8E3106CD39CA}" type="datetime1">
              <a:rPr lang="en-US" smtClean="0"/>
              <a:t>2022.12.29</a:t>
            </a:fld>
            <a:endParaRPr lang="en-US"/>
          </a:p>
        </p:txBody>
      </p:sp>
      <p:sp>
        <p:nvSpPr>
          <p:cNvPr id="6" name="Footer Placeholder 5">
            <a:extLst>
              <a:ext uri="{FF2B5EF4-FFF2-40B4-BE49-F238E27FC236}">
                <a16:creationId xmlns:a16="http://schemas.microsoft.com/office/drawing/2014/main" id="{B0B56905-14CB-4B1F-B276-9D9A4C4D1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97CF3-075A-4798-B972-28E432A5414F}"/>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2411054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46FE4-E32E-469C-B3B5-8103EFD8261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61F5CE-B48D-4E44-84CE-2F88709D4573}"/>
              </a:ext>
            </a:extLst>
          </p:cNvPr>
          <p:cNvSpPr>
            <a:spLocks noGrp="1"/>
          </p:cNvSpPr>
          <p:nvPr>
            <p:ph type="dt" sz="half" idx="10"/>
          </p:nvPr>
        </p:nvSpPr>
        <p:spPr/>
        <p:txBody>
          <a:bodyPr/>
          <a:lstStyle/>
          <a:p>
            <a:fld id="{9470FC08-118E-4D59-B45E-EC824107CC57}" type="datetime1">
              <a:rPr lang="en-US" smtClean="0"/>
              <a:t>2022.12.29</a:t>
            </a:fld>
            <a:endParaRPr lang="en-US"/>
          </a:p>
        </p:txBody>
      </p:sp>
      <p:sp>
        <p:nvSpPr>
          <p:cNvPr id="4" name="Footer Placeholder 3">
            <a:extLst>
              <a:ext uri="{FF2B5EF4-FFF2-40B4-BE49-F238E27FC236}">
                <a16:creationId xmlns:a16="http://schemas.microsoft.com/office/drawing/2014/main" id="{2C7E72D7-7533-4E0C-A670-4CAB9ECC61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BD2E53-658F-437A-B00F-70D0E06AFE41}"/>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92153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D0DC46-5671-4FE0-BCA1-EA3E94E2D8F7}"/>
              </a:ext>
            </a:extLst>
          </p:cNvPr>
          <p:cNvSpPr>
            <a:spLocks noGrp="1"/>
          </p:cNvSpPr>
          <p:nvPr>
            <p:ph type="dt" sz="half" idx="10"/>
          </p:nvPr>
        </p:nvSpPr>
        <p:spPr/>
        <p:txBody>
          <a:bodyPr/>
          <a:lstStyle/>
          <a:p>
            <a:fld id="{41D52F7B-B388-42F1-9775-A3A352E6FCFE}" type="datetime1">
              <a:rPr lang="en-US" smtClean="0"/>
              <a:t>2022.12.29</a:t>
            </a:fld>
            <a:endParaRPr lang="en-US"/>
          </a:p>
        </p:txBody>
      </p:sp>
      <p:sp>
        <p:nvSpPr>
          <p:cNvPr id="3" name="Footer Placeholder 2">
            <a:extLst>
              <a:ext uri="{FF2B5EF4-FFF2-40B4-BE49-F238E27FC236}">
                <a16:creationId xmlns:a16="http://schemas.microsoft.com/office/drawing/2014/main" id="{B5B7601E-5E23-4B44-899A-ED6B1655F6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547B23-BEA0-4649-B1B5-1FEA5D2DCC8B}"/>
              </a:ext>
            </a:extLst>
          </p:cNvPr>
          <p:cNvSpPr>
            <a:spLocks noGrp="1"/>
          </p:cNvSpPr>
          <p:nvPr>
            <p:ph type="sldNum" sz="quarter" idx="12"/>
          </p:nvPr>
        </p:nvSpPr>
        <p:spPr/>
        <p:txBody>
          <a:bodyPr/>
          <a:lstStyle/>
          <a:p>
            <a:fld id="{474E2427-8788-484D-A54B-CA5B3637160B}" type="slidenum">
              <a:rPr lang="en-US" smtClean="0"/>
              <a:t>‹#›</a:t>
            </a:fld>
            <a:endParaRPr lang="en-US"/>
          </a:p>
        </p:txBody>
      </p:sp>
    </p:spTree>
    <p:extLst>
      <p:ext uri="{BB962C8B-B14F-4D97-AF65-F5344CB8AC3E}">
        <p14:creationId xmlns:p14="http://schemas.microsoft.com/office/powerpoint/2010/main" val="292641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697" y="2130126"/>
            <a:ext cx="10362617" cy="1470288"/>
          </a:xfrm>
        </p:spPr>
        <p:txBody>
          <a:bodyPr/>
          <a:lstStyle/>
          <a:p>
            <a:r>
              <a:rPr lang="en-US" dirty="0"/>
              <a:t>Click to edit Master title style</a:t>
            </a:r>
          </a:p>
        </p:txBody>
      </p:sp>
      <p:sp>
        <p:nvSpPr>
          <p:cNvPr id="3" name="Subtitle 2"/>
          <p:cNvSpPr>
            <a:spLocks noGrp="1"/>
          </p:cNvSpPr>
          <p:nvPr>
            <p:ph type="subTitle" idx="1"/>
          </p:nvPr>
        </p:nvSpPr>
        <p:spPr>
          <a:xfrm>
            <a:off x="1829385" y="3885873"/>
            <a:ext cx="8533235" cy="1752871"/>
          </a:xfrm>
        </p:spPr>
        <p:txBody>
          <a:bodyPr/>
          <a:lstStyle>
            <a:lvl1pPr marL="0" indent="0" algn="ctr">
              <a:buNone/>
              <a:defRPr/>
            </a:lvl1pPr>
            <a:lvl2pPr marL="413062" indent="0" algn="ctr">
              <a:buNone/>
              <a:defRPr/>
            </a:lvl2pPr>
            <a:lvl3pPr marL="826126" indent="0" algn="ctr">
              <a:buNone/>
              <a:defRPr/>
            </a:lvl3pPr>
            <a:lvl4pPr marL="1239188" indent="0" algn="ctr">
              <a:buNone/>
              <a:defRPr/>
            </a:lvl4pPr>
            <a:lvl5pPr marL="1652251" indent="0" algn="ctr">
              <a:buNone/>
              <a:defRPr/>
            </a:lvl5pPr>
            <a:lvl6pPr marL="2065312" indent="0" algn="ctr">
              <a:buNone/>
              <a:defRPr/>
            </a:lvl6pPr>
            <a:lvl7pPr marL="2478377" indent="0" algn="ctr">
              <a:buNone/>
              <a:defRPr/>
            </a:lvl7pPr>
            <a:lvl8pPr marL="2891440" indent="0" algn="ctr">
              <a:buNone/>
              <a:defRPr/>
            </a:lvl8pPr>
            <a:lvl9pPr marL="3304501" indent="0" algn="ctr">
              <a:buNone/>
              <a:defRPr/>
            </a:lvl9pPr>
          </a:lstStyle>
          <a:p>
            <a:r>
              <a:rPr lang="en-US"/>
              <a:t>Click to edit Master subtitle style</a:t>
            </a:r>
          </a:p>
        </p:txBody>
      </p:sp>
    </p:spTree>
    <p:extLst>
      <p:ext uri="{BB962C8B-B14F-4D97-AF65-F5344CB8AC3E}">
        <p14:creationId xmlns:p14="http://schemas.microsoft.com/office/powerpoint/2010/main" val="4228871669"/>
      </p:ext>
    </p:extLst>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My customized title">
    <p:spTree>
      <p:nvGrpSpPr>
        <p:cNvPr id="1" name=""/>
        <p:cNvGrpSpPr/>
        <p:nvPr/>
      </p:nvGrpSpPr>
      <p:grpSpPr>
        <a:xfrm>
          <a:off x="0" y="0"/>
          <a:ext cx="0" cy="0"/>
          <a:chOff x="0" y="0"/>
          <a:chExt cx="0" cy="0"/>
        </a:xfrm>
      </p:grpSpPr>
      <p:sp>
        <p:nvSpPr>
          <p:cNvPr id="4" name="bk object 16">
            <a:extLst>
              <a:ext uri="{FF2B5EF4-FFF2-40B4-BE49-F238E27FC236}">
                <a16:creationId xmlns:a16="http://schemas.microsoft.com/office/drawing/2014/main" id="{C593030B-AAE3-42E6-A801-E69282AC1342}"/>
              </a:ext>
            </a:extLst>
          </p:cNvPr>
          <p:cNvSpPr/>
          <p:nvPr userDrawn="1"/>
        </p:nvSpPr>
        <p:spPr>
          <a:xfrm>
            <a:off x="9541765" y="1188721"/>
            <a:ext cx="2647315" cy="4867910"/>
          </a:xfrm>
          <a:custGeom>
            <a:avLst/>
            <a:gdLst/>
            <a:ahLst/>
            <a:cxnLst/>
            <a:rect l="l" t="t" r="r" b="b"/>
            <a:pathLst>
              <a:path w="2647315" h="4867910">
                <a:moveTo>
                  <a:pt x="2647188" y="0"/>
                </a:moveTo>
                <a:lnTo>
                  <a:pt x="0" y="0"/>
                </a:lnTo>
                <a:lnTo>
                  <a:pt x="2647188" y="4867414"/>
                </a:lnTo>
                <a:lnTo>
                  <a:pt x="2647188" y="0"/>
                </a:lnTo>
                <a:close/>
              </a:path>
            </a:pathLst>
          </a:custGeom>
          <a:solidFill>
            <a:srgbClr val="F1F1F1"/>
          </a:solidFill>
        </p:spPr>
        <p:txBody>
          <a:bodyPr wrap="square" lIns="0" tIns="0" rIns="0" bIns="0" rtlCol="0"/>
          <a:lstStyle/>
          <a:p>
            <a:pPr marL="0" marR="0" lvl="0" indent="0" algn="l" defTabSz="914354"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2" name="Title 1"/>
          <p:cNvSpPr>
            <a:spLocks noGrp="1"/>
          </p:cNvSpPr>
          <p:nvPr>
            <p:ph type="ctrTitle"/>
          </p:nvPr>
        </p:nvSpPr>
        <p:spPr>
          <a:xfrm>
            <a:off x="760577" y="2130129"/>
            <a:ext cx="9314915" cy="2426709"/>
          </a:xfrm>
        </p:spPr>
        <p:txBody>
          <a:bodyPr/>
          <a:lstStyle>
            <a:lvl1pPr marL="0" algn="l" defTabSz="905103" rtl="0" eaLnBrk="0" fontAlgn="base" latinLnBrk="0" hangingPunct="0">
              <a:spcBef>
                <a:spcPct val="0"/>
              </a:spcBef>
              <a:spcAft>
                <a:spcPct val="0"/>
              </a:spcAft>
              <a:defRPr lang="en-US" sz="6000" b="1" kern="1200" dirty="0">
                <a:solidFill>
                  <a:srgbClr val="000066"/>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760577" y="4571589"/>
            <a:ext cx="9314915" cy="1470288"/>
          </a:xfrm>
        </p:spPr>
        <p:txBody>
          <a:bodyPr/>
          <a:lstStyle>
            <a:lvl1pPr marL="0" indent="0" algn="l">
              <a:buNone/>
              <a:defRPr lang="en-US" sz="2400" baseline="0" dirty="0">
                <a:solidFill>
                  <a:schemeClr val="tx1"/>
                </a:solidFill>
                <a:latin typeface="Arial" charset="0"/>
                <a:ea typeface="+mn-ea"/>
                <a:cs typeface="+mn-cs"/>
              </a:defRPr>
            </a:lvl1pPr>
            <a:lvl2pPr marL="413062" indent="0" algn="ctr">
              <a:buNone/>
              <a:defRPr/>
            </a:lvl2pPr>
            <a:lvl3pPr marL="826126" indent="0" algn="ctr">
              <a:buNone/>
              <a:defRPr/>
            </a:lvl3pPr>
            <a:lvl4pPr marL="1239188" indent="0" algn="ctr">
              <a:buNone/>
              <a:defRPr/>
            </a:lvl4pPr>
            <a:lvl5pPr marL="1652251" indent="0" algn="ctr">
              <a:buNone/>
              <a:defRPr/>
            </a:lvl5pPr>
            <a:lvl6pPr marL="2065312" indent="0" algn="ctr">
              <a:buNone/>
              <a:defRPr/>
            </a:lvl6pPr>
            <a:lvl7pPr marL="2478377" indent="0" algn="ctr">
              <a:buNone/>
              <a:defRPr/>
            </a:lvl7pPr>
            <a:lvl8pPr marL="2891440" indent="0" algn="ctr">
              <a:buNone/>
              <a:defRPr/>
            </a:lvl8pPr>
            <a:lvl9pPr marL="3304501" indent="0" algn="ctr">
              <a:buNone/>
              <a:defRPr/>
            </a:lvl9pPr>
          </a:lstStyle>
          <a:p>
            <a:pPr marL="0" lvl="0" indent="0" algn="l" defTabSz="905103" rtl="0" eaLnBrk="0" fontAlgn="base" hangingPunct="0">
              <a:spcBef>
                <a:spcPct val="20000"/>
              </a:spcBef>
              <a:spcAft>
                <a:spcPct val="0"/>
              </a:spcAft>
              <a:buNone/>
            </a:pPr>
            <a:r>
              <a:rPr lang="en-US" dirty="0"/>
              <a:t>Click to edit Master subtitle style</a:t>
            </a:r>
          </a:p>
        </p:txBody>
      </p:sp>
    </p:spTree>
    <p:extLst>
      <p:ext uri="{BB962C8B-B14F-4D97-AF65-F5344CB8AC3E}">
        <p14:creationId xmlns:p14="http://schemas.microsoft.com/office/powerpoint/2010/main" val="3128455899"/>
      </p:ext>
    </p:extLst>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4F85D-5005-486A-94E1-0426FAFA1FC4}"/>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9625116D-7C38-4D9F-9E4F-4C4E4AF525F4}"/>
              </a:ext>
            </a:extLst>
          </p:cNvPr>
          <p:cNvSpPr>
            <a:spLocks noGrp="1"/>
          </p:cNvSpPr>
          <p:nvPr>
            <p:ph type="sldNum" sz="quarter" idx="10"/>
          </p:nvPr>
        </p:nvSpPr>
        <p:spPr/>
        <p:txBody>
          <a:bodyPr/>
          <a:lstStyle/>
          <a:p>
            <a:pPr>
              <a:defRPr/>
            </a:pPr>
            <a:fld id="{A8E01A80-7DFA-4C1F-BC6E-A2FE76CAFE34}" type="slidenum">
              <a:rPr lang="en-US" smtClean="0"/>
              <a:pPr>
                <a:defRPr/>
              </a:pPr>
              <a:t>‹#›</a:t>
            </a:fld>
            <a:endParaRPr lang="en-US" dirty="0"/>
          </a:p>
        </p:txBody>
      </p:sp>
      <p:sp>
        <p:nvSpPr>
          <p:cNvPr id="4" name="Content Placeholder 2">
            <a:extLst>
              <a:ext uri="{FF2B5EF4-FFF2-40B4-BE49-F238E27FC236}">
                <a16:creationId xmlns:a16="http://schemas.microsoft.com/office/drawing/2014/main" id="{AB491484-72A4-4787-9DA2-A5688DACCDFF}"/>
              </a:ext>
            </a:extLst>
          </p:cNvPr>
          <p:cNvSpPr>
            <a:spLocks noGrp="1"/>
          </p:cNvSpPr>
          <p:nvPr>
            <p:ph sz="half" idx="1"/>
          </p:nvPr>
        </p:nvSpPr>
        <p:spPr>
          <a:xfrm>
            <a:off x="838200" y="1825625"/>
            <a:ext cx="2743200" cy="4560184"/>
          </a:xfrm>
        </p:spPr>
        <p:txBody>
          <a:bodyPr/>
          <a:lstStyle/>
          <a:p>
            <a:pPr lvl="0"/>
            <a:r>
              <a:rPr lang="en-US" dirty="0"/>
              <a:t>Edit Master text styles</a:t>
            </a:r>
          </a:p>
          <a:p>
            <a:pPr lvl="1"/>
            <a:r>
              <a:rPr lang="en-US" dirty="0"/>
              <a:t>Second level</a:t>
            </a:r>
          </a:p>
          <a:p>
            <a:pPr lvl="2"/>
            <a:r>
              <a:rPr lang="en-US" dirty="0"/>
              <a:t>Third level</a:t>
            </a:r>
          </a:p>
        </p:txBody>
      </p:sp>
      <p:sp>
        <p:nvSpPr>
          <p:cNvPr id="5" name="Content Placeholder 3">
            <a:extLst>
              <a:ext uri="{FF2B5EF4-FFF2-40B4-BE49-F238E27FC236}">
                <a16:creationId xmlns:a16="http://schemas.microsoft.com/office/drawing/2014/main" id="{51A1E973-2B8A-40E8-8074-141D025746CD}"/>
              </a:ext>
            </a:extLst>
          </p:cNvPr>
          <p:cNvSpPr>
            <a:spLocks noGrp="1"/>
          </p:cNvSpPr>
          <p:nvPr>
            <p:ph sz="half" idx="2"/>
          </p:nvPr>
        </p:nvSpPr>
        <p:spPr>
          <a:xfrm>
            <a:off x="4038600" y="1825627"/>
            <a:ext cx="7315200" cy="4560185"/>
          </a:xfrm>
        </p:spPr>
        <p:txBody>
          <a:body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07413329"/>
      </p:ext>
    </p:extLst>
  </p:cSld>
  <p:clrMapOvr>
    <a:masterClrMapping/>
  </p:clrMapOvr>
  <p:transition advClick="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16B75D-19BC-40C6-99F3-2190813DC15F}"/>
              </a:ext>
            </a:extLst>
          </p:cNvPr>
          <p:cNvSpPr>
            <a:spLocks noGrp="1"/>
          </p:cNvSpPr>
          <p:nvPr>
            <p:ph type="title"/>
          </p:nvPr>
        </p:nvSpPr>
        <p:spPr>
          <a:xfrm>
            <a:off x="838200" y="365129"/>
            <a:ext cx="10515600" cy="1325563"/>
          </a:xfrm>
          <a:prstGeom prst="rect">
            <a:avLst/>
          </a:prstGeom>
        </p:spPr>
        <p:txBody>
          <a:bodyPr vert="horz" lIns="91440" tIns="45720" rIns="91440" bIns="45720" rtlCol="0" anchor="t" anchorCtr="0">
            <a:normAutofit/>
          </a:bodyPr>
          <a:lstStyle/>
          <a:p>
            <a:r>
              <a:rPr lang="en-US" dirty="0"/>
              <a:t>Click to edit Master </a:t>
            </a:r>
            <a:br>
              <a:rPr lang="en-US" dirty="0"/>
            </a:br>
            <a:r>
              <a:rPr lang="en-US" dirty="0"/>
              <a:t>title style</a:t>
            </a:r>
          </a:p>
        </p:txBody>
      </p:sp>
      <p:sp>
        <p:nvSpPr>
          <p:cNvPr id="3" name="Text Placeholder 2">
            <a:extLst>
              <a:ext uri="{FF2B5EF4-FFF2-40B4-BE49-F238E27FC236}">
                <a16:creationId xmlns:a16="http://schemas.microsoft.com/office/drawing/2014/main" id="{7AD162CB-15A8-43CE-B79E-8ED469E1EF48}"/>
              </a:ext>
            </a:extLst>
          </p:cNvPr>
          <p:cNvSpPr>
            <a:spLocks noGrp="1"/>
          </p:cNvSpPr>
          <p:nvPr>
            <p:ph type="body" idx="1"/>
          </p:nvPr>
        </p:nvSpPr>
        <p:spPr>
          <a:xfrm>
            <a:off x="838200" y="1825624"/>
            <a:ext cx="10515600" cy="45601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E744FA32-B350-47DF-9C7A-B70DA1E02F9D}"/>
              </a:ext>
            </a:extLst>
          </p:cNvPr>
          <p:cNvSpPr>
            <a:spLocks noGrp="1"/>
          </p:cNvSpPr>
          <p:nvPr>
            <p:ph type="dt" sz="half" idx="2"/>
          </p:nvPr>
        </p:nvSpPr>
        <p:spPr>
          <a:xfrm>
            <a:off x="838200" y="649129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3542DA-856C-492C-B5B3-046521ED174C}" type="datetime1">
              <a:rPr lang="en-US" smtClean="0"/>
              <a:t>2022.12.29</a:t>
            </a:fld>
            <a:endParaRPr lang="en-US"/>
          </a:p>
        </p:txBody>
      </p:sp>
      <p:sp>
        <p:nvSpPr>
          <p:cNvPr id="5" name="Footer Placeholder 4">
            <a:extLst>
              <a:ext uri="{FF2B5EF4-FFF2-40B4-BE49-F238E27FC236}">
                <a16:creationId xmlns:a16="http://schemas.microsoft.com/office/drawing/2014/main" id="{682F2877-11A8-4FC5-97A4-AC3C2298DB47}"/>
              </a:ext>
            </a:extLst>
          </p:cNvPr>
          <p:cNvSpPr>
            <a:spLocks noGrp="1"/>
          </p:cNvSpPr>
          <p:nvPr>
            <p:ph type="ftr" sz="quarter" idx="3"/>
          </p:nvPr>
        </p:nvSpPr>
        <p:spPr>
          <a:xfrm>
            <a:off x="4038600" y="649129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92ECE1-698A-4B24-91AE-D6307B1C43BA}"/>
              </a:ext>
            </a:extLst>
          </p:cNvPr>
          <p:cNvSpPr>
            <a:spLocks noGrp="1"/>
          </p:cNvSpPr>
          <p:nvPr>
            <p:ph type="sldNum" sz="quarter" idx="4"/>
          </p:nvPr>
        </p:nvSpPr>
        <p:spPr>
          <a:xfrm>
            <a:off x="8610600" y="649129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4E2427-8788-484D-A54B-CA5B3637160B}" type="slidenum">
              <a:rPr lang="en-US" smtClean="0"/>
              <a:t>‹#›</a:t>
            </a:fld>
            <a:endParaRPr lang="en-US"/>
          </a:p>
        </p:txBody>
      </p:sp>
    </p:spTree>
    <p:extLst>
      <p:ext uri="{BB962C8B-B14F-4D97-AF65-F5344CB8AC3E}">
        <p14:creationId xmlns:p14="http://schemas.microsoft.com/office/powerpoint/2010/main" val="1483779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defTabSz="914354"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64" name="Rectangle 40"/>
          <p:cNvSpPr>
            <a:spLocks noChangeArrowheads="1"/>
          </p:cNvSpPr>
          <p:nvPr/>
        </p:nvSpPr>
        <p:spPr bwMode="auto">
          <a:xfrm flipV="1">
            <a:off x="8534400" y="989755"/>
            <a:ext cx="3657600" cy="76025"/>
          </a:xfrm>
          <a:prstGeom prst="rect">
            <a:avLst/>
          </a:prstGeom>
          <a:gradFill rotWithShape="0">
            <a:gsLst>
              <a:gs pos="0">
                <a:schemeClr val="accent2"/>
              </a:gs>
              <a:gs pos="100000">
                <a:srgbClr val="DDDDDD"/>
              </a:gs>
            </a:gsLst>
            <a:lin ang="0" scaled="1"/>
          </a:gradFill>
          <a:ln w="9525">
            <a:noFill/>
            <a:miter lim="800000"/>
            <a:headEnd/>
            <a:tailEnd/>
          </a:ln>
          <a:effectLst/>
        </p:spPr>
        <p:txBody>
          <a:bodyPr rot="10800000" wrap="none" lIns="82615" tIns="41307" rIns="82615" bIns="41307" anchor="ctr"/>
          <a:lstStyle/>
          <a:p>
            <a:pPr marL="0" marR="0" lvl="0" indent="0" algn="ctr"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3075" name="Rectangle 2"/>
          <p:cNvSpPr>
            <a:spLocks noGrp="1" noChangeArrowheads="1"/>
          </p:cNvSpPr>
          <p:nvPr>
            <p:ph type="title"/>
          </p:nvPr>
        </p:nvSpPr>
        <p:spPr bwMode="auto">
          <a:xfrm>
            <a:off x="1610908" y="-114753"/>
            <a:ext cx="8970189" cy="1143239"/>
          </a:xfrm>
          <a:prstGeom prst="rect">
            <a:avLst/>
          </a:prstGeom>
          <a:noFill/>
          <a:ln w="9525">
            <a:noFill/>
            <a:miter lim="800000"/>
            <a:headEnd/>
            <a:tailEnd/>
          </a:ln>
        </p:spPr>
        <p:txBody>
          <a:bodyPr vert="horz" wrap="square" lIns="100292" tIns="50146" rIns="100292" bIns="50146" numCol="1" anchor="ctr" anchorCtr="0" compatLnSpc="1">
            <a:prstTxWarp prst="textNoShape">
              <a:avLst/>
            </a:prstTxWarp>
          </a:bodyPr>
          <a:lstStyle/>
          <a:p>
            <a:pPr lvl="0"/>
            <a:r>
              <a:rPr lang="en-US" dirty="0"/>
              <a:t>Click to edit Master title style</a:t>
            </a:r>
          </a:p>
        </p:txBody>
      </p:sp>
      <p:sp>
        <p:nvSpPr>
          <p:cNvPr id="3076" name="Rectangle 3"/>
          <p:cNvSpPr>
            <a:spLocks noGrp="1" noChangeArrowheads="1"/>
          </p:cNvSpPr>
          <p:nvPr>
            <p:ph type="body" idx="1"/>
          </p:nvPr>
        </p:nvSpPr>
        <p:spPr bwMode="auto">
          <a:xfrm>
            <a:off x="518524" y="1550620"/>
            <a:ext cx="10966585" cy="4115373"/>
          </a:xfrm>
          <a:prstGeom prst="rect">
            <a:avLst/>
          </a:prstGeom>
          <a:noFill/>
          <a:ln w="9525">
            <a:noFill/>
            <a:miter lim="800000"/>
            <a:headEnd/>
            <a:tailEnd/>
          </a:ln>
        </p:spPr>
        <p:txBody>
          <a:bodyPr vert="horz" wrap="square" lIns="100292" tIns="50146" rIns="100292" bIns="501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33" name="Rectangle 9"/>
          <p:cNvSpPr>
            <a:spLocks noChangeArrowheads="1"/>
          </p:cNvSpPr>
          <p:nvPr/>
        </p:nvSpPr>
        <p:spPr bwMode="auto">
          <a:xfrm flipV="1">
            <a:off x="0" y="989755"/>
            <a:ext cx="3657600" cy="74590"/>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lIns="82615" tIns="41307" rIns="82615" bIns="41307" anchor="ctr"/>
          <a:lstStyle/>
          <a:p>
            <a:pPr marL="0" marR="0" lvl="0" indent="0" algn="l"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059" name="Text Box 35"/>
          <p:cNvSpPr txBox="1">
            <a:spLocks noChangeArrowheads="1"/>
          </p:cNvSpPr>
          <p:nvPr/>
        </p:nvSpPr>
        <p:spPr bwMode="auto">
          <a:xfrm>
            <a:off x="4101833" y="902258"/>
            <a:ext cx="3988339" cy="278089"/>
          </a:xfrm>
          <a:prstGeom prst="rect">
            <a:avLst/>
          </a:prstGeom>
          <a:noFill/>
          <a:ln w="9525">
            <a:noFill/>
            <a:miter lim="800000"/>
            <a:headEnd/>
            <a:tailEnd/>
          </a:ln>
          <a:effectLst/>
        </p:spPr>
        <p:txBody>
          <a:bodyPr wrap="none" lIns="82615" tIns="41307" rIns="82615" bIns="41307">
            <a:spAutoFit/>
          </a:bodyPr>
          <a:lstStyle/>
          <a:p>
            <a:pPr marL="0" marR="0" lvl="0" indent="0" algn="l" defTabSz="826210" rtl="0" eaLnBrk="0" fontAlgn="base" latinLnBrk="0" hangingPunct="0">
              <a:lnSpc>
                <a:spcPct val="100000"/>
              </a:lnSpc>
              <a:spcBef>
                <a:spcPct val="0"/>
              </a:spcBef>
              <a:spcAft>
                <a:spcPct val="0"/>
              </a:spcAft>
              <a:buClrTx/>
              <a:buSzTx/>
              <a:buFontTx/>
              <a:buNone/>
              <a:tabLst/>
              <a:defRPr/>
            </a:pPr>
            <a:r>
              <a:rPr kumimoji="0" lang="en-US" sz="1265" b="1" i="1" u="none" strike="noStrike" kern="1200" cap="none" spc="0" normalizeH="0" baseline="0" noProof="0" dirty="0">
                <a:ln>
                  <a:noFill/>
                </a:ln>
                <a:solidFill>
                  <a:srgbClr val="000066"/>
                </a:solidFill>
                <a:effectLst/>
                <a:uLnTx/>
                <a:uFillTx/>
                <a:latin typeface="Arial" charset="0"/>
                <a:ea typeface="+mn-ea"/>
                <a:cs typeface="Arial" charset="0"/>
              </a:rPr>
              <a:t>Develop America's Airmen Today ... for Tomorrow</a:t>
            </a:r>
          </a:p>
        </p:txBody>
      </p:sp>
      <p:sp>
        <p:nvSpPr>
          <p:cNvPr id="1070" name="Rectangle 46"/>
          <p:cNvSpPr>
            <a:spLocks noChangeArrowheads="1"/>
          </p:cNvSpPr>
          <p:nvPr/>
        </p:nvSpPr>
        <p:spPr bwMode="auto">
          <a:xfrm flipV="1">
            <a:off x="1943" y="6508000"/>
            <a:ext cx="3474720" cy="41598"/>
          </a:xfrm>
          <a:prstGeom prst="rect">
            <a:avLst/>
          </a:prstGeom>
          <a:gradFill rotWithShape="0">
            <a:gsLst>
              <a:gs pos="0">
                <a:srgbClr val="000099"/>
              </a:gs>
              <a:gs pos="100000">
                <a:schemeClr val="accent2"/>
              </a:gs>
            </a:gsLst>
            <a:lin ang="0" scaled="1"/>
          </a:gradFill>
          <a:ln w="9525">
            <a:noFill/>
            <a:miter lim="800000"/>
            <a:headEnd/>
            <a:tailEnd/>
          </a:ln>
          <a:effectLst/>
        </p:spPr>
        <p:txBody>
          <a:bodyPr wrap="none" lIns="82615" tIns="41307" rIns="82615" bIns="41307" anchor="ctr"/>
          <a:lstStyle/>
          <a:p>
            <a:pPr marL="0" marR="0" lvl="0" indent="0" algn="l"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1071" name="Rectangle 47"/>
          <p:cNvSpPr>
            <a:spLocks noChangeArrowheads="1"/>
          </p:cNvSpPr>
          <p:nvPr/>
        </p:nvSpPr>
        <p:spPr bwMode="auto">
          <a:xfrm flipV="1">
            <a:off x="8717280" y="6492226"/>
            <a:ext cx="3474720" cy="41599"/>
          </a:xfrm>
          <a:prstGeom prst="rect">
            <a:avLst/>
          </a:prstGeom>
          <a:gradFill rotWithShape="0">
            <a:gsLst>
              <a:gs pos="0">
                <a:schemeClr val="accent2"/>
              </a:gs>
              <a:gs pos="100000">
                <a:srgbClr val="DDDDDD"/>
              </a:gs>
            </a:gsLst>
            <a:lin ang="0" scaled="1"/>
          </a:gradFill>
          <a:ln w="9525">
            <a:noFill/>
            <a:miter lim="800000"/>
            <a:headEnd/>
            <a:tailEnd/>
          </a:ln>
          <a:effectLst/>
        </p:spPr>
        <p:txBody>
          <a:bodyPr rot="10800000" wrap="none" lIns="82615" tIns="41307" rIns="82615" bIns="41307" anchor="ctr"/>
          <a:lstStyle/>
          <a:p>
            <a:pPr marL="0" marR="0" lvl="0" indent="0" algn="ctr" defTabSz="826210" rtl="0" eaLnBrk="0" fontAlgn="base" latinLnBrk="0" hangingPunct="0">
              <a:lnSpc>
                <a:spcPct val="100000"/>
              </a:lnSpc>
              <a:spcBef>
                <a:spcPct val="0"/>
              </a:spcBef>
              <a:spcAft>
                <a:spcPct val="0"/>
              </a:spcAft>
              <a:buClrTx/>
              <a:buSzTx/>
              <a:buFontTx/>
              <a:buNone/>
              <a:tabLst/>
              <a:defRPr/>
            </a:pPr>
            <a:endParaRPr kumimoji="0" lang="en-US" sz="1988"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20" name="Text Box 12"/>
          <p:cNvSpPr txBox="1">
            <a:spLocks noChangeArrowheads="1"/>
          </p:cNvSpPr>
          <p:nvPr userDrawn="1"/>
        </p:nvSpPr>
        <p:spPr bwMode="auto">
          <a:xfrm>
            <a:off x="3531541" y="6377470"/>
            <a:ext cx="5128925" cy="256622"/>
          </a:xfrm>
          <a:prstGeom prst="rect">
            <a:avLst/>
          </a:prstGeom>
          <a:noFill/>
          <a:ln w="9525">
            <a:noFill/>
            <a:miter lim="800000"/>
            <a:headEnd/>
            <a:tailEnd/>
          </a:ln>
          <a:effectLst/>
        </p:spPr>
        <p:txBody>
          <a:bodyPr wrap="none" lIns="75067" tIns="37535" rIns="75067" bIns="37535">
            <a:spAutoFit/>
          </a:bodyPr>
          <a:lstStyle/>
          <a:p>
            <a:pPr marL="0" marR="0" lvl="0" indent="0" algn="l" defTabSz="751041" rtl="0" eaLnBrk="0" fontAlgn="auto" latinLnBrk="0" hangingPunct="0">
              <a:lnSpc>
                <a:spcPct val="100000"/>
              </a:lnSpc>
              <a:spcBef>
                <a:spcPts val="0"/>
              </a:spcBef>
              <a:spcAft>
                <a:spcPts val="0"/>
              </a:spcAft>
              <a:buClrTx/>
              <a:buSzTx/>
              <a:buFontTx/>
              <a:buNone/>
              <a:tabLst/>
              <a:defRPr/>
            </a:pPr>
            <a:r>
              <a:rPr kumimoji="0" lang="en-US" sz="1175" b="1" i="1" u="none" strike="noStrike" kern="1200" cap="none" spc="0" normalizeH="0" baseline="0" noProof="0" dirty="0">
                <a:ln>
                  <a:noFill/>
                </a:ln>
                <a:solidFill>
                  <a:srgbClr val="000066"/>
                </a:solidFill>
                <a:effectLst/>
                <a:uLnTx/>
                <a:uFillTx/>
                <a:latin typeface="Arial"/>
                <a:ea typeface="+mn-ea"/>
                <a:cs typeface="Arial" charset="0"/>
              </a:rPr>
              <a:t>Air University: The Intellectual and Leadership Center of the Air Force</a:t>
            </a:r>
          </a:p>
        </p:txBody>
      </p:sp>
      <p:sp>
        <p:nvSpPr>
          <p:cNvPr id="21" name="Text Box 13"/>
          <p:cNvSpPr txBox="1">
            <a:spLocks noChangeArrowheads="1"/>
          </p:cNvSpPr>
          <p:nvPr userDrawn="1"/>
        </p:nvSpPr>
        <p:spPr bwMode="auto">
          <a:xfrm>
            <a:off x="5075213" y="6615583"/>
            <a:ext cx="2041572" cy="241870"/>
          </a:xfrm>
          <a:prstGeom prst="rect">
            <a:avLst/>
          </a:prstGeom>
          <a:noFill/>
          <a:ln w="9525">
            <a:noFill/>
            <a:miter lim="800000"/>
            <a:headEnd/>
            <a:tailEnd/>
          </a:ln>
          <a:effectLst/>
        </p:spPr>
        <p:txBody>
          <a:bodyPr wrap="none" lIns="74289" tIns="37152" rIns="74289" bIns="37152">
            <a:spAutoFit/>
          </a:bodyPr>
          <a:lstStyle/>
          <a:p>
            <a:pPr marL="0" marR="0" lvl="0" indent="0" algn="l" defTabSz="741505" rtl="0" eaLnBrk="0" fontAlgn="auto" latinLnBrk="0" hangingPunct="0">
              <a:lnSpc>
                <a:spcPct val="100000"/>
              </a:lnSpc>
              <a:spcBef>
                <a:spcPts val="0"/>
              </a:spcBef>
              <a:spcAft>
                <a:spcPts val="0"/>
              </a:spcAft>
              <a:buClrTx/>
              <a:buSzTx/>
              <a:buFontTx/>
              <a:buNone/>
              <a:tabLst/>
              <a:defRPr/>
            </a:pPr>
            <a:r>
              <a:rPr kumimoji="0" lang="en-US" sz="1084" b="1" i="1" u="none" strike="noStrike" kern="1200" cap="none" spc="0" normalizeH="0" baseline="0" noProof="0" dirty="0">
                <a:ln>
                  <a:noFill/>
                </a:ln>
                <a:solidFill>
                  <a:srgbClr val="000066"/>
                </a:solidFill>
                <a:effectLst/>
                <a:uLnTx/>
                <a:uFillTx/>
                <a:latin typeface="Arial"/>
                <a:ea typeface="+mn-ea"/>
                <a:cs typeface="Arial" charset="0"/>
              </a:rPr>
              <a:t>Aim High…Fly – Fight – Win </a:t>
            </a:r>
            <a:endParaRPr kumimoji="0" lang="en-US" sz="1084" b="0" i="1" u="none" strike="noStrike" kern="1200" cap="none" spc="0" normalizeH="0" baseline="0" noProof="0" dirty="0">
              <a:ln>
                <a:noFill/>
              </a:ln>
              <a:solidFill>
                <a:srgbClr val="000000"/>
              </a:solidFill>
              <a:effectLst/>
              <a:uLnTx/>
              <a:uFillTx/>
              <a:latin typeface="Arial"/>
              <a:ea typeface="+mn-ea"/>
              <a:cs typeface="Arial" charset="0"/>
            </a:endParaRPr>
          </a:p>
        </p:txBody>
      </p:sp>
      <p:pic>
        <p:nvPicPr>
          <p:cNvPr id="13" name="Picture 33" descr="chrmblue_std small">
            <a:extLst>
              <a:ext uri="{FF2B5EF4-FFF2-40B4-BE49-F238E27FC236}">
                <a16:creationId xmlns:a16="http://schemas.microsoft.com/office/drawing/2014/main" id="{75F70967-286A-4660-88F6-ECE9414E2B5D}"/>
              </a:ext>
            </a:extLst>
          </p:cNvPr>
          <p:cNvPicPr>
            <a:picLocks noChangeAspect="1" noChangeArrowheads="1"/>
          </p:cNvPicPr>
          <p:nvPr userDrawn="1"/>
        </p:nvPicPr>
        <p:blipFill>
          <a:blip r:embed="rId5" cstate="print"/>
          <a:srcRect/>
          <a:stretch>
            <a:fillRect/>
          </a:stretch>
        </p:blipFill>
        <p:spPr bwMode="auto">
          <a:xfrm>
            <a:off x="171319" y="75143"/>
            <a:ext cx="876300" cy="819150"/>
          </a:xfrm>
          <a:prstGeom prst="rect">
            <a:avLst/>
          </a:prstGeom>
          <a:noFill/>
          <a:ln w="9525">
            <a:noFill/>
            <a:miter lim="800000"/>
            <a:headEnd/>
            <a:tailEnd/>
          </a:ln>
        </p:spPr>
      </p:pic>
      <p:pic>
        <p:nvPicPr>
          <p:cNvPr id="14" name="Picture 17" descr="AFIT(good)">
            <a:extLst>
              <a:ext uri="{FF2B5EF4-FFF2-40B4-BE49-F238E27FC236}">
                <a16:creationId xmlns:a16="http://schemas.microsoft.com/office/drawing/2014/main" id="{B6EB820F-5086-4272-821F-C63075049462}"/>
              </a:ext>
            </a:extLst>
          </p:cNvPr>
          <p:cNvPicPr>
            <a:picLocks noChangeAspect="1" noChangeArrowheads="1"/>
          </p:cNvPicPr>
          <p:nvPr userDrawn="1"/>
        </p:nvPicPr>
        <p:blipFill>
          <a:blip r:embed="rId6" cstate="print">
            <a:duotone>
              <a:prstClr val="black"/>
              <a:schemeClr val="accent2">
                <a:tint val="45000"/>
                <a:satMod val="400000"/>
              </a:schemeClr>
            </a:duotone>
          </a:blip>
          <a:srcRect/>
          <a:stretch>
            <a:fillRect/>
          </a:stretch>
        </p:blipFill>
        <p:spPr bwMode="auto">
          <a:xfrm>
            <a:off x="10566652" y="137473"/>
            <a:ext cx="1447801" cy="694493"/>
          </a:xfrm>
          <a:prstGeom prst="rect">
            <a:avLst/>
          </a:prstGeom>
          <a:noFill/>
          <a:ln w="9525">
            <a:noFill/>
            <a:miter lim="800000"/>
            <a:headEnd/>
            <a:tailEnd/>
          </a:ln>
        </p:spPr>
      </p:pic>
      <p:sp>
        <p:nvSpPr>
          <p:cNvPr id="15" name="Slide Number Placeholder 15">
            <a:extLst>
              <a:ext uri="{FF2B5EF4-FFF2-40B4-BE49-F238E27FC236}">
                <a16:creationId xmlns:a16="http://schemas.microsoft.com/office/drawing/2014/main" id="{B0BE7E7F-1ADC-42D1-B32E-D9E126599915}"/>
              </a:ext>
            </a:extLst>
          </p:cNvPr>
          <p:cNvSpPr>
            <a:spLocks noGrp="1"/>
          </p:cNvSpPr>
          <p:nvPr>
            <p:ph type="sldNum" sz="quarter" idx="4"/>
          </p:nvPr>
        </p:nvSpPr>
        <p:spPr>
          <a:xfrm>
            <a:off x="9864583" y="6465915"/>
            <a:ext cx="2325476" cy="404089"/>
          </a:xfrm>
          <a:prstGeom prst="rect">
            <a:avLst/>
          </a:prstGeom>
        </p:spPr>
        <p:txBody>
          <a:bodyPr vert="horz" lIns="100289" tIns="50143" rIns="100289" bIns="50143" rtlCol="0" anchor="ctr"/>
          <a:lstStyle>
            <a:lvl1pPr algn="r">
              <a:defRPr sz="1300">
                <a:solidFill>
                  <a:srgbClr val="000000">
                    <a:tint val="75000"/>
                  </a:srgbClr>
                </a:solidFill>
                <a:cs typeface="Arial" charset="0"/>
              </a:defRPr>
            </a:lvl1pPr>
          </a:lstStyle>
          <a:p>
            <a:pPr>
              <a:defRPr/>
            </a:pPr>
            <a:fld id="{A8E01A80-7DFA-4C1F-BC6E-A2FE76CAFE34}" type="slidenum">
              <a:rPr lang="en-US"/>
              <a:pPr>
                <a:defRPr/>
              </a:pPr>
              <a:t>‹#›</a:t>
            </a:fld>
            <a:endParaRPr lang="en-US" dirty="0"/>
          </a:p>
        </p:txBody>
      </p:sp>
    </p:spTree>
    <p:extLst>
      <p:ext uri="{BB962C8B-B14F-4D97-AF65-F5344CB8AC3E}">
        <p14:creationId xmlns:p14="http://schemas.microsoft.com/office/powerpoint/2010/main" val="2968026800"/>
      </p:ext>
    </p:extLst>
  </p:cSld>
  <p:clrMap bg1="lt1" tx1="dk1" bg2="lt2" tx2="dk2" accent1="accent1" accent2="accent2" accent3="accent3" accent4="accent4" accent5="accent5" accent6="accent6" hlink="hlink" folHlink="folHlink"/>
  <p:sldLayoutIdLst>
    <p:sldLayoutId id="2147483666" r:id="rId1"/>
    <p:sldLayoutId id="2147483668" r:id="rId2"/>
    <p:sldLayoutId id="2147483667" r:id="rId3"/>
  </p:sldLayoutIdLst>
  <p:transition advClick="0"/>
  <p:hf hdr="0" ftr="0"/>
  <p:txStyles>
    <p:titleStyle>
      <a:lvl1pPr algn="ctr" defTabSz="905103" rtl="0" eaLnBrk="0" fontAlgn="base" hangingPunct="0">
        <a:spcBef>
          <a:spcPct val="0"/>
        </a:spcBef>
        <a:spcAft>
          <a:spcPct val="0"/>
        </a:spcAft>
        <a:defRPr sz="3524" b="1">
          <a:solidFill>
            <a:schemeClr val="folHlink"/>
          </a:solidFill>
          <a:latin typeface="+mj-lt"/>
          <a:ea typeface="+mj-ea"/>
          <a:cs typeface="+mj-cs"/>
        </a:defRPr>
      </a:lvl1pPr>
      <a:lvl2pPr algn="ctr" defTabSz="905103" rtl="0" eaLnBrk="0" fontAlgn="base" hangingPunct="0">
        <a:spcBef>
          <a:spcPct val="0"/>
        </a:spcBef>
        <a:spcAft>
          <a:spcPct val="0"/>
        </a:spcAft>
        <a:defRPr sz="3524" b="1">
          <a:solidFill>
            <a:schemeClr val="folHlink"/>
          </a:solidFill>
          <a:latin typeface="Arial" charset="0"/>
        </a:defRPr>
      </a:lvl2pPr>
      <a:lvl3pPr algn="ctr" defTabSz="905103" rtl="0" eaLnBrk="0" fontAlgn="base" hangingPunct="0">
        <a:spcBef>
          <a:spcPct val="0"/>
        </a:spcBef>
        <a:spcAft>
          <a:spcPct val="0"/>
        </a:spcAft>
        <a:defRPr sz="3524" b="1">
          <a:solidFill>
            <a:schemeClr val="folHlink"/>
          </a:solidFill>
          <a:latin typeface="Arial" charset="0"/>
        </a:defRPr>
      </a:lvl3pPr>
      <a:lvl4pPr algn="ctr" defTabSz="905103" rtl="0" eaLnBrk="0" fontAlgn="base" hangingPunct="0">
        <a:spcBef>
          <a:spcPct val="0"/>
        </a:spcBef>
        <a:spcAft>
          <a:spcPct val="0"/>
        </a:spcAft>
        <a:defRPr sz="3524" b="1">
          <a:solidFill>
            <a:schemeClr val="folHlink"/>
          </a:solidFill>
          <a:latin typeface="Arial" charset="0"/>
        </a:defRPr>
      </a:lvl4pPr>
      <a:lvl5pPr algn="ctr" defTabSz="905103" rtl="0" eaLnBrk="0" fontAlgn="base" hangingPunct="0">
        <a:spcBef>
          <a:spcPct val="0"/>
        </a:spcBef>
        <a:spcAft>
          <a:spcPct val="0"/>
        </a:spcAft>
        <a:defRPr sz="3524" b="1">
          <a:solidFill>
            <a:schemeClr val="folHlink"/>
          </a:solidFill>
          <a:latin typeface="Arial" charset="0"/>
        </a:defRPr>
      </a:lvl5pPr>
      <a:lvl6pPr marL="413062" algn="ctr" defTabSz="906444" rtl="0" eaLnBrk="0" fontAlgn="base" hangingPunct="0">
        <a:spcBef>
          <a:spcPct val="0"/>
        </a:spcBef>
        <a:spcAft>
          <a:spcPct val="0"/>
        </a:spcAft>
        <a:defRPr sz="3524" b="1">
          <a:solidFill>
            <a:schemeClr val="folHlink"/>
          </a:solidFill>
          <a:latin typeface="Arial" charset="0"/>
        </a:defRPr>
      </a:lvl6pPr>
      <a:lvl7pPr marL="826126" algn="ctr" defTabSz="906444" rtl="0" eaLnBrk="0" fontAlgn="base" hangingPunct="0">
        <a:spcBef>
          <a:spcPct val="0"/>
        </a:spcBef>
        <a:spcAft>
          <a:spcPct val="0"/>
        </a:spcAft>
        <a:defRPr sz="3524" b="1">
          <a:solidFill>
            <a:schemeClr val="folHlink"/>
          </a:solidFill>
          <a:latin typeface="Arial" charset="0"/>
        </a:defRPr>
      </a:lvl7pPr>
      <a:lvl8pPr marL="1239188" algn="ctr" defTabSz="906444" rtl="0" eaLnBrk="0" fontAlgn="base" hangingPunct="0">
        <a:spcBef>
          <a:spcPct val="0"/>
        </a:spcBef>
        <a:spcAft>
          <a:spcPct val="0"/>
        </a:spcAft>
        <a:defRPr sz="3524" b="1">
          <a:solidFill>
            <a:schemeClr val="folHlink"/>
          </a:solidFill>
          <a:latin typeface="Arial" charset="0"/>
        </a:defRPr>
      </a:lvl8pPr>
      <a:lvl9pPr marL="1652251" algn="ctr" defTabSz="906444" rtl="0" eaLnBrk="0" fontAlgn="base" hangingPunct="0">
        <a:spcBef>
          <a:spcPct val="0"/>
        </a:spcBef>
        <a:spcAft>
          <a:spcPct val="0"/>
        </a:spcAft>
        <a:defRPr sz="3524" b="1">
          <a:solidFill>
            <a:schemeClr val="folHlink"/>
          </a:solidFill>
          <a:latin typeface="Arial" charset="0"/>
        </a:defRPr>
      </a:lvl9pPr>
    </p:titleStyle>
    <p:bodyStyle>
      <a:lvl1pPr marL="338518" indent="-338518" algn="l" defTabSz="905103" rtl="0" eaLnBrk="0" fontAlgn="base" hangingPunct="0">
        <a:spcBef>
          <a:spcPct val="20000"/>
        </a:spcBef>
        <a:spcAft>
          <a:spcPct val="0"/>
        </a:spcAft>
        <a:buChar char="•"/>
        <a:defRPr sz="2620">
          <a:solidFill>
            <a:schemeClr val="tx1"/>
          </a:solidFill>
          <a:latin typeface="+mn-lt"/>
          <a:ea typeface="+mn-ea"/>
          <a:cs typeface="+mn-cs"/>
        </a:defRPr>
      </a:lvl1pPr>
      <a:lvl2pPr marL="734410" indent="-281141" algn="l" defTabSz="905103" rtl="0" eaLnBrk="0" fontAlgn="base" hangingPunct="0">
        <a:spcBef>
          <a:spcPct val="20000"/>
        </a:spcBef>
        <a:spcAft>
          <a:spcPct val="0"/>
        </a:spcAft>
        <a:buChar char="•"/>
        <a:defRPr sz="2169">
          <a:solidFill>
            <a:schemeClr val="tx1"/>
          </a:solidFill>
          <a:latin typeface="+mn-lt"/>
        </a:defRPr>
      </a:lvl2pPr>
      <a:lvl3pPr marL="1131737" indent="-225200" algn="l" defTabSz="905103" rtl="0" eaLnBrk="0" fontAlgn="base" hangingPunct="0">
        <a:spcBef>
          <a:spcPct val="20000"/>
        </a:spcBef>
        <a:spcAft>
          <a:spcPct val="0"/>
        </a:spcAft>
        <a:buChar char="•"/>
        <a:defRPr sz="1807">
          <a:solidFill>
            <a:schemeClr val="tx1"/>
          </a:solidFill>
          <a:latin typeface="+mn-lt"/>
        </a:defRPr>
      </a:lvl3pPr>
      <a:lvl4pPr marL="1585004" indent="-225200" algn="l" defTabSz="905103" rtl="0" eaLnBrk="0" fontAlgn="base" hangingPunct="0">
        <a:spcBef>
          <a:spcPct val="20000"/>
        </a:spcBef>
        <a:spcAft>
          <a:spcPct val="0"/>
        </a:spcAft>
        <a:defRPr sz="1807">
          <a:solidFill>
            <a:schemeClr val="tx1"/>
          </a:solidFill>
          <a:latin typeface="+mn-lt"/>
        </a:defRPr>
      </a:lvl4pPr>
      <a:lvl5pPr marL="2038273" indent="-225200" algn="l" defTabSz="905103" rtl="0" eaLnBrk="0" fontAlgn="base" hangingPunct="0">
        <a:spcBef>
          <a:spcPct val="20000"/>
        </a:spcBef>
        <a:spcAft>
          <a:spcPct val="0"/>
        </a:spcAft>
        <a:buChar char="»"/>
        <a:defRPr sz="1807">
          <a:solidFill>
            <a:schemeClr val="tx1"/>
          </a:solidFill>
          <a:latin typeface="+mn-lt"/>
        </a:defRPr>
      </a:lvl5pPr>
      <a:lvl6pPr marL="2452560" indent="-226612" algn="l" defTabSz="906444" rtl="0" eaLnBrk="0" fontAlgn="base" hangingPunct="0">
        <a:spcBef>
          <a:spcPct val="20000"/>
        </a:spcBef>
        <a:spcAft>
          <a:spcPct val="0"/>
        </a:spcAft>
        <a:buChar char="»"/>
        <a:defRPr sz="1807">
          <a:solidFill>
            <a:schemeClr val="tx1"/>
          </a:solidFill>
          <a:latin typeface="+mn-lt"/>
        </a:defRPr>
      </a:lvl6pPr>
      <a:lvl7pPr marL="2865623" indent="-226612" algn="l" defTabSz="906444" rtl="0" eaLnBrk="0" fontAlgn="base" hangingPunct="0">
        <a:spcBef>
          <a:spcPct val="20000"/>
        </a:spcBef>
        <a:spcAft>
          <a:spcPct val="0"/>
        </a:spcAft>
        <a:buChar char="»"/>
        <a:defRPr sz="1807">
          <a:solidFill>
            <a:schemeClr val="tx1"/>
          </a:solidFill>
          <a:latin typeface="+mn-lt"/>
        </a:defRPr>
      </a:lvl7pPr>
      <a:lvl8pPr marL="3278685" indent="-226612" algn="l" defTabSz="906444" rtl="0" eaLnBrk="0" fontAlgn="base" hangingPunct="0">
        <a:spcBef>
          <a:spcPct val="20000"/>
        </a:spcBef>
        <a:spcAft>
          <a:spcPct val="0"/>
        </a:spcAft>
        <a:buChar char="»"/>
        <a:defRPr sz="1807">
          <a:solidFill>
            <a:schemeClr val="tx1"/>
          </a:solidFill>
          <a:latin typeface="+mn-lt"/>
        </a:defRPr>
      </a:lvl8pPr>
      <a:lvl9pPr marL="3691748" indent="-226612" algn="l" defTabSz="906444" rtl="0" eaLnBrk="0" fontAlgn="base" hangingPunct="0">
        <a:spcBef>
          <a:spcPct val="20000"/>
        </a:spcBef>
        <a:spcAft>
          <a:spcPct val="0"/>
        </a:spcAft>
        <a:buChar char="»"/>
        <a:defRPr sz="1807">
          <a:solidFill>
            <a:schemeClr val="tx1"/>
          </a:solidFill>
          <a:latin typeface="+mn-lt"/>
        </a:defRPr>
      </a:lvl9pPr>
    </p:bodyStyle>
    <p:otherStyle>
      <a:defPPr>
        <a:defRPr lang="en-US"/>
      </a:defPPr>
      <a:lvl1pPr marL="0" algn="l" defTabSz="826126" rtl="0" eaLnBrk="1" latinLnBrk="0" hangingPunct="1">
        <a:defRPr sz="1627" kern="1200">
          <a:solidFill>
            <a:schemeClr val="tx1"/>
          </a:solidFill>
          <a:latin typeface="+mn-lt"/>
          <a:ea typeface="+mn-ea"/>
          <a:cs typeface="+mn-cs"/>
        </a:defRPr>
      </a:lvl1pPr>
      <a:lvl2pPr marL="413062" algn="l" defTabSz="826126" rtl="0" eaLnBrk="1" latinLnBrk="0" hangingPunct="1">
        <a:defRPr sz="1627" kern="1200">
          <a:solidFill>
            <a:schemeClr val="tx1"/>
          </a:solidFill>
          <a:latin typeface="+mn-lt"/>
          <a:ea typeface="+mn-ea"/>
          <a:cs typeface="+mn-cs"/>
        </a:defRPr>
      </a:lvl2pPr>
      <a:lvl3pPr marL="826126" algn="l" defTabSz="826126" rtl="0" eaLnBrk="1" latinLnBrk="0" hangingPunct="1">
        <a:defRPr sz="1627" kern="1200">
          <a:solidFill>
            <a:schemeClr val="tx1"/>
          </a:solidFill>
          <a:latin typeface="+mn-lt"/>
          <a:ea typeface="+mn-ea"/>
          <a:cs typeface="+mn-cs"/>
        </a:defRPr>
      </a:lvl3pPr>
      <a:lvl4pPr marL="1239188" algn="l" defTabSz="826126" rtl="0" eaLnBrk="1" latinLnBrk="0" hangingPunct="1">
        <a:defRPr sz="1627" kern="1200">
          <a:solidFill>
            <a:schemeClr val="tx1"/>
          </a:solidFill>
          <a:latin typeface="+mn-lt"/>
          <a:ea typeface="+mn-ea"/>
          <a:cs typeface="+mn-cs"/>
        </a:defRPr>
      </a:lvl4pPr>
      <a:lvl5pPr marL="1652251" algn="l" defTabSz="826126" rtl="0" eaLnBrk="1" latinLnBrk="0" hangingPunct="1">
        <a:defRPr sz="1627" kern="1200">
          <a:solidFill>
            <a:schemeClr val="tx1"/>
          </a:solidFill>
          <a:latin typeface="+mn-lt"/>
          <a:ea typeface="+mn-ea"/>
          <a:cs typeface="+mn-cs"/>
        </a:defRPr>
      </a:lvl5pPr>
      <a:lvl6pPr marL="2065312" algn="l" defTabSz="826126" rtl="0" eaLnBrk="1" latinLnBrk="0" hangingPunct="1">
        <a:defRPr sz="1627" kern="1200">
          <a:solidFill>
            <a:schemeClr val="tx1"/>
          </a:solidFill>
          <a:latin typeface="+mn-lt"/>
          <a:ea typeface="+mn-ea"/>
          <a:cs typeface="+mn-cs"/>
        </a:defRPr>
      </a:lvl6pPr>
      <a:lvl7pPr marL="2478377" algn="l" defTabSz="826126" rtl="0" eaLnBrk="1" latinLnBrk="0" hangingPunct="1">
        <a:defRPr sz="1627" kern="1200">
          <a:solidFill>
            <a:schemeClr val="tx1"/>
          </a:solidFill>
          <a:latin typeface="+mn-lt"/>
          <a:ea typeface="+mn-ea"/>
          <a:cs typeface="+mn-cs"/>
        </a:defRPr>
      </a:lvl7pPr>
      <a:lvl8pPr marL="2891440" algn="l" defTabSz="826126" rtl="0" eaLnBrk="1" latinLnBrk="0" hangingPunct="1">
        <a:defRPr sz="1627" kern="1200">
          <a:solidFill>
            <a:schemeClr val="tx1"/>
          </a:solidFill>
          <a:latin typeface="+mn-lt"/>
          <a:ea typeface="+mn-ea"/>
          <a:cs typeface="+mn-cs"/>
        </a:defRPr>
      </a:lvl8pPr>
      <a:lvl9pPr marL="3304501" algn="l" defTabSz="826126" rtl="0" eaLnBrk="1" latinLnBrk="0" hangingPunct="1">
        <a:defRPr sz="16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Welcome to OPER 561 </a:t>
            </a:r>
            <a:r>
              <a:rPr lang="en-US" dirty="0">
                <a:solidFill>
                  <a:schemeClr val="bg1">
                    <a:lumMod val="50000"/>
                  </a:schemeClr>
                </a:solidFill>
              </a:rPr>
              <a:t>Section 02</a:t>
            </a:r>
          </a:p>
        </p:txBody>
      </p:sp>
      <p:sp>
        <p:nvSpPr>
          <p:cNvPr id="5" name="Content Placeholder 4"/>
          <p:cNvSpPr>
            <a:spLocks noGrp="1"/>
          </p:cNvSpPr>
          <p:nvPr>
            <p:ph idx="1"/>
          </p:nvPr>
        </p:nvSpPr>
        <p:spPr/>
        <p:txBody>
          <a:bodyPr/>
          <a:lstStyle/>
          <a:p>
            <a:pPr marL="0" indent="0">
              <a:buNone/>
            </a:pPr>
            <a:r>
              <a:rPr lang="en-US" dirty="0"/>
              <a:t>Take a seat – fill the back row </a:t>
            </a:r>
            <a:r>
              <a:rPr lang="en-US" dirty="0">
                <a:solidFill>
                  <a:srgbClr val="FF0000"/>
                </a:solidFill>
              </a:rPr>
              <a:t>last</a:t>
            </a:r>
            <a:br>
              <a:rPr lang="en-US" dirty="0">
                <a:solidFill>
                  <a:srgbClr val="FF0000"/>
                </a:solidFill>
              </a:rPr>
            </a:br>
            <a:r>
              <a:rPr lang="en-US" dirty="0">
                <a:solidFill>
                  <a:schemeClr val="bg1">
                    <a:lumMod val="50000"/>
                  </a:schemeClr>
                </a:solidFill>
              </a:rPr>
              <a:t>As in, fill other rows first—including front row!</a:t>
            </a:r>
          </a:p>
          <a:p>
            <a:pPr marL="0" indent="0">
              <a:buNone/>
            </a:pPr>
            <a:endParaRPr lang="en-US" dirty="0"/>
          </a:p>
          <a:p>
            <a:pPr marL="0" indent="0">
              <a:buNone/>
            </a:pPr>
            <a:r>
              <a:rPr lang="en-US" dirty="0"/>
              <a:t>Log in to a computer – lab or personal</a:t>
            </a:r>
            <a:br>
              <a:rPr lang="en-US" dirty="0"/>
            </a:br>
            <a:r>
              <a:rPr lang="en-US" dirty="0">
                <a:solidFill>
                  <a:schemeClr val="bg1">
                    <a:lumMod val="50000"/>
                  </a:schemeClr>
                </a:solidFill>
              </a:rPr>
              <a:t>We use a computer most days</a:t>
            </a:r>
          </a:p>
          <a:p>
            <a:pPr marL="0" indent="0">
              <a:buNone/>
            </a:pPr>
            <a:endParaRPr lang="en-US" dirty="0"/>
          </a:p>
          <a:p>
            <a:pPr marL="0" indent="0">
              <a:buNone/>
            </a:pPr>
            <a:r>
              <a:rPr lang="en-US" dirty="0"/>
              <a:t>We’ll use Canvas, so log in to that</a:t>
            </a:r>
          </a:p>
        </p:txBody>
      </p:sp>
    </p:spTree>
    <p:extLst>
      <p:ext uri="{BB962C8B-B14F-4D97-AF65-F5344CB8AC3E}">
        <p14:creationId xmlns:p14="http://schemas.microsoft.com/office/powerpoint/2010/main" val="2588724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0A6D5-789D-6003-A8D0-A23AADE4AB9A}"/>
              </a:ext>
            </a:extLst>
          </p:cNvPr>
          <p:cNvSpPr>
            <a:spLocks noGrp="1"/>
          </p:cNvSpPr>
          <p:nvPr>
            <p:ph type="title"/>
          </p:nvPr>
        </p:nvSpPr>
        <p:spPr/>
        <p:txBody>
          <a:bodyPr/>
          <a:lstStyle/>
          <a:p>
            <a:r>
              <a:rPr lang="en-US" dirty="0"/>
              <a:t>Your evaluation will be based on feedback, conversation, self-evaluations, peer review…</a:t>
            </a:r>
          </a:p>
        </p:txBody>
      </p:sp>
      <p:sp>
        <p:nvSpPr>
          <p:cNvPr id="3" name="Content Placeholder 2">
            <a:extLst>
              <a:ext uri="{FF2B5EF4-FFF2-40B4-BE49-F238E27FC236}">
                <a16:creationId xmlns:a16="http://schemas.microsoft.com/office/drawing/2014/main" id="{D29741E4-CBAD-9231-E167-B1A5B48773A0}"/>
              </a:ext>
            </a:extLst>
          </p:cNvPr>
          <p:cNvSpPr>
            <a:spLocks noGrp="1"/>
          </p:cNvSpPr>
          <p:nvPr>
            <p:ph idx="1"/>
          </p:nvPr>
        </p:nvSpPr>
        <p:spPr>
          <a:xfrm>
            <a:off x="4038600" y="1825624"/>
            <a:ext cx="7487220" cy="4545195"/>
          </a:xfrm>
        </p:spPr>
        <p:txBody>
          <a:bodyPr/>
          <a:lstStyle/>
          <a:p>
            <a:pPr marL="0" indent="0">
              <a:buNone/>
            </a:pPr>
            <a:r>
              <a:rPr lang="en-US" dirty="0"/>
              <a:t>Instead of grades on individual assignments</a:t>
            </a:r>
            <a:br>
              <a:rPr lang="en-US" dirty="0"/>
            </a:br>
            <a:r>
              <a:rPr lang="en-US" dirty="0">
                <a:solidFill>
                  <a:schemeClr val="bg1">
                    <a:lumMod val="50000"/>
                  </a:schemeClr>
                </a:solidFill>
              </a:rPr>
              <a:t>Points, letters, or otherwise</a:t>
            </a:r>
          </a:p>
          <a:p>
            <a:pPr marL="0" indent="0">
              <a:buNone/>
            </a:pPr>
            <a:endParaRPr lang="en-US" dirty="0"/>
          </a:p>
          <a:p>
            <a:pPr marL="0" indent="0">
              <a:buNone/>
            </a:pPr>
            <a:r>
              <a:rPr lang="en-US" dirty="0"/>
              <a:t>The </a:t>
            </a:r>
            <a:r>
              <a:rPr lang="en-US" i="1" dirty="0">
                <a:solidFill>
                  <a:schemeClr val="accent6"/>
                </a:solidFill>
              </a:rPr>
              <a:t>feedback and revision loop</a:t>
            </a:r>
            <a:r>
              <a:rPr lang="en-US" b="1" i="1" dirty="0">
                <a:solidFill>
                  <a:schemeClr val="accent6"/>
                </a:solidFill>
              </a:rPr>
              <a:t> </a:t>
            </a:r>
            <a:r>
              <a:rPr lang="en-US" dirty="0"/>
              <a:t>is a vital element of your learning in this course</a:t>
            </a:r>
          </a:p>
          <a:p>
            <a:pPr marL="0" indent="0">
              <a:buNone/>
            </a:pPr>
            <a:endParaRPr lang="en-US" dirty="0"/>
          </a:p>
          <a:p>
            <a:pPr marL="0" indent="0">
              <a:buNone/>
            </a:pPr>
            <a:r>
              <a:rPr lang="en-US" dirty="0"/>
              <a:t>Your final grade is based on your </a:t>
            </a:r>
            <a:r>
              <a:rPr lang="en-US" i="1" dirty="0">
                <a:solidFill>
                  <a:schemeClr val="accent6"/>
                </a:solidFill>
              </a:rPr>
              <a:t>evidence of learning </a:t>
            </a:r>
            <a:r>
              <a:rPr lang="en-US" dirty="0"/>
              <a:t>&amp; reflects likelihood of future success</a:t>
            </a:r>
          </a:p>
        </p:txBody>
      </p:sp>
      <p:sp>
        <p:nvSpPr>
          <p:cNvPr id="4" name="Slide Number Placeholder 3">
            <a:extLst>
              <a:ext uri="{FF2B5EF4-FFF2-40B4-BE49-F238E27FC236}">
                <a16:creationId xmlns:a16="http://schemas.microsoft.com/office/drawing/2014/main" id="{50D39ECD-B3C0-52CC-7BC6-A6CE4FCD5F55}"/>
              </a:ext>
            </a:extLst>
          </p:cNvPr>
          <p:cNvSpPr>
            <a:spLocks noGrp="1"/>
          </p:cNvSpPr>
          <p:nvPr>
            <p:ph type="sldNum" sz="quarter" idx="12"/>
          </p:nvPr>
        </p:nvSpPr>
        <p:spPr/>
        <p:txBody>
          <a:bodyPr/>
          <a:lstStyle/>
          <a:p>
            <a:fld id="{474E2427-8788-484D-A54B-CA5B3637160B}" type="slidenum">
              <a:rPr lang="en-US" smtClean="0"/>
              <a:t>10</a:t>
            </a:fld>
            <a:endParaRPr lang="en-US"/>
          </a:p>
        </p:txBody>
      </p:sp>
    </p:spTree>
    <p:extLst>
      <p:ext uri="{BB962C8B-B14F-4D97-AF65-F5344CB8AC3E}">
        <p14:creationId xmlns:p14="http://schemas.microsoft.com/office/powerpoint/2010/main" val="642227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solidFill>
                  <a:schemeClr val="bg1">
                    <a:lumMod val="50000"/>
                  </a:schemeClr>
                </a:solidFill>
              </a:rPr>
              <a:t>Course Introduction</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solidFill>
                  <a:schemeClr val="bg1">
                    <a:lumMod val="50000"/>
                  </a:schemeClr>
                </a:solidFill>
              </a:rPr>
              <a:t>Overview &amp; introductions</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Syllabus review</a:t>
            </a:r>
          </a:p>
          <a:p>
            <a:pPr marL="0" indent="0">
              <a:buNone/>
            </a:pPr>
            <a:endParaRPr lang="en-US" dirty="0"/>
          </a:p>
          <a:p>
            <a:pPr marL="0" indent="0">
              <a:buNone/>
            </a:pPr>
            <a:r>
              <a:rPr lang="en-US" dirty="0"/>
              <a:t>Canvas orientation</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Monte Carlo simulation activity</a:t>
            </a:r>
          </a:p>
          <a:p>
            <a:pPr marL="0" indent="0">
              <a:buNone/>
            </a:pPr>
            <a:endParaRPr lang="en-US" dirty="0"/>
          </a:p>
          <a:p>
            <a:pPr marL="0" indent="0">
              <a:buNone/>
            </a:pPr>
            <a:r>
              <a:rPr lang="en-US" dirty="0">
                <a:solidFill>
                  <a:schemeClr val="bg1">
                    <a:lumMod val="50000"/>
                  </a:schemeClr>
                </a:solidFill>
              </a:rPr>
              <a:t>Intro to simulation</a:t>
            </a: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11</a:t>
            </a:fld>
            <a:endParaRPr lang="en-US"/>
          </a:p>
        </p:txBody>
      </p:sp>
    </p:spTree>
    <p:extLst>
      <p:ext uri="{BB962C8B-B14F-4D97-AF65-F5344CB8AC3E}">
        <p14:creationId xmlns:p14="http://schemas.microsoft.com/office/powerpoint/2010/main" val="2897214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5896-3E6D-05DC-418C-CDC089A1F37D}"/>
              </a:ext>
            </a:extLst>
          </p:cNvPr>
          <p:cNvSpPr>
            <a:spLocks noGrp="1"/>
          </p:cNvSpPr>
          <p:nvPr>
            <p:ph type="title"/>
          </p:nvPr>
        </p:nvSpPr>
        <p:spPr/>
        <p:txBody>
          <a:bodyPr/>
          <a:lstStyle/>
          <a:p>
            <a:endParaRPr lang="en-US" dirty="0"/>
          </a:p>
        </p:txBody>
      </p:sp>
      <p:pic>
        <p:nvPicPr>
          <p:cNvPr id="6" name="Content Placeholder 5" descr="Document with solid fill">
            <a:extLst>
              <a:ext uri="{FF2B5EF4-FFF2-40B4-BE49-F238E27FC236}">
                <a16:creationId xmlns:a16="http://schemas.microsoft.com/office/drawing/2014/main" id="{57133B5C-CE29-FB28-B504-EF95FE68BCBC}"/>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39000" y="3640931"/>
            <a:ext cx="914400" cy="914400"/>
          </a:xfrm>
        </p:spPr>
      </p:pic>
      <p:sp>
        <p:nvSpPr>
          <p:cNvPr id="4" name="Slide Number Placeholder 3">
            <a:extLst>
              <a:ext uri="{FF2B5EF4-FFF2-40B4-BE49-F238E27FC236}">
                <a16:creationId xmlns:a16="http://schemas.microsoft.com/office/drawing/2014/main" id="{E96A42DD-5F00-07C0-19D2-19FF17B61A9A}"/>
              </a:ext>
            </a:extLst>
          </p:cNvPr>
          <p:cNvSpPr>
            <a:spLocks noGrp="1"/>
          </p:cNvSpPr>
          <p:nvPr>
            <p:ph type="sldNum" sz="quarter" idx="12"/>
          </p:nvPr>
        </p:nvSpPr>
        <p:spPr/>
        <p:txBody>
          <a:bodyPr/>
          <a:lstStyle/>
          <a:p>
            <a:fld id="{474E2427-8788-484D-A54B-CA5B3637160B}" type="slidenum">
              <a:rPr lang="en-US" smtClean="0"/>
              <a:t>12</a:t>
            </a:fld>
            <a:endParaRPr lang="en-US"/>
          </a:p>
        </p:txBody>
      </p:sp>
    </p:spTree>
    <p:extLst>
      <p:ext uri="{BB962C8B-B14F-4D97-AF65-F5344CB8AC3E}">
        <p14:creationId xmlns:p14="http://schemas.microsoft.com/office/powerpoint/2010/main" val="4033948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C8248-B58B-304E-0A87-5F51DE711C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E7041B-F511-6CA4-889D-6A7BDCBC53BA}"/>
              </a:ext>
            </a:extLst>
          </p:cNvPr>
          <p:cNvSpPr>
            <a:spLocks noGrp="1"/>
          </p:cNvSpPr>
          <p:nvPr>
            <p:ph idx="1"/>
          </p:nvPr>
        </p:nvSpPr>
        <p:spPr/>
        <p:txBody>
          <a:bodyPr/>
          <a:lstStyle/>
          <a:p>
            <a:pPr marL="0" indent="0">
              <a:buNone/>
            </a:pPr>
            <a:r>
              <a:rPr lang="en-US" dirty="0"/>
              <a:t>3 minute break</a:t>
            </a:r>
          </a:p>
        </p:txBody>
      </p:sp>
      <p:sp>
        <p:nvSpPr>
          <p:cNvPr id="4" name="Slide Number Placeholder 3">
            <a:extLst>
              <a:ext uri="{FF2B5EF4-FFF2-40B4-BE49-F238E27FC236}">
                <a16:creationId xmlns:a16="http://schemas.microsoft.com/office/drawing/2014/main" id="{EBCCD9A8-7539-AFCC-2B3C-4BAA77437897}"/>
              </a:ext>
            </a:extLst>
          </p:cNvPr>
          <p:cNvSpPr>
            <a:spLocks noGrp="1"/>
          </p:cNvSpPr>
          <p:nvPr>
            <p:ph type="sldNum" sz="quarter" idx="12"/>
          </p:nvPr>
        </p:nvSpPr>
        <p:spPr/>
        <p:txBody>
          <a:bodyPr/>
          <a:lstStyle/>
          <a:p>
            <a:fld id="{474E2427-8788-484D-A54B-CA5B3637160B}" type="slidenum">
              <a:rPr lang="en-US" smtClean="0"/>
              <a:t>13</a:t>
            </a:fld>
            <a:endParaRPr lang="en-US"/>
          </a:p>
        </p:txBody>
      </p:sp>
    </p:spTree>
    <p:extLst>
      <p:ext uri="{BB962C8B-B14F-4D97-AF65-F5344CB8AC3E}">
        <p14:creationId xmlns:p14="http://schemas.microsoft.com/office/powerpoint/2010/main" val="1754928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solidFill>
                  <a:schemeClr val="bg1">
                    <a:lumMod val="50000"/>
                  </a:schemeClr>
                </a:solidFill>
              </a:rPr>
              <a:t>Course Introduction</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solidFill>
                  <a:schemeClr val="bg1">
                    <a:lumMod val="50000"/>
                  </a:schemeClr>
                </a:solidFill>
              </a:rPr>
              <a:t>Overview &amp; introductions</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Syllabus review</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Canvas orientation</a:t>
            </a:r>
          </a:p>
          <a:p>
            <a:pPr marL="0" indent="0">
              <a:buNone/>
            </a:pPr>
            <a:endParaRPr lang="en-US" dirty="0"/>
          </a:p>
          <a:p>
            <a:pPr marL="0" indent="0">
              <a:buNone/>
            </a:pPr>
            <a:r>
              <a:rPr lang="en-US" dirty="0"/>
              <a:t>Monte Carlo simulation activity</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Intro to simulation</a:t>
            </a: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14</a:t>
            </a:fld>
            <a:endParaRPr lang="en-US"/>
          </a:p>
        </p:txBody>
      </p:sp>
    </p:spTree>
    <p:extLst>
      <p:ext uri="{BB962C8B-B14F-4D97-AF65-F5344CB8AC3E}">
        <p14:creationId xmlns:p14="http://schemas.microsoft.com/office/powerpoint/2010/main" val="2730074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simulation is not discrete-event but it makes for a good starting point</a:t>
            </a:r>
          </a:p>
        </p:txBody>
      </p:sp>
      <p:sp>
        <p:nvSpPr>
          <p:cNvPr id="3" name="Content Placeholder 2"/>
          <p:cNvSpPr>
            <a:spLocks noGrp="1"/>
          </p:cNvSpPr>
          <p:nvPr>
            <p:ph idx="1"/>
          </p:nvPr>
        </p:nvSpPr>
        <p:spPr/>
        <p:txBody>
          <a:bodyPr/>
          <a:lstStyle/>
          <a:p>
            <a:pPr marL="0" indent="0">
              <a:buNone/>
            </a:pPr>
            <a:r>
              <a:rPr lang="en-US" dirty="0"/>
              <a:t>Monte Carlo methods use repeated random sampling to obtain numerical results</a:t>
            </a:r>
          </a:p>
          <a:p>
            <a:pPr marL="0" indent="0">
              <a:buNone/>
            </a:pPr>
            <a:endParaRPr lang="en-US" dirty="0"/>
          </a:p>
          <a:p>
            <a:pPr marL="0" indent="0">
              <a:buNone/>
            </a:pPr>
            <a:r>
              <a:rPr lang="en-US" dirty="0"/>
              <a:t>It is named after the casino and is often </a:t>
            </a:r>
            <a:br>
              <a:rPr lang="en-US" dirty="0"/>
            </a:br>
            <a:r>
              <a:rPr lang="en-US" dirty="0"/>
              <a:t>used in analyzing gambling scenarios</a:t>
            </a:r>
          </a:p>
          <a:p>
            <a:pPr marL="0" indent="0">
              <a:buNone/>
            </a:pPr>
            <a:endParaRPr lang="en-US" dirty="0"/>
          </a:p>
          <a:p>
            <a:pPr marL="0" indent="0">
              <a:buNone/>
            </a:pPr>
            <a:r>
              <a:rPr lang="en-US" dirty="0"/>
              <a:t>Sometimes you can simulate a deterministic problem more easily than you can calculate it</a:t>
            </a:r>
          </a:p>
        </p:txBody>
      </p:sp>
      <p:sp>
        <p:nvSpPr>
          <p:cNvPr id="4" name="Slide Number Placeholder 3"/>
          <p:cNvSpPr>
            <a:spLocks noGrp="1"/>
          </p:cNvSpPr>
          <p:nvPr>
            <p:ph type="sldNum" sz="quarter" idx="12"/>
          </p:nvPr>
        </p:nvSpPr>
        <p:spPr/>
        <p:txBody>
          <a:bodyPr/>
          <a:lstStyle/>
          <a:p>
            <a:fld id="{474E2427-8788-484D-A54B-CA5B3637160B}" type="slidenum">
              <a:rPr lang="en-US" smtClean="0"/>
              <a:t>15</a:t>
            </a:fld>
            <a:endParaRPr lang="en-US"/>
          </a:p>
        </p:txBody>
      </p:sp>
    </p:spTree>
    <p:extLst>
      <p:ext uri="{BB962C8B-B14F-4D97-AF65-F5344CB8AC3E}">
        <p14:creationId xmlns:p14="http://schemas.microsoft.com/office/powerpoint/2010/main" val="33428574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9B445-2D32-402B-866D-3E2895F21FC6}"/>
              </a:ext>
            </a:extLst>
          </p:cNvPr>
          <p:cNvSpPr>
            <a:spLocks noGrp="1"/>
          </p:cNvSpPr>
          <p:nvPr>
            <p:ph type="title"/>
          </p:nvPr>
        </p:nvSpPr>
        <p:spPr/>
        <p:txBody>
          <a:bodyPr/>
          <a:lstStyle/>
          <a:p>
            <a:r>
              <a:rPr lang="en-US" dirty="0"/>
              <a:t>Scenario: coin flipping &amp; length of runs</a:t>
            </a:r>
          </a:p>
        </p:txBody>
      </p:sp>
      <p:sp>
        <p:nvSpPr>
          <p:cNvPr id="3" name="Content Placeholder 2">
            <a:extLst>
              <a:ext uri="{FF2B5EF4-FFF2-40B4-BE49-F238E27FC236}">
                <a16:creationId xmlns:a16="http://schemas.microsoft.com/office/drawing/2014/main" id="{C96FA8C8-8038-4703-BACC-F6D29AE4F5EB}"/>
              </a:ext>
            </a:extLst>
          </p:cNvPr>
          <p:cNvSpPr>
            <a:spLocks noGrp="1"/>
          </p:cNvSpPr>
          <p:nvPr>
            <p:ph idx="1"/>
          </p:nvPr>
        </p:nvSpPr>
        <p:spPr/>
        <p:txBody>
          <a:bodyPr/>
          <a:lstStyle/>
          <a:p>
            <a:pPr marL="0" indent="0">
              <a:buNone/>
            </a:pPr>
            <a:r>
              <a:rPr lang="en-US" dirty="0"/>
              <a:t>Flip a fair coin repeatedly to find the length </a:t>
            </a:r>
            <a:br>
              <a:rPr lang="en-US" dirty="0"/>
            </a:br>
            <a:r>
              <a:rPr lang="en-US" dirty="0"/>
              <a:t>of the longest consecutive run of heads</a:t>
            </a:r>
          </a:p>
          <a:p>
            <a:pPr marL="0" indent="0">
              <a:buNone/>
            </a:pPr>
            <a:endParaRPr lang="en-US" dirty="0"/>
          </a:p>
          <a:p>
            <a:pPr marL="0" indent="0">
              <a:buNone/>
            </a:pPr>
            <a:r>
              <a:rPr lang="en-US" dirty="0"/>
              <a:t>What are the probabilities of various lengths?</a:t>
            </a:r>
          </a:p>
          <a:p>
            <a:pPr marL="0" indent="0">
              <a:buNone/>
            </a:pPr>
            <a:endParaRPr lang="en-US" dirty="0"/>
          </a:p>
          <a:p>
            <a:pPr marL="0" indent="0">
              <a:buNone/>
            </a:pPr>
            <a:r>
              <a:rPr lang="en-US" dirty="0"/>
              <a:t>This particular problem can be solved exactly</a:t>
            </a:r>
          </a:p>
          <a:p>
            <a:pPr marL="0" indent="0">
              <a:buNone/>
            </a:pPr>
            <a:endParaRPr lang="en-US" dirty="0"/>
          </a:p>
          <a:p>
            <a:pPr marL="0" indent="0">
              <a:buNone/>
            </a:pPr>
            <a:r>
              <a:rPr lang="en-US" dirty="0"/>
              <a:t>…But is it </a:t>
            </a:r>
            <a:r>
              <a:rPr lang="en-US" dirty="0">
                <a:solidFill>
                  <a:srgbClr val="FF0000"/>
                </a:solidFill>
              </a:rPr>
              <a:t>easy </a:t>
            </a:r>
            <a:r>
              <a:rPr lang="en-US" dirty="0"/>
              <a:t>to solve exactly?</a:t>
            </a:r>
          </a:p>
        </p:txBody>
      </p:sp>
      <p:sp>
        <p:nvSpPr>
          <p:cNvPr id="4" name="Slide Number Placeholder 3">
            <a:extLst>
              <a:ext uri="{FF2B5EF4-FFF2-40B4-BE49-F238E27FC236}">
                <a16:creationId xmlns:a16="http://schemas.microsoft.com/office/drawing/2014/main" id="{409F69C5-B690-465E-A981-D3EDBBC212BF}"/>
              </a:ext>
            </a:extLst>
          </p:cNvPr>
          <p:cNvSpPr>
            <a:spLocks noGrp="1"/>
          </p:cNvSpPr>
          <p:nvPr>
            <p:ph type="sldNum" sz="quarter" idx="12"/>
          </p:nvPr>
        </p:nvSpPr>
        <p:spPr/>
        <p:txBody>
          <a:bodyPr/>
          <a:lstStyle/>
          <a:p>
            <a:fld id="{474E2427-8788-484D-A54B-CA5B3637160B}" type="slidenum">
              <a:rPr lang="en-US" smtClean="0"/>
              <a:t>16</a:t>
            </a:fld>
            <a:endParaRPr lang="en-US"/>
          </a:p>
        </p:txBody>
      </p:sp>
    </p:spTree>
    <p:extLst>
      <p:ext uri="{BB962C8B-B14F-4D97-AF65-F5344CB8AC3E}">
        <p14:creationId xmlns:p14="http://schemas.microsoft.com/office/powerpoint/2010/main" val="192632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 manufacturing process </a:t>
            </a:r>
          </a:p>
        </p:txBody>
      </p:sp>
      <p:sp>
        <p:nvSpPr>
          <p:cNvPr id="3" name="Content Placeholder 2"/>
          <p:cNvSpPr>
            <a:spLocks noGrp="1"/>
          </p:cNvSpPr>
          <p:nvPr>
            <p:ph idx="1"/>
          </p:nvPr>
        </p:nvSpPr>
        <p:spPr/>
        <p:txBody>
          <a:bodyPr/>
          <a:lstStyle/>
          <a:p>
            <a:pPr marL="0" indent="0">
              <a:buNone/>
            </a:pPr>
            <a:r>
              <a:rPr lang="en-US" dirty="0"/>
              <a:t>A process can be completed by either machine A by itself or by B and C in series.</a:t>
            </a:r>
          </a:p>
          <a:p>
            <a:pPr marL="0" indent="0">
              <a:buNone/>
            </a:pPr>
            <a:endParaRPr lang="en-US" dirty="0"/>
          </a:p>
          <a:p>
            <a:pPr marL="0" indent="0">
              <a:buNone/>
            </a:pPr>
            <a:r>
              <a:rPr lang="en-US" dirty="0"/>
              <a:t>All machines have a </a:t>
            </a:r>
            <a:r>
              <a:rPr lang="en-US" dirty="0">
                <a:solidFill>
                  <a:schemeClr val="accent1">
                    <a:lumMod val="75000"/>
                  </a:schemeClr>
                </a:solidFill>
              </a:rPr>
              <a:t>50%</a:t>
            </a:r>
            <a:r>
              <a:rPr lang="en-US" dirty="0"/>
              <a:t> chance </a:t>
            </a:r>
            <a:br>
              <a:rPr lang="en-US" dirty="0"/>
            </a:br>
            <a:r>
              <a:rPr lang="en-US" dirty="0"/>
              <a:t>of being inoperative at any given time.</a:t>
            </a:r>
          </a:p>
          <a:p>
            <a:pPr marL="0" indent="0">
              <a:buNone/>
            </a:pPr>
            <a:endParaRPr lang="en-US" dirty="0"/>
          </a:p>
          <a:p>
            <a:pPr marL="0" indent="0">
              <a:buNone/>
            </a:pPr>
            <a:r>
              <a:rPr lang="en-US" dirty="0"/>
              <a:t>What is the probability that the </a:t>
            </a:r>
            <a:br>
              <a:rPr lang="en-US" dirty="0"/>
            </a:br>
            <a:r>
              <a:rPr lang="en-US" dirty="0"/>
              <a:t>process can be completed?</a:t>
            </a:r>
          </a:p>
        </p:txBody>
      </p:sp>
      <p:sp>
        <p:nvSpPr>
          <p:cNvPr id="4" name="Slide Number Placeholder 3"/>
          <p:cNvSpPr>
            <a:spLocks noGrp="1"/>
          </p:cNvSpPr>
          <p:nvPr>
            <p:ph type="sldNum" sz="quarter" idx="12"/>
          </p:nvPr>
        </p:nvSpPr>
        <p:spPr/>
        <p:txBody>
          <a:bodyPr/>
          <a:lstStyle/>
          <a:p>
            <a:fld id="{474E2427-8788-484D-A54B-CA5B3637160B}" type="slidenum">
              <a:rPr lang="en-US" smtClean="0"/>
              <a:t>17</a:t>
            </a:fld>
            <a:endParaRPr lang="en-US"/>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4"/>
            <a:ext cx="1877292" cy="4149804"/>
          </a:xfrm>
          <a:prstGeom prst="rect">
            <a:avLst/>
          </a:prstGeom>
        </p:spPr>
      </p:pic>
    </p:spTree>
    <p:extLst>
      <p:ext uri="{BB962C8B-B14F-4D97-AF65-F5344CB8AC3E}">
        <p14:creationId xmlns:p14="http://schemas.microsoft.com/office/powerpoint/2010/main" val="1446367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Theoretical vs. experimental world-views</a:t>
            </a:r>
          </a:p>
        </p:txBody>
      </p:sp>
      <p:sp>
        <p:nvSpPr>
          <p:cNvPr id="3" name="Content Placeholder 2"/>
          <p:cNvSpPr>
            <a:spLocks noGrp="1"/>
          </p:cNvSpPr>
          <p:nvPr>
            <p:ph idx="1"/>
          </p:nvPr>
        </p:nvSpPr>
        <p:spPr/>
        <p:txBody>
          <a:bodyPr/>
          <a:lstStyle/>
          <a:p>
            <a:pPr marL="0" indent="0">
              <a:buNone/>
            </a:pPr>
            <a:r>
              <a:rPr lang="en-US" dirty="0"/>
              <a:t>This particular problem can be solved exactly and the probability of success is 0.625</a:t>
            </a:r>
            <a:br>
              <a:rPr lang="en-US" dirty="0"/>
            </a:br>
            <a:r>
              <a:rPr lang="en-US" dirty="0">
                <a:solidFill>
                  <a:schemeClr val="bg1">
                    <a:lumMod val="50000"/>
                  </a:schemeClr>
                </a:solidFill>
              </a:rPr>
              <a:t>Probability laws: P(A   or   B and C)</a:t>
            </a:r>
          </a:p>
          <a:p>
            <a:pPr marL="0" indent="0">
              <a:buNone/>
            </a:pPr>
            <a:endParaRPr lang="en-US" dirty="0"/>
          </a:p>
          <a:p>
            <a:pPr marL="0" indent="0">
              <a:buNone/>
            </a:pPr>
            <a:r>
              <a:rPr lang="en-US" dirty="0"/>
              <a:t>But let’s be experimentalists anyway </a:t>
            </a:r>
            <a:br>
              <a:rPr lang="en-US" dirty="0"/>
            </a:br>
            <a:r>
              <a:rPr lang="en-US" dirty="0"/>
              <a:t>and create a simulation</a:t>
            </a:r>
          </a:p>
          <a:p>
            <a:pPr marL="0" indent="0">
              <a:buNone/>
            </a:pPr>
            <a:endParaRPr lang="en-US" dirty="0"/>
          </a:p>
        </p:txBody>
      </p:sp>
      <p:sp>
        <p:nvSpPr>
          <p:cNvPr id="4" name="Slide Number Placeholder 3"/>
          <p:cNvSpPr>
            <a:spLocks noGrp="1"/>
          </p:cNvSpPr>
          <p:nvPr>
            <p:ph type="sldNum" sz="quarter" idx="12"/>
          </p:nvPr>
        </p:nvSpPr>
        <p:spPr/>
        <p:txBody>
          <a:bodyPr/>
          <a:lstStyle/>
          <a:p>
            <a:fld id="{474E2427-8788-484D-A54B-CA5B3637160B}" type="slidenum">
              <a:rPr lang="en-US" smtClean="0"/>
              <a:t>18</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4"/>
            <a:ext cx="1877292" cy="4149804"/>
          </a:xfrm>
          <a:prstGeom prst="rect">
            <a:avLst/>
          </a:prstGeom>
        </p:spPr>
      </p:pic>
    </p:spTree>
    <p:extLst>
      <p:ext uri="{BB962C8B-B14F-4D97-AF65-F5344CB8AC3E}">
        <p14:creationId xmlns:p14="http://schemas.microsoft.com/office/powerpoint/2010/main" val="3408783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Monte Carlo simulation steps</a:t>
            </a:r>
          </a:p>
        </p:txBody>
      </p:sp>
      <p:sp>
        <p:nvSpPr>
          <p:cNvPr id="3" name="Content Placeholder 2"/>
          <p:cNvSpPr>
            <a:spLocks noGrp="1"/>
          </p:cNvSpPr>
          <p:nvPr>
            <p:ph idx="1"/>
          </p:nvPr>
        </p:nvSpPr>
        <p:spPr/>
        <p:txBody>
          <a:bodyPr/>
          <a:lstStyle/>
          <a:p>
            <a:pPr marL="0" indent="0">
              <a:buNone/>
            </a:pPr>
            <a:r>
              <a:rPr lang="en-US" dirty="0"/>
              <a:t>Run process once: “flip coins” to determine machine states and compute process result</a:t>
            </a:r>
          </a:p>
          <a:p>
            <a:pPr marL="0" indent="0">
              <a:buNone/>
            </a:pPr>
            <a:endParaRPr lang="en-US" dirty="0"/>
          </a:p>
          <a:p>
            <a:pPr marL="0" indent="0">
              <a:buNone/>
            </a:pPr>
            <a:r>
              <a:rPr lang="en-US" dirty="0"/>
              <a:t>Then, run process many times </a:t>
            </a:r>
            <a:br>
              <a:rPr lang="en-US" dirty="0"/>
            </a:br>
            <a:r>
              <a:rPr lang="en-US" dirty="0"/>
              <a:t>and compute averages on results</a:t>
            </a:r>
          </a:p>
          <a:p>
            <a:pPr marL="0" indent="0">
              <a:buNone/>
            </a:pPr>
            <a:endParaRPr lang="en-US" dirty="0"/>
          </a:p>
          <a:p>
            <a:pPr marL="0" indent="0">
              <a:buNone/>
            </a:pPr>
            <a:r>
              <a:rPr lang="en-US" dirty="0"/>
              <a:t>Open your choice of Python, R, </a:t>
            </a:r>
            <a:br>
              <a:rPr lang="en-US" dirty="0"/>
            </a:br>
            <a:r>
              <a:rPr lang="en-US" dirty="0"/>
              <a:t>Excel, MATLAB, etc.</a:t>
            </a:r>
          </a:p>
        </p:txBody>
      </p:sp>
      <p:sp>
        <p:nvSpPr>
          <p:cNvPr id="4" name="Slide Number Placeholder 3"/>
          <p:cNvSpPr>
            <a:spLocks noGrp="1"/>
          </p:cNvSpPr>
          <p:nvPr>
            <p:ph type="sldNum" sz="quarter" idx="12"/>
          </p:nvPr>
        </p:nvSpPr>
        <p:spPr/>
        <p:txBody>
          <a:bodyPr/>
          <a:lstStyle/>
          <a:p>
            <a:fld id="{474E2427-8788-484D-A54B-CA5B3637160B}" type="slidenum">
              <a:rPr lang="en-US" smtClean="0"/>
              <a:t>19</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825624"/>
            <a:ext cx="1877292" cy="4149804"/>
          </a:xfrm>
          <a:prstGeom prst="rect">
            <a:avLst/>
          </a:prstGeom>
        </p:spPr>
      </p:pic>
    </p:spTree>
    <p:extLst>
      <p:ext uri="{BB962C8B-B14F-4D97-AF65-F5344CB8AC3E}">
        <p14:creationId xmlns:p14="http://schemas.microsoft.com/office/powerpoint/2010/main" val="1821022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7C7D23-0E70-4F73-BE9E-852BDA2DE472}"/>
              </a:ext>
            </a:extLst>
          </p:cNvPr>
          <p:cNvSpPr>
            <a:spLocks noGrp="1"/>
          </p:cNvSpPr>
          <p:nvPr>
            <p:ph type="ctrTitle"/>
          </p:nvPr>
        </p:nvSpPr>
        <p:spPr>
          <a:xfrm>
            <a:off x="760578" y="2130129"/>
            <a:ext cx="9687290" cy="2426709"/>
          </a:xfrm>
        </p:spPr>
        <p:txBody>
          <a:bodyPr/>
          <a:lstStyle/>
          <a:p>
            <a:r>
              <a:rPr lang="en-US" sz="5400" dirty="0"/>
              <a:t>Course Introduction</a:t>
            </a:r>
          </a:p>
        </p:txBody>
      </p:sp>
      <p:sp>
        <p:nvSpPr>
          <p:cNvPr id="5" name="Subtitle 4">
            <a:extLst>
              <a:ext uri="{FF2B5EF4-FFF2-40B4-BE49-F238E27FC236}">
                <a16:creationId xmlns:a16="http://schemas.microsoft.com/office/drawing/2014/main" id="{FDA3489B-AB8C-4D88-A01C-063B42A3FB51}"/>
              </a:ext>
            </a:extLst>
          </p:cNvPr>
          <p:cNvSpPr>
            <a:spLocks noGrp="1"/>
          </p:cNvSpPr>
          <p:nvPr>
            <p:ph type="subTitle" idx="1"/>
          </p:nvPr>
        </p:nvSpPr>
        <p:spPr/>
        <p:txBody>
          <a:bodyPr/>
          <a:lstStyle/>
          <a:p>
            <a:r>
              <a:rPr lang="en-US" dirty="0"/>
              <a:t>OPER 561 Discrete-Event Simulation</a:t>
            </a:r>
          </a:p>
          <a:p>
            <a:r>
              <a:rPr lang="en-US" dirty="0"/>
              <a:t>Lesson 01</a:t>
            </a:r>
          </a:p>
        </p:txBody>
      </p:sp>
    </p:spTree>
    <p:extLst>
      <p:ext uri="{BB962C8B-B14F-4D97-AF65-F5344CB8AC3E}">
        <p14:creationId xmlns:p14="http://schemas.microsoft.com/office/powerpoint/2010/main" val="2180556989"/>
      </p:ext>
    </p:extLst>
  </p:cSld>
  <p:clrMapOvr>
    <a:masterClrMapping/>
  </p:clrMapOvr>
  <p:transition advClick="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do your results compare </a:t>
            </a:r>
            <a:br>
              <a:rPr lang="en-US" dirty="0"/>
            </a:br>
            <a:r>
              <a:rPr lang="en-US" dirty="0"/>
              <a:t>to the “true” value? To each other?</a:t>
            </a:r>
          </a:p>
        </p:txBody>
      </p:sp>
      <p:sp>
        <p:nvSpPr>
          <p:cNvPr id="3" name="Content Placeholder 2"/>
          <p:cNvSpPr>
            <a:spLocks noGrp="1"/>
          </p:cNvSpPr>
          <p:nvPr>
            <p:ph idx="1"/>
          </p:nvPr>
        </p:nvSpPr>
        <p:spPr/>
        <p:txBody>
          <a:bodyPr>
            <a:normAutofit/>
          </a:bodyPr>
          <a:lstStyle/>
          <a:p>
            <a:pPr marL="0" indent="0">
              <a:buNone/>
            </a:pPr>
            <a:r>
              <a:rPr lang="en-US" dirty="0"/>
              <a:t>What could account for any differences?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74E2427-8788-484D-A54B-CA5B3637160B}" type="slidenum">
              <a:rPr lang="en-US" smtClean="0"/>
              <a:t>20</a:t>
            </a:fld>
            <a:endParaRPr lang="en-US"/>
          </a:p>
        </p:txBody>
      </p:sp>
    </p:spTree>
    <p:extLst>
      <p:ext uri="{BB962C8B-B14F-4D97-AF65-F5344CB8AC3E}">
        <p14:creationId xmlns:p14="http://schemas.microsoft.com/office/powerpoint/2010/main" val="114733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 Simulation is a statistical experiment</a:t>
            </a:r>
          </a:p>
        </p:txBody>
      </p:sp>
      <p:sp>
        <p:nvSpPr>
          <p:cNvPr id="3" name="Content Placeholder 2"/>
          <p:cNvSpPr>
            <a:spLocks noGrp="1"/>
          </p:cNvSpPr>
          <p:nvPr>
            <p:ph idx="1"/>
          </p:nvPr>
        </p:nvSpPr>
        <p:spPr/>
        <p:txBody>
          <a:bodyPr/>
          <a:lstStyle/>
          <a:p>
            <a:pPr marL="0" indent="0">
              <a:buNone/>
            </a:pPr>
            <a:r>
              <a:rPr lang="en-US" dirty="0"/>
              <a:t>We constructed a model, generated samples of data, and found some statistical result</a:t>
            </a:r>
          </a:p>
          <a:p>
            <a:pPr marL="0" indent="0">
              <a:buNone/>
            </a:pPr>
            <a:endParaRPr lang="en-US" dirty="0"/>
          </a:p>
          <a:p>
            <a:pPr marL="0" indent="0">
              <a:buNone/>
            </a:pPr>
            <a:r>
              <a:rPr lang="en-US" dirty="0"/>
              <a:t>This is simulation! </a:t>
            </a:r>
            <a:br>
              <a:rPr lang="en-US" dirty="0"/>
            </a:br>
            <a:r>
              <a:rPr lang="en-US" dirty="0">
                <a:solidFill>
                  <a:schemeClr val="bg1">
                    <a:lumMod val="50000"/>
                  </a:schemeClr>
                </a:solidFill>
              </a:rPr>
              <a:t>You are now a </a:t>
            </a:r>
            <a:r>
              <a:rPr lang="en-US" dirty="0" err="1">
                <a:solidFill>
                  <a:schemeClr val="bg1">
                    <a:lumMod val="50000"/>
                  </a:schemeClr>
                </a:solidFill>
              </a:rPr>
              <a:t>simulationist</a:t>
            </a:r>
            <a:r>
              <a:rPr lang="en-US" dirty="0">
                <a:solidFill>
                  <a:schemeClr val="bg1">
                    <a:lumMod val="50000"/>
                  </a:schemeClr>
                </a:solidFill>
              </a:rPr>
              <a:t>!</a:t>
            </a:r>
          </a:p>
          <a:p>
            <a:pPr marL="0" indent="0">
              <a:buNone/>
            </a:pPr>
            <a:endParaRPr lang="en-US" dirty="0"/>
          </a:p>
        </p:txBody>
      </p:sp>
      <p:sp>
        <p:nvSpPr>
          <p:cNvPr id="4" name="Slide Number Placeholder 3"/>
          <p:cNvSpPr>
            <a:spLocks noGrp="1"/>
          </p:cNvSpPr>
          <p:nvPr>
            <p:ph type="sldNum" sz="quarter" idx="12"/>
          </p:nvPr>
        </p:nvSpPr>
        <p:spPr/>
        <p:txBody>
          <a:bodyPr/>
          <a:lstStyle/>
          <a:p>
            <a:fld id="{474E2427-8788-484D-A54B-CA5B3637160B}" type="slidenum">
              <a:rPr lang="en-US" smtClean="0"/>
              <a:t>21</a:t>
            </a:fld>
            <a:endParaRPr lang="en-US"/>
          </a:p>
        </p:txBody>
      </p:sp>
    </p:spTree>
    <p:extLst>
      <p:ext uri="{BB962C8B-B14F-4D97-AF65-F5344CB8AC3E}">
        <p14:creationId xmlns:p14="http://schemas.microsoft.com/office/powerpoint/2010/main" val="2891723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solidFill>
                  <a:schemeClr val="bg1">
                    <a:lumMod val="50000"/>
                  </a:schemeClr>
                </a:solidFill>
              </a:rPr>
              <a:t>Course Introduction</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solidFill>
                  <a:schemeClr val="bg1">
                    <a:lumMod val="50000"/>
                  </a:schemeClr>
                </a:solidFill>
              </a:rPr>
              <a:t>Overview &amp; introductions</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Syllabus review</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Canvas orientation</a:t>
            </a:r>
          </a:p>
          <a:p>
            <a:pPr marL="0" indent="0">
              <a:buNone/>
            </a:pPr>
            <a:endParaRPr lang="en-US" dirty="0"/>
          </a:p>
          <a:p>
            <a:pPr marL="0" indent="0">
              <a:buNone/>
            </a:pPr>
            <a:r>
              <a:rPr lang="en-US" dirty="0">
                <a:solidFill>
                  <a:schemeClr val="bg1">
                    <a:lumMod val="50000"/>
                  </a:schemeClr>
                </a:solidFill>
              </a:rPr>
              <a:t>Monte Carlo simulation activity</a:t>
            </a:r>
          </a:p>
          <a:p>
            <a:pPr marL="0" indent="0">
              <a:buNone/>
            </a:pPr>
            <a:endParaRPr lang="en-US" dirty="0"/>
          </a:p>
          <a:p>
            <a:pPr marL="0" indent="0">
              <a:buNone/>
            </a:pPr>
            <a:r>
              <a:rPr lang="en-US" dirty="0"/>
              <a:t>Intro to simulation</a:t>
            </a: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22</a:t>
            </a:fld>
            <a:endParaRPr lang="en-US"/>
          </a:p>
        </p:txBody>
      </p:sp>
    </p:spTree>
    <p:extLst>
      <p:ext uri="{BB962C8B-B14F-4D97-AF65-F5344CB8AC3E}">
        <p14:creationId xmlns:p14="http://schemas.microsoft.com/office/powerpoint/2010/main" val="1973973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simulation?</a:t>
            </a:r>
          </a:p>
        </p:txBody>
      </p:sp>
      <p:sp>
        <p:nvSpPr>
          <p:cNvPr id="3" name="Content Placeholder 2"/>
          <p:cNvSpPr>
            <a:spLocks noGrp="1"/>
          </p:cNvSpPr>
          <p:nvPr>
            <p:ph idx="1"/>
          </p:nvPr>
        </p:nvSpPr>
        <p:spPr>
          <a:xfrm>
            <a:off x="4038600" y="1825624"/>
            <a:ext cx="7315200" cy="4751821"/>
          </a:xfrm>
        </p:spPr>
        <p:txBody>
          <a:bodyPr>
            <a:normAutofit/>
          </a:bodyPr>
          <a:lstStyle/>
          <a:p>
            <a:pPr marL="0" indent="0">
              <a:buNone/>
            </a:pPr>
            <a:r>
              <a:rPr lang="en-US" dirty="0"/>
              <a:t>Set of problems &amp; approaches</a:t>
            </a:r>
            <a:br>
              <a:rPr lang="en-US" dirty="0"/>
            </a:br>
            <a:r>
              <a:rPr lang="en-US" dirty="0">
                <a:solidFill>
                  <a:schemeClr val="bg1">
                    <a:lumMod val="50000"/>
                  </a:schemeClr>
                </a:solidFill>
              </a:rPr>
              <a:t>Very broad term, though…</a:t>
            </a:r>
          </a:p>
          <a:p>
            <a:pPr marL="0" indent="0">
              <a:buNone/>
            </a:pPr>
            <a:endParaRPr lang="en-US" dirty="0"/>
          </a:p>
          <a:p>
            <a:pPr marL="0" indent="0">
              <a:buNone/>
            </a:pPr>
            <a:r>
              <a:rPr lang="en-US" dirty="0"/>
              <a:t>Generally: imitation of a </a:t>
            </a:r>
            <a:r>
              <a:rPr lang="en-US" dirty="0">
                <a:solidFill>
                  <a:schemeClr val="accent1">
                    <a:lumMod val="75000"/>
                  </a:schemeClr>
                </a:solidFill>
              </a:rPr>
              <a:t>system</a:t>
            </a:r>
            <a:r>
              <a:rPr lang="en-US" dirty="0"/>
              <a:t> via computer</a:t>
            </a:r>
            <a:br>
              <a:rPr lang="en-US" dirty="0"/>
            </a:br>
            <a:r>
              <a:rPr lang="en-US" dirty="0">
                <a:solidFill>
                  <a:schemeClr val="bg1">
                    <a:lumMod val="50000"/>
                  </a:schemeClr>
                </a:solidFill>
              </a:rPr>
              <a:t>Can do by hand, like tabletop </a:t>
            </a:r>
            <a:r>
              <a:rPr lang="en-US" dirty="0" err="1">
                <a:solidFill>
                  <a:schemeClr val="bg1">
                    <a:lumMod val="50000"/>
                  </a:schemeClr>
                </a:solidFill>
              </a:rPr>
              <a:t>wargaming</a:t>
            </a:r>
            <a:br>
              <a:rPr lang="en-US" dirty="0">
                <a:solidFill>
                  <a:schemeClr val="bg1">
                    <a:lumMod val="50000"/>
                  </a:schemeClr>
                </a:solidFill>
              </a:rPr>
            </a:br>
            <a:endParaRPr lang="en-US" dirty="0"/>
          </a:p>
          <a:p>
            <a:pPr marL="0" indent="0">
              <a:buNone/>
            </a:pPr>
            <a:r>
              <a:rPr lang="en-US" dirty="0"/>
              <a:t>It’s consistently ranked as the most useful </a:t>
            </a:r>
            <a:br>
              <a:rPr lang="en-US" dirty="0"/>
            </a:br>
            <a:r>
              <a:rPr lang="en-US" dirty="0"/>
              <a:t>&amp; powerful of math-modeling approaches!</a:t>
            </a:r>
          </a:p>
          <a:p>
            <a:pPr marL="0" indent="0">
              <a:buNone/>
            </a:pPr>
            <a:endParaRPr lang="en-US" dirty="0"/>
          </a:p>
        </p:txBody>
      </p:sp>
      <p:sp>
        <p:nvSpPr>
          <p:cNvPr id="4" name="Slide Number Placeholder 3"/>
          <p:cNvSpPr>
            <a:spLocks noGrp="1"/>
          </p:cNvSpPr>
          <p:nvPr>
            <p:ph type="sldNum" sz="quarter" idx="12"/>
          </p:nvPr>
        </p:nvSpPr>
        <p:spPr/>
        <p:txBody>
          <a:bodyPr/>
          <a:lstStyle/>
          <a:p>
            <a:fld id="{474E2427-8788-484D-A54B-CA5B3637160B}" type="slidenum">
              <a:rPr lang="en-US" smtClean="0"/>
              <a:t>23</a:t>
            </a:fld>
            <a:endParaRPr lang="en-US"/>
          </a:p>
        </p:txBody>
      </p:sp>
    </p:spTree>
    <p:extLst>
      <p:ext uri="{BB962C8B-B14F-4D97-AF65-F5344CB8AC3E}">
        <p14:creationId xmlns:p14="http://schemas.microsoft.com/office/powerpoint/2010/main" val="2570426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simulate?</a:t>
            </a:r>
            <a:endParaRPr lang="en-US" dirty="0">
              <a:solidFill>
                <a:schemeClr val="bg1">
                  <a:lumMod val="50000"/>
                </a:schemeClr>
              </a:solidFill>
            </a:endParaRPr>
          </a:p>
        </p:txBody>
      </p:sp>
      <p:sp>
        <p:nvSpPr>
          <p:cNvPr id="3" name="Content Placeholder 2"/>
          <p:cNvSpPr>
            <a:spLocks noGrp="1"/>
          </p:cNvSpPr>
          <p:nvPr>
            <p:ph idx="1"/>
          </p:nvPr>
        </p:nvSpPr>
        <p:spPr/>
        <p:txBody>
          <a:bodyPr/>
          <a:lstStyle/>
          <a:p>
            <a:pPr marL="0" indent="0">
              <a:buNone/>
            </a:pPr>
            <a:r>
              <a:rPr lang="en-US" dirty="0"/>
              <a:t>Goal: make </a:t>
            </a:r>
            <a:r>
              <a:rPr lang="en-US" dirty="0">
                <a:solidFill>
                  <a:schemeClr val="accent5">
                    <a:lumMod val="75000"/>
                  </a:schemeClr>
                </a:solidFill>
              </a:rPr>
              <a:t>inferences</a:t>
            </a:r>
            <a:r>
              <a:rPr lang="en-US" dirty="0"/>
              <a:t> on system operations</a:t>
            </a:r>
            <a:br>
              <a:rPr lang="en-US" dirty="0"/>
            </a:br>
            <a:endParaRPr lang="en-US" dirty="0"/>
          </a:p>
          <a:p>
            <a:pPr marL="0" indent="0">
              <a:buNone/>
            </a:pPr>
            <a:r>
              <a:rPr lang="en-US" dirty="0"/>
              <a:t>Inferences can be studied to measure, </a:t>
            </a:r>
            <a:br>
              <a:rPr lang="en-US" dirty="0"/>
            </a:br>
            <a:r>
              <a:rPr lang="en-US" dirty="0"/>
              <a:t>improve, design, or control the system</a:t>
            </a:r>
          </a:p>
        </p:txBody>
      </p:sp>
      <p:sp>
        <p:nvSpPr>
          <p:cNvPr id="4" name="Slide Number Placeholder 3"/>
          <p:cNvSpPr>
            <a:spLocks noGrp="1"/>
          </p:cNvSpPr>
          <p:nvPr>
            <p:ph type="sldNum" sz="quarter" idx="12"/>
          </p:nvPr>
        </p:nvSpPr>
        <p:spPr/>
        <p:txBody>
          <a:bodyPr/>
          <a:lstStyle/>
          <a:p>
            <a:fld id="{474E2427-8788-484D-A54B-CA5B3637160B}" type="slidenum">
              <a:rPr lang="en-US" smtClean="0"/>
              <a:t>24</a:t>
            </a:fld>
            <a:endParaRPr lang="en-US"/>
          </a:p>
        </p:txBody>
      </p:sp>
    </p:spTree>
    <p:extLst>
      <p:ext uri="{BB962C8B-B14F-4D97-AF65-F5344CB8AC3E}">
        <p14:creationId xmlns:p14="http://schemas.microsoft.com/office/powerpoint/2010/main" val="3698476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Inferences? Not answers?</a:t>
            </a:r>
          </a:p>
        </p:txBody>
      </p:sp>
      <p:sp>
        <p:nvSpPr>
          <p:cNvPr id="3" name="Content Placeholder 2"/>
          <p:cNvSpPr>
            <a:spLocks noGrp="1"/>
          </p:cNvSpPr>
          <p:nvPr>
            <p:ph idx="1"/>
          </p:nvPr>
        </p:nvSpPr>
        <p:spPr/>
        <p:txBody>
          <a:bodyPr/>
          <a:lstStyle/>
          <a:p>
            <a:pPr marL="0" indent="0">
              <a:buNone/>
            </a:pPr>
            <a:r>
              <a:rPr lang="en-US" dirty="0"/>
              <a:t>We don’t even aspire to an analytic solution</a:t>
            </a:r>
          </a:p>
          <a:p>
            <a:pPr marL="0" indent="0">
              <a:buNone/>
            </a:pPr>
            <a:endParaRPr lang="en-US" dirty="0"/>
          </a:p>
          <a:p>
            <a:pPr marL="0" indent="0">
              <a:buNone/>
            </a:pPr>
            <a:r>
              <a:rPr lang="en-US" dirty="0"/>
              <a:t>Approximate answer to exact problem is better than exact answer to approx. problem</a:t>
            </a:r>
          </a:p>
          <a:p>
            <a:pPr marL="0" indent="0">
              <a:buNone/>
            </a:pPr>
            <a:endParaRPr lang="en-US" dirty="0"/>
          </a:p>
        </p:txBody>
      </p:sp>
      <p:sp>
        <p:nvSpPr>
          <p:cNvPr id="4" name="Slide Number Placeholder 3"/>
          <p:cNvSpPr>
            <a:spLocks noGrp="1"/>
          </p:cNvSpPr>
          <p:nvPr>
            <p:ph type="sldNum" sz="quarter" idx="12"/>
          </p:nvPr>
        </p:nvSpPr>
        <p:spPr/>
        <p:txBody>
          <a:bodyPr/>
          <a:lstStyle/>
          <a:p>
            <a:fld id="{474E2427-8788-484D-A54B-CA5B3637160B}" type="slidenum">
              <a:rPr lang="en-US" smtClean="0"/>
              <a:t>25</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337211352"/>
              </p:ext>
            </p:extLst>
          </p:nvPr>
        </p:nvGraphicFramePr>
        <p:xfrm>
          <a:off x="4038600" y="3949552"/>
          <a:ext cx="5029200" cy="21945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385728">
                <a:tc>
                  <a:txBody>
                    <a:bodyPr/>
                    <a:lstStyle/>
                    <a:p>
                      <a:endParaRPr lang="en-US" sz="2000" b="0" dirty="0">
                        <a:solidFill>
                          <a:sysClr val="windowText" lastClr="000000"/>
                        </a:solidFill>
                        <a:latin typeface="+mn-lt"/>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algn="ctr"/>
                      <a:r>
                        <a:rPr lang="en-US" sz="2000" b="0" i="0" dirty="0">
                          <a:solidFill>
                            <a:sysClr val="windowText" lastClr="000000"/>
                          </a:solidFill>
                          <a:latin typeface="+mn-lt"/>
                        </a:rPr>
                        <a:t>Solution</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385728">
                <a:tc>
                  <a:txBody>
                    <a:bodyPr/>
                    <a:lstStyle/>
                    <a:p>
                      <a:pPr algn="l"/>
                      <a:r>
                        <a:rPr lang="en-US" sz="2000" b="0" i="0" dirty="0">
                          <a:solidFill>
                            <a:sysClr val="windowText" lastClr="000000"/>
                          </a:solidFill>
                          <a:latin typeface="+mn-lt"/>
                        </a:rPr>
                        <a:t>Problem</a:t>
                      </a:r>
                    </a:p>
                  </a:txBody>
                  <a:tcPr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i="1" dirty="0">
                          <a:solidFill>
                            <a:sysClr val="windowText" lastClr="000000"/>
                          </a:solidFill>
                          <a:latin typeface="+mn-lt"/>
                        </a:rPr>
                        <a:t>Exact</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i="1" dirty="0">
                          <a:solidFill>
                            <a:sysClr val="windowText" lastClr="000000"/>
                          </a:solidFill>
                          <a:latin typeface="+mn-lt"/>
                        </a:rPr>
                        <a:t>Approximate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5728">
                <a:tc>
                  <a:txBody>
                    <a:bodyPr/>
                    <a:lstStyle/>
                    <a:p>
                      <a:pPr algn="l"/>
                      <a:r>
                        <a:rPr lang="en-US" sz="2000" b="0" i="1" dirty="0">
                          <a:solidFill>
                            <a:sysClr val="windowText" lastClr="000000"/>
                          </a:solidFill>
                          <a:latin typeface="+mn-lt"/>
                        </a:rPr>
                        <a:t>Exact</a:t>
                      </a:r>
                    </a:p>
                  </a:txBody>
                  <a:tcPr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ysClr val="windowText" lastClr="000000"/>
                          </a:solidFill>
                          <a:latin typeface="+mn-lt"/>
                        </a:rPr>
                        <a:t>Rare or impossible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1" dirty="0">
                          <a:solidFill>
                            <a:schemeClr val="accent1">
                              <a:lumMod val="75000"/>
                            </a:schemeClr>
                          </a:solidFill>
                          <a:latin typeface="+mn-lt"/>
                        </a:rPr>
                        <a:t>Simulation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71617">
                <a:tc>
                  <a:txBody>
                    <a:bodyPr/>
                    <a:lstStyle/>
                    <a:p>
                      <a:pPr algn="l"/>
                      <a:r>
                        <a:rPr lang="en-US" sz="2000" b="0" i="1" dirty="0">
                          <a:solidFill>
                            <a:sysClr val="windowText" lastClr="000000"/>
                          </a:solidFill>
                          <a:latin typeface="+mn-lt"/>
                        </a:rPr>
                        <a:t>Approximate</a:t>
                      </a:r>
                    </a:p>
                  </a:txBody>
                  <a:tcPr anchor="ctr">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ysClr val="windowText" lastClr="000000"/>
                          </a:solidFill>
                          <a:latin typeface="+mn-lt"/>
                        </a:rPr>
                        <a:t>Stochastics,</a:t>
                      </a:r>
                      <a:br>
                        <a:rPr lang="en-US" sz="2000" b="0" dirty="0">
                          <a:solidFill>
                            <a:sysClr val="windowText" lastClr="000000"/>
                          </a:solidFill>
                          <a:latin typeface="+mn-lt"/>
                        </a:rPr>
                      </a:br>
                      <a:r>
                        <a:rPr lang="en-US" sz="2000" b="0" dirty="0">
                          <a:solidFill>
                            <a:sysClr val="windowText" lastClr="000000"/>
                          </a:solidFill>
                          <a:latin typeface="+mn-lt"/>
                        </a:rPr>
                        <a:t>Optimization</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b="0" dirty="0">
                          <a:solidFill>
                            <a:sysClr val="windowText" lastClr="000000"/>
                          </a:solidFill>
                          <a:latin typeface="+mn-lt"/>
                        </a:rPr>
                        <a:t>Actual practice</a:t>
                      </a:r>
                    </a:p>
                  </a:txBody>
                  <a:tcPr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12598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not experiment with the </a:t>
            </a:r>
            <a:r>
              <a:rPr lang="en-US" i="1" dirty="0"/>
              <a:t>actual</a:t>
            </a:r>
            <a:r>
              <a:rPr lang="en-US" dirty="0"/>
              <a:t> system?</a:t>
            </a:r>
            <a:br>
              <a:rPr lang="en-US" dirty="0"/>
            </a:br>
            <a:r>
              <a:rPr lang="en-US" dirty="0">
                <a:solidFill>
                  <a:schemeClr val="bg1">
                    <a:lumMod val="50000"/>
                  </a:schemeClr>
                </a:solidFill>
              </a:rPr>
              <a:t>You’d surely be looking at the right thing…</a:t>
            </a:r>
          </a:p>
        </p:txBody>
      </p:sp>
      <p:sp>
        <p:nvSpPr>
          <p:cNvPr id="3" name="Content Placeholder 2"/>
          <p:cNvSpPr>
            <a:spLocks noGrp="1"/>
          </p:cNvSpPr>
          <p:nvPr>
            <p:ph idx="1"/>
          </p:nvPr>
        </p:nvSpPr>
        <p:spPr/>
        <p:txBody>
          <a:bodyPr>
            <a:normAutofit/>
          </a:bodyPr>
          <a:lstStyle/>
          <a:p>
            <a:pPr marL="0" indent="0">
              <a:buNone/>
            </a:pPr>
            <a:r>
              <a:rPr lang="en-US" dirty="0"/>
              <a:t>It's often impossible to do so in reality</a:t>
            </a:r>
            <a:br>
              <a:rPr lang="en-US" dirty="0"/>
            </a:br>
            <a:r>
              <a:rPr lang="en-US" dirty="0"/>
              <a:t>- system doesn’t exist</a:t>
            </a:r>
            <a:br>
              <a:rPr lang="en-US" dirty="0"/>
            </a:br>
            <a:r>
              <a:rPr lang="en-US" dirty="0"/>
              <a:t>- could be disruptive, expensive, dangerous</a:t>
            </a:r>
          </a:p>
          <a:p>
            <a:pPr marL="0" indent="0">
              <a:buNone/>
            </a:pPr>
            <a:endParaRPr lang="en-US" dirty="0"/>
          </a:p>
          <a:p>
            <a:pPr marL="0" indent="0">
              <a:buNone/>
            </a:pPr>
            <a:r>
              <a:rPr lang="en-US" sz="2000" dirty="0"/>
              <a:t>Examples:</a:t>
            </a:r>
          </a:p>
          <a:p>
            <a:pPr marL="0" indent="0">
              <a:buNone/>
            </a:pPr>
            <a:r>
              <a:rPr lang="en-US" sz="2000" dirty="0"/>
              <a:t>- Examine new tactics without endangering planes or people</a:t>
            </a:r>
          </a:p>
          <a:p>
            <a:pPr marL="0" indent="0">
              <a:buNone/>
            </a:pPr>
            <a:r>
              <a:rPr lang="en-US" sz="2000" dirty="0"/>
              <a:t>- Examine more configurations than we have time or money to consider</a:t>
            </a:r>
          </a:p>
        </p:txBody>
      </p:sp>
      <p:sp>
        <p:nvSpPr>
          <p:cNvPr id="4" name="Slide Number Placeholder 3"/>
          <p:cNvSpPr>
            <a:spLocks noGrp="1"/>
          </p:cNvSpPr>
          <p:nvPr>
            <p:ph type="sldNum" sz="quarter" idx="12"/>
          </p:nvPr>
        </p:nvSpPr>
        <p:spPr/>
        <p:txBody>
          <a:bodyPr/>
          <a:lstStyle/>
          <a:p>
            <a:fld id="{474E2427-8788-484D-A54B-CA5B3637160B}" type="slidenum">
              <a:rPr lang="en-US" smtClean="0"/>
              <a:t>26</a:t>
            </a:fld>
            <a:endParaRPr lang="en-US"/>
          </a:p>
        </p:txBody>
      </p:sp>
      <p:sp>
        <p:nvSpPr>
          <p:cNvPr id="5" name="TextBox 4"/>
          <p:cNvSpPr txBox="1"/>
          <p:nvPr/>
        </p:nvSpPr>
        <p:spPr>
          <a:xfrm>
            <a:off x="838200" y="5476014"/>
            <a:ext cx="10607040" cy="954107"/>
          </a:xfrm>
          <a:prstGeom prst="rect">
            <a:avLst/>
          </a:prstGeom>
          <a:noFill/>
        </p:spPr>
        <p:txBody>
          <a:bodyPr wrap="square" rtlCol="0">
            <a:spAutoFit/>
          </a:bodyPr>
          <a:lstStyle/>
          <a:p>
            <a:r>
              <a:rPr lang="en-US" sz="2800" dirty="0"/>
              <a:t>Simulation: a tool to experiment with new systems, configurations, or processes when using the real system is not a viable option</a:t>
            </a:r>
          </a:p>
        </p:txBody>
      </p:sp>
    </p:spTree>
    <p:extLst>
      <p:ext uri="{BB962C8B-B14F-4D97-AF65-F5344CB8AC3E}">
        <p14:creationId xmlns:p14="http://schemas.microsoft.com/office/powerpoint/2010/main" val="36389369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accent1">
                    <a:lumMod val="75000"/>
                  </a:schemeClr>
                </a:solidFill>
              </a:rPr>
              <a:t>Models</a:t>
            </a:r>
            <a:r>
              <a:rPr lang="en-US" dirty="0"/>
              <a:t> are abstracted representations of </a:t>
            </a:r>
            <a:br>
              <a:rPr lang="en-US" dirty="0"/>
            </a:br>
            <a:r>
              <a:rPr lang="en-US" dirty="0"/>
              <a:t>&amp; assumptions about a system of interest</a:t>
            </a:r>
          </a:p>
        </p:txBody>
      </p:sp>
      <p:sp>
        <p:nvSpPr>
          <p:cNvPr id="5" name="Content Placeholder 4"/>
          <p:cNvSpPr>
            <a:spLocks noGrp="1"/>
          </p:cNvSpPr>
          <p:nvPr>
            <p:ph sz="half" idx="1"/>
          </p:nvPr>
        </p:nvSpPr>
        <p:spPr>
          <a:xfrm>
            <a:off x="838198" y="1825625"/>
            <a:ext cx="5029200" cy="4560184"/>
          </a:xfrm>
        </p:spPr>
        <p:txBody>
          <a:bodyPr>
            <a:normAutofit/>
          </a:bodyPr>
          <a:lstStyle/>
          <a:p>
            <a:pPr marL="0" indent="0">
              <a:buNone/>
            </a:pPr>
            <a:r>
              <a:rPr lang="en-US" i="1" dirty="0"/>
              <a:t>Physical (iconic) models</a:t>
            </a:r>
          </a:p>
          <a:p>
            <a:pPr marL="0" indent="0">
              <a:buNone/>
            </a:pPr>
            <a:endParaRPr lang="en-US" i="1" dirty="0"/>
          </a:p>
          <a:p>
            <a:pPr marL="0" indent="0">
              <a:buNone/>
            </a:pPr>
            <a:r>
              <a:rPr lang="en-US" dirty="0"/>
              <a:t>Tabletop material-handling</a:t>
            </a:r>
          </a:p>
          <a:p>
            <a:pPr marL="0" indent="0">
              <a:buNone/>
            </a:pPr>
            <a:r>
              <a:rPr lang="en-US" dirty="0"/>
              <a:t>Mock-ups of facilities</a:t>
            </a:r>
          </a:p>
          <a:p>
            <a:pPr marL="0" indent="0">
              <a:buNone/>
            </a:pPr>
            <a:r>
              <a:rPr lang="en-US" dirty="0"/>
              <a:t>Flight simulators</a:t>
            </a:r>
          </a:p>
          <a:p>
            <a:pPr marL="0" indent="0">
              <a:buNone/>
            </a:pPr>
            <a:r>
              <a:rPr lang="en-US" dirty="0"/>
              <a:t>Scale models (wind tunnels?)</a:t>
            </a:r>
          </a:p>
          <a:p>
            <a:pPr marL="0" indent="0">
              <a:buNone/>
            </a:pPr>
            <a:br>
              <a:rPr lang="en-US" dirty="0"/>
            </a:br>
            <a:endParaRPr lang="en-US" dirty="0"/>
          </a:p>
          <a:p>
            <a:pPr marL="0" indent="0" algn="r">
              <a:buNone/>
            </a:pPr>
            <a:r>
              <a:rPr lang="en-US" dirty="0">
                <a:solidFill>
                  <a:schemeClr val="accent1">
                    <a:lumMod val="75000"/>
                  </a:schemeClr>
                </a:solidFill>
              </a:rPr>
              <a:t>Our focus in this course</a:t>
            </a:r>
            <a:endParaRPr lang="en-US" dirty="0"/>
          </a:p>
        </p:txBody>
      </p:sp>
      <p:sp>
        <p:nvSpPr>
          <p:cNvPr id="6" name="Content Placeholder 5"/>
          <p:cNvSpPr>
            <a:spLocks noGrp="1"/>
          </p:cNvSpPr>
          <p:nvPr>
            <p:ph sz="half" idx="2"/>
          </p:nvPr>
        </p:nvSpPr>
        <p:spPr>
          <a:xfrm>
            <a:off x="6324600" y="1825625"/>
            <a:ext cx="5029200" cy="4560185"/>
          </a:xfrm>
        </p:spPr>
        <p:txBody>
          <a:bodyPr>
            <a:normAutofit/>
          </a:bodyPr>
          <a:lstStyle/>
          <a:p>
            <a:pPr marL="0" indent="0">
              <a:buNone/>
            </a:pPr>
            <a:r>
              <a:rPr lang="en-US" i="1" dirty="0"/>
              <a:t>Logical (mathematical) models</a:t>
            </a:r>
          </a:p>
          <a:p>
            <a:pPr marL="0" indent="0">
              <a:buNone/>
            </a:pPr>
            <a:endParaRPr lang="en-US" dirty="0"/>
          </a:p>
          <a:p>
            <a:pPr marL="0" indent="0">
              <a:buNone/>
            </a:pPr>
            <a:r>
              <a:rPr lang="en-US" dirty="0"/>
              <a:t>Approximations, assumptions</a:t>
            </a:r>
          </a:p>
          <a:p>
            <a:pPr marL="0" indent="0">
              <a:buNone/>
            </a:pPr>
            <a:endParaRPr lang="en-US" dirty="0"/>
          </a:p>
          <a:p>
            <a:pPr marL="0" indent="0">
              <a:buNone/>
            </a:pPr>
            <a:r>
              <a:rPr lang="en-US" dirty="0"/>
              <a:t>Often are computer programs</a:t>
            </a:r>
          </a:p>
          <a:p>
            <a:pPr marL="0" indent="0">
              <a:buNone/>
            </a:pPr>
            <a:endParaRPr lang="en-US" dirty="0"/>
          </a:p>
          <a:p>
            <a:pPr marL="0" indent="0">
              <a:buNone/>
            </a:pPr>
            <a:r>
              <a:rPr lang="en-US" dirty="0"/>
              <a:t>Exercised to learn about model (and system) behavior</a:t>
            </a:r>
          </a:p>
        </p:txBody>
      </p:sp>
      <p:sp>
        <p:nvSpPr>
          <p:cNvPr id="4" name="Slide Number Placeholder 3"/>
          <p:cNvSpPr>
            <a:spLocks noGrp="1"/>
          </p:cNvSpPr>
          <p:nvPr>
            <p:ph type="sldNum" sz="quarter" idx="12"/>
          </p:nvPr>
        </p:nvSpPr>
        <p:spPr/>
        <p:txBody>
          <a:bodyPr/>
          <a:lstStyle/>
          <a:p>
            <a:fld id="{474E2427-8788-484D-A54B-CA5B3637160B}" type="slidenum">
              <a:rPr lang="en-US" smtClean="0"/>
              <a:t>27</a:t>
            </a:fld>
            <a:endParaRPr lang="en-US"/>
          </a:p>
        </p:txBody>
      </p:sp>
      <p:cxnSp>
        <p:nvCxnSpPr>
          <p:cNvPr id="7" name="Elbow Connector 6"/>
          <p:cNvCxnSpPr/>
          <p:nvPr/>
        </p:nvCxnSpPr>
        <p:spPr>
          <a:xfrm rot="5400000" flipH="1" flipV="1">
            <a:off x="4184073" y="3751118"/>
            <a:ext cx="3865417" cy="457202"/>
          </a:xfrm>
          <a:prstGeom prst="bentConnector3">
            <a:avLst>
              <a:gd name="adj1" fmla="val 10000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4788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DOD classifies models differently</a:t>
            </a:r>
          </a:p>
        </p:txBody>
      </p:sp>
      <p:sp>
        <p:nvSpPr>
          <p:cNvPr id="5" name="Content Placeholder 4"/>
          <p:cNvSpPr>
            <a:spLocks noGrp="1"/>
          </p:cNvSpPr>
          <p:nvPr>
            <p:ph sz="half" idx="1"/>
          </p:nvPr>
        </p:nvSpPr>
        <p:spPr/>
        <p:txBody>
          <a:bodyPr>
            <a:normAutofit/>
          </a:bodyPr>
          <a:lstStyle/>
          <a:p>
            <a:pPr marL="0" indent="0">
              <a:buNone/>
            </a:pPr>
            <a:r>
              <a:rPr lang="en-US" dirty="0"/>
              <a:t>Live</a:t>
            </a:r>
            <a:br>
              <a:rPr lang="en-US" dirty="0"/>
            </a:br>
            <a:endParaRPr lang="en-US" dirty="0"/>
          </a:p>
          <a:p>
            <a:pPr marL="0" indent="0">
              <a:buNone/>
            </a:pPr>
            <a:endParaRPr lang="en-US" dirty="0"/>
          </a:p>
          <a:p>
            <a:pPr marL="0" indent="0">
              <a:buNone/>
            </a:pPr>
            <a:r>
              <a:rPr lang="en-US" dirty="0"/>
              <a:t>Virtual</a:t>
            </a:r>
            <a:br>
              <a:rPr lang="en-US" dirty="0"/>
            </a:br>
            <a:endParaRPr lang="en-US" dirty="0"/>
          </a:p>
          <a:p>
            <a:pPr marL="0" indent="0">
              <a:buNone/>
            </a:pPr>
            <a:endParaRPr lang="en-US" dirty="0"/>
          </a:p>
          <a:p>
            <a:pPr marL="0" indent="0">
              <a:buNone/>
            </a:pPr>
            <a:r>
              <a:rPr lang="en-US" dirty="0"/>
              <a:t>Constructive</a:t>
            </a:r>
          </a:p>
        </p:txBody>
      </p:sp>
      <p:sp>
        <p:nvSpPr>
          <p:cNvPr id="6" name="Content Placeholder 5"/>
          <p:cNvSpPr>
            <a:spLocks noGrp="1"/>
          </p:cNvSpPr>
          <p:nvPr>
            <p:ph sz="half" idx="2"/>
          </p:nvPr>
        </p:nvSpPr>
        <p:spPr>
          <a:xfrm>
            <a:off x="4038600" y="1825627"/>
            <a:ext cx="7315200" cy="4762209"/>
          </a:xfrm>
        </p:spPr>
        <p:txBody>
          <a:bodyPr>
            <a:normAutofit/>
          </a:bodyPr>
          <a:lstStyle/>
          <a:p>
            <a:pPr marL="0" indent="0">
              <a:buNone/>
            </a:pPr>
            <a:r>
              <a:rPr lang="en-US" dirty="0"/>
              <a:t>Use actual systems, like in large exercises</a:t>
            </a:r>
            <a:br>
              <a:rPr lang="en-US" dirty="0"/>
            </a:br>
            <a:endParaRPr lang="en-US" dirty="0"/>
          </a:p>
          <a:p>
            <a:pPr marL="0" indent="0">
              <a:buNone/>
            </a:pPr>
            <a:endParaRPr lang="en-US" dirty="0"/>
          </a:p>
          <a:p>
            <a:pPr marL="0" indent="0">
              <a:buNone/>
            </a:pPr>
            <a:r>
              <a:rPr lang="en-US" dirty="0"/>
              <a:t>Embed personnel in simulated environment </a:t>
            </a:r>
            <a:r>
              <a:rPr lang="en-US" dirty="0">
                <a:solidFill>
                  <a:schemeClr val="bg1">
                    <a:lumMod val="50000"/>
                  </a:schemeClr>
                </a:solidFill>
              </a:rPr>
              <a:t>E.g., a flight simulator – “human in the loop”</a:t>
            </a:r>
          </a:p>
          <a:p>
            <a:pPr marL="0" indent="0">
              <a:buNone/>
            </a:pPr>
            <a:endParaRPr lang="en-US" dirty="0"/>
          </a:p>
          <a:p>
            <a:pPr marL="0" indent="0">
              <a:buNone/>
            </a:pPr>
            <a:r>
              <a:rPr lang="en-US" dirty="0"/>
              <a:t>Entire system/process is simulated</a:t>
            </a:r>
            <a:br>
              <a:rPr lang="en-US" dirty="0"/>
            </a:br>
            <a:r>
              <a:rPr lang="en-US" dirty="0">
                <a:solidFill>
                  <a:schemeClr val="bg1">
                    <a:lumMod val="50000"/>
                  </a:schemeClr>
                </a:solidFill>
              </a:rPr>
              <a:t>E.g., a combat simulation for analysis</a:t>
            </a:r>
          </a:p>
          <a:p>
            <a:pPr marL="0" indent="0">
              <a:buNone/>
            </a:pPr>
            <a:endParaRPr lang="en-US" dirty="0">
              <a:solidFill>
                <a:schemeClr val="bg1">
                  <a:lumMod val="50000"/>
                </a:schemeClr>
              </a:solidFill>
            </a:endParaRPr>
          </a:p>
          <a:p>
            <a:pPr marL="0" indent="0">
              <a:buNone/>
            </a:pPr>
            <a:r>
              <a:rPr lang="en-US" dirty="0">
                <a:solidFill>
                  <a:schemeClr val="accent1">
                    <a:lumMod val="75000"/>
                  </a:schemeClr>
                </a:solidFill>
              </a:rPr>
              <a:t>Our focus in 561 – both building &amp; analyzing</a:t>
            </a:r>
          </a:p>
        </p:txBody>
      </p:sp>
      <p:sp>
        <p:nvSpPr>
          <p:cNvPr id="4" name="Slide Number Placeholder 3"/>
          <p:cNvSpPr>
            <a:spLocks noGrp="1"/>
          </p:cNvSpPr>
          <p:nvPr>
            <p:ph type="sldNum" sz="quarter" idx="12"/>
          </p:nvPr>
        </p:nvSpPr>
        <p:spPr/>
        <p:txBody>
          <a:bodyPr/>
          <a:lstStyle/>
          <a:p>
            <a:fld id="{474E2427-8788-484D-A54B-CA5B3637160B}" type="slidenum">
              <a:rPr lang="en-US" smtClean="0"/>
              <a:t>28</a:t>
            </a:fld>
            <a:endParaRPr lang="en-US"/>
          </a:p>
        </p:txBody>
      </p:sp>
      <p:cxnSp>
        <p:nvCxnSpPr>
          <p:cNvPr id="8" name="Elbow Connector 7"/>
          <p:cNvCxnSpPr/>
          <p:nvPr/>
        </p:nvCxnSpPr>
        <p:spPr>
          <a:xfrm rot="10800000">
            <a:off x="1870364" y="5122719"/>
            <a:ext cx="2168238" cy="1132609"/>
          </a:xfrm>
          <a:prstGeom prst="bentConnector3">
            <a:avLst>
              <a:gd name="adj1" fmla="val 99840"/>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34218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can we study logical </a:t>
            </a:r>
            <a:br>
              <a:rPr lang="en-US" dirty="0"/>
            </a:br>
            <a:r>
              <a:rPr lang="en-US" dirty="0">
                <a:solidFill>
                  <a:schemeClr val="bg1">
                    <a:lumMod val="50000"/>
                  </a:schemeClr>
                </a:solidFill>
              </a:rPr>
              <a:t>(mathematical)</a:t>
            </a:r>
            <a:r>
              <a:rPr lang="en-US" dirty="0"/>
              <a:t> models?</a:t>
            </a:r>
          </a:p>
        </p:txBody>
      </p:sp>
      <p:sp>
        <p:nvSpPr>
          <p:cNvPr id="6" name="Content Placeholder 5"/>
          <p:cNvSpPr>
            <a:spLocks noGrp="1"/>
          </p:cNvSpPr>
          <p:nvPr>
            <p:ph idx="1"/>
          </p:nvPr>
        </p:nvSpPr>
        <p:spPr/>
        <p:txBody>
          <a:bodyPr/>
          <a:lstStyle/>
          <a:p>
            <a:pPr marL="0" indent="0">
              <a:buNone/>
            </a:pPr>
            <a:r>
              <a:rPr lang="en-US" dirty="0"/>
              <a:t>If a model is simple enough, use traditional analysis…get exact results &amp; lots of insight</a:t>
            </a:r>
            <a:br>
              <a:rPr lang="en-US" dirty="0"/>
            </a:br>
            <a:r>
              <a:rPr lang="en-US" dirty="0">
                <a:solidFill>
                  <a:schemeClr val="bg1">
                    <a:lumMod val="50000"/>
                  </a:schemeClr>
                </a:solidFill>
              </a:rPr>
              <a:t>Queueing theory, </a:t>
            </a:r>
            <a:r>
              <a:rPr lang="en-US" dirty="0" err="1">
                <a:solidFill>
                  <a:schemeClr val="bg1">
                    <a:lumMod val="50000"/>
                  </a:schemeClr>
                </a:solidFill>
              </a:rPr>
              <a:t>diff.eq</a:t>
            </a:r>
            <a:r>
              <a:rPr lang="en-US" dirty="0">
                <a:solidFill>
                  <a:schemeClr val="bg1">
                    <a:lumMod val="50000"/>
                  </a:schemeClr>
                </a:solidFill>
              </a:rPr>
              <a:t>, linear programming</a:t>
            </a:r>
          </a:p>
          <a:p>
            <a:pPr marL="0" indent="0">
              <a:buNone/>
            </a:pPr>
            <a:endParaRPr lang="en-US" dirty="0"/>
          </a:p>
          <a:p>
            <a:pPr marL="0" indent="0">
              <a:buNone/>
            </a:pPr>
            <a:r>
              <a:rPr lang="en-US" dirty="0"/>
              <a:t>But, complex systems rarely admit simple models with validity—oversimplifying is risky!</a:t>
            </a:r>
          </a:p>
          <a:p>
            <a:pPr marL="0" indent="0">
              <a:buNone/>
            </a:pPr>
            <a:endParaRPr lang="en-US" dirty="0"/>
          </a:p>
          <a:p>
            <a:pPr marL="0" indent="0">
              <a:buNone/>
            </a:pPr>
            <a:r>
              <a:rPr lang="en-US" dirty="0"/>
              <a:t>If complex systems require complex models &amp; analytic methods don’t apply…what to do?</a:t>
            </a:r>
          </a:p>
        </p:txBody>
      </p:sp>
      <p:sp>
        <p:nvSpPr>
          <p:cNvPr id="5" name="Slide Number Placeholder 4"/>
          <p:cNvSpPr>
            <a:spLocks noGrp="1"/>
          </p:cNvSpPr>
          <p:nvPr>
            <p:ph type="sldNum" sz="quarter" idx="12"/>
          </p:nvPr>
        </p:nvSpPr>
        <p:spPr/>
        <p:txBody>
          <a:bodyPr/>
          <a:lstStyle/>
          <a:p>
            <a:fld id="{474E2427-8788-484D-A54B-CA5B3637160B}" type="slidenum">
              <a:rPr lang="en-US" smtClean="0"/>
              <a:t>29</a:t>
            </a:fld>
            <a:endParaRPr lang="en-US"/>
          </a:p>
        </p:txBody>
      </p:sp>
    </p:spTree>
    <p:extLst>
      <p:ext uri="{BB962C8B-B14F-4D97-AF65-F5344CB8AC3E}">
        <p14:creationId xmlns:p14="http://schemas.microsoft.com/office/powerpoint/2010/main" val="3272154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B37-B1A6-4C37-9BC6-554E6019D5D0}"/>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D79A0C62-7744-434E-AF7E-8BFFAE36B8C4}"/>
              </a:ext>
            </a:extLst>
          </p:cNvPr>
          <p:cNvSpPr>
            <a:spLocks noGrp="1"/>
          </p:cNvSpPr>
          <p:nvPr>
            <p:ph idx="1"/>
          </p:nvPr>
        </p:nvSpPr>
        <p:spPr>
          <a:xfrm>
            <a:off x="838200" y="1825624"/>
            <a:ext cx="10515600" cy="4545195"/>
          </a:xfrm>
        </p:spPr>
        <p:txBody>
          <a:bodyPr>
            <a:normAutofit/>
          </a:bodyPr>
          <a:lstStyle/>
          <a:p>
            <a:pPr marL="514350" indent="-514350">
              <a:spcAft>
                <a:spcPts val="1200"/>
              </a:spcAft>
              <a:buFont typeface="+mj-lt"/>
              <a:buAutoNum type="arabicPeriod"/>
            </a:pPr>
            <a:r>
              <a:rPr lang="en-US" dirty="0"/>
              <a:t>Acquaint ourselves with each other and the course</a:t>
            </a:r>
            <a:br>
              <a:rPr lang="en-US" dirty="0"/>
            </a:br>
            <a:endParaRPr lang="en-US" dirty="0"/>
          </a:p>
          <a:p>
            <a:pPr marL="514350" indent="-514350">
              <a:spcAft>
                <a:spcPts val="1200"/>
              </a:spcAft>
              <a:buFont typeface="+mj-lt"/>
              <a:buAutoNum type="arabicPeriod"/>
            </a:pPr>
            <a:r>
              <a:rPr lang="en-US" dirty="0"/>
              <a:t>Practice simulation through a simple Monte Carlo activity</a:t>
            </a:r>
            <a:br>
              <a:rPr lang="en-US" dirty="0"/>
            </a:br>
            <a:endParaRPr lang="en-US" dirty="0"/>
          </a:p>
          <a:p>
            <a:pPr marL="514350" indent="-514350">
              <a:spcAft>
                <a:spcPts val="1200"/>
              </a:spcAft>
              <a:buFont typeface="+mj-lt"/>
              <a:buAutoNum type="arabicPeriod"/>
            </a:pPr>
            <a:r>
              <a:rPr lang="en-US" dirty="0"/>
              <a:t>Learn some of the basics of simulation</a:t>
            </a:r>
            <a:br>
              <a:rPr lang="en-US" dirty="0"/>
            </a:br>
            <a:endParaRPr lang="en-US" dirty="0"/>
          </a:p>
        </p:txBody>
      </p:sp>
      <p:sp>
        <p:nvSpPr>
          <p:cNvPr id="4" name="Slide Number Placeholder 3">
            <a:extLst>
              <a:ext uri="{FF2B5EF4-FFF2-40B4-BE49-F238E27FC236}">
                <a16:creationId xmlns:a16="http://schemas.microsoft.com/office/drawing/2014/main" id="{CACF8D85-52EA-4D94-9A96-9593C31CE4AD}"/>
              </a:ext>
            </a:extLst>
          </p:cNvPr>
          <p:cNvSpPr>
            <a:spLocks noGrp="1"/>
          </p:cNvSpPr>
          <p:nvPr>
            <p:ph type="sldNum" sz="quarter" idx="12"/>
          </p:nvPr>
        </p:nvSpPr>
        <p:spPr/>
        <p:txBody>
          <a:bodyPr/>
          <a:lstStyle/>
          <a:p>
            <a:fld id="{474E2427-8788-484D-A54B-CA5B3637160B}" type="slidenum">
              <a:rPr lang="en-US" smtClean="0"/>
              <a:t>3</a:t>
            </a:fld>
            <a:endParaRPr lang="en-US"/>
          </a:p>
        </p:txBody>
      </p:sp>
    </p:spTree>
    <p:extLst>
      <p:ext uri="{BB962C8B-B14F-4D97-AF65-F5344CB8AC3E}">
        <p14:creationId xmlns:p14="http://schemas.microsoft.com/office/powerpoint/2010/main" val="12530795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Simulation! Particularly, computer simulation!</a:t>
            </a:r>
          </a:p>
        </p:txBody>
      </p:sp>
      <p:sp>
        <p:nvSpPr>
          <p:cNvPr id="3" name="Content Placeholder 2"/>
          <p:cNvSpPr>
            <a:spLocks noGrp="1"/>
          </p:cNvSpPr>
          <p:nvPr>
            <p:ph idx="1"/>
          </p:nvPr>
        </p:nvSpPr>
        <p:spPr/>
        <p:txBody>
          <a:bodyPr/>
          <a:lstStyle/>
          <a:p>
            <a:pPr marL="0" indent="0">
              <a:buNone/>
            </a:pPr>
            <a:r>
              <a:rPr lang="en-US" dirty="0"/>
              <a:t>This refers to methods for studying </a:t>
            </a:r>
            <a:br>
              <a:rPr lang="en-US" dirty="0"/>
            </a:br>
            <a:r>
              <a:rPr lang="en-US" dirty="0"/>
              <a:t>a wide variety of models of systems</a:t>
            </a:r>
          </a:p>
          <a:p>
            <a:pPr marL="0" indent="0">
              <a:buNone/>
            </a:pPr>
            <a:endParaRPr lang="en-US" dirty="0"/>
          </a:p>
          <a:p>
            <a:pPr marL="0" indent="0">
              <a:buNone/>
            </a:pPr>
            <a:r>
              <a:rPr lang="en-US" dirty="0"/>
              <a:t>Numerically evaluate models on a computer &amp; use software to imitate system behavior</a:t>
            </a:r>
          </a:p>
          <a:p>
            <a:pPr marL="0" indent="0">
              <a:buNone/>
            </a:pPr>
            <a:endParaRPr lang="en-US" dirty="0"/>
          </a:p>
          <a:p>
            <a:pPr marL="0" indent="0">
              <a:buNone/>
            </a:pPr>
            <a:r>
              <a:rPr lang="en-US" dirty="0"/>
              <a:t>You </a:t>
            </a:r>
            <a:r>
              <a:rPr lang="en-US" i="1" dirty="0"/>
              <a:t>can</a:t>
            </a:r>
            <a:r>
              <a:rPr lang="en-US" dirty="0"/>
              <a:t> use for simple models, but analytic solutions are superior when they’re feasible</a:t>
            </a:r>
          </a:p>
        </p:txBody>
      </p:sp>
      <p:sp>
        <p:nvSpPr>
          <p:cNvPr id="4" name="Slide Number Placeholder 3"/>
          <p:cNvSpPr>
            <a:spLocks noGrp="1"/>
          </p:cNvSpPr>
          <p:nvPr>
            <p:ph type="sldNum" sz="quarter" idx="12"/>
          </p:nvPr>
        </p:nvSpPr>
        <p:spPr/>
        <p:txBody>
          <a:bodyPr/>
          <a:lstStyle/>
          <a:p>
            <a:fld id="{474E2427-8788-484D-A54B-CA5B3637160B}" type="slidenum">
              <a:rPr lang="en-US" smtClean="0"/>
              <a:t>30</a:t>
            </a:fld>
            <a:endParaRPr lang="en-US"/>
          </a:p>
        </p:txBody>
      </p:sp>
    </p:spTree>
    <p:extLst>
      <p:ext uri="{BB962C8B-B14F-4D97-AF65-F5344CB8AC3E}">
        <p14:creationId xmlns:p14="http://schemas.microsoft.com/office/powerpoint/2010/main" val="11017826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simulation, again?</a:t>
            </a:r>
            <a:endParaRPr lang="en-US" dirty="0">
              <a:solidFill>
                <a:schemeClr val="bg1">
                  <a:lumMod val="50000"/>
                </a:schemeClr>
              </a:solidFill>
            </a:endParaRPr>
          </a:p>
        </p:txBody>
      </p:sp>
      <p:sp>
        <p:nvSpPr>
          <p:cNvPr id="3" name="Content Placeholder 2"/>
          <p:cNvSpPr>
            <a:spLocks noGrp="1"/>
          </p:cNvSpPr>
          <p:nvPr>
            <p:ph idx="1"/>
          </p:nvPr>
        </p:nvSpPr>
        <p:spPr/>
        <p:txBody>
          <a:bodyPr/>
          <a:lstStyle/>
          <a:p>
            <a:pPr marL="0" indent="0">
              <a:buNone/>
            </a:pPr>
            <a:r>
              <a:rPr lang="en-US" dirty="0"/>
              <a:t>A simulation is a model of a real-world system used to improve understanding</a:t>
            </a:r>
          </a:p>
          <a:p>
            <a:pPr marL="0" indent="0">
              <a:buNone/>
            </a:pPr>
            <a:endParaRPr lang="en-US" dirty="0"/>
          </a:p>
          <a:p>
            <a:pPr marL="0" indent="0">
              <a:buNone/>
            </a:pPr>
            <a:r>
              <a:rPr lang="en-US" dirty="0">
                <a:solidFill>
                  <a:schemeClr val="accent5">
                    <a:lumMod val="75000"/>
                  </a:schemeClr>
                </a:solidFill>
              </a:rPr>
              <a:t>Imitating a real-world system over time</a:t>
            </a:r>
            <a:br>
              <a:rPr lang="en-US" dirty="0"/>
            </a:br>
            <a:r>
              <a:rPr lang="en-US" dirty="0"/>
              <a:t>is the activity of simulating</a:t>
            </a:r>
          </a:p>
        </p:txBody>
      </p:sp>
      <p:sp>
        <p:nvSpPr>
          <p:cNvPr id="4" name="Slide Number Placeholder 3"/>
          <p:cNvSpPr>
            <a:spLocks noGrp="1"/>
          </p:cNvSpPr>
          <p:nvPr>
            <p:ph type="sldNum" sz="quarter" idx="12"/>
          </p:nvPr>
        </p:nvSpPr>
        <p:spPr/>
        <p:txBody>
          <a:bodyPr/>
          <a:lstStyle/>
          <a:p>
            <a:fld id="{474E2427-8788-484D-A54B-CA5B3637160B}" type="slidenum">
              <a:rPr lang="en-US" smtClean="0"/>
              <a:t>31</a:t>
            </a:fld>
            <a:endParaRPr lang="en-US"/>
          </a:p>
        </p:txBody>
      </p:sp>
    </p:spTree>
    <p:extLst>
      <p:ext uri="{BB962C8B-B14F-4D97-AF65-F5344CB8AC3E}">
        <p14:creationId xmlns:p14="http://schemas.microsoft.com/office/powerpoint/2010/main" val="22978548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really, what is simulation?</a:t>
            </a:r>
          </a:p>
        </p:txBody>
      </p:sp>
      <p:sp>
        <p:nvSpPr>
          <p:cNvPr id="3" name="Content Placeholder 2"/>
          <p:cNvSpPr>
            <a:spLocks noGrp="1"/>
          </p:cNvSpPr>
          <p:nvPr>
            <p:ph idx="1"/>
          </p:nvPr>
        </p:nvSpPr>
        <p:spPr/>
        <p:txBody>
          <a:bodyPr/>
          <a:lstStyle/>
          <a:p>
            <a:pPr marL="0" indent="0">
              <a:buNone/>
            </a:pPr>
            <a:r>
              <a:rPr lang="en-US" dirty="0">
                <a:solidFill>
                  <a:srgbClr val="FFC000"/>
                </a:solidFill>
              </a:rPr>
              <a:t>🌟 </a:t>
            </a:r>
            <a:r>
              <a:rPr lang="en-US" dirty="0"/>
              <a:t>Simulation is a sampling experiment </a:t>
            </a:r>
            <a:br>
              <a:rPr lang="en-US" dirty="0"/>
            </a:br>
            <a:r>
              <a:rPr lang="en-US" dirty="0"/>
              <a:t>      that is performed using a model </a:t>
            </a:r>
            <a:r>
              <a:rPr lang="en-US" dirty="0">
                <a:solidFill>
                  <a:srgbClr val="FFC000"/>
                </a:solidFill>
              </a:rPr>
              <a:t>🌟</a:t>
            </a:r>
            <a:endParaRPr lang="en-US" dirty="0"/>
          </a:p>
          <a:p>
            <a:pPr marL="0" indent="0">
              <a:buNone/>
            </a:pPr>
            <a:endParaRPr lang="en-US" dirty="0"/>
          </a:p>
          <a:p>
            <a:pPr marL="0" indent="0">
              <a:buNone/>
            </a:pPr>
            <a:r>
              <a:rPr lang="en-US" dirty="0"/>
              <a:t>This makes simulation a </a:t>
            </a:r>
            <a:r>
              <a:rPr lang="en-US" dirty="0">
                <a:solidFill>
                  <a:schemeClr val="accent1">
                    <a:lumMod val="75000"/>
                  </a:schemeClr>
                </a:solidFill>
              </a:rPr>
              <a:t>statistical</a:t>
            </a:r>
            <a:r>
              <a:rPr lang="en-US" dirty="0"/>
              <a:t> practice</a:t>
            </a:r>
            <a:endParaRPr lang="en-US" dirty="0">
              <a:solidFill>
                <a:schemeClr val="bg1">
                  <a:lumMod val="50000"/>
                </a:schemeClr>
              </a:solidFill>
            </a:endParaRPr>
          </a:p>
        </p:txBody>
      </p:sp>
      <p:sp>
        <p:nvSpPr>
          <p:cNvPr id="4" name="Slide Number Placeholder 3"/>
          <p:cNvSpPr>
            <a:spLocks noGrp="1"/>
          </p:cNvSpPr>
          <p:nvPr>
            <p:ph type="sldNum" sz="quarter" idx="12"/>
          </p:nvPr>
        </p:nvSpPr>
        <p:spPr/>
        <p:txBody>
          <a:bodyPr/>
          <a:lstStyle/>
          <a:p>
            <a:fld id="{474E2427-8788-484D-A54B-CA5B3637160B}" type="slidenum">
              <a:rPr lang="en-US" smtClean="0"/>
              <a:t>32</a:t>
            </a:fld>
            <a:endParaRPr lang="en-US"/>
          </a:p>
        </p:txBody>
      </p:sp>
    </p:spTree>
    <p:extLst>
      <p:ext uri="{BB962C8B-B14F-4D97-AF65-F5344CB8AC3E}">
        <p14:creationId xmlns:p14="http://schemas.microsoft.com/office/powerpoint/2010/main" val="14382558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Using simulation to solve a problem </a:t>
            </a:r>
            <a:br>
              <a:rPr lang="en-US" dirty="0"/>
            </a:br>
            <a:r>
              <a:rPr lang="en-US" dirty="0"/>
              <a:t>has advantages &amp; disadvantages</a:t>
            </a:r>
          </a:p>
        </p:txBody>
      </p:sp>
      <p:sp>
        <p:nvSpPr>
          <p:cNvPr id="5" name="Content Placeholder 4"/>
          <p:cNvSpPr>
            <a:spLocks noGrp="1"/>
          </p:cNvSpPr>
          <p:nvPr>
            <p:ph sz="half"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Read BCNN 1.3 for more</a:t>
            </a:r>
          </a:p>
          <a:p>
            <a:pPr marL="0" indent="0">
              <a:buNone/>
            </a:pPr>
            <a:endParaRPr lang="en-US" dirty="0"/>
          </a:p>
        </p:txBody>
      </p:sp>
      <p:sp>
        <p:nvSpPr>
          <p:cNvPr id="6" name="Content Placeholder 5"/>
          <p:cNvSpPr>
            <a:spLocks noGrp="1"/>
          </p:cNvSpPr>
          <p:nvPr>
            <p:ph sz="half" idx="2"/>
          </p:nvPr>
        </p:nvSpPr>
        <p:spPr/>
        <p:txBody>
          <a:bodyPr/>
          <a:lstStyle/>
          <a:p>
            <a:pPr marL="0" indent="0">
              <a:buNone/>
            </a:pPr>
            <a:r>
              <a:rPr lang="en-US" dirty="0"/>
              <a:t>My favorites from the reading:</a:t>
            </a:r>
          </a:p>
          <a:p>
            <a:pPr marL="0" indent="0">
              <a:buNone/>
            </a:pPr>
            <a:endParaRPr lang="en-US" dirty="0"/>
          </a:p>
          <a:p>
            <a:pPr marL="0" indent="0">
              <a:buNone/>
            </a:pPr>
            <a:r>
              <a:rPr lang="en-US" dirty="0"/>
              <a:t>➕ Can help understand how systems </a:t>
            </a:r>
            <a:r>
              <a:rPr lang="en-US" i="1" dirty="0"/>
              <a:t>really</a:t>
            </a:r>
            <a:r>
              <a:rPr lang="en-US" dirty="0"/>
              <a:t> work, rather than how folks think they work</a:t>
            </a:r>
          </a:p>
          <a:p>
            <a:pPr marL="0" indent="0">
              <a:buNone/>
            </a:pPr>
            <a:endParaRPr lang="en-US" dirty="0"/>
          </a:p>
          <a:p>
            <a:pPr marL="0" indent="0">
              <a:buNone/>
            </a:pPr>
            <a:r>
              <a:rPr lang="en-US" dirty="0"/>
              <a:t>➖ Results are hard to interpret, since </a:t>
            </a:r>
            <a:br>
              <a:rPr lang="en-US" dirty="0"/>
            </a:br>
            <a:r>
              <a:rPr lang="en-US" dirty="0"/>
              <a:t>most outputs are random variables</a:t>
            </a:r>
          </a:p>
        </p:txBody>
      </p:sp>
      <p:sp>
        <p:nvSpPr>
          <p:cNvPr id="4" name="Slide Number Placeholder 3"/>
          <p:cNvSpPr>
            <a:spLocks noGrp="1"/>
          </p:cNvSpPr>
          <p:nvPr>
            <p:ph type="sldNum" sz="quarter" idx="12"/>
          </p:nvPr>
        </p:nvSpPr>
        <p:spPr/>
        <p:txBody>
          <a:bodyPr/>
          <a:lstStyle/>
          <a:p>
            <a:fld id="{474E2427-8788-484D-A54B-CA5B3637160B}" type="slidenum">
              <a:rPr lang="en-US" smtClean="0"/>
              <a:t>33</a:t>
            </a:fld>
            <a:endParaRPr lang="en-US"/>
          </a:p>
        </p:txBody>
      </p:sp>
    </p:spTree>
    <p:extLst>
      <p:ext uri="{BB962C8B-B14F-4D97-AF65-F5344CB8AC3E}">
        <p14:creationId xmlns:p14="http://schemas.microsoft.com/office/powerpoint/2010/main" val="1565985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are different kinds of simulation</a:t>
            </a:r>
          </a:p>
        </p:txBody>
      </p:sp>
      <p:sp>
        <p:nvSpPr>
          <p:cNvPr id="5" name="Content Placeholder 4"/>
          <p:cNvSpPr>
            <a:spLocks noGrp="1"/>
          </p:cNvSpPr>
          <p:nvPr>
            <p:ph idx="1"/>
          </p:nvPr>
        </p:nvSpPr>
        <p:spPr/>
        <p:txBody>
          <a:bodyPr>
            <a:normAutofit/>
          </a:bodyPr>
          <a:lstStyle/>
          <a:p>
            <a:pPr marL="0" indent="0">
              <a:buNone/>
            </a:pPr>
            <a:r>
              <a:rPr lang="en-US" dirty="0"/>
              <a:t>Static vs. </a:t>
            </a:r>
            <a:r>
              <a:rPr lang="en-US" dirty="0">
                <a:solidFill>
                  <a:srgbClr val="FF0000"/>
                </a:solidFill>
              </a:rPr>
              <a:t>Dynamic</a:t>
            </a:r>
            <a:br>
              <a:rPr lang="en-US" dirty="0"/>
            </a:br>
            <a:r>
              <a:rPr lang="en-US" dirty="0"/>
              <a:t>    Does time have a role in the model?</a:t>
            </a:r>
          </a:p>
          <a:p>
            <a:pPr marL="0" indent="0">
              <a:buNone/>
            </a:pPr>
            <a:endParaRPr lang="en-US" dirty="0"/>
          </a:p>
          <a:p>
            <a:pPr marL="0" indent="0">
              <a:buNone/>
            </a:pPr>
            <a:r>
              <a:rPr lang="en-US" dirty="0"/>
              <a:t>Continuous-change vs. </a:t>
            </a:r>
            <a:r>
              <a:rPr lang="en-US" dirty="0">
                <a:solidFill>
                  <a:srgbClr val="FF0000"/>
                </a:solidFill>
              </a:rPr>
              <a:t>Discrete-change</a:t>
            </a:r>
            <a:br>
              <a:rPr lang="en-US" dirty="0"/>
            </a:br>
            <a:r>
              <a:rPr lang="en-US" dirty="0"/>
              <a:t>    When can the system’s “state” change?</a:t>
            </a:r>
          </a:p>
          <a:p>
            <a:pPr marL="0" indent="0">
              <a:buNone/>
            </a:pPr>
            <a:endParaRPr lang="en-US" dirty="0"/>
          </a:p>
          <a:p>
            <a:pPr marL="0" indent="0">
              <a:buNone/>
            </a:pPr>
            <a:r>
              <a:rPr lang="en-US" dirty="0"/>
              <a:t>Deterministic vs. </a:t>
            </a:r>
            <a:r>
              <a:rPr lang="en-US" dirty="0">
                <a:solidFill>
                  <a:srgbClr val="FF0000"/>
                </a:solidFill>
              </a:rPr>
              <a:t>Stochastic</a:t>
            </a:r>
            <a:br>
              <a:rPr lang="en-US" dirty="0"/>
            </a:br>
            <a:r>
              <a:rPr lang="en-US" dirty="0"/>
              <a:t>    Is everything certain &amp; unvarying? </a:t>
            </a:r>
            <a:br>
              <a:rPr lang="en-US" dirty="0"/>
            </a:br>
            <a:r>
              <a:rPr lang="en-US" dirty="0"/>
              <a:t>    Any uncertainty?</a:t>
            </a:r>
          </a:p>
          <a:p>
            <a:pPr marL="0" indent="0">
              <a:buNone/>
            </a:pPr>
            <a:endParaRPr lang="en-US" dirty="0"/>
          </a:p>
        </p:txBody>
      </p:sp>
      <p:sp>
        <p:nvSpPr>
          <p:cNvPr id="4" name="Slide Number Placeholder 3"/>
          <p:cNvSpPr>
            <a:spLocks noGrp="1"/>
          </p:cNvSpPr>
          <p:nvPr>
            <p:ph type="sldNum" sz="quarter" idx="12"/>
          </p:nvPr>
        </p:nvSpPr>
        <p:spPr/>
        <p:txBody>
          <a:bodyPr/>
          <a:lstStyle/>
          <a:p>
            <a:fld id="{474E2427-8788-484D-A54B-CA5B3637160B}" type="slidenum">
              <a:rPr lang="en-US" smtClean="0"/>
              <a:t>34</a:t>
            </a:fld>
            <a:endParaRPr lang="en-US"/>
          </a:p>
        </p:txBody>
      </p:sp>
      <p:sp>
        <p:nvSpPr>
          <p:cNvPr id="6" name="TextBox 5"/>
          <p:cNvSpPr txBox="1"/>
          <p:nvPr/>
        </p:nvSpPr>
        <p:spPr>
          <a:xfrm>
            <a:off x="838200" y="6109857"/>
            <a:ext cx="10515600" cy="523220"/>
          </a:xfrm>
          <a:prstGeom prst="rect">
            <a:avLst/>
          </a:prstGeom>
          <a:noFill/>
        </p:spPr>
        <p:txBody>
          <a:bodyPr wrap="square" rtlCol="0">
            <a:spAutoFit/>
          </a:bodyPr>
          <a:lstStyle/>
          <a:p>
            <a:r>
              <a:rPr lang="en-US" sz="2800" dirty="0"/>
              <a:t>Most operational models: </a:t>
            </a:r>
            <a:r>
              <a:rPr lang="en-US" sz="2800" dirty="0">
                <a:solidFill>
                  <a:srgbClr val="FF0000"/>
                </a:solidFill>
              </a:rPr>
              <a:t>dynamic</a:t>
            </a:r>
            <a:r>
              <a:rPr lang="en-US" sz="2800" dirty="0"/>
              <a:t>,</a:t>
            </a:r>
            <a:r>
              <a:rPr lang="en-US" sz="2800" dirty="0">
                <a:solidFill>
                  <a:srgbClr val="FF0000"/>
                </a:solidFill>
              </a:rPr>
              <a:t> discrete-change</a:t>
            </a:r>
            <a:r>
              <a:rPr lang="en-US" sz="2800" dirty="0"/>
              <a:t>,</a:t>
            </a:r>
            <a:r>
              <a:rPr lang="en-US" sz="2800" dirty="0">
                <a:solidFill>
                  <a:srgbClr val="FF0000"/>
                </a:solidFill>
              </a:rPr>
              <a:t> </a:t>
            </a:r>
            <a:r>
              <a:rPr lang="en-US" sz="2800" dirty="0"/>
              <a:t>&amp;</a:t>
            </a:r>
            <a:r>
              <a:rPr lang="en-US" sz="2800" dirty="0">
                <a:solidFill>
                  <a:srgbClr val="FF0000"/>
                </a:solidFill>
              </a:rPr>
              <a:t> stochastic</a:t>
            </a:r>
            <a:endParaRPr lang="en-US" sz="2800" dirty="0"/>
          </a:p>
        </p:txBody>
      </p:sp>
    </p:spTree>
    <p:extLst>
      <p:ext uri="{BB962C8B-B14F-4D97-AF65-F5344CB8AC3E}">
        <p14:creationId xmlns:p14="http://schemas.microsoft.com/office/powerpoint/2010/main" val="32941524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Many software &amp; programming </a:t>
            </a:r>
            <a:br>
              <a:rPr lang="en-US" dirty="0"/>
            </a:br>
            <a:r>
              <a:rPr lang="en-US" dirty="0"/>
              <a:t>options exist for simulation</a:t>
            </a:r>
          </a:p>
        </p:txBody>
      </p:sp>
      <p:sp>
        <p:nvSpPr>
          <p:cNvPr id="5" name="Content Placeholder 4"/>
          <p:cNvSpPr>
            <a:spLocks noGrp="1"/>
          </p:cNvSpPr>
          <p:nvPr>
            <p:ph sz="half" idx="1"/>
          </p:nvPr>
        </p:nvSpPr>
        <p:spPr>
          <a:xfrm>
            <a:off x="838200" y="1825625"/>
            <a:ext cx="2954482" cy="4560184"/>
          </a:xfrm>
        </p:spPr>
        <p:txBody>
          <a:bodyPr/>
          <a:lstStyle/>
          <a:p>
            <a:pPr marL="0" indent="0">
              <a:buNone/>
            </a:pPr>
            <a:r>
              <a:rPr lang="en-US" dirty="0"/>
              <a:t>General purpose languages</a:t>
            </a:r>
          </a:p>
          <a:p>
            <a:pPr marL="0" indent="0">
              <a:buNone/>
            </a:pPr>
            <a:endParaRPr lang="en-US" dirty="0"/>
          </a:p>
          <a:p>
            <a:pPr marL="0" indent="0">
              <a:buNone/>
            </a:pPr>
            <a:r>
              <a:rPr lang="en-US" dirty="0"/>
              <a:t>Spreadsheets</a:t>
            </a:r>
            <a:br>
              <a:rPr lang="en-US" dirty="0"/>
            </a:br>
            <a:endParaRPr lang="en-US" dirty="0"/>
          </a:p>
          <a:p>
            <a:pPr marL="0" indent="0">
              <a:buNone/>
            </a:pPr>
            <a:endParaRPr lang="en-US" dirty="0"/>
          </a:p>
          <a:p>
            <a:pPr marL="0" indent="0">
              <a:buNone/>
            </a:pPr>
            <a:r>
              <a:rPr lang="en-US" dirty="0"/>
              <a:t>Simulation languages</a:t>
            </a:r>
          </a:p>
        </p:txBody>
      </p:sp>
      <p:sp>
        <p:nvSpPr>
          <p:cNvPr id="6" name="Content Placeholder 5"/>
          <p:cNvSpPr>
            <a:spLocks noGrp="1"/>
          </p:cNvSpPr>
          <p:nvPr>
            <p:ph sz="half" idx="2"/>
          </p:nvPr>
        </p:nvSpPr>
        <p:spPr>
          <a:xfrm>
            <a:off x="4038600" y="1825627"/>
            <a:ext cx="7498080" cy="4560185"/>
          </a:xfrm>
        </p:spPr>
        <p:txBody>
          <a:bodyPr/>
          <a:lstStyle/>
          <a:p>
            <a:pPr marL="0" indent="0">
              <a:buNone/>
            </a:pPr>
            <a:r>
              <a:rPr lang="en-US" dirty="0"/>
              <a:t>High flexibility, though tedious &amp; error-prone</a:t>
            </a:r>
            <a:br>
              <a:rPr lang="en-US" dirty="0"/>
            </a:br>
            <a:r>
              <a:rPr lang="en-US" dirty="0">
                <a:solidFill>
                  <a:schemeClr val="bg1">
                    <a:lumMod val="50000"/>
                  </a:schemeClr>
                </a:solidFill>
              </a:rPr>
              <a:t>Support packages can help (</a:t>
            </a:r>
            <a:r>
              <a:rPr lang="en-US" dirty="0" err="1">
                <a:solidFill>
                  <a:schemeClr val="bg1">
                    <a:lumMod val="50000"/>
                  </a:schemeClr>
                </a:solidFill>
              </a:rPr>
              <a:t>SimPy</a:t>
            </a:r>
            <a:r>
              <a:rPr lang="en-US" dirty="0">
                <a:solidFill>
                  <a:schemeClr val="bg1">
                    <a:lumMod val="50000"/>
                  </a:schemeClr>
                </a:solidFill>
              </a:rPr>
              <a:t> in Python)</a:t>
            </a:r>
          </a:p>
          <a:p>
            <a:pPr marL="0" indent="0">
              <a:buNone/>
            </a:pPr>
            <a:endParaRPr lang="en-US" dirty="0"/>
          </a:p>
          <a:p>
            <a:pPr marL="0" indent="0">
              <a:buNone/>
            </a:pPr>
            <a:r>
              <a:rPr lang="en-US" dirty="0"/>
              <a:t>Usually static models, Monte Carlo, </a:t>
            </a:r>
            <a:br>
              <a:rPr lang="en-US" dirty="0"/>
            </a:br>
            <a:r>
              <a:rPr lang="en-US" dirty="0"/>
              <a:t>financial scenarios, &amp; distribution sampling</a:t>
            </a:r>
          </a:p>
          <a:p>
            <a:pPr marL="0" indent="0">
              <a:buNone/>
            </a:pPr>
            <a:endParaRPr lang="en-US" dirty="0"/>
          </a:p>
          <a:p>
            <a:pPr marL="0" indent="0">
              <a:buNone/>
            </a:pPr>
            <a:r>
              <a:rPr lang="en-US" dirty="0"/>
              <a:t>Bespoke, but often difficult to learn</a:t>
            </a:r>
            <a:br>
              <a:rPr lang="en-US" dirty="0"/>
            </a:br>
            <a:r>
              <a:rPr lang="en-US" dirty="0">
                <a:solidFill>
                  <a:schemeClr val="bg1">
                    <a:lumMod val="50000"/>
                  </a:schemeClr>
                </a:solidFill>
              </a:rPr>
              <a:t>Some still in use on many large models</a:t>
            </a:r>
          </a:p>
        </p:txBody>
      </p:sp>
      <p:sp>
        <p:nvSpPr>
          <p:cNvPr id="4" name="Slide Number Placeholder 3"/>
          <p:cNvSpPr>
            <a:spLocks noGrp="1"/>
          </p:cNvSpPr>
          <p:nvPr>
            <p:ph type="sldNum" sz="quarter" idx="12"/>
          </p:nvPr>
        </p:nvSpPr>
        <p:spPr/>
        <p:txBody>
          <a:bodyPr/>
          <a:lstStyle/>
          <a:p>
            <a:fld id="{474E2427-8788-484D-A54B-CA5B3637160B}" type="slidenum">
              <a:rPr lang="en-US" smtClean="0"/>
              <a:t>35</a:t>
            </a:fld>
            <a:endParaRPr lang="en-US"/>
          </a:p>
        </p:txBody>
      </p:sp>
    </p:spTree>
    <p:extLst>
      <p:ext uri="{BB962C8B-B14F-4D97-AF65-F5344CB8AC3E}">
        <p14:creationId xmlns:p14="http://schemas.microsoft.com/office/powerpoint/2010/main" val="2972159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50000"/>
                  </a:schemeClr>
                </a:solidFill>
              </a:rPr>
              <a:t>Many software &amp; programming </a:t>
            </a:r>
            <a:br>
              <a:rPr lang="en-US" dirty="0">
                <a:solidFill>
                  <a:schemeClr val="bg1">
                    <a:lumMod val="50000"/>
                  </a:schemeClr>
                </a:solidFill>
              </a:rPr>
            </a:br>
            <a:r>
              <a:rPr lang="en-US" dirty="0">
                <a:solidFill>
                  <a:schemeClr val="bg1">
                    <a:lumMod val="50000"/>
                  </a:schemeClr>
                </a:solidFill>
              </a:rPr>
              <a:t>options exist for simulation</a:t>
            </a:r>
          </a:p>
        </p:txBody>
      </p:sp>
      <p:sp>
        <p:nvSpPr>
          <p:cNvPr id="3" name="Content Placeholder 2"/>
          <p:cNvSpPr>
            <a:spLocks noGrp="1"/>
          </p:cNvSpPr>
          <p:nvPr>
            <p:ph sz="half" idx="1"/>
          </p:nvPr>
        </p:nvSpPr>
        <p:spPr/>
        <p:txBody>
          <a:bodyPr/>
          <a:lstStyle/>
          <a:p>
            <a:pPr marL="0" indent="0">
              <a:buNone/>
            </a:pPr>
            <a:r>
              <a:rPr lang="en-US" dirty="0"/>
              <a:t>High-level simulators</a:t>
            </a:r>
          </a:p>
        </p:txBody>
      </p:sp>
      <p:sp>
        <p:nvSpPr>
          <p:cNvPr id="4" name="Content Placeholder 3"/>
          <p:cNvSpPr>
            <a:spLocks noGrp="1"/>
          </p:cNvSpPr>
          <p:nvPr>
            <p:ph sz="half" idx="2"/>
          </p:nvPr>
        </p:nvSpPr>
        <p:spPr>
          <a:xfrm>
            <a:off x="4038600" y="1825627"/>
            <a:ext cx="7406640" cy="4560185"/>
          </a:xfrm>
        </p:spPr>
        <p:txBody>
          <a:bodyPr/>
          <a:lstStyle/>
          <a:p>
            <a:pPr marL="0" indent="0">
              <a:buNone/>
            </a:pPr>
            <a:r>
              <a:rPr lang="en-US" dirty="0"/>
              <a:t>Graphical interface, easy to work with </a:t>
            </a:r>
            <a:r>
              <a:rPr lang="en-US" dirty="0">
                <a:solidFill>
                  <a:schemeClr val="bg1">
                    <a:lumMod val="50000"/>
                  </a:schemeClr>
                </a:solidFill>
              </a:rPr>
              <a:t>(though not always easy to learn)</a:t>
            </a:r>
          </a:p>
          <a:p>
            <a:pPr marL="0" indent="0">
              <a:buNone/>
            </a:pPr>
            <a:endParaRPr lang="en-US" dirty="0"/>
          </a:p>
          <a:p>
            <a:pPr marL="0" indent="0">
              <a:buNone/>
            </a:pPr>
            <a:r>
              <a:rPr lang="en-US" dirty="0"/>
              <a:t>Tradeoff: often have limited flexibility that may require extension for work in other domains</a:t>
            </a:r>
          </a:p>
          <a:p>
            <a:pPr marL="0" indent="0">
              <a:buNone/>
            </a:pPr>
            <a:endParaRPr lang="en-US" dirty="0"/>
          </a:p>
        </p:txBody>
      </p:sp>
      <p:sp>
        <p:nvSpPr>
          <p:cNvPr id="5" name="Slide Number Placeholder 4"/>
          <p:cNvSpPr>
            <a:spLocks noGrp="1"/>
          </p:cNvSpPr>
          <p:nvPr>
            <p:ph type="sldNum" sz="quarter" idx="12"/>
          </p:nvPr>
        </p:nvSpPr>
        <p:spPr/>
        <p:txBody>
          <a:bodyPr/>
          <a:lstStyle/>
          <a:p>
            <a:fld id="{474E2427-8788-484D-A54B-CA5B3637160B}" type="slidenum">
              <a:rPr lang="en-US" smtClean="0"/>
              <a:t>36</a:t>
            </a:fld>
            <a:endParaRPr lang="en-US"/>
          </a:p>
        </p:txBody>
      </p:sp>
      <p:sp>
        <p:nvSpPr>
          <p:cNvPr id="6" name="TextBox 5"/>
          <p:cNvSpPr txBox="1"/>
          <p:nvPr/>
        </p:nvSpPr>
        <p:spPr>
          <a:xfrm>
            <a:off x="838200" y="6068293"/>
            <a:ext cx="10515600" cy="523220"/>
          </a:xfrm>
          <a:prstGeom prst="rect">
            <a:avLst/>
          </a:prstGeom>
          <a:noFill/>
        </p:spPr>
        <p:txBody>
          <a:bodyPr wrap="square" rtlCol="0">
            <a:spAutoFit/>
          </a:bodyPr>
          <a:lstStyle/>
          <a:p>
            <a:pPr algn="ctr"/>
            <a:r>
              <a:rPr lang="en-US" sz="2800" i="1" dirty="0"/>
              <a:t>Simio</a:t>
            </a:r>
            <a:r>
              <a:rPr lang="en-US" sz="2800" dirty="0"/>
              <a:t> is a high-level simulator &amp; we’ll use it for OPER 561</a:t>
            </a:r>
          </a:p>
        </p:txBody>
      </p:sp>
    </p:spTree>
    <p:extLst>
      <p:ext uri="{BB962C8B-B14F-4D97-AF65-F5344CB8AC3E}">
        <p14:creationId xmlns:p14="http://schemas.microsoft.com/office/powerpoint/2010/main" val="932661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“do” simulation?</a:t>
            </a:r>
            <a:br>
              <a:rPr lang="en-US" dirty="0"/>
            </a:br>
            <a:r>
              <a:rPr lang="en-US" dirty="0">
                <a:solidFill>
                  <a:schemeClr val="bg1">
                    <a:lumMod val="50000"/>
                  </a:schemeClr>
                </a:solidFill>
              </a:rPr>
              <a:t>BCNN’s 12-step </a:t>
            </a:r>
            <a:r>
              <a:rPr lang="en-US" strike="sngStrike" dirty="0">
                <a:solidFill>
                  <a:schemeClr val="bg1">
                    <a:lumMod val="50000"/>
                  </a:schemeClr>
                </a:solidFill>
              </a:rPr>
              <a:t>program</a:t>
            </a:r>
            <a:r>
              <a:rPr lang="en-US" dirty="0">
                <a:solidFill>
                  <a:schemeClr val="bg1">
                    <a:lumMod val="50000"/>
                  </a:schemeClr>
                </a:solidFill>
              </a:rPr>
              <a:t> simulation study</a:t>
            </a:r>
          </a:p>
        </p:txBody>
      </p:sp>
      <p:sp>
        <p:nvSpPr>
          <p:cNvPr id="7" name="Content Placeholder 6"/>
          <p:cNvSpPr>
            <a:spLocks noGrp="1"/>
          </p:cNvSpPr>
          <p:nvPr>
            <p:ph sz="half" idx="1"/>
          </p:nvPr>
        </p:nvSpPr>
        <p:spPr/>
        <p:txBody>
          <a:bodyPr>
            <a:normAutofit fontScale="92500"/>
          </a:bodyPr>
          <a:lstStyle/>
          <a:p>
            <a:pPr marL="0" indent="0">
              <a:buNone/>
            </a:pPr>
            <a:r>
              <a:rPr lang="en-US" dirty="0"/>
              <a:t>1. Problem formulation</a:t>
            </a:r>
          </a:p>
          <a:p>
            <a:pPr marL="0" indent="0">
              <a:buNone/>
            </a:pPr>
            <a:endParaRPr lang="en-US" dirty="0"/>
          </a:p>
          <a:p>
            <a:pPr marL="0" indent="0">
              <a:buNone/>
            </a:pPr>
            <a:r>
              <a:rPr lang="en-US" dirty="0"/>
              <a:t>2. Objectives </a:t>
            </a:r>
            <a:br>
              <a:rPr lang="en-US" dirty="0"/>
            </a:br>
            <a:r>
              <a:rPr lang="en-US" dirty="0"/>
              <a:t>&amp; project plan</a:t>
            </a:r>
          </a:p>
          <a:p>
            <a:pPr marL="0" indent="0">
              <a:buNone/>
            </a:pPr>
            <a:endParaRPr lang="en-US" dirty="0"/>
          </a:p>
          <a:p>
            <a:pPr marL="0" indent="0">
              <a:buNone/>
            </a:pPr>
            <a:r>
              <a:rPr lang="en-US" dirty="0"/>
              <a:t>3. Conceptual modeling</a:t>
            </a:r>
          </a:p>
          <a:p>
            <a:pPr marL="0" indent="0">
              <a:buNone/>
            </a:pPr>
            <a:endParaRPr lang="en-US" dirty="0"/>
          </a:p>
          <a:p>
            <a:pPr marL="0" indent="0">
              <a:buNone/>
            </a:pPr>
            <a:r>
              <a:rPr lang="en-US" dirty="0"/>
              <a:t>4. Data collection</a:t>
            </a:r>
          </a:p>
        </p:txBody>
      </p:sp>
      <p:sp>
        <p:nvSpPr>
          <p:cNvPr id="8" name="Content Placeholder 7"/>
          <p:cNvSpPr>
            <a:spLocks noGrp="1"/>
          </p:cNvSpPr>
          <p:nvPr>
            <p:ph sz="half" idx="2"/>
          </p:nvPr>
        </p:nvSpPr>
        <p:spPr>
          <a:xfrm>
            <a:off x="4038600" y="1825627"/>
            <a:ext cx="3785755" cy="4560185"/>
          </a:xfrm>
        </p:spPr>
        <p:txBody>
          <a:bodyPr>
            <a:normAutofit fontScale="92500"/>
          </a:bodyPr>
          <a:lstStyle/>
          <a:p>
            <a:pPr marL="0" indent="0">
              <a:buNone/>
            </a:pPr>
            <a:r>
              <a:rPr lang="en-US" dirty="0"/>
              <a:t>5. Model construction</a:t>
            </a:r>
            <a:br>
              <a:rPr lang="en-US" dirty="0"/>
            </a:br>
            <a:endParaRPr lang="en-US" dirty="0"/>
          </a:p>
          <a:p>
            <a:pPr marL="0" indent="0">
              <a:buNone/>
            </a:pPr>
            <a:endParaRPr lang="en-US" dirty="0"/>
          </a:p>
          <a:p>
            <a:pPr marL="0" indent="0">
              <a:buNone/>
            </a:pPr>
            <a:r>
              <a:rPr lang="en-US" dirty="0"/>
              <a:t>6. Verification</a:t>
            </a:r>
            <a:br>
              <a:rPr lang="en-US" dirty="0"/>
            </a:br>
            <a:endParaRPr lang="en-US" dirty="0"/>
          </a:p>
          <a:p>
            <a:pPr marL="0" indent="0">
              <a:buNone/>
            </a:pPr>
            <a:endParaRPr lang="en-US" dirty="0"/>
          </a:p>
          <a:p>
            <a:pPr marL="0" indent="0">
              <a:buNone/>
            </a:pPr>
            <a:r>
              <a:rPr lang="en-US" dirty="0"/>
              <a:t>7. Validation</a:t>
            </a:r>
            <a:br>
              <a:rPr lang="en-US" dirty="0"/>
            </a:br>
            <a:endParaRPr lang="en-US" dirty="0"/>
          </a:p>
          <a:p>
            <a:pPr marL="0" indent="0">
              <a:buNone/>
            </a:pPr>
            <a:endParaRPr lang="en-US" dirty="0"/>
          </a:p>
          <a:p>
            <a:pPr marL="0" indent="0">
              <a:buNone/>
            </a:pPr>
            <a:r>
              <a:rPr lang="en-US" dirty="0"/>
              <a:t>8. Experimental design</a:t>
            </a:r>
          </a:p>
          <a:p>
            <a:pPr mar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474E2427-8788-484D-A54B-CA5B3637160B}" type="slidenum">
              <a:rPr lang="en-US" smtClean="0"/>
              <a:t>37</a:t>
            </a:fld>
            <a:endParaRPr lang="en-US"/>
          </a:p>
        </p:txBody>
      </p:sp>
      <p:sp>
        <p:nvSpPr>
          <p:cNvPr id="9" name="Content Placeholder 7"/>
          <p:cNvSpPr txBox="1">
            <a:spLocks/>
          </p:cNvSpPr>
          <p:nvPr/>
        </p:nvSpPr>
        <p:spPr>
          <a:xfrm>
            <a:off x="7900554" y="1825624"/>
            <a:ext cx="4291446" cy="4560185"/>
          </a:xfrm>
          <a:prstGeom prst="rect">
            <a:avLst/>
          </a:prstGeom>
        </p:spPr>
        <p:txBody>
          <a:bodyPr vert="horz" lIns="91440" tIns="45720" rIns="91440" bIns="45720" rtlCol="0">
            <a:normAutofit/>
          </a:bodyPr>
          <a:lst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dirty="0"/>
              <a:t>9. Production runs</a:t>
            </a:r>
            <a:br>
              <a:rPr lang="en-US" sz="2600" dirty="0"/>
            </a:br>
            <a:r>
              <a:rPr lang="en-US" sz="2600" dirty="0"/>
              <a:t>&amp; analysis</a:t>
            </a:r>
          </a:p>
          <a:p>
            <a:pPr marL="0" indent="0">
              <a:buFont typeface="Arial" panose="020B0604020202020204" pitchFamily="34" charset="0"/>
              <a:buNone/>
            </a:pPr>
            <a:endParaRPr lang="en-US" sz="2600" dirty="0"/>
          </a:p>
          <a:p>
            <a:pPr marL="0" indent="0">
              <a:buFont typeface="Arial" panose="020B0604020202020204" pitchFamily="34" charset="0"/>
              <a:buNone/>
            </a:pPr>
            <a:r>
              <a:rPr lang="en-US" sz="2600" dirty="0"/>
              <a:t>10. Decide on more </a:t>
            </a:r>
            <a:br>
              <a:rPr lang="en-US" sz="2600" dirty="0"/>
            </a:br>
            <a:r>
              <a:rPr lang="en-US" sz="2600" dirty="0"/>
              <a:t>simulation runs</a:t>
            </a:r>
          </a:p>
          <a:p>
            <a:pPr marL="0" indent="0">
              <a:buFont typeface="Arial" panose="020B0604020202020204" pitchFamily="34" charset="0"/>
              <a:buNone/>
            </a:pPr>
            <a:endParaRPr lang="en-US" sz="2600" dirty="0"/>
          </a:p>
          <a:p>
            <a:pPr marL="0" indent="0">
              <a:buFont typeface="Arial" panose="020B0604020202020204" pitchFamily="34" charset="0"/>
              <a:buNone/>
            </a:pPr>
            <a:r>
              <a:rPr lang="en-US" sz="2600" dirty="0"/>
              <a:t>11. Documentation </a:t>
            </a:r>
            <a:br>
              <a:rPr lang="en-US" sz="2600" dirty="0"/>
            </a:br>
            <a:r>
              <a:rPr lang="en-US" sz="2600" dirty="0"/>
              <a:t>&amp; reporting</a:t>
            </a:r>
          </a:p>
          <a:p>
            <a:pPr marL="0" indent="0">
              <a:buFont typeface="Arial" panose="020B0604020202020204" pitchFamily="34" charset="0"/>
              <a:buNone/>
            </a:pPr>
            <a:endParaRPr lang="en-US" sz="2600" dirty="0"/>
          </a:p>
          <a:p>
            <a:pPr marL="0" indent="0">
              <a:buFont typeface="Arial" panose="020B0604020202020204" pitchFamily="34" charset="0"/>
              <a:buNone/>
            </a:pPr>
            <a:r>
              <a:rPr lang="en-US" sz="2600" dirty="0"/>
              <a:t>12. Implementation</a:t>
            </a:r>
          </a:p>
        </p:txBody>
      </p:sp>
    </p:spTree>
    <p:extLst>
      <p:ext uri="{BB962C8B-B14F-4D97-AF65-F5344CB8AC3E}">
        <p14:creationId xmlns:p14="http://schemas.microsoft.com/office/powerpoint/2010/main" val="3343643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t>Course Introduction</a:t>
            </a:r>
            <a:endParaRPr lang="en-US" dirty="0"/>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t>Overview &amp; introductions</a:t>
            </a:r>
          </a:p>
          <a:p>
            <a:pPr marL="0" indent="0">
              <a:buNone/>
            </a:pPr>
            <a:endParaRPr lang="en-US" dirty="0"/>
          </a:p>
          <a:p>
            <a:pPr marL="0" indent="0">
              <a:buNone/>
            </a:pPr>
            <a:r>
              <a:rPr lang="en-US" dirty="0"/>
              <a:t>Syllabus review</a:t>
            </a:r>
          </a:p>
          <a:p>
            <a:pPr marL="0" indent="0">
              <a:buNone/>
            </a:pPr>
            <a:endParaRPr lang="en-US" dirty="0"/>
          </a:p>
          <a:p>
            <a:pPr marL="0" indent="0">
              <a:buNone/>
            </a:pPr>
            <a:r>
              <a:rPr lang="en-US" dirty="0"/>
              <a:t>Canvas orientation</a:t>
            </a:r>
          </a:p>
          <a:p>
            <a:pPr marL="0" indent="0">
              <a:buNone/>
            </a:pPr>
            <a:endParaRPr lang="en-US" dirty="0"/>
          </a:p>
          <a:p>
            <a:pPr marL="0" indent="0">
              <a:buNone/>
            </a:pPr>
            <a:r>
              <a:rPr lang="en-US" dirty="0"/>
              <a:t>Monte Carlo simulation activity</a:t>
            </a:r>
          </a:p>
          <a:p>
            <a:pPr marL="0" indent="0">
              <a:buNone/>
            </a:pPr>
            <a:endParaRPr lang="en-US" dirty="0"/>
          </a:p>
          <a:p>
            <a:pPr marL="0" indent="0">
              <a:buNone/>
            </a:pPr>
            <a:r>
              <a:rPr lang="en-US" dirty="0"/>
              <a:t>Intro to simulation</a:t>
            </a: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38</a:t>
            </a:fld>
            <a:endParaRPr lang="en-US"/>
          </a:p>
        </p:txBody>
      </p:sp>
    </p:spTree>
    <p:extLst>
      <p:ext uri="{BB962C8B-B14F-4D97-AF65-F5344CB8AC3E}">
        <p14:creationId xmlns:p14="http://schemas.microsoft.com/office/powerpoint/2010/main" val="36773654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sample of simulation references</a:t>
            </a:r>
          </a:p>
        </p:txBody>
      </p:sp>
      <p:sp>
        <p:nvSpPr>
          <p:cNvPr id="3" name="Content Placeholder 2"/>
          <p:cNvSpPr>
            <a:spLocks noGrp="1"/>
          </p:cNvSpPr>
          <p:nvPr>
            <p:ph idx="1"/>
          </p:nvPr>
        </p:nvSpPr>
        <p:spPr/>
        <p:txBody>
          <a:bodyPr>
            <a:normAutofit fontScale="47500" lnSpcReduction="20000"/>
          </a:bodyPr>
          <a:lstStyle/>
          <a:p>
            <a:pPr marL="0" indent="0">
              <a:buNone/>
            </a:pPr>
            <a:r>
              <a:rPr lang="en-US" dirty="0"/>
              <a:t>Journals</a:t>
            </a:r>
          </a:p>
          <a:p>
            <a:r>
              <a:rPr lang="en-US" dirty="0"/>
              <a:t>Interfaces (good source of applied work)</a:t>
            </a:r>
          </a:p>
          <a:p>
            <a:r>
              <a:rPr lang="en-US" dirty="0"/>
              <a:t>ACM Transactions on Modeling and Computer Simulation</a:t>
            </a:r>
          </a:p>
          <a:p>
            <a:r>
              <a:rPr lang="en-US" dirty="0"/>
              <a:t>European Journal of Operational Research</a:t>
            </a:r>
          </a:p>
          <a:p>
            <a:r>
              <a:rPr lang="en-US" dirty="0"/>
              <a:t>INFORMS Journal on Computing</a:t>
            </a:r>
          </a:p>
          <a:p>
            <a:r>
              <a:rPr lang="en-US" dirty="0"/>
              <a:t>IIE Transactions on Operations Engineering</a:t>
            </a:r>
          </a:p>
          <a:p>
            <a:r>
              <a:rPr lang="en-US" dirty="0"/>
              <a:t>Journal of Simulation</a:t>
            </a:r>
          </a:p>
          <a:p>
            <a:r>
              <a:rPr lang="en-US" dirty="0"/>
              <a:t>JDMS - lots of military applications</a:t>
            </a:r>
          </a:p>
          <a:p>
            <a:pPr marL="0" indent="0">
              <a:buNone/>
            </a:pPr>
            <a:endParaRPr lang="en-US" dirty="0"/>
          </a:p>
          <a:p>
            <a:pPr marL="0" indent="0">
              <a:buNone/>
            </a:pPr>
            <a:r>
              <a:rPr lang="en-US" dirty="0"/>
              <a:t>Annual conferences</a:t>
            </a:r>
          </a:p>
          <a:p>
            <a:r>
              <a:rPr lang="en-US" dirty="0"/>
              <a:t>Winter Simulation Conference (www.informs-cs.org)</a:t>
            </a:r>
          </a:p>
          <a:p>
            <a:r>
              <a:rPr lang="en-US" dirty="0"/>
              <a:t>INFORMS/ISERC (simulation tracks)</a:t>
            </a:r>
          </a:p>
          <a:p>
            <a:endParaRPr lang="en-US" dirty="0"/>
          </a:p>
          <a:p>
            <a:pPr marL="0" indent="0">
              <a:buNone/>
            </a:pPr>
            <a:r>
              <a:rPr lang="en-US" dirty="0"/>
              <a:t>Web sites</a:t>
            </a:r>
          </a:p>
          <a:p>
            <a:r>
              <a:rPr lang="en-US" dirty="0"/>
              <a:t>http://informs-sim.org/ (WSC Paper archive tied to INFORMS Simulation Society site)</a:t>
            </a:r>
          </a:p>
          <a:p>
            <a:r>
              <a:rPr lang="en-US" dirty="0"/>
              <a:t>https://www.msco.mil/ (DoD Modeling and Simulation Coordination Office)</a:t>
            </a:r>
          </a:p>
          <a:p>
            <a:r>
              <a:rPr lang="en-US" dirty="0"/>
              <a:t>http://www.afams.af.mil/ (AF Agency for Modeling and Simulation)</a:t>
            </a:r>
          </a:p>
        </p:txBody>
      </p:sp>
      <p:sp>
        <p:nvSpPr>
          <p:cNvPr id="4" name="Slide Number Placeholder 3"/>
          <p:cNvSpPr>
            <a:spLocks noGrp="1"/>
          </p:cNvSpPr>
          <p:nvPr>
            <p:ph type="sldNum" sz="quarter" idx="12"/>
          </p:nvPr>
        </p:nvSpPr>
        <p:spPr/>
        <p:txBody>
          <a:bodyPr/>
          <a:lstStyle/>
          <a:p>
            <a:fld id="{474E2427-8788-484D-A54B-CA5B3637160B}" type="slidenum">
              <a:rPr lang="en-US" smtClean="0"/>
              <a:t>39</a:t>
            </a:fld>
            <a:endParaRPr lang="en-US"/>
          </a:p>
        </p:txBody>
      </p:sp>
    </p:spTree>
    <p:extLst>
      <p:ext uri="{BB962C8B-B14F-4D97-AF65-F5344CB8AC3E}">
        <p14:creationId xmlns:p14="http://schemas.microsoft.com/office/powerpoint/2010/main" val="3193999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solidFill>
                  <a:schemeClr val="bg1">
                    <a:lumMod val="50000"/>
                  </a:schemeClr>
                </a:solidFill>
              </a:rPr>
              <a:t>Course Introduction</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t>Overview &amp; introductions</a:t>
            </a:r>
          </a:p>
          <a:p>
            <a:pPr marL="0" indent="0">
              <a:buNone/>
            </a:pPr>
            <a:endParaRPr lang="en-US" dirty="0"/>
          </a:p>
          <a:p>
            <a:pPr marL="0" indent="0">
              <a:buNone/>
            </a:pPr>
            <a:r>
              <a:rPr lang="en-US" dirty="0"/>
              <a:t>Syllabus review</a:t>
            </a:r>
          </a:p>
          <a:p>
            <a:pPr marL="0" indent="0">
              <a:buNone/>
            </a:pPr>
            <a:endParaRPr lang="en-US" dirty="0"/>
          </a:p>
          <a:p>
            <a:pPr marL="0" indent="0">
              <a:buNone/>
            </a:pPr>
            <a:r>
              <a:rPr lang="en-US" dirty="0"/>
              <a:t>Canvas orientation</a:t>
            </a:r>
          </a:p>
          <a:p>
            <a:pPr marL="0" indent="0">
              <a:buNone/>
            </a:pPr>
            <a:endParaRPr lang="en-US" dirty="0"/>
          </a:p>
          <a:p>
            <a:pPr marL="0" indent="0">
              <a:buNone/>
            </a:pPr>
            <a:r>
              <a:rPr lang="en-US" dirty="0"/>
              <a:t>Monte Carlo simulation activity</a:t>
            </a:r>
          </a:p>
          <a:p>
            <a:pPr marL="0" indent="0">
              <a:buNone/>
            </a:pPr>
            <a:endParaRPr lang="en-US" dirty="0"/>
          </a:p>
          <a:p>
            <a:pPr marL="0" indent="0">
              <a:buNone/>
            </a:pPr>
            <a:r>
              <a:rPr lang="en-US" dirty="0"/>
              <a:t>Intro to simulation</a:t>
            </a: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4</a:t>
            </a:fld>
            <a:endParaRPr lang="en-US"/>
          </a:p>
        </p:txBody>
      </p:sp>
    </p:spTree>
    <p:extLst>
      <p:ext uri="{BB962C8B-B14F-4D97-AF65-F5344CB8AC3E}">
        <p14:creationId xmlns:p14="http://schemas.microsoft.com/office/powerpoint/2010/main" val="1078908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FB37-B1A6-4C37-9BC6-554E6019D5D0}"/>
              </a:ext>
            </a:extLst>
          </p:cNvPr>
          <p:cNvSpPr>
            <a:spLocks noGrp="1"/>
          </p:cNvSpPr>
          <p:nvPr>
            <p:ph type="title"/>
          </p:nvPr>
        </p:nvSpPr>
        <p:spPr/>
        <p:txBody>
          <a:bodyPr/>
          <a:lstStyle/>
          <a:p>
            <a:r>
              <a:rPr lang="en-US" dirty="0"/>
              <a:t>Lesson objectives</a:t>
            </a:r>
          </a:p>
        </p:txBody>
      </p:sp>
      <p:sp>
        <p:nvSpPr>
          <p:cNvPr id="3" name="Content Placeholder 2">
            <a:extLst>
              <a:ext uri="{FF2B5EF4-FFF2-40B4-BE49-F238E27FC236}">
                <a16:creationId xmlns:a16="http://schemas.microsoft.com/office/drawing/2014/main" id="{D79A0C62-7744-434E-AF7E-8BFFAE36B8C4}"/>
              </a:ext>
            </a:extLst>
          </p:cNvPr>
          <p:cNvSpPr>
            <a:spLocks noGrp="1"/>
          </p:cNvSpPr>
          <p:nvPr>
            <p:ph idx="1"/>
          </p:nvPr>
        </p:nvSpPr>
        <p:spPr>
          <a:xfrm>
            <a:off x="838200" y="1825624"/>
            <a:ext cx="10515600" cy="4545195"/>
          </a:xfrm>
        </p:spPr>
        <p:txBody>
          <a:bodyPr>
            <a:normAutofit/>
          </a:bodyPr>
          <a:lstStyle/>
          <a:p>
            <a:pPr marL="514350" indent="-514350">
              <a:spcAft>
                <a:spcPts val="1200"/>
              </a:spcAft>
              <a:buFont typeface="+mj-lt"/>
              <a:buAutoNum type="arabicPeriod"/>
            </a:pPr>
            <a:r>
              <a:rPr lang="en-US" dirty="0"/>
              <a:t>Acquaint ourselves with each other and the course</a:t>
            </a:r>
            <a:br>
              <a:rPr lang="en-US" dirty="0"/>
            </a:br>
            <a:endParaRPr lang="en-US" dirty="0"/>
          </a:p>
          <a:p>
            <a:pPr marL="514350" indent="-514350">
              <a:spcAft>
                <a:spcPts val="1200"/>
              </a:spcAft>
              <a:buFont typeface="+mj-lt"/>
              <a:buAutoNum type="arabicPeriod"/>
            </a:pPr>
            <a:r>
              <a:rPr lang="en-US" dirty="0"/>
              <a:t>Practice simulation through a simple Monte Carlo activity</a:t>
            </a:r>
            <a:br>
              <a:rPr lang="en-US" dirty="0"/>
            </a:br>
            <a:endParaRPr lang="en-US" dirty="0"/>
          </a:p>
          <a:p>
            <a:pPr marL="514350" indent="-514350">
              <a:spcAft>
                <a:spcPts val="1200"/>
              </a:spcAft>
              <a:buFont typeface="+mj-lt"/>
              <a:buAutoNum type="arabicPeriod"/>
            </a:pPr>
            <a:r>
              <a:rPr lang="en-US" dirty="0"/>
              <a:t>Learn some of the basics of simulation</a:t>
            </a:r>
            <a:br>
              <a:rPr lang="en-US" dirty="0"/>
            </a:br>
            <a:endParaRPr lang="en-US" dirty="0"/>
          </a:p>
        </p:txBody>
      </p:sp>
      <p:sp>
        <p:nvSpPr>
          <p:cNvPr id="4" name="Slide Number Placeholder 3">
            <a:extLst>
              <a:ext uri="{FF2B5EF4-FFF2-40B4-BE49-F238E27FC236}">
                <a16:creationId xmlns:a16="http://schemas.microsoft.com/office/drawing/2014/main" id="{CACF8D85-52EA-4D94-9A96-9593C31CE4AD}"/>
              </a:ext>
            </a:extLst>
          </p:cNvPr>
          <p:cNvSpPr>
            <a:spLocks noGrp="1"/>
          </p:cNvSpPr>
          <p:nvPr>
            <p:ph type="sldNum" sz="quarter" idx="12"/>
          </p:nvPr>
        </p:nvSpPr>
        <p:spPr/>
        <p:txBody>
          <a:bodyPr/>
          <a:lstStyle/>
          <a:p>
            <a:fld id="{474E2427-8788-484D-A54B-CA5B3637160B}" type="slidenum">
              <a:rPr lang="en-US" smtClean="0"/>
              <a:t>40</a:t>
            </a:fld>
            <a:endParaRPr lang="en-US"/>
          </a:p>
        </p:txBody>
      </p:sp>
    </p:spTree>
    <p:extLst>
      <p:ext uri="{BB962C8B-B14F-4D97-AF65-F5344CB8AC3E}">
        <p14:creationId xmlns:p14="http://schemas.microsoft.com/office/powerpoint/2010/main" val="19992773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944A-F50F-4AEA-9802-C069FDA24CB5}"/>
              </a:ext>
            </a:extLst>
          </p:cNvPr>
          <p:cNvSpPr>
            <a:spLocks noGrp="1"/>
          </p:cNvSpPr>
          <p:nvPr>
            <p:ph type="title"/>
          </p:nvPr>
        </p:nvSpPr>
        <p:spPr/>
        <p:txBody>
          <a:bodyPr>
            <a:normAutofit fontScale="90000"/>
          </a:bodyPr>
          <a:lstStyle/>
          <a:p>
            <a:r>
              <a:rPr lang="en-US" dirty="0">
                <a:solidFill>
                  <a:schemeClr val="bg1">
                    <a:lumMod val="50000"/>
                  </a:schemeClr>
                </a:solidFill>
              </a:rPr>
              <a:t>Learning outcomes: </a:t>
            </a:r>
            <a:r>
              <a:rPr lang="en-US" dirty="0"/>
              <a:t>At the end of </a:t>
            </a:r>
            <a:br>
              <a:rPr lang="en-US" dirty="0"/>
            </a:br>
            <a:r>
              <a:rPr lang="en-US" dirty="0"/>
              <a:t>this course, students will be able to:</a:t>
            </a:r>
            <a:br>
              <a:rPr lang="en-US" dirty="0"/>
            </a:br>
            <a:endParaRPr lang="en-US" dirty="0"/>
          </a:p>
        </p:txBody>
      </p:sp>
      <p:sp>
        <p:nvSpPr>
          <p:cNvPr id="3" name="Content Placeholder 2">
            <a:extLst>
              <a:ext uri="{FF2B5EF4-FFF2-40B4-BE49-F238E27FC236}">
                <a16:creationId xmlns:a16="http://schemas.microsoft.com/office/drawing/2014/main" id="{F16181BD-CF00-40B6-9E6B-CF23B254CEF3}"/>
              </a:ext>
            </a:extLst>
          </p:cNvPr>
          <p:cNvSpPr>
            <a:spLocks noGrp="1"/>
          </p:cNvSpPr>
          <p:nvPr>
            <p:ph idx="1"/>
          </p:nvPr>
        </p:nvSpPr>
        <p:spPr>
          <a:xfrm>
            <a:off x="838200" y="1825624"/>
            <a:ext cx="10515600" cy="4545195"/>
          </a:xfrm>
        </p:spPr>
        <p:txBody>
          <a:bodyPr>
            <a:normAutofit/>
          </a:bodyPr>
          <a:lstStyle/>
          <a:p>
            <a:pPr marL="0" indent="0">
              <a:buNone/>
            </a:pPr>
            <a:r>
              <a:rPr lang="en-US" sz="2400" dirty="0"/>
              <a:t>LO 1. </a:t>
            </a:r>
            <a:r>
              <a:rPr lang="en-US" sz="2400" dirty="0">
                <a:solidFill>
                  <a:srgbClr val="0070C0"/>
                </a:solidFill>
              </a:rPr>
              <a:t>Construct or modify a simulation model </a:t>
            </a:r>
            <a:r>
              <a:rPr lang="en-US" sz="2400" dirty="0"/>
              <a:t>in response to a </a:t>
            </a:r>
            <a:br>
              <a:rPr lang="en-US" sz="2400" dirty="0"/>
            </a:br>
            <a:r>
              <a:rPr lang="en-US" sz="2400" dirty="0"/>
              <a:t>system description using discrete-event simulation methodology. 	 </a:t>
            </a:r>
          </a:p>
          <a:p>
            <a:pPr marL="0" indent="0">
              <a:buNone/>
            </a:pPr>
            <a:r>
              <a:rPr lang="en-US" sz="2400" dirty="0"/>
              <a:t>LO 2. Differentiate between important and trivial </a:t>
            </a:r>
            <a:r>
              <a:rPr lang="en-US" sz="2400" dirty="0">
                <a:solidFill>
                  <a:srgbClr val="0070C0"/>
                </a:solidFill>
              </a:rPr>
              <a:t>sources of </a:t>
            </a:r>
            <a:br>
              <a:rPr lang="en-US" sz="2400" dirty="0">
                <a:solidFill>
                  <a:srgbClr val="0070C0"/>
                </a:solidFill>
              </a:rPr>
            </a:br>
            <a:r>
              <a:rPr lang="en-US" sz="2400" dirty="0">
                <a:solidFill>
                  <a:srgbClr val="0070C0"/>
                </a:solidFill>
              </a:rPr>
              <a:t>randomness or variability </a:t>
            </a:r>
            <a:r>
              <a:rPr lang="en-US" sz="2400" dirty="0"/>
              <a:t>in real-world processes.</a:t>
            </a:r>
          </a:p>
          <a:p>
            <a:pPr marL="0" indent="0">
              <a:buNone/>
            </a:pPr>
            <a:r>
              <a:rPr lang="en-US" sz="2400" dirty="0"/>
              <a:t>LO 3. Describe the </a:t>
            </a:r>
            <a:r>
              <a:rPr lang="en-US" sz="2400" dirty="0">
                <a:solidFill>
                  <a:srgbClr val="0070C0"/>
                </a:solidFill>
              </a:rPr>
              <a:t>theory</a:t>
            </a:r>
            <a:r>
              <a:rPr lang="en-US" sz="2400" dirty="0"/>
              <a:t> behind popular </a:t>
            </a:r>
            <a:r>
              <a:rPr lang="en-US" sz="2400" dirty="0">
                <a:solidFill>
                  <a:srgbClr val="0070C0"/>
                </a:solidFill>
              </a:rPr>
              <a:t>random variate </a:t>
            </a:r>
            <a:br>
              <a:rPr lang="en-US" sz="2400" dirty="0">
                <a:solidFill>
                  <a:srgbClr val="0070C0"/>
                </a:solidFill>
              </a:rPr>
            </a:br>
            <a:r>
              <a:rPr lang="en-US" sz="2400" dirty="0">
                <a:solidFill>
                  <a:srgbClr val="0070C0"/>
                </a:solidFill>
              </a:rPr>
              <a:t>generation techniques </a:t>
            </a:r>
            <a:r>
              <a:rPr lang="en-US" sz="2400" dirty="0"/>
              <a:t>and understand how they are </a:t>
            </a:r>
            <a:br>
              <a:rPr lang="en-US" sz="2400" dirty="0"/>
            </a:br>
            <a:r>
              <a:rPr lang="en-US" sz="2400" dirty="0"/>
              <a:t>implemented in computer simulation.</a:t>
            </a:r>
          </a:p>
          <a:p>
            <a:pPr marL="0" indent="0">
              <a:buNone/>
            </a:pPr>
            <a:r>
              <a:rPr lang="en-US" sz="2400" dirty="0"/>
              <a:t>LO 4. Analyze the output of a computer simulation </a:t>
            </a:r>
            <a:r>
              <a:rPr lang="en-US" sz="2400" dirty="0">
                <a:solidFill>
                  <a:srgbClr val="0070C0"/>
                </a:solidFill>
              </a:rPr>
              <a:t>to </a:t>
            </a:r>
            <a:br>
              <a:rPr lang="en-US" sz="2400" dirty="0">
                <a:solidFill>
                  <a:srgbClr val="0070C0"/>
                </a:solidFill>
              </a:rPr>
            </a:br>
            <a:r>
              <a:rPr lang="en-US" sz="2400" dirty="0">
                <a:solidFill>
                  <a:srgbClr val="0070C0"/>
                </a:solidFill>
              </a:rPr>
              <a:t>estimate system performance </a:t>
            </a:r>
            <a:r>
              <a:rPr lang="en-US" sz="2400" dirty="0"/>
              <a:t>parameters.</a:t>
            </a:r>
          </a:p>
          <a:p>
            <a:pPr marL="0" indent="0">
              <a:buNone/>
            </a:pPr>
            <a:r>
              <a:rPr lang="en-US" sz="2400" dirty="0"/>
              <a:t>LO 5. </a:t>
            </a:r>
            <a:r>
              <a:rPr lang="en-US" sz="2400" dirty="0">
                <a:solidFill>
                  <a:srgbClr val="0070C0"/>
                </a:solidFill>
              </a:rPr>
              <a:t>Evaluate alternative system designs </a:t>
            </a:r>
            <a:r>
              <a:rPr lang="en-US" sz="2400" dirty="0"/>
              <a:t>using simulation.</a:t>
            </a:r>
          </a:p>
          <a:p>
            <a:pPr marL="0" indent="0">
              <a:buNone/>
            </a:pPr>
            <a:r>
              <a:rPr lang="en-US" sz="2400" dirty="0"/>
              <a:t>LO 6. Carry out the process of model </a:t>
            </a:r>
            <a:r>
              <a:rPr lang="en-US" sz="2400" dirty="0">
                <a:solidFill>
                  <a:srgbClr val="0070C0"/>
                </a:solidFill>
              </a:rPr>
              <a:t>verification and validation</a:t>
            </a:r>
            <a:r>
              <a:rPr lang="en-US" sz="2400" dirty="0"/>
              <a:t>.</a:t>
            </a:r>
          </a:p>
        </p:txBody>
      </p:sp>
      <p:sp>
        <p:nvSpPr>
          <p:cNvPr id="4" name="Slide Number Placeholder 3">
            <a:extLst>
              <a:ext uri="{FF2B5EF4-FFF2-40B4-BE49-F238E27FC236}">
                <a16:creationId xmlns:a16="http://schemas.microsoft.com/office/drawing/2014/main" id="{917BCEF3-B81F-4AF2-BA8A-11B2F1966CB6}"/>
              </a:ext>
            </a:extLst>
          </p:cNvPr>
          <p:cNvSpPr>
            <a:spLocks noGrp="1"/>
          </p:cNvSpPr>
          <p:nvPr>
            <p:ph type="sldNum" sz="quarter" idx="12"/>
          </p:nvPr>
        </p:nvSpPr>
        <p:spPr/>
        <p:txBody>
          <a:bodyPr/>
          <a:lstStyle/>
          <a:p>
            <a:fld id="{474E2427-8788-484D-A54B-CA5B3637160B}" type="slidenum">
              <a:rPr lang="en-US" smtClean="0"/>
              <a:t>41</a:t>
            </a:fld>
            <a:endParaRPr lang="en-US"/>
          </a:p>
        </p:txBody>
      </p:sp>
    </p:spTree>
    <p:extLst>
      <p:ext uri="{BB962C8B-B14F-4D97-AF65-F5344CB8AC3E}">
        <p14:creationId xmlns:p14="http://schemas.microsoft.com/office/powerpoint/2010/main" val="2125684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OPER 561?</a:t>
            </a:r>
          </a:p>
        </p:txBody>
      </p:sp>
      <p:sp>
        <p:nvSpPr>
          <p:cNvPr id="3" name="Content Placeholder 2"/>
          <p:cNvSpPr>
            <a:spLocks noGrp="1"/>
          </p:cNvSpPr>
          <p:nvPr>
            <p:ph idx="1"/>
          </p:nvPr>
        </p:nvSpPr>
        <p:spPr>
          <a:xfrm>
            <a:off x="4038600" y="1825624"/>
            <a:ext cx="7412182" cy="4545195"/>
          </a:xfrm>
        </p:spPr>
        <p:txBody>
          <a:bodyPr/>
          <a:lstStyle/>
          <a:p>
            <a:pPr marL="0" indent="0">
              <a:buNone/>
            </a:pPr>
            <a:r>
              <a:rPr lang="en-US" dirty="0"/>
              <a:t>This is a course on discrete-event simulation</a:t>
            </a:r>
            <a:br>
              <a:rPr lang="en-US" dirty="0"/>
            </a:br>
            <a:r>
              <a:rPr lang="en-US" dirty="0">
                <a:solidFill>
                  <a:schemeClr val="bg1">
                    <a:lumMod val="50000"/>
                  </a:schemeClr>
                </a:solidFill>
              </a:rPr>
              <a:t>Concepts, stats/analysis, application as a tool</a:t>
            </a:r>
          </a:p>
          <a:p>
            <a:pPr marL="0" indent="0">
              <a:buNone/>
            </a:pPr>
            <a:endParaRPr lang="en-US" dirty="0"/>
          </a:p>
          <a:p>
            <a:pPr marL="0" indent="0">
              <a:buNone/>
            </a:pPr>
            <a:r>
              <a:rPr lang="en-US" dirty="0"/>
              <a:t>You can think of simulation as applied </a:t>
            </a:r>
            <a:r>
              <a:rPr lang="en-US" dirty="0">
                <a:solidFill>
                  <a:schemeClr val="accent1"/>
                </a:solidFill>
              </a:rPr>
              <a:t>stats</a:t>
            </a:r>
            <a:r>
              <a:rPr lang="en-US" dirty="0"/>
              <a:t> or applied </a:t>
            </a:r>
            <a:r>
              <a:rPr lang="en-US" dirty="0">
                <a:solidFill>
                  <a:schemeClr val="accent1"/>
                </a:solidFill>
              </a:rPr>
              <a:t>stochastics</a:t>
            </a:r>
            <a:r>
              <a:rPr lang="en-US" dirty="0"/>
              <a:t> for </a:t>
            </a:r>
            <a:r>
              <a:rPr lang="en-US" dirty="0">
                <a:solidFill>
                  <a:schemeClr val="accent1"/>
                </a:solidFill>
              </a:rPr>
              <a:t>complicated models</a:t>
            </a:r>
          </a:p>
          <a:p>
            <a:pPr marL="0" indent="0">
              <a:buNone/>
            </a:pPr>
            <a:endParaRPr lang="en-US" dirty="0"/>
          </a:p>
          <a:p>
            <a:pPr marL="0" indent="0">
              <a:buNone/>
            </a:pPr>
            <a:r>
              <a:rPr lang="en-US" dirty="0"/>
              <a:t>This is </a:t>
            </a:r>
            <a:r>
              <a:rPr lang="en-US" dirty="0">
                <a:solidFill>
                  <a:srgbClr val="FF0000"/>
                </a:solidFill>
              </a:rPr>
              <a:t>not</a:t>
            </a:r>
            <a:r>
              <a:rPr lang="en-US" dirty="0"/>
              <a:t> a </a:t>
            </a:r>
            <a:r>
              <a:rPr lang="en-US" i="1" dirty="0"/>
              <a:t>Simio</a:t>
            </a:r>
            <a:r>
              <a:rPr lang="en-US" dirty="0"/>
              <a:t> course, but you will learn it</a:t>
            </a:r>
            <a:br>
              <a:rPr lang="en-US" dirty="0"/>
            </a:br>
            <a:r>
              <a:rPr lang="en-US" dirty="0">
                <a:solidFill>
                  <a:schemeClr val="bg1">
                    <a:lumMod val="50000"/>
                  </a:schemeClr>
                </a:solidFill>
              </a:rPr>
              <a:t>Multiple labs, homework, &amp; project work</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74E2427-8788-484D-A54B-CA5B3637160B}" type="slidenum">
              <a:rPr lang="en-US" smtClean="0"/>
              <a:t>5</a:t>
            </a:fld>
            <a:endParaRPr lang="en-US"/>
          </a:p>
        </p:txBody>
      </p:sp>
    </p:spTree>
    <p:extLst>
      <p:ext uri="{BB962C8B-B14F-4D97-AF65-F5344CB8AC3E}">
        <p14:creationId xmlns:p14="http://schemas.microsoft.com/office/powerpoint/2010/main" val="232391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 Who are you?</a:t>
            </a:r>
            <a:br>
              <a:rPr lang="en-US" dirty="0"/>
            </a:br>
            <a:r>
              <a:rPr lang="en-US" dirty="0">
                <a:solidFill>
                  <a:schemeClr val="bg1">
                    <a:lumMod val="50000"/>
                  </a:schemeClr>
                </a:solidFill>
              </a:rPr>
              <a:t>Time for introductions</a:t>
            </a:r>
          </a:p>
        </p:txBody>
      </p:sp>
      <p:sp>
        <p:nvSpPr>
          <p:cNvPr id="3" name="Content Placeholder 2"/>
          <p:cNvSpPr>
            <a:spLocks noGrp="1"/>
          </p:cNvSpPr>
          <p:nvPr>
            <p:ph idx="1"/>
          </p:nvPr>
        </p:nvSpPr>
        <p:spPr/>
        <p:txBody>
          <a:bodyPr/>
          <a:lstStyle/>
          <a:p>
            <a:pPr marL="0" indent="0">
              <a:buNone/>
            </a:pPr>
            <a:r>
              <a:rPr lang="en-US" dirty="0">
                <a:solidFill>
                  <a:srgbClr val="0070C0"/>
                </a:solidFill>
              </a:rPr>
              <a:t>Stand</a:t>
            </a:r>
            <a:r>
              <a:rPr lang="en-US" dirty="0"/>
              <a:t> and share with the class:</a:t>
            </a:r>
          </a:p>
          <a:p>
            <a:pPr marL="0" indent="0">
              <a:buNone/>
            </a:pPr>
            <a:endParaRPr lang="en-US" dirty="0"/>
          </a:p>
          <a:p>
            <a:pPr marL="0" indent="0">
              <a:buNone/>
            </a:pPr>
            <a:r>
              <a:rPr lang="en-US" dirty="0"/>
              <a:t>	Name</a:t>
            </a:r>
          </a:p>
          <a:p>
            <a:pPr marL="0" indent="0">
              <a:buNone/>
            </a:pPr>
            <a:r>
              <a:rPr lang="en-US" dirty="0"/>
              <a:t>	Degree program	</a:t>
            </a:r>
          </a:p>
          <a:p>
            <a:pPr marL="0" indent="0">
              <a:buNone/>
            </a:pPr>
            <a:r>
              <a:rPr lang="en-US" dirty="0"/>
              <a:t>	Past experience with simulation</a:t>
            </a:r>
          </a:p>
          <a:p>
            <a:pPr marL="0" indent="0">
              <a:buNone/>
            </a:pPr>
            <a:endParaRPr lang="en-US" dirty="0"/>
          </a:p>
        </p:txBody>
      </p:sp>
      <p:sp>
        <p:nvSpPr>
          <p:cNvPr id="4" name="Slide Number Placeholder 3"/>
          <p:cNvSpPr>
            <a:spLocks noGrp="1"/>
          </p:cNvSpPr>
          <p:nvPr>
            <p:ph type="sldNum" sz="quarter" idx="12"/>
          </p:nvPr>
        </p:nvSpPr>
        <p:spPr/>
        <p:txBody>
          <a:bodyPr/>
          <a:lstStyle/>
          <a:p>
            <a:fld id="{474E2427-8788-484D-A54B-CA5B3637160B}" type="slidenum">
              <a:rPr lang="en-US" smtClean="0"/>
              <a:t>6</a:t>
            </a:fld>
            <a:endParaRPr lang="en-US"/>
          </a:p>
        </p:txBody>
      </p:sp>
    </p:spTree>
    <p:extLst>
      <p:ext uri="{BB962C8B-B14F-4D97-AF65-F5344CB8AC3E}">
        <p14:creationId xmlns:p14="http://schemas.microsoft.com/office/powerpoint/2010/main" val="143536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483DD3-E550-4171-9434-35FE45F27F88}"/>
              </a:ext>
            </a:extLst>
          </p:cNvPr>
          <p:cNvSpPr>
            <a:spLocks noGrp="1"/>
          </p:cNvSpPr>
          <p:nvPr>
            <p:ph type="title"/>
          </p:nvPr>
        </p:nvSpPr>
        <p:spPr/>
        <p:txBody>
          <a:bodyPr/>
          <a:lstStyle/>
          <a:p>
            <a:r>
              <a:rPr lang="en-US" sz="4000" dirty="0">
                <a:solidFill>
                  <a:schemeClr val="bg1">
                    <a:lumMod val="50000"/>
                  </a:schemeClr>
                </a:solidFill>
              </a:rPr>
              <a:t>Course Introduction</a:t>
            </a:r>
            <a:endParaRPr lang="en-US" dirty="0">
              <a:solidFill>
                <a:schemeClr val="bg1">
                  <a:lumMod val="50000"/>
                </a:schemeClr>
              </a:solidFill>
            </a:endParaRPr>
          </a:p>
        </p:txBody>
      </p:sp>
      <p:sp>
        <p:nvSpPr>
          <p:cNvPr id="5" name="Content Placeholder 4">
            <a:extLst>
              <a:ext uri="{FF2B5EF4-FFF2-40B4-BE49-F238E27FC236}">
                <a16:creationId xmlns:a16="http://schemas.microsoft.com/office/drawing/2014/main" id="{27A6B7CE-52FD-4D7A-9E6C-20FEA4A2F098}"/>
              </a:ext>
            </a:extLst>
          </p:cNvPr>
          <p:cNvSpPr>
            <a:spLocks noGrp="1"/>
          </p:cNvSpPr>
          <p:nvPr>
            <p:ph idx="1"/>
          </p:nvPr>
        </p:nvSpPr>
        <p:spPr>
          <a:xfrm>
            <a:off x="4038600" y="1825624"/>
            <a:ext cx="7315200" cy="4665667"/>
          </a:xfrm>
        </p:spPr>
        <p:txBody>
          <a:bodyPr>
            <a:normAutofit/>
          </a:bodyPr>
          <a:lstStyle/>
          <a:p>
            <a:pPr marL="0" indent="0">
              <a:buNone/>
            </a:pPr>
            <a:r>
              <a:rPr lang="en-US" dirty="0">
                <a:solidFill>
                  <a:schemeClr val="bg1">
                    <a:lumMod val="50000"/>
                  </a:schemeClr>
                </a:solidFill>
              </a:rPr>
              <a:t>Overview &amp; introductions</a:t>
            </a:r>
          </a:p>
          <a:p>
            <a:pPr marL="0" indent="0">
              <a:buNone/>
            </a:pPr>
            <a:endParaRPr lang="en-US" dirty="0"/>
          </a:p>
          <a:p>
            <a:pPr marL="0" indent="0">
              <a:buNone/>
            </a:pPr>
            <a:r>
              <a:rPr lang="en-US" dirty="0"/>
              <a:t>Syllabus review</a:t>
            </a:r>
          </a:p>
          <a:p>
            <a:pPr marL="0" indent="0">
              <a:buNone/>
            </a:pPr>
            <a:endParaRPr lang="en-US" dirty="0"/>
          </a:p>
          <a:p>
            <a:pPr marL="0" indent="0">
              <a:buNone/>
            </a:pPr>
            <a:r>
              <a:rPr lang="en-US" dirty="0">
                <a:solidFill>
                  <a:schemeClr val="bg1">
                    <a:lumMod val="50000"/>
                  </a:schemeClr>
                </a:solidFill>
              </a:rPr>
              <a:t>Canvas orientation</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Monte Carlo simulation activity</a:t>
            </a:r>
          </a:p>
          <a:p>
            <a:pPr marL="0" indent="0">
              <a:buNone/>
            </a:pPr>
            <a:endParaRPr lang="en-US" dirty="0">
              <a:solidFill>
                <a:schemeClr val="bg1">
                  <a:lumMod val="50000"/>
                </a:schemeClr>
              </a:solidFill>
            </a:endParaRPr>
          </a:p>
          <a:p>
            <a:pPr marL="0" indent="0">
              <a:buNone/>
            </a:pPr>
            <a:r>
              <a:rPr lang="en-US" dirty="0">
                <a:solidFill>
                  <a:schemeClr val="bg1">
                    <a:lumMod val="50000"/>
                  </a:schemeClr>
                </a:solidFill>
              </a:rPr>
              <a:t>Intro to simulation</a:t>
            </a:r>
          </a:p>
        </p:txBody>
      </p:sp>
      <p:sp>
        <p:nvSpPr>
          <p:cNvPr id="3" name="Slide Number Placeholder 2">
            <a:extLst>
              <a:ext uri="{FF2B5EF4-FFF2-40B4-BE49-F238E27FC236}">
                <a16:creationId xmlns:a16="http://schemas.microsoft.com/office/drawing/2014/main" id="{6E1C3856-AED5-4748-9F4A-AAE9FA8BD8E6}"/>
              </a:ext>
            </a:extLst>
          </p:cNvPr>
          <p:cNvSpPr>
            <a:spLocks noGrp="1"/>
          </p:cNvSpPr>
          <p:nvPr>
            <p:ph type="sldNum" sz="quarter" idx="12"/>
          </p:nvPr>
        </p:nvSpPr>
        <p:spPr/>
        <p:txBody>
          <a:bodyPr/>
          <a:lstStyle/>
          <a:p>
            <a:fld id="{474E2427-8788-484D-A54B-CA5B3637160B}" type="slidenum">
              <a:rPr lang="en-US" smtClean="0"/>
              <a:t>7</a:t>
            </a:fld>
            <a:endParaRPr lang="en-US"/>
          </a:p>
        </p:txBody>
      </p:sp>
    </p:spTree>
    <p:extLst>
      <p:ext uri="{BB962C8B-B14F-4D97-AF65-F5344CB8AC3E}">
        <p14:creationId xmlns:p14="http://schemas.microsoft.com/office/powerpoint/2010/main" val="16839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Canvas and access the syllabus</a:t>
            </a:r>
          </a:p>
        </p:txBody>
      </p:sp>
      <p:pic>
        <p:nvPicPr>
          <p:cNvPr id="7" name="Content Placeholder 6"/>
          <p:cNvPicPr>
            <a:picLocks noGrp="1" noChangeAspect="1"/>
          </p:cNvPicPr>
          <p:nvPr>
            <p:ph sz="half" idx="1"/>
          </p:nvPr>
        </p:nvPicPr>
        <p:blipFill rotWithShape="1">
          <a:blip r:embed="rId3"/>
          <a:srcRect t="4992"/>
          <a:stretch/>
        </p:blipFill>
        <p:spPr>
          <a:xfrm>
            <a:off x="1388473" y="1850710"/>
            <a:ext cx="1642653" cy="4333220"/>
          </a:xfrm>
          <a:prstGeom prst="rect">
            <a:avLst/>
          </a:prstGeom>
        </p:spPr>
      </p:pic>
      <p:sp>
        <p:nvSpPr>
          <p:cNvPr id="6" name="Content Placeholder 5"/>
          <p:cNvSpPr>
            <a:spLocks noGrp="1"/>
          </p:cNvSpPr>
          <p:nvPr>
            <p:ph sz="half" idx="2"/>
          </p:nvPr>
        </p:nvSpPr>
        <p:spPr/>
        <p:txBody>
          <a:bodyPr/>
          <a:lstStyle/>
          <a:p>
            <a:pPr marL="0" indent="0">
              <a:buNone/>
            </a:pPr>
            <a:r>
              <a:rPr lang="en-US" dirty="0"/>
              <a:t>Read carefully tonight for homework</a:t>
            </a:r>
          </a:p>
        </p:txBody>
      </p:sp>
      <p:sp>
        <p:nvSpPr>
          <p:cNvPr id="4" name="Slide Number Placeholder 3"/>
          <p:cNvSpPr>
            <a:spLocks noGrp="1"/>
          </p:cNvSpPr>
          <p:nvPr>
            <p:ph type="sldNum" sz="quarter" idx="12"/>
          </p:nvPr>
        </p:nvSpPr>
        <p:spPr/>
        <p:txBody>
          <a:bodyPr/>
          <a:lstStyle/>
          <a:p>
            <a:fld id="{474E2427-8788-484D-A54B-CA5B3637160B}" type="slidenum">
              <a:rPr lang="en-US" smtClean="0"/>
              <a:t>8</a:t>
            </a:fld>
            <a:endParaRPr lang="en-US"/>
          </a:p>
        </p:txBody>
      </p:sp>
    </p:spTree>
    <p:extLst>
      <p:ext uri="{BB962C8B-B14F-4D97-AF65-F5344CB8AC3E}">
        <p14:creationId xmlns:p14="http://schemas.microsoft.com/office/powerpoint/2010/main" val="3401700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5944A-F50F-4AEA-9802-C069FDA24CB5}"/>
              </a:ext>
            </a:extLst>
          </p:cNvPr>
          <p:cNvSpPr>
            <a:spLocks noGrp="1"/>
          </p:cNvSpPr>
          <p:nvPr>
            <p:ph type="title"/>
          </p:nvPr>
        </p:nvSpPr>
        <p:spPr/>
        <p:txBody>
          <a:bodyPr>
            <a:normAutofit fontScale="90000"/>
          </a:bodyPr>
          <a:lstStyle/>
          <a:p>
            <a:r>
              <a:rPr lang="en-US" dirty="0">
                <a:solidFill>
                  <a:schemeClr val="bg1">
                    <a:lumMod val="50000"/>
                  </a:schemeClr>
                </a:solidFill>
              </a:rPr>
              <a:t>Learning outcomes: </a:t>
            </a:r>
            <a:r>
              <a:rPr lang="en-US" dirty="0"/>
              <a:t>At the end of </a:t>
            </a:r>
            <a:br>
              <a:rPr lang="en-US" dirty="0"/>
            </a:br>
            <a:r>
              <a:rPr lang="en-US" dirty="0"/>
              <a:t>this course, students will be able to:</a:t>
            </a:r>
            <a:br>
              <a:rPr lang="en-US" dirty="0"/>
            </a:br>
            <a:endParaRPr lang="en-US" dirty="0"/>
          </a:p>
        </p:txBody>
      </p:sp>
      <p:sp>
        <p:nvSpPr>
          <p:cNvPr id="3" name="Content Placeholder 2">
            <a:extLst>
              <a:ext uri="{FF2B5EF4-FFF2-40B4-BE49-F238E27FC236}">
                <a16:creationId xmlns:a16="http://schemas.microsoft.com/office/drawing/2014/main" id="{F16181BD-CF00-40B6-9E6B-CF23B254CEF3}"/>
              </a:ext>
            </a:extLst>
          </p:cNvPr>
          <p:cNvSpPr>
            <a:spLocks noGrp="1"/>
          </p:cNvSpPr>
          <p:nvPr>
            <p:ph idx="1"/>
          </p:nvPr>
        </p:nvSpPr>
        <p:spPr>
          <a:xfrm>
            <a:off x="838200" y="1825624"/>
            <a:ext cx="10515600" cy="4545195"/>
          </a:xfrm>
        </p:spPr>
        <p:txBody>
          <a:bodyPr>
            <a:normAutofit/>
          </a:bodyPr>
          <a:lstStyle/>
          <a:p>
            <a:pPr marL="0" indent="0">
              <a:buNone/>
            </a:pPr>
            <a:r>
              <a:rPr lang="en-US" sz="2400" dirty="0"/>
              <a:t>LO 1. </a:t>
            </a:r>
            <a:r>
              <a:rPr lang="en-US" sz="2400" dirty="0">
                <a:solidFill>
                  <a:srgbClr val="0070C0"/>
                </a:solidFill>
              </a:rPr>
              <a:t>Construct or modify a simulation model </a:t>
            </a:r>
            <a:r>
              <a:rPr lang="en-US" sz="2400" dirty="0"/>
              <a:t>in response to a </a:t>
            </a:r>
            <a:br>
              <a:rPr lang="en-US" sz="2400" dirty="0"/>
            </a:br>
            <a:r>
              <a:rPr lang="en-US" sz="2400" dirty="0"/>
              <a:t>system description using discrete-event simulation methodology. 	 </a:t>
            </a:r>
          </a:p>
          <a:p>
            <a:pPr marL="0" indent="0">
              <a:buNone/>
            </a:pPr>
            <a:r>
              <a:rPr lang="en-US" sz="2400" dirty="0"/>
              <a:t>LO 2. Differentiate between important and trivial </a:t>
            </a:r>
            <a:r>
              <a:rPr lang="en-US" sz="2400" dirty="0">
                <a:solidFill>
                  <a:srgbClr val="0070C0"/>
                </a:solidFill>
              </a:rPr>
              <a:t>sources of </a:t>
            </a:r>
            <a:br>
              <a:rPr lang="en-US" sz="2400" dirty="0">
                <a:solidFill>
                  <a:srgbClr val="0070C0"/>
                </a:solidFill>
              </a:rPr>
            </a:br>
            <a:r>
              <a:rPr lang="en-US" sz="2400" dirty="0">
                <a:solidFill>
                  <a:srgbClr val="0070C0"/>
                </a:solidFill>
              </a:rPr>
              <a:t>randomness or variability </a:t>
            </a:r>
            <a:r>
              <a:rPr lang="en-US" sz="2400" dirty="0"/>
              <a:t>in real-world processes.</a:t>
            </a:r>
          </a:p>
          <a:p>
            <a:pPr marL="0" indent="0">
              <a:buNone/>
            </a:pPr>
            <a:r>
              <a:rPr lang="en-US" sz="2400" dirty="0"/>
              <a:t>LO 3. Describe the </a:t>
            </a:r>
            <a:r>
              <a:rPr lang="en-US" sz="2400" dirty="0">
                <a:solidFill>
                  <a:srgbClr val="0070C0"/>
                </a:solidFill>
              </a:rPr>
              <a:t>theory</a:t>
            </a:r>
            <a:r>
              <a:rPr lang="en-US" sz="2400" dirty="0"/>
              <a:t> behind popular </a:t>
            </a:r>
            <a:r>
              <a:rPr lang="en-US" sz="2400" dirty="0">
                <a:solidFill>
                  <a:srgbClr val="0070C0"/>
                </a:solidFill>
              </a:rPr>
              <a:t>random variate </a:t>
            </a:r>
            <a:br>
              <a:rPr lang="en-US" sz="2400" dirty="0">
                <a:solidFill>
                  <a:srgbClr val="0070C0"/>
                </a:solidFill>
              </a:rPr>
            </a:br>
            <a:r>
              <a:rPr lang="en-US" sz="2400" dirty="0">
                <a:solidFill>
                  <a:srgbClr val="0070C0"/>
                </a:solidFill>
              </a:rPr>
              <a:t>generation techniques </a:t>
            </a:r>
            <a:r>
              <a:rPr lang="en-US" sz="2400" dirty="0"/>
              <a:t>and understand how they are </a:t>
            </a:r>
            <a:br>
              <a:rPr lang="en-US" sz="2400" dirty="0"/>
            </a:br>
            <a:r>
              <a:rPr lang="en-US" sz="2400" dirty="0"/>
              <a:t>implemented in computer simulation.</a:t>
            </a:r>
          </a:p>
          <a:p>
            <a:pPr marL="0" indent="0">
              <a:buNone/>
            </a:pPr>
            <a:r>
              <a:rPr lang="en-US" sz="2400" dirty="0"/>
              <a:t>LO 4. Analyze the output of a computer simulation </a:t>
            </a:r>
            <a:r>
              <a:rPr lang="en-US" sz="2400" dirty="0">
                <a:solidFill>
                  <a:srgbClr val="0070C0"/>
                </a:solidFill>
              </a:rPr>
              <a:t>to </a:t>
            </a:r>
            <a:br>
              <a:rPr lang="en-US" sz="2400" dirty="0">
                <a:solidFill>
                  <a:srgbClr val="0070C0"/>
                </a:solidFill>
              </a:rPr>
            </a:br>
            <a:r>
              <a:rPr lang="en-US" sz="2400" dirty="0">
                <a:solidFill>
                  <a:srgbClr val="0070C0"/>
                </a:solidFill>
              </a:rPr>
              <a:t>estimate system performance </a:t>
            </a:r>
            <a:r>
              <a:rPr lang="en-US" sz="2400" dirty="0"/>
              <a:t>parameters.</a:t>
            </a:r>
          </a:p>
          <a:p>
            <a:pPr marL="0" indent="0">
              <a:buNone/>
            </a:pPr>
            <a:r>
              <a:rPr lang="en-US" sz="2400" dirty="0"/>
              <a:t>LO 5. </a:t>
            </a:r>
            <a:r>
              <a:rPr lang="en-US" sz="2400" dirty="0">
                <a:solidFill>
                  <a:srgbClr val="0070C0"/>
                </a:solidFill>
              </a:rPr>
              <a:t>Evaluate alternative system designs </a:t>
            </a:r>
            <a:r>
              <a:rPr lang="en-US" sz="2400" dirty="0"/>
              <a:t>using simulation.</a:t>
            </a:r>
          </a:p>
          <a:p>
            <a:pPr marL="0" indent="0">
              <a:buNone/>
            </a:pPr>
            <a:r>
              <a:rPr lang="en-US" sz="2400" dirty="0"/>
              <a:t>LO 6. Carry out the process of model </a:t>
            </a:r>
            <a:r>
              <a:rPr lang="en-US" sz="2400" dirty="0">
                <a:solidFill>
                  <a:srgbClr val="0070C0"/>
                </a:solidFill>
              </a:rPr>
              <a:t>verification and validation</a:t>
            </a:r>
            <a:r>
              <a:rPr lang="en-US" sz="2400" dirty="0"/>
              <a:t>.</a:t>
            </a:r>
          </a:p>
        </p:txBody>
      </p:sp>
      <p:sp>
        <p:nvSpPr>
          <p:cNvPr id="4" name="Slide Number Placeholder 3">
            <a:extLst>
              <a:ext uri="{FF2B5EF4-FFF2-40B4-BE49-F238E27FC236}">
                <a16:creationId xmlns:a16="http://schemas.microsoft.com/office/drawing/2014/main" id="{917BCEF3-B81F-4AF2-BA8A-11B2F1966CB6}"/>
              </a:ext>
            </a:extLst>
          </p:cNvPr>
          <p:cNvSpPr>
            <a:spLocks noGrp="1"/>
          </p:cNvSpPr>
          <p:nvPr>
            <p:ph type="sldNum" sz="quarter" idx="12"/>
          </p:nvPr>
        </p:nvSpPr>
        <p:spPr/>
        <p:txBody>
          <a:bodyPr/>
          <a:lstStyle/>
          <a:p>
            <a:fld id="{474E2427-8788-484D-A54B-CA5B3637160B}" type="slidenum">
              <a:rPr lang="en-US" smtClean="0"/>
              <a:t>9</a:t>
            </a:fld>
            <a:endParaRPr lang="en-US"/>
          </a:p>
        </p:txBody>
      </p:sp>
    </p:spTree>
    <p:extLst>
      <p:ext uri="{BB962C8B-B14F-4D97-AF65-F5344CB8AC3E}">
        <p14:creationId xmlns:p14="http://schemas.microsoft.com/office/powerpoint/2010/main" val="3450805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FIT style to use with title cards">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66"/>
      </a:folHlink>
    </a:clrScheme>
    <a:fontScheme name="AFIT-AU PowerPoint Brief -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200" b="0" i="0" u="none" strike="noStrike" cap="none" normalizeH="0" baseline="0" smtClean="0">
            <a:ln>
              <a:noFill/>
            </a:ln>
            <a:solidFill>
              <a:schemeClr val="tx1"/>
            </a:solidFill>
            <a:effectLst/>
            <a:latin typeface="Arial" charset="0"/>
          </a:defRPr>
        </a:defPPr>
      </a:lstStyle>
    </a:lnDef>
  </a:objectDefaults>
  <a:extraClrSchemeLst>
    <a:extraClrScheme>
      <a:clrScheme name="AFIT-AU PowerPoint Brief -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AFIT-AU PowerPoint Brief -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AFIT-AU PowerPoint Brief -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AFIT-AU PowerPoint Brief -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AFIT-AU PowerPoint Brief -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AFIT-AU PowerPoint Brief -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AFIT-AU PowerPoint Brief -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DDEDBD8FCDE849B9EC869A11D3DAFD" ma:contentTypeVersion="8" ma:contentTypeDescription="Create a new document." ma:contentTypeScope="" ma:versionID="2dadc65d93a8c3d112ddf8264cf880eb">
  <xsd:schema xmlns:xsd="http://www.w3.org/2001/XMLSchema" xmlns:xs="http://www.w3.org/2001/XMLSchema" xmlns:p="http://schemas.microsoft.com/office/2006/metadata/properties" xmlns:ns2="cca31fd3-e266-414b-ad9e-ba62e09589e8" targetNamespace="http://schemas.microsoft.com/office/2006/metadata/properties" ma:root="true" ma:fieldsID="8f7eb47dbde26df9d1746c7afc083a07" ns2:_="">
    <xsd:import namespace="cca31fd3-e266-414b-ad9e-ba62e09589e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a31fd3-e266-414b-ad9e-ba62e09589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7F6EFD3-7EB7-49D2-ACCA-B12AB085FC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a31fd3-e266-414b-ad9e-ba62e09589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94CACF-E151-49B3-87CC-E5DF29ABD6D8}">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4AE5CF4-357B-41FA-BFB2-0A8C2CCBC7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73298</TotalTime>
  <Words>2856</Words>
  <Application>Microsoft Office PowerPoint</Application>
  <PresentationFormat>Widescreen</PresentationFormat>
  <Paragraphs>430</Paragraphs>
  <Slides>41</Slides>
  <Notes>28</Notes>
  <HiddenSlides>1</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41</vt:i4>
      </vt:variant>
    </vt:vector>
  </HeadingPairs>
  <TitlesOfParts>
    <vt:vector size="45" baseType="lpstr">
      <vt:lpstr>Arial</vt:lpstr>
      <vt:lpstr>Calibri</vt:lpstr>
      <vt:lpstr>Office Theme</vt:lpstr>
      <vt:lpstr>AFIT style to use with title cards</vt:lpstr>
      <vt:lpstr>Welcome to OPER 561 Section 02</vt:lpstr>
      <vt:lpstr>Course Introduction</vt:lpstr>
      <vt:lpstr>Lesson objectives</vt:lpstr>
      <vt:lpstr>Course Introduction</vt:lpstr>
      <vt:lpstr>What is OPER 561?</vt:lpstr>
      <vt:lpstr>Who am I? Who are you? Time for introductions</vt:lpstr>
      <vt:lpstr>Course Introduction</vt:lpstr>
      <vt:lpstr>Open Canvas and access the syllabus</vt:lpstr>
      <vt:lpstr>Learning outcomes: At the end of  this course, students will be able to: </vt:lpstr>
      <vt:lpstr>Your evaluation will be based on feedback, conversation, self-evaluations, peer review…</vt:lpstr>
      <vt:lpstr>Course Introduction</vt:lpstr>
      <vt:lpstr>PowerPoint Presentation</vt:lpstr>
      <vt:lpstr>PowerPoint Presentation</vt:lpstr>
      <vt:lpstr>Course Introduction</vt:lpstr>
      <vt:lpstr>Monte Carlo simulation is not discrete-event but it makes for a good starting point</vt:lpstr>
      <vt:lpstr>Scenario: coin flipping &amp; length of runs</vt:lpstr>
      <vt:lpstr>Scenario: manufacturing process </vt:lpstr>
      <vt:lpstr>Theoretical vs. experimental world-views</vt:lpstr>
      <vt:lpstr>Monte Carlo simulation steps</vt:lpstr>
      <vt:lpstr>How do your results compare  to the “true” value? To each other?</vt:lpstr>
      <vt:lpstr>Recap: Simulation is a statistical experiment</vt:lpstr>
      <vt:lpstr>Course Introduction</vt:lpstr>
      <vt:lpstr>What is simulation?</vt:lpstr>
      <vt:lpstr>Why simulate?</vt:lpstr>
      <vt:lpstr>Inferences? Not answers?</vt:lpstr>
      <vt:lpstr>Why not experiment with the actual system? You’d surely be looking at the right thing…</vt:lpstr>
      <vt:lpstr>Models are abstracted representations of  &amp; assumptions about a system of interest</vt:lpstr>
      <vt:lpstr>The DOD classifies models differently</vt:lpstr>
      <vt:lpstr>How can we study logical  (mathematical) models?</vt:lpstr>
      <vt:lpstr>Simulation! Particularly, computer simulation!</vt:lpstr>
      <vt:lpstr>What is simulation, again?</vt:lpstr>
      <vt:lpstr>No really, what is simulation?</vt:lpstr>
      <vt:lpstr>Using simulation to solve a problem  has advantages &amp; disadvantages</vt:lpstr>
      <vt:lpstr>There are different kinds of simulation</vt:lpstr>
      <vt:lpstr>Many software &amp; programming  options exist for simulation</vt:lpstr>
      <vt:lpstr>Many software &amp; programming  options exist for simulation</vt:lpstr>
      <vt:lpstr>How do we “do” simulation? BCNN’s 12-step program simulation study</vt:lpstr>
      <vt:lpstr>Course Introduction</vt:lpstr>
      <vt:lpstr>A sample of simulation references</vt:lpstr>
      <vt:lpstr>Lesson objectives</vt:lpstr>
      <vt:lpstr>Learning outcomes: At the end of  this course, students will be able to: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Garee</dc:creator>
  <cp:lastModifiedBy>GAREE, MICHAEL J Maj USAF AETC AFIT/ENS</cp:lastModifiedBy>
  <cp:revision>558</cp:revision>
  <cp:lastPrinted>2018-12-07T15:13:47Z</cp:lastPrinted>
  <dcterms:created xsi:type="dcterms:W3CDTF">2018-09-17T13:22:51Z</dcterms:created>
  <dcterms:modified xsi:type="dcterms:W3CDTF">2023-01-03T02:51:34Z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0x010100B0DDEDBD8FCDE849B9EC869A11D3DAFD</vt:lpwstr>
  </property>
</Properties>
</file>