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7"/>
  </p:notesMasterIdLst>
  <p:handoutMasterIdLst>
    <p:handoutMasterId r:id="rId18"/>
  </p:handoutMasterIdLst>
  <p:sldIdLst>
    <p:sldId id="461" r:id="rId2"/>
    <p:sldId id="472" r:id="rId3"/>
    <p:sldId id="449" r:id="rId4"/>
    <p:sldId id="474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73" r:id="rId15"/>
    <p:sldId id="464" r:id="rId1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602B"/>
    <a:srgbClr val="0000FF"/>
    <a:srgbClr val="FFD357"/>
    <a:srgbClr val="CC9900"/>
    <a:srgbClr val="009900"/>
    <a:srgbClr val="00CC00"/>
    <a:srgbClr val="FF7C80"/>
    <a:srgbClr val="FF99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57" autoAdjust="0"/>
    <p:restoredTop sz="94971" autoAdjust="0"/>
  </p:normalViewPr>
  <p:slideViewPr>
    <p:cSldViewPr snapToGrid="0">
      <p:cViewPr varScale="1">
        <p:scale>
          <a:sx n="73" d="100"/>
          <a:sy n="73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6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8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6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8.wmf"/><Relationship Id="rId1" Type="http://schemas.openxmlformats.org/officeDocument/2006/relationships/image" Target="../media/image9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8.wmf"/><Relationship Id="rId1" Type="http://schemas.openxmlformats.org/officeDocument/2006/relationships/image" Target="../media/image9.wmf"/><Relationship Id="rId6" Type="http://schemas.openxmlformats.org/officeDocument/2006/relationships/image" Target="../media/image13.wmf"/><Relationship Id="rId11" Type="http://schemas.openxmlformats.org/officeDocument/2006/relationships/image" Target="../media/image17.wmf"/><Relationship Id="rId5" Type="http://schemas.openxmlformats.org/officeDocument/2006/relationships/image" Target="../media/image12.wmf"/><Relationship Id="rId10" Type="http://schemas.openxmlformats.org/officeDocument/2006/relationships/image" Target="../media/image25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35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75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1/1a/M21Ship2-cropped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34.wmf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2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image" Target="../media/image36.wmf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28.wmf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39.wmf"/><Relationship Id="rId3" Type="http://schemas.openxmlformats.org/officeDocument/2006/relationships/image" Target="../media/image42.png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38.wmf"/><Relationship Id="rId5" Type="http://schemas.openxmlformats.org/officeDocument/2006/relationships/image" Target="../media/image44.png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43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31.bin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8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image" Target="../media/image1.png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3.wmf"/><Relationship Id="rId22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1.png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://www.google.com/url?sa=i&amp;source=images&amp;cd=&amp;docid=UqtU1y2nRThv4M&amp;tbnid=VSHiKc9dfIoF3M:&amp;ved=0CAUQjBwwADgl&amp;url=http%3A%2F%2Floockeed.e-monsite.com%2Fmedias%2Fimages%2Flockheed-sr-71-a12-yf-12a.jpg%3Ffx%3Dr_700_700&amp;ei=i7lnUs4KkuaQB4LCgcAE&amp;psig=AFQjCNHqMgyHm2piZY5hrCTz6YnZNNWfbw&amp;ust=13826158190673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83" y="1118138"/>
            <a:ext cx="8609792" cy="5739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3250" name="Picture 2" descr="File:M21Ship2-croppe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4984868"/>
            <a:ext cx="2960914" cy="1873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9"/>
          <p:cNvGrpSpPr/>
          <p:nvPr/>
        </p:nvGrpSpPr>
        <p:grpSpPr>
          <a:xfrm>
            <a:off x="1203829" y="-516110"/>
            <a:ext cx="8095130" cy="6341888"/>
            <a:chOff x="1203829" y="-516110"/>
            <a:chExt cx="8095130" cy="6341888"/>
          </a:xfrm>
        </p:grpSpPr>
        <p:sp>
          <p:nvSpPr>
            <p:cNvPr id="71" name="Freeform 70"/>
            <p:cNvSpPr/>
            <p:nvPr/>
          </p:nvSpPr>
          <p:spPr bwMode="auto">
            <a:xfrm>
              <a:off x="1203829" y="-516110"/>
              <a:ext cx="8095130" cy="6341888"/>
            </a:xfrm>
            <a:custGeom>
              <a:avLst/>
              <a:gdLst>
                <a:gd name="connsiteX0" fmla="*/ 0 w 2662517"/>
                <a:gd name="connsiteY0" fmla="*/ 0 h 2729753"/>
                <a:gd name="connsiteX1" fmla="*/ 806823 w 2662517"/>
                <a:gd name="connsiteY1" fmla="*/ 389964 h 2729753"/>
                <a:gd name="connsiteX2" fmla="*/ 2662517 w 2662517"/>
                <a:gd name="connsiteY2" fmla="*/ 2729753 h 2729753"/>
                <a:gd name="connsiteX3" fmla="*/ 13447 w 2662517"/>
                <a:gd name="connsiteY3" fmla="*/ 2729753 h 2729753"/>
                <a:gd name="connsiteX4" fmla="*/ 0 w 2662517"/>
                <a:gd name="connsiteY4" fmla="*/ 0 h 2729753"/>
                <a:gd name="connsiteX0" fmla="*/ 0 w 2662517"/>
                <a:gd name="connsiteY0" fmla="*/ 0 h 2729753"/>
                <a:gd name="connsiteX1" fmla="*/ 806823 w 2662517"/>
                <a:gd name="connsiteY1" fmla="*/ 389964 h 2729753"/>
                <a:gd name="connsiteX2" fmla="*/ 2662517 w 2662517"/>
                <a:gd name="connsiteY2" fmla="*/ 2729753 h 2729753"/>
                <a:gd name="connsiteX3" fmla="*/ 5019 w 2662517"/>
                <a:gd name="connsiteY3" fmla="*/ 2725540 h 2729753"/>
                <a:gd name="connsiteX4" fmla="*/ 0 w 2662517"/>
                <a:gd name="connsiteY4" fmla="*/ 0 h 2729753"/>
                <a:gd name="connsiteX0" fmla="*/ 0 w 2649876"/>
                <a:gd name="connsiteY0" fmla="*/ 0 h 2725540"/>
                <a:gd name="connsiteX1" fmla="*/ 806823 w 2649876"/>
                <a:gd name="connsiteY1" fmla="*/ 389964 h 2725540"/>
                <a:gd name="connsiteX2" fmla="*/ 2649876 w 2649876"/>
                <a:gd name="connsiteY2" fmla="*/ 2712898 h 2725540"/>
                <a:gd name="connsiteX3" fmla="*/ 5019 w 2649876"/>
                <a:gd name="connsiteY3" fmla="*/ 2725540 h 2725540"/>
                <a:gd name="connsiteX4" fmla="*/ 0 w 2649876"/>
                <a:gd name="connsiteY4" fmla="*/ 0 h 2725540"/>
                <a:gd name="connsiteX0" fmla="*/ 0 w 2662517"/>
                <a:gd name="connsiteY0" fmla="*/ 0 h 2721326"/>
                <a:gd name="connsiteX1" fmla="*/ 819464 w 2662517"/>
                <a:gd name="connsiteY1" fmla="*/ 385750 h 2721326"/>
                <a:gd name="connsiteX2" fmla="*/ 2662517 w 2662517"/>
                <a:gd name="connsiteY2" fmla="*/ 2708684 h 2721326"/>
                <a:gd name="connsiteX3" fmla="*/ 17660 w 2662517"/>
                <a:gd name="connsiteY3" fmla="*/ 2721326 h 2721326"/>
                <a:gd name="connsiteX4" fmla="*/ 0 w 2662517"/>
                <a:gd name="connsiteY4" fmla="*/ 0 h 2721326"/>
                <a:gd name="connsiteX0" fmla="*/ 0 w 2662517"/>
                <a:gd name="connsiteY0" fmla="*/ 0 h 2721326"/>
                <a:gd name="connsiteX1" fmla="*/ 819464 w 2662517"/>
                <a:gd name="connsiteY1" fmla="*/ 385750 h 2721326"/>
                <a:gd name="connsiteX2" fmla="*/ 2662517 w 2662517"/>
                <a:gd name="connsiteY2" fmla="*/ 2708684 h 2721326"/>
                <a:gd name="connsiteX3" fmla="*/ 17660 w 2662517"/>
                <a:gd name="connsiteY3" fmla="*/ 2721326 h 2721326"/>
                <a:gd name="connsiteX4" fmla="*/ 0 w 2662517"/>
                <a:gd name="connsiteY4" fmla="*/ 0 h 2721326"/>
                <a:gd name="connsiteX0" fmla="*/ 0 w 2654089"/>
                <a:gd name="connsiteY0" fmla="*/ 0 h 2721326"/>
                <a:gd name="connsiteX1" fmla="*/ 811036 w 2654089"/>
                <a:gd name="connsiteY1" fmla="*/ 385750 h 2721326"/>
                <a:gd name="connsiteX2" fmla="*/ 2654089 w 2654089"/>
                <a:gd name="connsiteY2" fmla="*/ 2708684 h 2721326"/>
                <a:gd name="connsiteX3" fmla="*/ 9232 w 2654089"/>
                <a:gd name="connsiteY3" fmla="*/ 2721326 h 2721326"/>
                <a:gd name="connsiteX4" fmla="*/ 0 w 2654089"/>
                <a:gd name="connsiteY4" fmla="*/ 0 h 2721326"/>
                <a:gd name="connsiteX0" fmla="*/ 0 w 2654089"/>
                <a:gd name="connsiteY0" fmla="*/ 0 h 2721326"/>
                <a:gd name="connsiteX1" fmla="*/ 811036 w 2654089"/>
                <a:gd name="connsiteY1" fmla="*/ 385750 h 2721326"/>
                <a:gd name="connsiteX2" fmla="*/ 2654089 w 2654089"/>
                <a:gd name="connsiteY2" fmla="*/ 2708684 h 2721326"/>
                <a:gd name="connsiteX3" fmla="*/ 9232 w 2654089"/>
                <a:gd name="connsiteY3" fmla="*/ 2721326 h 2721326"/>
                <a:gd name="connsiteX4" fmla="*/ 0 w 2654089"/>
                <a:gd name="connsiteY4" fmla="*/ 0 h 2721326"/>
                <a:gd name="connsiteX0" fmla="*/ 0 w 2667536"/>
                <a:gd name="connsiteY0" fmla="*/ 0 h 3339891"/>
                <a:gd name="connsiteX1" fmla="*/ 824483 w 2667536"/>
                <a:gd name="connsiteY1" fmla="*/ 1004315 h 3339891"/>
                <a:gd name="connsiteX2" fmla="*/ 2667536 w 2667536"/>
                <a:gd name="connsiteY2" fmla="*/ 3327249 h 3339891"/>
                <a:gd name="connsiteX3" fmla="*/ 22679 w 2667536"/>
                <a:gd name="connsiteY3" fmla="*/ 3339891 h 3339891"/>
                <a:gd name="connsiteX4" fmla="*/ 0 w 2667536"/>
                <a:gd name="connsiteY4" fmla="*/ 0 h 3339891"/>
                <a:gd name="connsiteX0" fmla="*/ 0 w 5343501"/>
                <a:gd name="connsiteY0" fmla="*/ 0 h 3340697"/>
                <a:gd name="connsiteX1" fmla="*/ 824483 w 5343501"/>
                <a:gd name="connsiteY1" fmla="*/ 1004315 h 3340697"/>
                <a:gd name="connsiteX2" fmla="*/ 5343501 w 5343501"/>
                <a:gd name="connsiteY2" fmla="*/ 3340697 h 3340697"/>
                <a:gd name="connsiteX3" fmla="*/ 22679 w 5343501"/>
                <a:gd name="connsiteY3" fmla="*/ 3339891 h 3340697"/>
                <a:gd name="connsiteX4" fmla="*/ 0 w 5343501"/>
                <a:gd name="connsiteY4" fmla="*/ 0 h 3340697"/>
                <a:gd name="connsiteX0" fmla="*/ 0 w 8404678"/>
                <a:gd name="connsiteY0" fmla="*/ 2034450 h 5375147"/>
                <a:gd name="connsiteX1" fmla="*/ 824483 w 8404678"/>
                <a:gd name="connsiteY1" fmla="*/ 3038765 h 5375147"/>
                <a:gd name="connsiteX2" fmla="*/ 5343501 w 8404678"/>
                <a:gd name="connsiteY2" fmla="*/ 5375147 h 5375147"/>
                <a:gd name="connsiteX3" fmla="*/ 8400196 w 8404678"/>
                <a:gd name="connsiteY3" fmla="*/ 909918 h 5375147"/>
                <a:gd name="connsiteX4" fmla="*/ 0 w 8404678"/>
                <a:gd name="connsiteY4" fmla="*/ 2034450 h 5375147"/>
                <a:gd name="connsiteX0" fmla="*/ 0 w 8400196"/>
                <a:gd name="connsiteY0" fmla="*/ 1124532 h 4465229"/>
                <a:gd name="connsiteX1" fmla="*/ 824483 w 8400196"/>
                <a:gd name="connsiteY1" fmla="*/ 2128847 h 4465229"/>
                <a:gd name="connsiteX2" fmla="*/ 5343501 w 8400196"/>
                <a:gd name="connsiteY2" fmla="*/ 4465229 h 4465229"/>
                <a:gd name="connsiteX3" fmla="*/ 8400196 w 8400196"/>
                <a:gd name="connsiteY3" fmla="*/ 0 h 4465229"/>
                <a:gd name="connsiteX4" fmla="*/ 0 w 8400196"/>
                <a:gd name="connsiteY4" fmla="*/ 1124532 h 4465229"/>
                <a:gd name="connsiteX0" fmla="*/ 0 w 8400196"/>
                <a:gd name="connsiteY0" fmla="*/ 1124532 h 4465229"/>
                <a:gd name="connsiteX1" fmla="*/ 824483 w 8400196"/>
                <a:gd name="connsiteY1" fmla="*/ 2128847 h 4465229"/>
                <a:gd name="connsiteX2" fmla="*/ 5343501 w 8400196"/>
                <a:gd name="connsiteY2" fmla="*/ 4465229 h 4465229"/>
                <a:gd name="connsiteX3" fmla="*/ 8112789 w 8400196"/>
                <a:gd name="connsiteY3" fmla="*/ 4414848 h 4465229"/>
                <a:gd name="connsiteX4" fmla="*/ 8400196 w 8400196"/>
                <a:gd name="connsiteY4" fmla="*/ 0 h 4465229"/>
                <a:gd name="connsiteX5" fmla="*/ 0 w 8400196"/>
                <a:gd name="connsiteY5" fmla="*/ 1124532 h 4465229"/>
                <a:gd name="connsiteX0" fmla="*/ 0 w 8400196"/>
                <a:gd name="connsiteY0" fmla="*/ 3029801 h 6370498"/>
                <a:gd name="connsiteX1" fmla="*/ 824483 w 8400196"/>
                <a:gd name="connsiteY1" fmla="*/ 4034116 h 6370498"/>
                <a:gd name="connsiteX2" fmla="*/ 5343501 w 8400196"/>
                <a:gd name="connsiteY2" fmla="*/ 6370498 h 6370498"/>
                <a:gd name="connsiteX3" fmla="*/ 8112789 w 8400196"/>
                <a:gd name="connsiteY3" fmla="*/ 6320117 h 6370498"/>
                <a:gd name="connsiteX4" fmla="*/ 8400196 w 8400196"/>
                <a:gd name="connsiteY4" fmla="*/ 1905269 h 6370498"/>
                <a:gd name="connsiteX5" fmla="*/ 17660 w 8400196"/>
                <a:gd name="connsiteY5" fmla="*/ 0 h 6370498"/>
                <a:gd name="connsiteX6" fmla="*/ 0 w 8400196"/>
                <a:gd name="connsiteY6" fmla="*/ 3029801 h 6370498"/>
                <a:gd name="connsiteX0" fmla="*/ 0 w 8373302"/>
                <a:gd name="connsiteY0" fmla="*/ 3029801 h 6370498"/>
                <a:gd name="connsiteX1" fmla="*/ 824483 w 8373302"/>
                <a:gd name="connsiteY1" fmla="*/ 4034116 h 6370498"/>
                <a:gd name="connsiteX2" fmla="*/ 5343501 w 8373302"/>
                <a:gd name="connsiteY2" fmla="*/ 6370498 h 6370498"/>
                <a:gd name="connsiteX3" fmla="*/ 8112789 w 8373302"/>
                <a:gd name="connsiteY3" fmla="*/ 6320117 h 6370498"/>
                <a:gd name="connsiteX4" fmla="*/ 8373302 w 8373302"/>
                <a:gd name="connsiteY4" fmla="*/ 89916 h 6370498"/>
                <a:gd name="connsiteX5" fmla="*/ 17660 w 8373302"/>
                <a:gd name="connsiteY5" fmla="*/ 0 h 6370498"/>
                <a:gd name="connsiteX6" fmla="*/ 0 w 8373302"/>
                <a:gd name="connsiteY6" fmla="*/ 3029801 h 6370498"/>
                <a:gd name="connsiteX0" fmla="*/ 0 w 8112789"/>
                <a:gd name="connsiteY0" fmla="*/ 3029801 h 6370498"/>
                <a:gd name="connsiteX1" fmla="*/ 824483 w 8112789"/>
                <a:gd name="connsiteY1" fmla="*/ 4034116 h 6370498"/>
                <a:gd name="connsiteX2" fmla="*/ 5343501 w 8112789"/>
                <a:gd name="connsiteY2" fmla="*/ 6370498 h 6370498"/>
                <a:gd name="connsiteX3" fmla="*/ 8112789 w 8112789"/>
                <a:gd name="connsiteY3" fmla="*/ 6320117 h 6370498"/>
                <a:gd name="connsiteX4" fmla="*/ 8050573 w 8112789"/>
                <a:gd name="connsiteY4" fmla="*/ 76469 h 6370498"/>
                <a:gd name="connsiteX5" fmla="*/ 17660 w 8112789"/>
                <a:gd name="connsiteY5" fmla="*/ 0 h 6370498"/>
                <a:gd name="connsiteX6" fmla="*/ 0 w 8112789"/>
                <a:gd name="connsiteY6" fmla="*/ 3029801 h 6370498"/>
                <a:gd name="connsiteX0" fmla="*/ 0 w 8099342"/>
                <a:gd name="connsiteY0" fmla="*/ 3002907 h 6370498"/>
                <a:gd name="connsiteX1" fmla="*/ 811036 w 8099342"/>
                <a:gd name="connsiteY1" fmla="*/ 4034116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3002907 h 6370498"/>
                <a:gd name="connsiteX1" fmla="*/ 503675 w 8099342"/>
                <a:gd name="connsiteY1" fmla="*/ 3880436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3002907 h 6370498"/>
                <a:gd name="connsiteX1" fmla="*/ 607192 w 8099342"/>
                <a:gd name="connsiteY1" fmla="*/ 3955199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2733966 h 6370498"/>
                <a:gd name="connsiteX1" fmla="*/ 607192 w 8099342"/>
                <a:gd name="connsiteY1" fmla="*/ 3955199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2733966 h 6370498"/>
                <a:gd name="connsiteX0" fmla="*/ 0 w 8099342"/>
                <a:gd name="connsiteY0" fmla="*/ 2733966 h 6370498"/>
                <a:gd name="connsiteX1" fmla="*/ 30249 w 8099342"/>
                <a:gd name="connsiteY1" fmla="*/ 6360942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2733966 h 6370498"/>
                <a:gd name="connsiteX0" fmla="*/ 0 w 8099342"/>
                <a:gd name="connsiteY0" fmla="*/ 2733966 h 6360942"/>
                <a:gd name="connsiteX1" fmla="*/ 30249 w 8099342"/>
                <a:gd name="connsiteY1" fmla="*/ 6360942 h 6360942"/>
                <a:gd name="connsiteX2" fmla="*/ 8099342 w 8099342"/>
                <a:gd name="connsiteY2" fmla="*/ 6320117 h 6360942"/>
                <a:gd name="connsiteX3" fmla="*/ 8037126 w 8099342"/>
                <a:gd name="connsiteY3" fmla="*/ 76469 h 6360942"/>
                <a:gd name="connsiteX4" fmla="*/ 4213 w 8099342"/>
                <a:gd name="connsiteY4" fmla="*/ 0 h 6360942"/>
                <a:gd name="connsiteX5" fmla="*/ 0 w 8099342"/>
                <a:gd name="connsiteY5" fmla="*/ 2733966 h 6360942"/>
                <a:gd name="connsiteX0" fmla="*/ 1334480 w 9429609"/>
                <a:gd name="connsiteY0" fmla="*/ 0 h 6360942"/>
                <a:gd name="connsiteX1" fmla="*/ 1360516 w 9429609"/>
                <a:gd name="connsiteY1" fmla="*/ 6360942 h 6360942"/>
                <a:gd name="connsiteX2" fmla="*/ 9429609 w 9429609"/>
                <a:gd name="connsiteY2" fmla="*/ 6320117 h 6360942"/>
                <a:gd name="connsiteX3" fmla="*/ 9367393 w 9429609"/>
                <a:gd name="connsiteY3" fmla="*/ 76469 h 6360942"/>
                <a:gd name="connsiteX4" fmla="*/ 1334480 w 9429609"/>
                <a:gd name="connsiteY4" fmla="*/ 0 h 6360942"/>
                <a:gd name="connsiteX0" fmla="*/ 0 w 8095129"/>
                <a:gd name="connsiteY0" fmla="*/ 0 h 6360942"/>
                <a:gd name="connsiteX1" fmla="*/ 26036 w 8095129"/>
                <a:gd name="connsiteY1" fmla="*/ 6360942 h 6360942"/>
                <a:gd name="connsiteX2" fmla="*/ 8095129 w 8095129"/>
                <a:gd name="connsiteY2" fmla="*/ 6320117 h 6360942"/>
                <a:gd name="connsiteX3" fmla="*/ 8032913 w 8095129"/>
                <a:gd name="connsiteY3" fmla="*/ 76469 h 6360942"/>
                <a:gd name="connsiteX4" fmla="*/ 0 w 8095129"/>
                <a:gd name="connsiteY4" fmla="*/ 0 h 6360942"/>
                <a:gd name="connsiteX0" fmla="*/ 0 w 8095129"/>
                <a:gd name="connsiteY0" fmla="*/ 0 h 6360942"/>
                <a:gd name="connsiteX1" fmla="*/ 26036 w 8095129"/>
                <a:gd name="connsiteY1" fmla="*/ 6360942 h 6360942"/>
                <a:gd name="connsiteX2" fmla="*/ 8095129 w 8095129"/>
                <a:gd name="connsiteY2" fmla="*/ 6331002 h 6360942"/>
                <a:gd name="connsiteX3" fmla="*/ 8032913 w 8095129"/>
                <a:gd name="connsiteY3" fmla="*/ 76469 h 6360942"/>
                <a:gd name="connsiteX4" fmla="*/ 0 w 8095129"/>
                <a:gd name="connsiteY4" fmla="*/ 0 h 6360942"/>
                <a:gd name="connsiteX0" fmla="*/ 0 w 8106015"/>
                <a:gd name="connsiteY0" fmla="*/ 0 h 6363659"/>
                <a:gd name="connsiteX1" fmla="*/ 26036 w 8106015"/>
                <a:gd name="connsiteY1" fmla="*/ 6360942 h 6363659"/>
                <a:gd name="connsiteX2" fmla="*/ 8106015 w 8106015"/>
                <a:gd name="connsiteY2" fmla="*/ 6363659 h 6363659"/>
                <a:gd name="connsiteX3" fmla="*/ 8032913 w 8106015"/>
                <a:gd name="connsiteY3" fmla="*/ 76469 h 6363659"/>
                <a:gd name="connsiteX4" fmla="*/ 0 w 8106015"/>
                <a:gd name="connsiteY4" fmla="*/ 0 h 6363659"/>
                <a:gd name="connsiteX0" fmla="*/ 0 w 8095130"/>
                <a:gd name="connsiteY0" fmla="*/ 0 h 6341888"/>
                <a:gd name="connsiteX1" fmla="*/ 15151 w 8095130"/>
                <a:gd name="connsiteY1" fmla="*/ 6339171 h 6341888"/>
                <a:gd name="connsiteX2" fmla="*/ 8095130 w 8095130"/>
                <a:gd name="connsiteY2" fmla="*/ 6341888 h 6341888"/>
                <a:gd name="connsiteX3" fmla="*/ 8022028 w 8095130"/>
                <a:gd name="connsiteY3" fmla="*/ 54698 h 6341888"/>
                <a:gd name="connsiteX4" fmla="*/ 0 w 8095130"/>
                <a:gd name="connsiteY4" fmla="*/ 0 h 634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130" h="6341888">
                  <a:moveTo>
                    <a:pt x="0" y="0"/>
                  </a:moveTo>
                  <a:cubicBezTo>
                    <a:pt x="5050" y="2113057"/>
                    <a:pt x="10101" y="4226114"/>
                    <a:pt x="15151" y="6339171"/>
                  </a:cubicBezTo>
                  <a:lnTo>
                    <a:pt x="8095130" y="6341888"/>
                  </a:lnTo>
                  <a:lnTo>
                    <a:pt x="8022028" y="54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22663" y="2472667"/>
              <a:ext cx="15359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400" b="1" dirty="0" smtClean="0"/>
                <a:t>Generated cone</a:t>
              </a:r>
              <a:endParaRPr lang="en-US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Feasible Solution in Requirement Space Standard Form (2 of 2)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21905" y="5822577"/>
            <a:ext cx="57418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221905" y="1573306"/>
            <a:ext cx="0" cy="424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520047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7024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754001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104930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987954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870978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22190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6200000">
            <a:off x="1221907" y="29897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>
            <a:off x="1221907" y="3895163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>
            <a:off x="1221907" y="4800599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>
            <a:off x="1221907" y="5706035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1221907" y="20753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 71"/>
          <p:cNvGrpSpPr/>
          <p:nvPr/>
        </p:nvGrpSpPr>
        <p:grpSpPr>
          <a:xfrm>
            <a:off x="1254467" y="3414809"/>
            <a:ext cx="5783588" cy="2402098"/>
            <a:chOff x="1254467" y="3414809"/>
            <a:chExt cx="5783588" cy="2402098"/>
          </a:xfrm>
        </p:grpSpPr>
        <p:sp>
          <p:nvSpPr>
            <p:cNvPr id="30" name="Oval 29"/>
            <p:cNvSpPr/>
            <p:nvPr/>
          </p:nvSpPr>
          <p:spPr bwMode="auto">
            <a:xfrm>
              <a:off x="6782561" y="5296845"/>
              <a:ext cx="255494" cy="25549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V="1">
              <a:off x="1254467" y="3999123"/>
              <a:ext cx="914400" cy="18177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46" name="Object 2"/>
            <p:cNvGraphicFramePr>
              <a:graphicFrameLocks noChangeAspect="1"/>
            </p:cNvGraphicFramePr>
            <p:nvPr/>
          </p:nvGraphicFramePr>
          <p:xfrm>
            <a:off x="1846680" y="3414809"/>
            <a:ext cx="5476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2" name="Equation" r:id="rId3" imgW="533160" imgH="457200" progId="Equation.DSMT4">
                    <p:embed/>
                  </p:oleObj>
                </mc:Choice>
                <mc:Fallback>
                  <p:oleObj name="Equation" r:id="rId3" imgW="53316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680" y="3414809"/>
                          <a:ext cx="547687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72"/>
          <p:cNvGrpSpPr/>
          <p:nvPr/>
        </p:nvGrpSpPr>
        <p:grpSpPr>
          <a:xfrm>
            <a:off x="1276501" y="4802188"/>
            <a:ext cx="6279347" cy="1036752"/>
            <a:chOff x="1276501" y="4802188"/>
            <a:chExt cx="6279347" cy="1036752"/>
          </a:xfrm>
        </p:grpSpPr>
        <p:sp>
          <p:nvSpPr>
            <p:cNvPr id="31" name="Oval 30"/>
            <p:cNvSpPr/>
            <p:nvPr/>
          </p:nvSpPr>
          <p:spPr bwMode="auto">
            <a:xfrm>
              <a:off x="7300354" y="5296845"/>
              <a:ext cx="255494" cy="255494"/>
            </a:xfrm>
            <a:prstGeom prst="ellipse">
              <a:avLst/>
            </a:prstGeom>
            <a:solidFill>
              <a:srgbClr val="00602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1276501" y="4935557"/>
              <a:ext cx="1751682" cy="90338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52" name="Object 2"/>
            <p:cNvGraphicFramePr>
              <a:graphicFrameLocks noChangeAspect="1"/>
            </p:cNvGraphicFramePr>
            <p:nvPr/>
          </p:nvGraphicFramePr>
          <p:xfrm>
            <a:off x="3074238" y="4802188"/>
            <a:ext cx="5603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3" name="Equation" r:id="rId5" imgW="545760" imgH="457200" progId="Equation.DSMT4">
                    <p:embed/>
                  </p:oleObj>
                </mc:Choice>
                <mc:Fallback>
                  <p:oleObj name="Equation" r:id="rId5" imgW="54576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238" y="4802188"/>
                          <a:ext cx="56038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73"/>
          <p:cNvGrpSpPr/>
          <p:nvPr/>
        </p:nvGrpSpPr>
        <p:grpSpPr>
          <a:xfrm>
            <a:off x="1219200" y="5296845"/>
            <a:ext cx="6843425" cy="1099357"/>
            <a:chOff x="1219200" y="5296845"/>
            <a:chExt cx="6843425" cy="1099357"/>
          </a:xfrm>
        </p:grpSpPr>
        <p:sp>
          <p:nvSpPr>
            <p:cNvPr id="32" name="Oval 31"/>
            <p:cNvSpPr/>
            <p:nvPr/>
          </p:nvSpPr>
          <p:spPr bwMode="auto">
            <a:xfrm>
              <a:off x="7807131" y="5296845"/>
              <a:ext cx="255494" cy="25549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V="1">
              <a:off x="1219200" y="5825491"/>
              <a:ext cx="895350" cy="1142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56" name="Object 2"/>
            <p:cNvGraphicFramePr>
              <a:graphicFrameLocks noChangeAspect="1"/>
            </p:cNvGraphicFramePr>
            <p:nvPr/>
          </p:nvGraphicFramePr>
          <p:xfrm>
            <a:off x="1327015" y="5926302"/>
            <a:ext cx="5603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4" name="Equation" r:id="rId7" imgW="545760" imgH="457200" progId="Equation.DSMT4">
                    <p:embed/>
                  </p:oleObj>
                </mc:Choice>
                <mc:Fallback>
                  <p:oleObj name="Equation" r:id="rId7" imgW="54576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7015" y="5926302"/>
                          <a:ext cx="56038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74"/>
          <p:cNvGrpSpPr/>
          <p:nvPr/>
        </p:nvGrpSpPr>
        <p:grpSpPr>
          <a:xfrm>
            <a:off x="463240" y="4857272"/>
            <a:ext cx="8044272" cy="979097"/>
            <a:chOff x="463240" y="4857272"/>
            <a:chExt cx="8044272" cy="979097"/>
          </a:xfrm>
        </p:grpSpPr>
        <p:sp>
          <p:nvSpPr>
            <p:cNvPr id="33" name="Oval 32"/>
            <p:cNvSpPr/>
            <p:nvPr/>
          </p:nvSpPr>
          <p:spPr bwMode="auto">
            <a:xfrm>
              <a:off x="8252018" y="5296845"/>
              <a:ext cx="255494" cy="255494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4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1227797" y="4926330"/>
              <a:ext cx="6643" cy="9100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60" name="Object 2"/>
            <p:cNvGraphicFramePr>
              <a:graphicFrameLocks noChangeAspect="1"/>
            </p:cNvGraphicFramePr>
            <p:nvPr/>
          </p:nvGraphicFramePr>
          <p:xfrm>
            <a:off x="463240" y="4857272"/>
            <a:ext cx="5603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5" name="Equation" r:id="rId9" imgW="545760" imgH="457200" progId="Equation.DSMT4">
                    <p:embed/>
                  </p:oleObj>
                </mc:Choice>
                <mc:Fallback>
                  <p:oleObj name="Equation" r:id="rId9" imgW="545760" imgH="457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40" y="4857272"/>
                          <a:ext cx="56038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77"/>
          <p:cNvGrpSpPr/>
          <p:nvPr/>
        </p:nvGrpSpPr>
        <p:grpSpPr>
          <a:xfrm>
            <a:off x="1265376" y="5296845"/>
            <a:ext cx="7753124" cy="1289012"/>
            <a:chOff x="1265376" y="5296845"/>
            <a:chExt cx="7753124" cy="1289012"/>
          </a:xfrm>
        </p:grpSpPr>
        <p:sp>
          <p:nvSpPr>
            <p:cNvPr id="61" name="Oval 60"/>
            <p:cNvSpPr/>
            <p:nvPr/>
          </p:nvSpPr>
          <p:spPr bwMode="auto">
            <a:xfrm>
              <a:off x="8763006" y="5296845"/>
              <a:ext cx="255494" cy="255494"/>
            </a:xfrm>
            <a:prstGeom prst="ellipse">
              <a:avLst/>
            </a:prstGeom>
            <a:solidFill>
              <a:srgbClr val="66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5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1265376" y="5827061"/>
              <a:ext cx="5309595" cy="7587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67" name="Object 2"/>
            <p:cNvGraphicFramePr>
              <a:graphicFrameLocks noChangeAspect="1"/>
            </p:cNvGraphicFramePr>
            <p:nvPr/>
          </p:nvGraphicFramePr>
          <p:xfrm>
            <a:off x="6381070" y="6037716"/>
            <a:ext cx="5857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16" name="Equation" r:id="rId11" imgW="571320" imgH="457200" progId="Equation.DSMT4">
                    <p:embed/>
                  </p:oleObj>
                </mc:Choice>
                <mc:Fallback>
                  <p:oleObj name="Equation" r:id="rId11" imgW="571320" imgH="457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1070" y="6037716"/>
                          <a:ext cx="585787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Rectangle 40"/>
          <p:cNvSpPr>
            <a:spLocks noChangeArrowheads="1"/>
          </p:cNvSpPr>
          <p:nvPr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pic>
        <p:nvPicPr>
          <p:cNvPr id="77" name="Picture 17" descr="AFIT(good)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80"/>
          <p:cNvSpPr/>
          <p:nvPr/>
        </p:nvSpPr>
        <p:spPr>
          <a:xfrm>
            <a:off x="6427004" y="1491668"/>
            <a:ext cx="2563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can you conclude about a feasible solution?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732265" y="4411275"/>
            <a:ext cx="335535" cy="309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303838" y="3557588"/>
          <a:ext cx="3741737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7" name="Equation" r:id="rId14" imgW="2095200" imgH="914400" progId="Equation.DSMT4">
                  <p:embed/>
                </p:oleObj>
              </mc:Choice>
              <mc:Fallback>
                <p:oleObj name="Equation" r:id="rId14" imgW="209520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3557588"/>
                        <a:ext cx="3741737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9"/>
          <p:cNvGrpSpPr/>
          <p:nvPr/>
        </p:nvGrpSpPr>
        <p:grpSpPr>
          <a:xfrm>
            <a:off x="1218981" y="-461413"/>
            <a:ext cx="8268238" cy="6284473"/>
            <a:chOff x="1218981" y="-461413"/>
            <a:chExt cx="8268238" cy="6284473"/>
          </a:xfrm>
        </p:grpSpPr>
        <p:sp>
          <p:nvSpPr>
            <p:cNvPr id="71" name="Freeform 70"/>
            <p:cNvSpPr/>
            <p:nvPr/>
          </p:nvSpPr>
          <p:spPr bwMode="auto">
            <a:xfrm>
              <a:off x="1218981" y="-461413"/>
              <a:ext cx="8268238" cy="6284473"/>
            </a:xfrm>
            <a:custGeom>
              <a:avLst/>
              <a:gdLst>
                <a:gd name="connsiteX0" fmla="*/ 0 w 2662517"/>
                <a:gd name="connsiteY0" fmla="*/ 0 h 2729753"/>
                <a:gd name="connsiteX1" fmla="*/ 806823 w 2662517"/>
                <a:gd name="connsiteY1" fmla="*/ 389964 h 2729753"/>
                <a:gd name="connsiteX2" fmla="*/ 2662517 w 2662517"/>
                <a:gd name="connsiteY2" fmla="*/ 2729753 h 2729753"/>
                <a:gd name="connsiteX3" fmla="*/ 13447 w 2662517"/>
                <a:gd name="connsiteY3" fmla="*/ 2729753 h 2729753"/>
                <a:gd name="connsiteX4" fmla="*/ 0 w 2662517"/>
                <a:gd name="connsiteY4" fmla="*/ 0 h 2729753"/>
                <a:gd name="connsiteX0" fmla="*/ 0 w 2662517"/>
                <a:gd name="connsiteY0" fmla="*/ 0 h 2729753"/>
                <a:gd name="connsiteX1" fmla="*/ 806823 w 2662517"/>
                <a:gd name="connsiteY1" fmla="*/ 389964 h 2729753"/>
                <a:gd name="connsiteX2" fmla="*/ 2662517 w 2662517"/>
                <a:gd name="connsiteY2" fmla="*/ 2729753 h 2729753"/>
                <a:gd name="connsiteX3" fmla="*/ 5019 w 2662517"/>
                <a:gd name="connsiteY3" fmla="*/ 2725540 h 2729753"/>
                <a:gd name="connsiteX4" fmla="*/ 0 w 2662517"/>
                <a:gd name="connsiteY4" fmla="*/ 0 h 2729753"/>
                <a:gd name="connsiteX0" fmla="*/ 0 w 2649876"/>
                <a:gd name="connsiteY0" fmla="*/ 0 h 2725540"/>
                <a:gd name="connsiteX1" fmla="*/ 806823 w 2649876"/>
                <a:gd name="connsiteY1" fmla="*/ 389964 h 2725540"/>
                <a:gd name="connsiteX2" fmla="*/ 2649876 w 2649876"/>
                <a:gd name="connsiteY2" fmla="*/ 2712898 h 2725540"/>
                <a:gd name="connsiteX3" fmla="*/ 5019 w 2649876"/>
                <a:gd name="connsiteY3" fmla="*/ 2725540 h 2725540"/>
                <a:gd name="connsiteX4" fmla="*/ 0 w 2649876"/>
                <a:gd name="connsiteY4" fmla="*/ 0 h 2725540"/>
                <a:gd name="connsiteX0" fmla="*/ 0 w 2662517"/>
                <a:gd name="connsiteY0" fmla="*/ 0 h 2721326"/>
                <a:gd name="connsiteX1" fmla="*/ 819464 w 2662517"/>
                <a:gd name="connsiteY1" fmla="*/ 385750 h 2721326"/>
                <a:gd name="connsiteX2" fmla="*/ 2662517 w 2662517"/>
                <a:gd name="connsiteY2" fmla="*/ 2708684 h 2721326"/>
                <a:gd name="connsiteX3" fmla="*/ 17660 w 2662517"/>
                <a:gd name="connsiteY3" fmla="*/ 2721326 h 2721326"/>
                <a:gd name="connsiteX4" fmla="*/ 0 w 2662517"/>
                <a:gd name="connsiteY4" fmla="*/ 0 h 2721326"/>
                <a:gd name="connsiteX0" fmla="*/ 0 w 2662517"/>
                <a:gd name="connsiteY0" fmla="*/ 0 h 2721326"/>
                <a:gd name="connsiteX1" fmla="*/ 819464 w 2662517"/>
                <a:gd name="connsiteY1" fmla="*/ 385750 h 2721326"/>
                <a:gd name="connsiteX2" fmla="*/ 2662517 w 2662517"/>
                <a:gd name="connsiteY2" fmla="*/ 2708684 h 2721326"/>
                <a:gd name="connsiteX3" fmla="*/ 17660 w 2662517"/>
                <a:gd name="connsiteY3" fmla="*/ 2721326 h 2721326"/>
                <a:gd name="connsiteX4" fmla="*/ 0 w 2662517"/>
                <a:gd name="connsiteY4" fmla="*/ 0 h 2721326"/>
                <a:gd name="connsiteX0" fmla="*/ 0 w 2654089"/>
                <a:gd name="connsiteY0" fmla="*/ 0 h 2721326"/>
                <a:gd name="connsiteX1" fmla="*/ 811036 w 2654089"/>
                <a:gd name="connsiteY1" fmla="*/ 385750 h 2721326"/>
                <a:gd name="connsiteX2" fmla="*/ 2654089 w 2654089"/>
                <a:gd name="connsiteY2" fmla="*/ 2708684 h 2721326"/>
                <a:gd name="connsiteX3" fmla="*/ 9232 w 2654089"/>
                <a:gd name="connsiteY3" fmla="*/ 2721326 h 2721326"/>
                <a:gd name="connsiteX4" fmla="*/ 0 w 2654089"/>
                <a:gd name="connsiteY4" fmla="*/ 0 h 2721326"/>
                <a:gd name="connsiteX0" fmla="*/ 0 w 2654089"/>
                <a:gd name="connsiteY0" fmla="*/ 0 h 2721326"/>
                <a:gd name="connsiteX1" fmla="*/ 811036 w 2654089"/>
                <a:gd name="connsiteY1" fmla="*/ 385750 h 2721326"/>
                <a:gd name="connsiteX2" fmla="*/ 2654089 w 2654089"/>
                <a:gd name="connsiteY2" fmla="*/ 2708684 h 2721326"/>
                <a:gd name="connsiteX3" fmla="*/ 9232 w 2654089"/>
                <a:gd name="connsiteY3" fmla="*/ 2721326 h 2721326"/>
                <a:gd name="connsiteX4" fmla="*/ 0 w 2654089"/>
                <a:gd name="connsiteY4" fmla="*/ 0 h 2721326"/>
                <a:gd name="connsiteX0" fmla="*/ 0 w 2667536"/>
                <a:gd name="connsiteY0" fmla="*/ 0 h 3339891"/>
                <a:gd name="connsiteX1" fmla="*/ 824483 w 2667536"/>
                <a:gd name="connsiteY1" fmla="*/ 1004315 h 3339891"/>
                <a:gd name="connsiteX2" fmla="*/ 2667536 w 2667536"/>
                <a:gd name="connsiteY2" fmla="*/ 3327249 h 3339891"/>
                <a:gd name="connsiteX3" fmla="*/ 22679 w 2667536"/>
                <a:gd name="connsiteY3" fmla="*/ 3339891 h 3339891"/>
                <a:gd name="connsiteX4" fmla="*/ 0 w 2667536"/>
                <a:gd name="connsiteY4" fmla="*/ 0 h 3339891"/>
                <a:gd name="connsiteX0" fmla="*/ 0 w 5343501"/>
                <a:gd name="connsiteY0" fmla="*/ 0 h 3340697"/>
                <a:gd name="connsiteX1" fmla="*/ 824483 w 5343501"/>
                <a:gd name="connsiteY1" fmla="*/ 1004315 h 3340697"/>
                <a:gd name="connsiteX2" fmla="*/ 5343501 w 5343501"/>
                <a:gd name="connsiteY2" fmla="*/ 3340697 h 3340697"/>
                <a:gd name="connsiteX3" fmla="*/ 22679 w 5343501"/>
                <a:gd name="connsiteY3" fmla="*/ 3339891 h 3340697"/>
                <a:gd name="connsiteX4" fmla="*/ 0 w 5343501"/>
                <a:gd name="connsiteY4" fmla="*/ 0 h 3340697"/>
                <a:gd name="connsiteX0" fmla="*/ 0 w 8404678"/>
                <a:gd name="connsiteY0" fmla="*/ 2034450 h 5375147"/>
                <a:gd name="connsiteX1" fmla="*/ 824483 w 8404678"/>
                <a:gd name="connsiteY1" fmla="*/ 3038765 h 5375147"/>
                <a:gd name="connsiteX2" fmla="*/ 5343501 w 8404678"/>
                <a:gd name="connsiteY2" fmla="*/ 5375147 h 5375147"/>
                <a:gd name="connsiteX3" fmla="*/ 8400196 w 8404678"/>
                <a:gd name="connsiteY3" fmla="*/ 909918 h 5375147"/>
                <a:gd name="connsiteX4" fmla="*/ 0 w 8404678"/>
                <a:gd name="connsiteY4" fmla="*/ 2034450 h 5375147"/>
                <a:gd name="connsiteX0" fmla="*/ 0 w 8400196"/>
                <a:gd name="connsiteY0" fmla="*/ 1124532 h 4465229"/>
                <a:gd name="connsiteX1" fmla="*/ 824483 w 8400196"/>
                <a:gd name="connsiteY1" fmla="*/ 2128847 h 4465229"/>
                <a:gd name="connsiteX2" fmla="*/ 5343501 w 8400196"/>
                <a:gd name="connsiteY2" fmla="*/ 4465229 h 4465229"/>
                <a:gd name="connsiteX3" fmla="*/ 8400196 w 8400196"/>
                <a:gd name="connsiteY3" fmla="*/ 0 h 4465229"/>
                <a:gd name="connsiteX4" fmla="*/ 0 w 8400196"/>
                <a:gd name="connsiteY4" fmla="*/ 1124532 h 4465229"/>
                <a:gd name="connsiteX0" fmla="*/ 0 w 8400196"/>
                <a:gd name="connsiteY0" fmla="*/ 1124532 h 4465229"/>
                <a:gd name="connsiteX1" fmla="*/ 824483 w 8400196"/>
                <a:gd name="connsiteY1" fmla="*/ 2128847 h 4465229"/>
                <a:gd name="connsiteX2" fmla="*/ 5343501 w 8400196"/>
                <a:gd name="connsiteY2" fmla="*/ 4465229 h 4465229"/>
                <a:gd name="connsiteX3" fmla="*/ 8112789 w 8400196"/>
                <a:gd name="connsiteY3" fmla="*/ 4414848 h 4465229"/>
                <a:gd name="connsiteX4" fmla="*/ 8400196 w 8400196"/>
                <a:gd name="connsiteY4" fmla="*/ 0 h 4465229"/>
                <a:gd name="connsiteX5" fmla="*/ 0 w 8400196"/>
                <a:gd name="connsiteY5" fmla="*/ 1124532 h 4465229"/>
                <a:gd name="connsiteX0" fmla="*/ 0 w 8400196"/>
                <a:gd name="connsiteY0" fmla="*/ 3029801 h 6370498"/>
                <a:gd name="connsiteX1" fmla="*/ 824483 w 8400196"/>
                <a:gd name="connsiteY1" fmla="*/ 4034116 h 6370498"/>
                <a:gd name="connsiteX2" fmla="*/ 5343501 w 8400196"/>
                <a:gd name="connsiteY2" fmla="*/ 6370498 h 6370498"/>
                <a:gd name="connsiteX3" fmla="*/ 8112789 w 8400196"/>
                <a:gd name="connsiteY3" fmla="*/ 6320117 h 6370498"/>
                <a:gd name="connsiteX4" fmla="*/ 8400196 w 8400196"/>
                <a:gd name="connsiteY4" fmla="*/ 1905269 h 6370498"/>
                <a:gd name="connsiteX5" fmla="*/ 17660 w 8400196"/>
                <a:gd name="connsiteY5" fmla="*/ 0 h 6370498"/>
                <a:gd name="connsiteX6" fmla="*/ 0 w 8400196"/>
                <a:gd name="connsiteY6" fmla="*/ 3029801 h 6370498"/>
                <a:gd name="connsiteX0" fmla="*/ 0 w 8373302"/>
                <a:gd name="connsiteY0" fmla="*/ 3029801 h 6370498"/>
                <a:gd name="connsiteX1" fmla="*/ 824483 w 8373302"/>
                <a:gd name="connsiteY1" fmla="*/ 4034116 h 6370498"/>
                <a:gd name="connsiteX2" fmla="*/ 5343501 w 8373302"/>
                <a:gd name="connsiteY2" fmla="*/ 6370498 h 6370498"/>
                <a:gd name="connsiteX3" fmla="*/ 8112789 w 8373302"/>
                <a:gd name="connsiteY3" fmla="*/ 6320117 h 6370498"/>
                <a:gd name="connsiteX4" fmla="*/ 8373302 w 8373302"/>
                <a:gd name="connsiteY4" fmla="*/ 89916 h 6370498"/>
                <a:gd name="connsiteX5" fmla="*/ 17660 w 8373302"/>
                <a:gd name="connsiteY5" fmla="*/ 0 h 6370498"/>
                <a:gd name="connsiteX6" fmla="*/ 0 w 8373302"/>
                <a:gd name="connsiteY6" fmla="*/ 3029801 h 6370498"/>
                <a:gd name="connsiteX0" fmla="*/ 0 w 8112789"/>
                <a:gd name="connsiteY0" fmla="*/ 3029801 h 6370498"/>
                <a:gd name="connsiteX1" fmla="*/ 824483 w 8112789"/>
                <a:gd name="connsiteY1" fmla="*/ 4034116 h 6370498"/>
                <a:gd name="connsiteX2" fmla="*/ 5343501 w 8112789"/>
                <a:gd name="connsiteY2" fmla="*/ 6370498 h 6370498"/>
                <a:gd name="connsiteX3" fmla="*/ 8112789 w 8112789"/>
                <a:gd name="connsiteY3" fmla="*/ 6320117 h 6370498"/>
                <a:gd name="connsiteX4" fmla="*/ 8050573 w 8112789"/>
                <a:gd name="connsiteY4" fmla="*/ 76469 h 6370498"/>
                <a:gd name="connsiteX5" fmla="*/ 17660 w 8112789"/>
                <a:gd name="connsiteY5" fmla="*/ 0 h 6370498"/>
                <a:gd name="connsiteX6" fmla="*/ 0 w 8112789"/>
                <a:gd name="connsiteY6" fmla="*/ 3029801 h 6370498"/>
                <a:gd name="connsiteX0" fmla="*/ 0 w 8099342"/>
                <a:gd name="connsiteY0" fmla="*/ 3002907 h 6370498"/>
                <a:gd name="connsiteX1" fmla="*/ 811036 w 8099342"/>
                <a:gd name="connsiteY1" fmla="*/ 4034116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3002907 h 6370498"/>
                <a:gd name="connsiteX1" fmla="*/ 503675 w 8099342"/>
                <a:gd name="connsiteY1" fmla="*/ 3880436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3002907 h 6370498"/>
                <a:gd name="connsiteX1" fmla="*/ 607192 w 8099342"/>
                <a:gd name="connsiteY1" fmla="*/ 3955199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2733966 h 6370498"/>
                <a:gd name="connsiteX1" fmla="*/ 607192 w 8099342"/>
                <a:gd name="connsiteY1" fmla="*/ 3955199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2733966 h 6370498"/>
                <a:gd name="connsiteX0" fmla="*/ 0 w 8099342"/>
                <a:gd name="connsiteY0" fmla="*/ 2733966 h 6370498"/>
                <a:gd name="connsiteX1" fmla="*/ 30249 w 8099342"/>
                <a:gd name="connsiteY1" fmla="*/ 6360942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2733966 h 6370498"/>
                <a:gd name="connsiteX0" fmla="*/ 0 w 8099342"/>
                <a:gd name="connsiteY0" fmla="*/ 2733966 h 6360942"/>
                <a:gd name="connsiteX1" fmla="*/ 30249 w 8099342"/>
                <a:gd name="connsiteY1" fmla="*/ 6360942 h 6360942"/>
                <a:gd name="connsiteX2" fmla="*/ 8099342 w 8099342"/>
                <a:gd name="connsiteY2" fmla="*/ 6320117 h 6360942"/>
                <a:gd name="connsiteX3" fmla="*/ 8037126 w 8099342"/>
                <a:gd name="connsiteY3" fmla="*/ 76469 h 6360942"/>
                <a:gd name="connsiteX4" fmla="*/ 4213 w 8099342"/>
                <a:gd name="connsiteY4" fmla="*/ 0 h 6360942"/>
                <a:gd name="connsiteX5" fmla="*/ 0 w 8099342"/>
                <a:gd name="connsiteY5" fmla="*/ 2733966 h 6360942"/>
                <a:gd name="connsiteX0" fmla="*/ 1334480 w 9429609"/>
                <a:gd name="connsiteY0" fmla="*/ 0 h 6360942"/>
                <a:gd name="connsiteX1" fmla="*/ 1360516 w 9429609"/>
                <a:gd name="connsiteY1" fmla="*/ 6360942 h 6360942"/>
                <a:gd name="connsiteX2" fmla="*/ 9429609 w 9429609"/>
                <a:gd name="connsiteY2" fmla="*/ 6320117 h 6360942"/>
                <a:gd name="connsiteX3" fmla="*/ 9367393 w 9429609"/>
                <a:gd name="connsiteY3" fmla="*/ 76469 h 6360942"/>
                <a:gd name="connsiteX4" fmla="*/ 1334480 w 9429609"/>
                <a:gd name="connsiteY4" fmla="*/ 0 h 6360942"/>
                <a:gd name="connsiteX0" fmla="*/ 0 w 8095129"/>
                <a:gd name="connsiteY0" fmla="*/ 0 h 6360942"/>
                <a:gd name="connsiteX1" fmla="*/ 26036 w 8095129"/>
                <a:gd name="connsiteY1" fmla="*/ 6360942 h 6360942"/>
                <a:gd name="connsiteX2" fmla="*/ 8095129 w 8095129"/>
                <a:gd name="connsiteY2" fmla="*/ 6320117 h 6360942"/>
                <a:gd name="connsiteX3" fmla="*/ 8032913 w 8095129"/>
                <a:gd name="connsiteY3" fmla="*/ 76469 h 6360942"/>
                <a:gd name="connsiteX4" fmla="*/ 0 w 8095129"/>
                <a:gd name="connsiteY4" fmla="*/ 0 h 6360942"/>
                <a:gd name="connsiteX0" fmla="*/ 0 w 8095129"/>
                <a:gd name="connsiteY0" fmla="*/ 0 h 6360942"/>
                <a:gd name="connsiteX1" fmla="*/ 26036 w 8095129"/>
                <a:gd name="connsiteY1" fmla="*/ 6360942 h 6360942"/>
                <a:gd name="connsiteX2" fmla="*/ 8095129 w 8095129"/>
                <a:gd name="connsiteY2" fmla="*/ 6331002 h 6360942"/>
                <a:gd name="connsiteX3" fmla="*/ 8032913 w 8095129"/>
                <a:gd name="connsiteY3" fmla="*/ 76469 h 6360942"/>
                <a:gd name="connsiteX4" fmla="*/ 0 w 8095129"/>
                <a:gd name="connsiteY4" fmla="*/ 0 h 6360942"/>
                <a:gd name="connsiteX0" fmla="*/ 0 w 8106015"/>
                <a:gd name="connsiteY0" fmla="*/ 0 h 6363659"/>
                <a:gd name="connsiteX1" fmla="*/ 26036 w 8106015"/>
                <a:gd name="connsiteY1" fmla="*/ 6360942 h 6363659"/>
                <a:gd name="connsiteX2" fmla="*/ 8106015 w 8106015"/>
                <a:gd name="connsiteY2" fmla="*/ 6363659 h 6363659"/>
                <a:gd name="connsiteX3" fmla="*/ 8032913 w 8106015"/>
                <a:gd name="connsiteY3" fmla="*/ 76469 h 6363659"/>
                <a:gd name="connsiteX4" fmla="*/ 0 w 8106015"/>
                <a:gd name="connsiteY4" fmla="*/ 0 h 6363659"/>
                <a:gd name="connsiteX0" fmla="*/ 0 w 8095130"/>
                <a:gd name="connsiteY0" fmla="*/ 0 h 6341888"/>
                <a:gd name="connsiteX1" fmla="*/ 15151 w 8095130"/>
                <a:gd name="connsiteY1" fmla="*/ 6339171 h 6341888"/>
                <a:gd name="connsiteX2" fmla="*/ 8095130 w 8095130"/>
                <a:gd name="connsiteY2" fmla="*/ 6341888 h 6341888"/>
                <a:gd name="connsiteX3" fmla="*/ 8022028 w 8095130"/>
                <a:gd name="connsiteY3" fmla="*/ 54698 h 6341888"/>
                <a:gd name="connsiteX4" fmla="*/ 0 w 8095130"/>
                <a:gd name="connsiteY4" fmla="*/ 0 h 6341888"/>
                <a:gd name="connsiteX0" fmla="*/ 2558287 w 8085029"/>
                <a:gd name="connsiteY0" fmla="*/ 461412 h 6287190"/>
                <a:gd name="connsiteX1" fmla="*/ 5050 w 8085029"/>
                <a:gd name="connsiteY1" fmla="*/ 6284473 h 6287190"/>
                <a:gd name="connsiteX2" fmla="*/ 8085029 w 8085029"/>
                <a:gd name="connsiteY2" fmla="*/ 6287190 h 6287190"/>
                <a:gd name="connsiteX3" fmla="*/ 8011927 w 8085029"/>
                <a:gd name="connsiteY3" fmla="*/ 0 h 6287190"/>
                <a:gd name="connsiteX4" fmla="*/ 2558287 w 8085029"/>
                <a:gd name="connsiteY4" fmla="*/ 461412 h 6287190"/>
                <a:gd name="connsiteX0" fmla="*/ 2553237 w 8079979"/>
                <a:gd name="connsiteY0" fmla="*/ 461412 h 6287190"/>
                <a:gd name="connsiteX1" fmla="*/ 0 w 8079979"/>
                <a:gd name="connsiteY1" fmla="*/ 6284473 h 6287190"/>
                <a:gd name="connsiteX2" fmla="*/ 8079979 w 8079979"/>
                <a:gd name="connsiteY2" fmla="*/ 6287190 h 6287190"/>
                <a:gd name="connsiteX3" fmla="*/ 8006877 w 8079979"/>
                <a:gd name="connsiteY3" fmla="*/ 0 h 6287190"/>
                <a:gd name="connsiteX4" fmla="*/ 2553237 w 8079979"/>
                <a:gd name="connsiteY4" fmla="*/ 461412 h 6287190"/>
                <a:gd name="connsiteX0" fmla="*/ 3091119 w 8079979"/>
                <a:gd name="connsiteY0" fmla="*/ 152130 h 6287190"/>
                <a:gd name="connsiteX1" fmla="*/ 0 w 8079979"/>
                <a:gd name="connsiteY1" fmla="*/ 6284473 h 6287190"/>
                <a:gd name="connsiteX2" fmla="*/ 8079979 w 8079979"/>
                <a:gd name="connsiteY2" fmla="*/ 6287190 h 6287190"/>
                <a:gd name="connsiteX3" fmla="*/ 8006877 w 8079979"/>
                <a:gd name="connsiteY3" fmla="*/ 0 h 6287190"/>
                <a:gd name="connsiteX4" fmla="*/ 3091119 w 8079979"/>
                <a:gd name="connsiteY4" fmla="*/ 152130 h 6287190"/>
                <a:gd name="connsiteX0" fmla="*/ 3091119 w 8268238"/>
                <a:gd name="connsiteY0" fmla="*/ 152130 h 6284473"/>
                <a:gd name="connsiteX1" fmla="*/ 0 w 8268238"/>
                <a:gd name="connsiteY1" fmla="*/ 6284473 h 6284473"/>
                <a:gd name="connsiteX2" fmla="*/ 8268238 w 8268238"/>
                <a:gd name="connsiteY2" fmla="*/ 2199285 h 6284473"/>
                <a:gd name="connsiteX3" fmla="*/ 8006877 w 8268238"/>
                <a:gd name="connsiteY3" fmla="*/ 0 h 6284473"/>
                <a:gd name="connsiteX4" fmla="*/ 3091119 w 8268238"/>
                <a:gd name="connsiteY4" fmla="*/ 152130 h 628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8238" h="6284473">
                  <a:moveTo>
                    <a:pt x="3091119" y="152130"/>
                  </a:moveTo>
                  <a:lnTo>
                    <a:pt x="0" y="6284473"/>
                  </a:lnTo>
                  <a:lnTo>
                    <a:pt x="8268238" y="2199285"/>
                  </a:lnTo>
                  <a:lnTo>
                    <a:pt x="8006877" y="0"/>
                  </a:lnTo>
                  <a:lnTo>
                    <a:pt x="3091119" y="1521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22663" y="2472667"/>
              <a:ext cx="15359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400" b="1" dirty="0" smtClean="0"/>
                <a:t>Generated cone</a:t>
              </a:r>
              <a:endParaRPr lang="en-US" sz="1400" b="1" dirty="0"/>
            </a:p>
          </p:txBody>
        </p:sp>
      </p:grpSp>
      <p:sp>
        <p:nvSpPr>
          <p:cNvPr id="45" name="Rectangle 44"/>
          <p:cNvSpPr/>
          <p:nvPr/>
        </p:nvSpPr>
        <p:spPr bwMode="auto">
          <a:xfrm>
            <a:off x="-117181" y="2095820"/>
            <a:ext cx="6966858" cy="4887686"/>
          </a:xfrm>
          <a:prstGeom prst="rect">
            <a:avLst/>
          </a:prstGeom>
          <a:solidFill>
            <a:srgbClr val="CC99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Feasible Solution in Requirement Space </a:t>
            </a:r>
            <a:r>
              <a:rPr lang="en-US" sz="2400" dirty="0" smtClean="0">
                <a:solidFill>
                  <a:srgbClr val="FF0000"/>
                </a:solidFill>
              </a:rPr>
              <a:t>Canonical</a:t>
            </a:r>
            <a:r>
              <a:rPr lang="en-US" sz="2400" dirty="0" smtClean="0"/>
              <a:t> Form (1 of 2)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846763" y="3557588"/>
          <a:ext cx="26543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8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3557588"/>
                        <a:ext cx="265430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1221905" y="5822577"/>
            <a:ext cx="57418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221905" y="1573306"/>
            <a:ext cx="0" cy="424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520047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7024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754001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104930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987954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870978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22190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6200000">
            <a:off x="1221907" y="29897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>
            <a:off x="1221907" y="3895163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>
            <a:off x="1221907" y="4800599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>
            <a:off x="1221907" y="5706035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1221907" y="20753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 71"/>
          <p:cNvGrpSpPr/>
          <p:nvPr/>
        </p:nvGrpSpPr>
        <p:grpSpPr>
          <a:xfrm>
            <a:off x="1226390" y="3414809"/>
            <a:ext cx="6227341" cy="2402098"/>
            <a:chOff x="1254467" y="3414809"/>
            <a:chExt cx="6227341" cy="2402098"/>
          </a:xfrm>
        </p:grpSpPr>
        <p:sp>
          <p:nvSpPr>
            <p:cNvPr id="30" name="Oval 29"/>
            <p:cNvSpPr/>
            <p:nvPr/>
          </p:nvSpPr>
          <p:spPr bwMode="auto">
            <a:xfrm>
              <a:off x="7226314" y="5296845"/>
              <a:ext cx="255494" cy="25549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V="1">
              <a:off x="1254467" y="3999123"/>
              <a:ext cx="914400" cy="18177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46" name="Object 2"/>
            <p:cNvGraphicFramePr>
              <a:graphicFrameLocks noChangeAspect="1"/>
            </p:cNvGraphicFramePr>
            <p:nvPr/>
          </p:nvGraphicFramePr>
          <p:xfrm>
            <a:off x="1846680" y="3414809"/>
            <a:ext cx="5476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69" name="Equation" r:id="rId5" imgW="533160" imgH="457200" progId="Equation.DSMT4">
                    <p:embed/>
                  </p:oleObj>
                </mc:Choice>
                <mc:Fallback>
                  <p:oleObj name="Equation" r:id="rId5" imgW="53316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680" y="3414809"/>
                          <a:ext cx="547687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72"/>
          <p:cNvGrpSpPr/>
          <p:nvPr/>
        </p:nvGrpSpPr>
        <p:grpSpPr>
          <a:xfrm>
            <a:off x="1240402" y="4766089"/>
            <a:ext cx="6696204" cy="1036753"/>
            <a:chOff x="1276501" y="4802188"/>
            <a:chExt cx="6696204" cy="1036753"/>
          </a:xfrm>
        </p:grpSpPr>
        <p:sp>
          <p:nvSpPr>
            <p:cNvPr id="31" name="Oval 30"/>
            <p:cNvSpPr/>
            <p:nvPr/>
          </p:nvSpPr>
          <p:spPr bwMode="auto">
            <a:xfrm>
              <a:off x="7717211" y="5296845"/>
              <a:ext cx="255494" cy="255494"/>
            </a:xfrm>
            <a:prstGeom prst="ellipse">
              <a:avLst/>
            </a:prstGeom>
            <a:solidFill>
              <a:srgbClr val="00602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1276501" y="4957721"/>
              <a:ext cx="1797737" cy="88122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52" name="Object 2"/>
            <p:cNvGraphicFramePr>
              <a:graphicFrameLocks noChangeAspect="1"/>
            </p:cNvGraphicFramePr>
            <p:nvPr/>
          </p:nvGraphicFramePr>
          <p:xfrm>
            <a:off x="3074238" y="4802188"/>
            <a:ext cx="5603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0" name="Equation" r:id="rId7" imgW="545760" imgH="457200" progId="Equation.DSMT4">
                    <p:embed/>
                  </p:oleObj>
                </mc:Choice>
                <mc:Fallback>
                  <p:oleObj name="Equation" r:id="rId7" imgW="54576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238" y="4802188"/>
                          <a:ext cx="56038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77"/>
          <p:cNvGrpSpPr/>
          <p:nvPr/>
        </p:nvGrpSpPr>
        <p:grpSpPr>
          <a:xfrm>
            <a:off x="1226390" y="2097742"/>
            <a:ext cx="7291367" cy="3719165"/>
            <a:chOff x="1226390" y="2097742"/>
            <a:chExt cx="7291367" cy="3719165"/>
          </a:xfrm>
        </p:grpSpPr>
        <p:sp>
          <p:nvSpPr>
            <p:cNvPr id="61" name="Oval 60"/>
            <p:cNvSpPr/>
            <p:nvPr/>
          </p:nvSpPr>
          <p:spPr bwMode="auto">
            <a:xfrm>
              <a:off x="8262263" y="5307731"/>
              <a:ext cx="255494" cy="255494"/>
            </a:xfrm>
            <a:prstGeom prst="ellipse">
              <a:avLst/>
            </a:prstGeom>
            <a:solidFill>
              <a:srgbClr val="66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 flipV="1">
              <a:off x="1226390" y="2097742"/>
              <a:ext cx="5632963" cy="371916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67" name="Object 2"/>
            <p:cNvGraphicFramePr>
              <a:graphicFrameLocks noChangeAspect="1"/>
            </p:cNvGraphicFramePr>
            <p:nvPr/>
          </p:nvGraphicFramePr>
          <p:xfrm>
            <a:off x="6615724" y="2250168"/>
            <a:ext cx="5080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1" name="Equation" r:id="rId9" imgW="495000" imgH="457200" progId="Equation.DSMT4">
                    <p:embed/>
                  </p:oleObj>
                </mc:Choice>
                <mc:Fallback>
                  <p:oleObj name="Equation" r:id="rId9" imgW="495000" imgH="457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5724" y="2250168"/>
                          <a:ext cx="5080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Rectangle 40"/>
          <p:cNvSpPr>
            <a:spLocks noChangeArrowheads="1"/>
          </p:cNvSpPr>
          <p:nvPr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pic>
        <p:nvPicPr>
          <p:cNvPr id="77" name="Picture 17" descr="AFIT(good)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80"/>
          <p:cNvSpPr/>
          <p:nvPr/>
        </p:nvSpPr>
        <p:spPr>
          <a:xfrm>
            <a:off x="6427004" y="1491668"/>
            <a:ext cx="2563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can you conclude about a feasible solution?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9"/>
          <p:cNvGrpSpPr/>
          <p:nvPr/>
        </p:nvGrpSpPr>
        <p:grpSpPr>
          <a:xfrm>
            <a:off x="1218980" y="-461413"/>
            <a:ext cx="8006877" cy="6284473"/>
            <a:chOff x="1218980" y="-461413"/>
            <a:chExt cx="8006877" cy="6284473"/>
          </a:xfrm>
        </p:grpSpPr>
        <p:sp>
          <p:nvSpPr>
            <p:cNvPr id="71" name="Freeform 70"/>
            <p:cNvSpPr/>
            <p:nvPr/>
          </p:nvSpPr>
          <p:spPr bwMode="auto">
            <a:xfrm>
              <a:off x="1218980" y="-461413"/>
              <a:ext cx="8006877" cy="6284473"/>
            </a:xfrm>
            <a:custGeom>
              <a:avLst/>
              <a:gdLst>
                <a:gd name="connsiteX0" fmla="*/ 0 w 2662517"/>
                <a:gd name="connsiteY0" fmla="*/ 0 h 2729753"/>
                <a:gd name="connsiteX1" fmla="*/ 806823 w 2662517"/>
                <a:gd name="connsiteY1" fmla="*/ 389964 h 2729753"/>
                <a:gd name="connsiteX2" fmla="*/ 2662517 w 2662517"/>
                <a:gd name="connsiteY2" fmla="*/ 2729753 h 2729753"/>
                <a:gd name="connsiteX3" fmla="*/ 13447 w 2662517"/>
                <a:gd name="connsiteY3" fmla="*/ 2729753 h 2729753"/>
                <a:gd name="connsiteX4" fmla="*/ 0 w 2662517"/>
                <a:gd name="connsiteY4" fmla="*/ 0 h 2729753"/>
                <a:gd name="connsiteX0" fmla="*/ 0 w 2662517"/>
                <a:gd name="connsiteY0" fmla="*/ 0 h 2729753"/>
                <a:gd name="connsiteX1" fmla="*/ 806823 w 2662517"/>
                <a:gd name="connsiteY1" fmla="*/ 389964 h 2729753"/>
                <a:gd name="connsiteX2" fmla="*/ 2662517 w 2662517"/>
                <a:gd name="connsiteY2" fmla="*/ 2729753 h 2729753"/>
                <a:gd name="connsiteX3" fmla="*/ 5019 w 2662517"/>
                <a:gd name="connsiteY3" fmla="*/ 2725540 h 2729753"/>
                <a:gd name="connsiteX4" fmla="*/ 0 w 2662517"/>
                <a:gd name="connsiteY4" fmla="*/ 0 h 2729753"/>
                <a:gd name="connsiteX0" fmla="*/ 0 w 2649876"/>
                <a:gd name="connsiteY0" fmla="*/ 0 h 2725540"/>
                <a:gd name="connsiteX1" fmla="*/ 806823 w 2649876"/>
                <a:gd name="connsiteY1" fmla="*/ 389964 h 2725540"/>
                <a:gd name="connsiteX2" fmla="*/ 2649876 w 2649876"/>
                <a:gd name="connsiteY2" fmla="*/ 2712898 h 2725540"/>
                <a:gd name="connsiteX3" fmla="*/ 5019 w 2649876"/>
                <a:gd name="connsiteY3" fmla="*/ 2725540 h 2725540"/>
                <a:gd name="connsiteX4" fmla="*/ 0 w 2649876"/>
                <a:gd name="connsiteY4" fmla="*/ 0 h 2725540"/>
                <a:gd name="connsiteX0" fmla="*/ 0 w 2662517"/>
                <a:gd name="connsiteY0" fmla="*/ 0 h 2721326"/>
                <a:gd name="connsiteX1" fmla="*/ 819464 w 2662517"/>
                <a:gd name="connsiteY1" fmla="*/ 385750 h 2721326"/>
                <a:gd name="connsiteX2" fmla="*/ 2662517 w 2662517"/>
                <a:gd name="connsiteY2" fmla="*/ 2708684 h 2721326"/>
                <a:gd name="connsiteX3" fmla="*/ 17660 w 2662517"/>
                <a:gd name="connsiteY3" fmla="*/ 2721326 h 2721326"/>
                <a:gd name="connsiteX4" fmla="*/ 0 w 2662517"/>
                <a:gd name="connsiteY4" fmla="*/ 0 h 2721326"/>
                <a:gd name="connsiteX0" fmla="*/ 0 w 2662517"/>
                <a:gd name="connsiteY0" fmla="*/ 0 h 2721326"/>
                <a:gd name="connsiteX1" fmla="*/ 819464 w 2662517"/>
                <a:gd name="connsiteY1" fmla="*/ 385750 h 2721326"/>
                <a:gd name="connsiteX2" fmla="*/ 2662517 w 2662517"/>
                <a:gd name="connsiteY2" fmla="*/ 2708684 h 2721326"/>
                <a:gd name="connsiteX3" fmla="*/ 17660 w 2662517"/>
                <a:gd name="connsiteY3" fmla="*/ 2721326 h 2721326"/>
                <a:gd name="connsiteX4" fmla="*/ 0 w 2662517"/>
                <a:gd name="connsiteY4" fmla="*/ 0 h 2721326"/>
                <a:gd name="connsiteX0" fmla="*/ 0 w 2654089"/>
                <a:gd name="connsiteY0" fmla="*/ 0 h 2721326"/>
                <a:gd name="connsiteX1" fmla="*/ 811036 w 2654089"/>
                <a:gd name="connsiteY1" fmla="*/ 385750 h 2721326"/>
                <a:gd name="connsiteX2" fmla="*/ 2654089 w 2654089"/>
                <a:gd name="connsiteY2" fmla="*/ 2708684 h 2721326"/>
                <a:gd name="connsiteX3" fmla="*/ 9232 w 2654089"/>
                <a:gd name="connsiteY3" fmla="*/ 2721326 h 2721326"/>
                <a:gd name="connsiteX4" fmla="*/ 0 w 2654089"/>
                <a:gd name="connsiteY4" fmla="*/ 0 h 2721326"/>
                <a:gd name="connsiteX0" fmla="*/ 0 w 2654089"/>
                <a:gd name="connsiteY0" fmla="*/ 0 h 2721326"/>
                <a:gd name="connsiteX1" fmla="*/ 811036 w 2654089"/>
                <a:gd name="connsiteY1" fmla="*/ 385750 h 2721326"/>
                <a:gd name="connsiteX2" fmla="*/ 2654089 w 2654089"/>
                <a:gd name="connsiteY2" fmla="*/ 2708684 h 2721326"/>
                <a:gd name="connsiteX3" fmla="*/ 9232 w 2654089"/>
                <a:gd name="connsiteY3" fmla="*/ 2721326 h 2721326"/>
                <a:gd name="connsiteX4" fmla="*/ 0 w 2654089"/>
                <a:gd name="connsiteY4" fmla="*/ 0 h 2721326"/>
                <a:gd name="connsiteX0" fmla="*/ 0 w 2667536"/>
                <a:gd name="connsiteY0" fmla="*/ 0 h 3339891"/>
                <a:gd name="connsiteX1" fmla="*/ 824483 w 2667536"/>
                <a:gd name="connsiteY1" fmla="*/ 1004315 h 3339891"/>
                <a:gd name="connsiteX2" fmla="*/ 2667536 w 2667536"/>
                <a:gd name="connsiteY2" fmla="*/ 3327249 h 3339891"/>
                <a:gd name="connsiteX3" fmla="*/ 22679 w 2667536"/>
                <a:gd name="connsiteY3" fmla="*/ 3339891 h 3339891"/>
                <a:gd name="connsiteX4" fmla="*/ 0 w 2667536"/>
                <a:gd name="connsiteY4" fmla="*/ 0 h 3339891"/>
                <a:gd name="connsiteX0" fmla="*/ 0 w 5343501"/>
                <a:gd name="connsiteY0" fmla="*/ 0 h 3340697"/>
                <a:gd name="connsiteX1" fmla="*/ 824483 w 5343501"/>
                <a:gd name="connsiteY1" fmla="*/ 1004315 h 3340697"/>
                <a:gd name="connsiteX2" fmla="*/ 5343501 w 5343501"/>
                <a:gd name="connsiteY2" fmla="*/ 3340697 h 3340697"/>
                <a:gd name="connsiteX3" fmla="*/ 22679 w 5343501"/>
                <a:gd name="connsiteY3" fmla="*/ 3339891 h 3340697"/>
                <a:gd name="connsiteX4" fmla="*/ 0 w 5343501"/>
                <a:gd name="connsiteY4" fmla="*/ 0 h 3340697"/>
                <a:gd name="connsiteX0" fmla="*/ 0 w 8404678"/>
                <a:gd name="connsiteY0" fmla="*/ 2034450 h 5375147"/>
                <a:gd name="connsiteX1" fmla="*/ 824483 w 8404678"/>
                <a:gd name="connsiteY1" fmla="*/ 3038765 h 5375147"/>
                <a:gd name="connsiteX2" fmla="*/ 5343501 w 8404678"/>
                <a:gd name="connsiteY2" fmla="*/ 5375147 h 5375147"/>
                <a:gd name="connsiteX3" fmla="*/ 8400196 w 8404678"/>
                <a:gd name="connsiteY3" fmla="*/ 909918 h 5375147"/>
                <a:gd name="connsiteX4" fmla="*/ 0 w 8404678"/>
                <a:gd name="connsiteY4" fmla="*/ 2034450 h 5375147"/>
                <a:gd name="connsiteX0" fmla="*/ 0 w 8400196"/>
                <a:gd name="connsiteY0" fmla="*/ 1124532 h 4465229"/>
                <a:gd name="connsiteX1" fmla="*/ 824483 w 8400196"/>
                <a:gd name="connsiteY1" fmla="*/ 2128847 h 4465229"/>
                <a:gd name="connsiteX2" fmla="*/ 5343501 w 8400196"/>
                <a:gd name="connsiteY2" fmla="*/ 4465229 h 4465229"/>
                <a:gd name="connsiteX3" fmla="*/ 8400196 w 8400196"/>
                <a:gd name="connsiteY3" fmla="*/ 0 h 4465229"/>
                <a:gd name="connsiteX4" fmla="*/ 0 w 8400196"/>
                <a:gd name="connsiteY4" fmla="*/ 1124532 h 4465229"/>
                <a:gd name="connsiteX0" fmla="*/ 0 w 8400196"/>
                <a:gd name="connsiteY0" fmla="*/ 1124532 h 4465229"/>
                <a:gd name="connsiteX1" fmla="*/ 824483 w 8400196"/>
                <a:gd name="connsiteY1" fmla="*/ 2128847 h 4465229"/>
                <a:gd name="connsiteX2" fmla="*/ 5343501 w 8400196"/>
                <a:gd name="connsiteY2" fmla="*/ 4465229 h 4465229"/>
                <a:gd name="connsiteX3" fmla="*/ 8112789 w 8400196"/>
                <a:gd name="connsiteY3" fmla="*/ 4414848 h 4465229"/>
                <a:gd name="connsiteX4" fmla="*/ 8400196 w 8400196"/>
                <a:gd name="connsiteY4" fmla="*/ 0 h 4465229"/>
                <a:gd name="connsiteX5" fmla="*/ 0 w 8400196"/>
                <a:gd name="connsiteY5" fmla="*/ 1124532 h 4465229"/>
                <a:gd name="connsiteX0" fmla="*/ 0 w 8400196"/>
                <a:gd name="connsiteY0" fmla="*/ 3029801 h 6370498"/>
                <a:gd name="connsiteX1" fmla="*/ 824483 w 8400196"/>
                <a:gd name="connsiteY1" fmla="*/ 4034116 h 6370498"/>
                <a:gd name="connsiteX2" fmla="*/ 5343501 w 8400196"/>
                <a:gd name="connsiteY2" fmla="*/ 6370498 h 6370498"/>
                <a:gd name="connsiteX3" fmla="*/ 8112789 w 8400196"/>
                <a:gd name="connsiteY3" fmla="*/ 6320117 h 6370498"/>
                <a:gd name="connsiteX4" fmla="*/ 8400196 w 8400196"/>
                <a:gd name="connsiteY4" fmla="*/ 1905269 h 6370498"/>
                <a:gd name="connsiteX5" fmla="*/ 17660 w 8400196"/>
                <a:gd name="connsiteY5" fmla="*/ 0 h 6370498"/>
                <a:gd name="connsiteX6" fmla="*/ 0 w 8400196"/>
                <a:gd name="connsiteY6" fmla="*/ 3029801 h 6370498"/>
                <a:gd name="connsiteX0" fmla="*/ 0 w 8373302"/>
                <a:gd name="connsiteY0" fmla="*/ 3029801 h 6370498"/>
                <a:gd name="connsiteX1" fmla="*/ 824483 w 8373302"/>
                <a:gd name="connsiteY1" fmla="*/ 4034116 h 6370498"/>
                <a:gd name="connsiteX2" fmla="*/ 5343501 w 8373302"/>
                <a:gd name="connsiteY2" fmla="*/ 6370498 h 6370498"/>
                <a:gd name="connsiteX3" fmla="*/ 8112789 w 8373302"/>
                <a:gd name="connsiteY3" fmla="*/ 6320117 h 6370498"/>
                <a:gd name="connsiteX4" fmla="*/ 8373302 w 8373302"/>
                <a:gd name="connsiteY4" fmla="*/ 89916 h 6370498"/>
                <a:gd name="connsiteX5" fmla="*/ 17660 w 8373302"/>
                <a:gd name="connsiteY5" fmla="*/ 0 h 6370498"/>
                <a:gd name="connsiteX6" fmla="*/ 0 w 8373302"/>
                <a:gd name="connsiteY6" fmla="*/ 3029801 h 6370498"/>
                <a:gd name="connsiteX0" fmla="*/ 0 w 8112789"/>
                <a:gd name="connsiteY0" fmla="*/ 3029801 h 6370498"/>
                <a:gd name="connsiteX1" fmla="*/ 824483 w 8112789"/>
                <a:gd name="connsiteY1" fmla="*/ 4034116 h 6370498"/>
                <a:gd name="connsiteX2" fmla="*/ 5343501 w 8112789"/>
                <a:gd name="connsiteY2" fmla="*/ 6370498 h 6370498"/>
                <a:gd name="connsiteX3" fmla="*/ 8112789 w 8112789"/>
                <a:gd name="connsiteY3" fmla="*/ 6320117 h 6370498"/>
                <a:gd name="connsiteX4" fmla="*/ 8050573 w 8112789"/>
                <a:gd name="connsiteY4" fmla="*/ 76469 h 6370498"/>
                <a:gd name="connsiteX5" fmla="*/ 17660 w 8112789"/>
                <a:gd name="connsiteY5" fmla="*/ 0 h 6370498"/>
                <a:gd name="connsiteX6" fmla="*/ 0 w 8112789"/>
                <a:gd name="connsiteY6" fmla="*/ 3029801 h 6370498"/>
                <a:gd name="connsiteX0" fmla="*/ 0 w 8099342"/>
                <a:gd name="connsiteY0" fmla="*/ 3002907 h 6370498"/>
                <a:gd name="connsiteX1" fmla="*/ 811036 w 8099342"/>
                <a:gd name="connsiteY1" fmla="*/ 4034116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3002907 h 6370498"/>
                <a:gd name="connsiteX1" fmla="*/ 503675 w 8099342"/>
                <a:gd name="connsiteY1" fmla="*/ 3880436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3002907 h 6370498"/>
                <a:gd name="connsiteX1" fmla="*/ 607192 w 8099342"/>
                <a:gd name="connsiteY1" fmla="*/ 3955199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2733966 h 6370498"/>
                <a:gd name="connsiteX1" fmla="*/ 607192 w 8099342"/>
                <a:gd name="connsiteY1" fmla="*/ 3955199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2733966 h 6370498"/>
                <a:gd name="connsiteX0" fmla="*/ 0 w 8099342"/>
                <a:gd name="connsiteY0" fmla="*/ 2733966 h 6370498"/>
                <a:gd name="connsiteX1" fmla="*/ 30249 w 8099342"/>
                <a:gd name="connsiteY1" fmla="*/ 6360942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2733966 h 6370498"/>
                <a:gd name="connsiteX0" fmla="*/ 0 w 8099342"/>
                <a:gd name="connsiteY0" fmla="*/ 2733966 h 6360942"/>
                <a:gd name="connsiteX1" fmla="*/ 30249 w 8099342"/>
                <a:gd name="connsiteY1" fmla="*/ 6360942 h 6360942"/>
                <a:gd name="connsiteX2" fmla="*/ 8099342 w 8099342"/>
                <a:gd name="connsiteY2" fmla="*/ 6320117 h 6360942"/>
                <a:gd name="connsiteX3" fmla="*/ 8037126 w 8099342"/>
                <a:gd name="connsiteY3" fmla="*/ 76469 h 6360942"/>
                <a:gd name="connsiteX4" fmla="*/ 4213 w 8099342"/>
                <a:gd name="connsiteY4" fmla="*/ 0 h 6360942"/>
                <a:gd name="connsiteX5" fmla="*/ 0 w 8099342"/>
                <a:gd name="connsiteY5" fmla="*/ 2733966 h 6360942"/>
                <a:gd name="connsiteX0" fmla="*/ 1334480 w 9429609"/>
                <a:gd name="connsiteY0" fmla="*/ 0 h 6360942"/>
                <a:gd name="connsiteX1" fmla="*/ 1360516 w 9429609"/>
                <a:gd name="connsiteY1" fmla="*/ 6360942 h 6360942"/>
                <a:gd name="connsiteX2" fmla="*/ 9429609 w 9429609"/>
                <a:gd name="connsiteY2" fmla="*/ 6320117 h 6360942"/>
                <a:gd name="connsiteX3" fmla="*/ 9367393 w 9429609"/>
                <a:gd name="connsiteY3" fmla="*/ 76469 h 6360942"/>
                <a:gd name="connsiteX4" fmla="*/ 1334480 w 9429609"/>
                <a:gd name="connsiteY4" fmla="*/ 0 h 6360942"/>
                <a:gd name="connsiteX0" fmla="*/ 0 w 8095129"/>
                <a:gd name="connsiteY0" fmla="*/ 0 h 6360942"/>
                <a:gd name="connsiteX1" fmla="*/ 26036 w 8095129"/>
                <a:gd name="connsiteY1" fmla="*/ 6360942 h 6360942"/>
                <a:gd name="connsiteX2" fmla="*/ 8095129 w 8095129"/>
                <a:gd name="connsiteY2" fmla="*/ 6320117 h 6360942"/>
                <a:gd name="connsiteX3" fmla="*/ 8032913 w 8095129"/>
                <a:gd name="connsiteY3" fmla="*/ 76469 h 6360942"/>
                <a:gd name="connsiteX4" fmla="*/ 0 w 8095129"/>
                <a:gd name="connsiteY4" fmla="*/ 0 h 6360942"/>
                <a:gd name="connsiteX0" fmla="*/ 0 w 8095129"/>
                <a:gd name="connsiteY0" fmla="*/ 0 h 6360942"/>
                <a:gd name="connsiteX1" fmla="*/ 26036 w 8095129"/>
                <a:gd name="connsiteY1" fmla="*/ 6360942 h 6360942"/>
                <a:gd name="connsiteX2" fmla="*/ 8095129 w 8095129"/>
                <a:gd name="connsiteY2" fmla="*/ 6331002 h 6360942"/>
                <a:gd name="connsiteX3" fmla="*/ 8032913 w 8095129"/>
                <a:gd name="connsiteY3" fmla="*/ 76469 h 6360942"/>
                <a:gd name="connsiteX4" fmla="*/ 0 w 8095129"/>
                <a:gd name="connsiteY4" fmla="*/ 0 h 6360942"/>
                <a:gd name="connsiteX0" fmla="*/ 0 w 8106015"/>
                <a:gd name="connsiteY0" fmla="*/ 0 h 6363659"/>
                <a:gd name="connsiteX1" fmla="*/ 26036 w 8106015"/>
                <a:gd name="connsiteY1" fmla="*/ 6360942 h 6363659"/>
                <a:gd name="connsiteX2" fmla="*/ 8106015 w 8106015"/>
                <a:gd name="connsiteY2" fmla="*/ 6363659 h 6363659"/>
                <a:gd name="connsiteX3" fmla="*/ 8032913 w 8106015"/>
                <a:gd name="connsiteY3" fmla="*/ 76469 h 6363659"/>
                <a:gd name="connsiteX4" fmla="*/ 0 w 8106015"/>
                <a:gd name="connsiteY4" fmla="*/ 0 h 6363659"/>
                <a:gd name="connsiteX0" fmla="*/ 0 w 8095130"/>
                <a:gd name="connsiteY0" fmla="*/ 0 h 6341888"/>
                <a:gd name="connsiteX1" fmla="*/ 15151 w 8095130"/>
                <a:gd name="connsiteY1" fmla="*/ 6339171 h 6341888"/>
                <a:gd name="connsiteX2" fmla="*/ 8095130 w 8095130"/>
                <a:gd name="connsiteY2" fmla="*/ 6341888 h 6341888"/>
                <a:gd name="connsiteX3" fmla="*/ 8022028 w 8095130"/>
                <a:gd name="connsiteY3" fmla="*/ 54698 h 6341888"/>
                <a:gd name="connsiteX4" fmla="*/ 0 w 8095130"/>
                <a:gd name="connsiteY4" fmla="*/ 0 h 6341888"/>
                <a:gd name="connsiteX0" fmla="*/ 2437264 w 8085029"/>
                <a:gd name="connsiteY0" fmla="*/ 0 h 6341888"/>
                <a:gd name="connsiteX1" fmla="*/ 5050 w 8085029"/>
                <a:gd name="connsiteY1" fmla="*/ 6339171 h 6341888"/>
                <a:gd name="connsiteX2" fmla="*/ 8085029 w 8085029"/>
                <a:gd name="connsiteY2" fmla="*/ 6341888 h 6341888"/>
                <a:gd name="connsiteX3" fmla="*/ 8011927 w 8085029"/>
                <a:gd name="connsiteY3" fmla="*/ 54698 h 6341888"/>
                <a:gd name="connsiteX4" fmla="*/ 2437264 w 8085029"/>
                <a:gd name="connsiteY4" fmla="*/ 0 h 6341888"/>
                <a:gd name="connsiteX0" fmla="*/ 2432214 w 8079979"/>
                <a:gd name="connsiteY0" fmla="*/ 0 h 6341888"/>
                <a:gd name="connsiteX1" fmla="*/ 0 w 8079979"/>
                <a:gd name="connsiteY1" fmla="*/ 6339171 h 6341888"/>
                <a:gd name="connsiteX2" fmla="*/ 8079979 w 8079979"/>
                <a:gd name="connsiteY2" fmla="*/ 6341888 h 6341888"/>
                <a:gd name="connsiteX3" fmla="*/ 8006877 w 8079979"/>
                <a:gd name="connsiteY3" fmla="*/ 54698 h 6341888"/>
                <a:gd name="connsiteX4" fmla="*/ 2432214 w 8079979"/>
                <a:gd name="connsiteY4" fmla="*/ 0 h 6341888"/>
                <a:gd name="connsiteX0" fmla="*/ 3131461 w 8079979"/>
                <a:gd name="connsiteY0" fmla="*/ 79772 h 6287190"/>
                <a:gd name="connsiteX1" fmla="*/ 0 w 8079979"/>
                <a:gd name="connsiteY1" fmla="*/ 6284473 h 6287190"/>
                <a:gd name="connsiteX2" fmla="*/ 8079979 w 8079979"/>
                <a:gd name="connsiteY2" fmla="*/ 6287190 h 6287190"/>
                <a:gd name="connsiteX3" fmla="*/ 8006877 w 8079979"/>
                <a:gd name="connsiteY3" fmla="*/ 0 h 6287190"/>
                <a:gd name="connsiteX4" fmla="*/ 3131461 w 8079979"/>
                <a:gd name="connsiteY4" fmla="*/ 79772 h 6287190"/>
                <a:gd name="connsiteX0" fmla="*/ 3131461 w 8006877"/>
                <a:gd name="connsiteY0" fmla="*/ 79772 h 6284473"/>
                <a:gd name="connsiteX1" fmla="*/ 0 w 8006877"/>
                <a:gd name="connsiteY1" fmla="*/ 6284473 h 6284473"/>
                <a:gd name="connsiteX2" fmla="*/ 7925020 w 8006877"/>
                <a:gd name="connsiteY2" fmla="*/ 2374096 h 6284473"/>
                <a:gd name="connsiteX3" fmla="*/ 8006877 w 8006877"/>
                <a:gd name="connsiteY3" fmla="*/ 0 h 6284473"/>
                <a:gd name="connsiteX4" fmla="*/ 3131461 w 8006877"/>
                <a:gd name="connsiteY4" fmla="*/ 79772 h 628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6877" h="6284473">
                  <a:moveTo>
                    <a:pt x="3131461" y="79772"/>
                  </a:moveTo>
                  <a:lnTo>
                    <a:pt x="0" y="6284473"/>
                  </a:lnTo>
                  <a:lnTo>
                    <a:pt x="7925020" y="2374096"/>
                  </a:lnTo>
                  <a:lnTo>
                    <a:pt x="8006877" y="0"/>
                  </a:lnTo>
                  <a:lnTo>
                    <a:pt x="3131461" y="797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22663" y="2472667"/>
              <a:ext cx="15359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400" b="1" dirty="0" smtClean="0"/>
                <a:t>Generated cone</a:t>
              </a:r>
              <a:endParaRPr lang="en-US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Feasible Solution in Requirement Space </a:t>
            </a:r>
            <a:r>
              <a:rPr lang="en-US" sz="2400" dirty="0" smtClean="0">
                <a:solidFill>
                  <a:srgbClr val="FF0000"/>
                </a:solidFill>
              </a:rPr>
              <a:t>Canonical</a:t>
            </a:r>
            <a:r>
              <a:rPr lang="en-US" sz="2400" dirty="0" smtClean="0"/>
              <a:t> Form (2 of 2)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1221905" y="5822577"/>
            <a:ext cx="57418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221905" y="1573306"/>
            <a:ext cx="0" cy="424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520047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7024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754001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104930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987954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870978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22190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6200000">
            <a:off x="1221907" y="29897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>
            <a:off x="1221907" y="3895163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>
            <a:off x="1221907" y="4800599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>
            <a:off x="1221907" y="5706035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1221907" y="20753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 71"/>
          <p:cNvGrpSpPr/>
          <p:nvPr/>
        </p:nvGrpSpPr>
        <p:grpSpPr>
          <a:xfrm>
            <a:off x="1226390" y="3414809"/>
            <a:ext cx="6215077" cy="2402098"/>
            <a:chOff x="1226390" y="3414809"/>
            <a:chExt cx="6215077" cy="2402098"/>
          </a:xfrm>
        </p:grpSpPr>
        <p:sp>
          <p:nvSpPr>
            <p:cNvPr id="30" name="Oval 29"/>
            <p:cNvSpPr/>
            <p:nvPr/>
          </p:nvSpPr>
          <p:spPr bwMode="auto">
            <a:xfrm>
              <a:off x="7185973" y="5296845"/>
              <a:ext cx="255494" cy="25549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V="1">
              <a:off x="1226390" y="3999123"/>
              <a:ext cx="914400" cy="18177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46" name="Object 2"/>
            <p:cNvGraphicFramePr>
              <a:graphicFrameLocks noChangeAspect="1"/>
            </p:cNvGraphicFramePr>
            <p:nvPr/>
          </p:nvGraphicFramePr>
          <p:xfrm>
            <a:off x="1846680" y="3414809"/>
            <a:ext cx="5476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2" name="Equation" r:id="rId3" imgW="533160" imgH="457200" progId="Equation.DSMT4">
                    <p:embed/>
                  </p:oleObj>
                </mc:Choice>
                <mc:Fallback>
                  <p:oleObj name="Equation" r:id="rId3" imgW="533160" imgH="457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680" y="3414809"/>
                          <a:ext cx="547687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72"/>
          <p:cNvGrpSpPr/>
          <p:nvPr/>
        </p:nvGrpSpPr>
        <p:grpSpPr>
          <a:xfrm>
            <a:off x="1218980" y="4802188"/>
            <a:ext cx="6713385" cy="1020872"/>
            <a:chOff x="1218980" y="4802188"/>
            <a:chExt cx="6713385" cy="1020872"/>
          </a:xfrm>
        </p:grpSpPr>
        <p:sp>
          <p:nvSpPr>
            <p:cNvPr id="31" name="Oval 30"/>
            <p:cNvSpPr/>
            <p:nvPr/>
          </p:nvSpPr>
          <p:spPr bwMode="auto">
            <a:xfrm>
              <a:off x="7676871" y="5296845"/>
              <a:ext cx="255494" cy="255494"/>
            </a:xfrm>
            <a:prstGeom prst="ellipse">
              <a:avLst/>
            </a:prstGeom>
            <a:solidFill>
              <a:srgbClr val="00602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49" name="Straight Arrow Connector 48"/>
            <p:cNvCxnSpPr>
              <a:stCxn id="71" idx="1"/>
            </p:cNvCxnSpPr>
            <p:nvPr/>
          </p:nvCxnSpPr>
          <p:spPr bwMode="auto">
            <a:xfrm flipV="1">
              <a:off x="1218980" y="4935558"/>
              <a:ext cx="1809203" cy="8875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52" name="Object 2"/>
            <p:cNvGraphicFramePr>
              <a:graphicFrameLocks noChangeAspect="1"/>
            </p:cNvGraphicFramePr>
            <p:nvPr/>
          </p:nvGraphicFramePr>
          <p:xfrm>
            <a:off x="3074238" y="4802188"/>
            <a:ext cx="5603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3" name="Equation" r:id="rId5" imgW="545760" imgH="457200" progId="Equation.DSMT4">
                    <p:embed/>
                  </p:oleObj>
                </mc:Choice>
                <mc:Fallback>
                  <p:oleObj name="Equation" r:id="rId5" imgW="54576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238" y="4802188"/>
                          <a:ext cx="56038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77"/>
          <p:cNvGrpSpPr/>
          <p:nvPr/>
        </p:nvGrpSpPr>
        <p:grpSpPr>
          <a:xfrm>
            <a:off x="1237299" y="5296845"/>
            <a:ext cx="7230610" cy="1289012"/>
            <a:chOff x="1265376" y="5296845"/>
            <a:chExt cx="7230610" cy="1289012"/>
          </a:xfrm>
        </p:grpSpPr>
        <p:sp>
          <p:nvSpPr>
            <p:cNvPr id="61" name="Oval 60"/>
            <p:cNvSpPr/>
            <p:nvPr/>
          </p:nvSpPr>
          <p:spPr bwMode="auto">
            <a:xfrm>
              <a:off x="8240492" y="5296845"/>
              <a:ext cx="255494" cy="255494"/>
            </a:xfrm>
            <a:prstGeom prst="ellipse">
              <a:avLst/>
            </a:prstGeom>
            <a:solidFill>
              <a:srgbClr val="66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1265376" y="5827061"/>
              <a:ext cx="5309595" cy="7587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67" name="Object 2"/>
            <p:cNvGraphicFramePr>
              <a:graphicFrameLocks noChangeAspect="1"/>
            </p:cNvGraphicFramePr>
            <p:nvPr/>
          </p:nvGraphicFramePr>
          <p:xfrm>
            <a:off x="6381070" y="6037716"/>
            <a:ext cx="5857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4" name="Equation" r:id="rId7" imgW="571320" imgH="457200" progId="Equation.DSMT4">
                    <p:embed/>
                  </p:oleObj>
                </mc:Choice>
                <mc:Fallback>
                  <p:oleObj name="Equation" r:id="rId7" imgW="571320" imgH="457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1070" y="6037716"/>
                          <a:ext cx="585787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Rectangle 40"/>
          <p:cNvSpPr>
            <a:spLocks noChangeArrowheads="1"/>
          </p:cNvSpPr>
          <p:nvPr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pic>
        <p:nvPicPr>
          <p:cNvPr id="77" name="Picture 17" descr="AFIT(good)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80"/>
          <p:cNvSpPr/>
          <p:nvPr/>
        </p:nvSpPr>
        <p:spPr>
          <a:xfrm>
            <a:off x="6427004" y="1491668"/>
            <a:ext cx="2563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can you conclude about a feasible solution?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209751" y="4411275"/>
            <a:ext cx="335535" cy="309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791200" y="3557588"/>
          <a:ext cx="276701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5" name="Equation" r:id="rId10" imgW="1549080" imgH="914400" progId="Equation.DSMT4">
                  <p:embed/>
                </p:oleObj>
              </mc:Choice>
              <mc:Fallback>
                <p:oleObj name="Equation" r:id="rId10" imgW="154908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57588"/>
                        <a:ext cx="2767013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 bwMode="auto">
          <a:xfrm>
            <a:off x="-413658" y="6564086"/>
            <a:ext cx="6966858" cy="968825"/>
          </a:xfrm>
          <a:prstGeom prst="rect">
            <a:avLst/>
          </a:prstGeom>
          <a:solidFill>
            <a:srgbClr val="CC9900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" r="73874" b="3765"/>
          <a:stretch/>
        </p:blipFill>
        <p:spPr>
          <a:xfrm>
            <a:off x="239458" y="1209592"/>
            <a:ext cx="3872568" cy="2228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23" y="3815884"/>
            <a:ext cx="4142402" cy="22140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86" y="3682846"/>
            <a:ext cx="4008490" cy="2285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66"/>
                </a:solidFill>
              </a:rPr>
              <a:t>Optimal Solution in Requirement Space Standard Form (2 constraints)</a:t>
            </a:r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7063232" y="1273214"/>
          <a:ext cx="2011318" cy="143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6" name="Equation" r:id="rId6" imgW="1282680" imgH="914400" progId="Equation.DSMT4">
                  <p:embed/>
                </p:oleObj>
              </mc:Choice>
              <mc:Fallback>
                <p:oleObj name="Equation" r:id="rId6" imgW="128268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232" y="1273214"/>
                        <a:ext cx="2011318" cy="1432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388410" y="2530523"/>
            <a:ext cx="1696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Spanning Vectors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4729" y="5887180"/>
            <a:ext cx="133882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RHS Vector</a:t>
            </a:r>
          </a:p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(Maximize ‘z’)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3765" y="6098810"/>
            <a:ext cx="915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z*=12.67</a:t>
            </a:r>
            <a:endParaRPr 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3" name="Shape 12"/>
          <p:cNvCxnSpPr>
            <a:stCxn id="11" idx="1"/>
          </p:cNvCxnSpPr>
          <p:nvPr/>
        </p:nvCxnSpPr>
        <p:spPr bwMode="auto">
          <a:xfrm rot="10800000">
            <a:off x="5926239" y="5382229"/>
            <a:ext cx="447527" cy="87047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3980203" y="1273214"/>
          <a:ext cx="2330509" cy="1432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7" name="Equation" r:id="rId8" imgW="1485720" imgH="914400" progId="Equation.DSMT4">
                  <p:embed/>
                </p:oleObj>
              </mc:Choice>
              <mc:Fallback>
                <p:oleObj name="Equation" r:id="rId8" imgW="148572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203" y="1273214"/>
                        <a:ext cx="2330509" cy="14328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Arrow 17"/>
          <p:cNvSpPr/>
          <p:nvPr/>
        </p:nvSpPr>
        <p:spPr bwMode="auto">
          <a:xfrm flipH="1">
            <a:off x="6493396" y="1817225"/>
            <a:ext cx="439838" cy="324091"/>
          </a:xfrm>
          <a:prstGeom prst="lef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02478" y="2738840"/>
            <a:ext cx="255494" cy="255494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7430742" y="2738840"/>
            <a:ext cx="255494" cy="255494"/>
          </a:xfrm>
          <a:prstGeom prst="ellipse">
            <a:avLst/>
          </a:prstGeom>
          <a:solidFill>
            <a:srgbClr val="00602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7928453" y="2738840"/>
            <a:ext cx="255494" cy="2554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8391440" y="2738840"/>
            <a:ext cx="255494" cy="255494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8819056" y="2738840"/>
            <a:ext cx="255494" cy="255494"/>
          </a:xfrm>
          <a:prstGeom prst="ellipse">
            <a:avLst/>
          </a:prstGeom>
          <a:solidFill>
            <a:srgbClr val="66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34062"/>
              </p:ext>
            </p:extLst>
          </p:nvPr>
        </p:nvGraphicFramePr>
        <p:xfrm>
          <a:off x="6557739" y="3040748"/>
          <a:ext cx="5476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8" name="Equation" r:id="rId10" imgW="533160" imgH="711000" progId="Equation.DSMT4">
                  <p:embed/>
                </p:oleObj>
              </mc:Choice>
              <mc:Fallback>
                <p:oleObj name="Equation" r:id="rId10" imgW="533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739" y="3040748"/>
                        <a:ext cx="5476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85469"/>
              </p:ext>
            </p:extLst>
          </p:nvPr>
        </p:nvGraphicFramePr>
        <p:xfrm>
          <a:off x="7132638" y="3040063"/>
          <a:ext cx="5603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9" name="Equation" r:id="rId12" imgW="545760" imgH="711000" progId="Equation.DSMT4">
                  <p:embed/>
                </p:oleObj>
              </mc:Choice>
              <mc:Fallback>
                <p:oleObj name="Equation" r:id="rId12" imgW="545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3040063"/>
                        <a:ext cx="5603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221244"/>
              </p:ext>
            </p:extLst>
          </p:nvPr>
        </p:nvGraphicFramePr>
        <p:xfrm>
          <a:off x="7680325" y="3040063"/>
          <a:ext cx="561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0" name="Equation" r:id="rId14" imgW="545760" imgH="711000" progId="Equation.DSMT4">
                  <p:embed/>
                </p:oleObj>
              </mc:Choice>
              <mc:Fallback>
                <p:oleObj name="Equation" r:id="rId14" imgW="545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3040063"/>
                        <a:ext cx="56197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082964"/>
              </p:ext>
            </p:extLst>
          </p:nvPr>
        </p:nvGraphicFramePr>
        <p:xfrm>
          <a:off x="8228012" y="3040063"/>
          <a:ext cx="5619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1" name="Equation" r:id="rId16" imgW="545760" imgH="711000" progId="Equation.DSMT4">
                  <p:embed/>
                </p:oleObj>
              </mc:Choice>
              <mc:Fallback>
                <p:oleObj name="Equation" r:id="rId16" imgW="5457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12" y="3040063"/>
                        <a:ext cx="56197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8" grpId="0" animBg="1"/>
      <p:bldP spid="1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7112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Sections 2.1-2.3:  Linear Algebra Review</a:t>
            </a:r>
          </a:p>
          <a:p>
            <a:pPr lvl="1"/>
            <a:r>
              <a:rPr lang="en-US" dirty="0" smtClean="0"/>
              <a:t>Pay extra attention to…</a:t>
            </a:r>
          </a:p>
          <a:p>
            <a:pPr lvl="2"/>
            <a:r>
              <a:rPr lang="en-US" dirty="0" smtClean="0"/>
              <a:t>Linear &amp; affine combinations &amp; subspaces</a:t>
            </a:r>
          </a:p>
          <a:p>
            <a:pPr lvl="2"/>
            <a:r>
              <a:rPr lang="en-US" dirty="0" smtClean="0"/>
              <a:t>Basis</a:t>
            </a:r>
          </a:p>
          <a:p>
            <a:pPr lvl="2"/>
            <a:r>
              <a:rPr lang="en-US" dirty="0" smtClean="0"/>
              <a:t>Replacing a vector in the basis by another</a:t>
            </a:r>
          </a:p>
          <a:p>
            <a:endParaRPr lang="en-US" dirty="0" smtClean="0"/>
          </a:p>
          <a:p>
            <a:r>
              <a:rPr lang="en-US" dirty="0" smtClean="0"/>
              <a:t>Section 2.4-2.6:  Ties OPER 510 and MATH 521 together</a:t>
            </a:r>
          </a:p>
          <a:p>
            <a:endParaRPr lang="en-US" dirty="0" smtClean="0"/>
          </a:p>
          <a:p>
            <a:r>
              <a:rPr lang="en-US" dirty="0" smtClean="0"/>
              <a:t>Section 2.7:  Up to “Representation Theorem” (pg 77) and an understanding of Figure 2.19 (pg 78)</a:t>
            </a:r>
          </a:p>
          <a:p>
            <a:endParaRPr lang="en-US" dirty="0" smtClean="0"/>
          </a:p>
          <a:p>
            <a:r>
              <a:rPr lang="en-US" dirty="0" smtClean="0"/>
              <a:t>Homework </a:t>
            </a:r>
            <a:r>
              <a:rPr lang="en-US" smtClean="0"/>
              <a:t>#2: Problems </a:t>
            </a:r>
            <a:r>
              <a:rPr lang="en-US" dirty="0" smtClean="0"/>
              <a:t>1.31, 1.41, 1.42</a:t>
            </a:r>
          </a:p>
          <a:p>
            <a:pPr lvl="1"/>
            <a:r>
              <a:rPr lang="en-US" dirty="0" smtClean="0"/>
              <a:t>For problems 1.41 &amp; 1.42</a:t>
            </a:r>
          </a:p>
          <a:p>
            <a:pPr lvl="2"/>
            <a:r>
              <a:rPr lang="en-US" u="sng" dirty="0" smtClean="0"/>
              <a:t>Think</a:t>
            </a:r>
            <a:r>
              <a:rPr lang="en-US" dirty="0" smtClean="0"/>
              <a:t> before you write  </a:t>
            </a:r>
          </a:p>
          <a:p>
            <a:pPr lvl="2"/>
            <a:r>
              <a:rPr lang="en-US" dirty="0" smtClean="0"/>
              <a:t>Consider possible assumptions about the initial, unperturbed LP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Lesson </a:t>
            </a:r>
            <a:r>
              <a:rPr lang="en-US" b="0" dirty="0" smtClean="0">
                <a:solidFill>
                  <a:schemeClr val="tx1"/>
                </a:solidFill>
              </a:rPr>
              <a:t>02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Geometry of LPs: Feasible Regions, Contours, Optimality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271301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 bwMode="auto">
          <a:xfrm>
            <a:off x="1300152" y="3102057"/>
            <a:ext cx="1771504" cy="2729753"/>
          </a:xfrm>
          <a:custGeom>
            <a:avLst/>
            <a:gdLst>
              <a:gd name="connsiteX0" fmla="*/ 0 w 2662517"/>
              <a:gd name="connsiteY0" fmla="*/ 0 h 2729753"/>
              <a:gd name="connsiteX1" fmla="*/ 806823 w 2662517"/>
              <a:gd name="connsiteY1" fmla="*/ 389964 h 2729753"/>
              <a:gd name="connsiteX2" fmla="*/ 2662517 w 2662517"/>
              <a:gd name="connsiteY2" fmla="*/ 2729753 h 2729753"/>
              <a:gd name="connsiteX3" fmla="*/ 13447 w 2662517"/>
              <a:gd name="connsiteY3" fmla="*/ 2729753 h 2729753"/>
              <a:gd name="connsiteX4" fmla="*/ 0 w 2662517"/>
              <a:gd name="connsiteY4" fmla="*/ 0 h 2729753"/>
              <a:gd name="connsiteX0" fmla="*/ 0 w 2662517"/>
              <a:gd name="connsiteY0" fmla="*/ 0 h 2729753"/>
              <a:gd name="connsiteX1" fmla="*/ 806823 w 2662517"/>
              <a:gd name="connsiteY1" fmla="*/ 389964 h 2729753"/>
              <a:gd name="connsiteX2" fmla="*/ 2662517 w 2662517"/>
              <a:gd name="connsiteY2" fmla="*/ 2729753 h 2729753"/>
              <a:gd name="connsiteX3" fmla="*/ 9233 w 2662517"/>
              <a:gd name="connsiteY3" fmla="*/ 2725539 h 2729753"/>
              <a:gd name="connsiteX4" fmla="*/ 0 w 2662517"/>
              <a:gd name="connsiteY4" fmla="*/ 0 h 2729753"/>
              <a:gd name="connsiteX0" fmla="*/ 3409 w 2653284"/>
              <a:gd name="connsiteY0" fmla="*/ 0 h 2733967"/>
              <a:gd name="connsiteX1" fmla="*/ 797590 w 2653284"/>
              <a:gd name="connsiteY1" fmla="*/ 394178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797590 w 2653284"/>
              <a:gd name="connsiteY1" fmla="*/ 394178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797590 w 2653284"/>
              <a:gd name="connsiteY1" fmla="*/ 394178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1039637 w 2653284"/>
              <a:gd name="connsiteY1" fmla="*/ 528649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461414 w 2653284"/>
              <a:gd name="connsiteY1" fmla="*/ 232814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1792672"/>
              <a:gd name="connsiteY0" fmla="*/ 0 h 2733967"/>
              <a:gd name="connsiteX1" fmla="*/ 461414 w 1792672"/>
              <a:gd name="connsiteY1" fmla="*/ 232814 h 2733967"/>
              <a:gd name="connsiteX2" fmla="*/ 1792672 w 1792672"/>
              <a:gd name="connsiteY2" fmla="*/ 2733967 h 2733967"/>
              <a:gd name="connsiteX3" fmla="*/ 0 w 1792672"/>
              <a:gd name="connsiteY3" fmla="*/ 2729753 h 2733967"/>
              <a:gd name="connsiteX4" fmla="*/ 3409 w 1792672"/>
              <a:gd name="connsiteY4" fmla="*/ 0 h 2733967"/>
              <a:gd name="connsiteX0" fmla="*/ 3409 w 1754251"/>
              <a:gd name="connsiteY0" fmla="*/ 0 h 2729753"/>
              <a:gd name="connsiteX1" fmla="*/ 461414 w 1754251"/>
              <a:gd name="connsiteY1" fmla="*/ 232814 h 2729753"/>
              <a:gd name="connsiteX2" fmla="*/ 1754251 w 1754251"/>
              <a:gd name="connsiteY2" fmla="*/ 2726283 h 2729753"/>
              <a:gd name="connsiteX3" fmla="*/ 0 w 1754251"/>
              <a:gd name="connsiteY3" fmla="*/ 2729753 h 2729753"/>
              <a:gd name="connsiteX4" fmla="*/ 3409 w 1754251"/>
              <a:gd name="connsiteY4" fmla="*/ 0 h 2729753"/>
              <a:gd name="connsiteX0" fmla="*/ 3409 w 1754251"/>
              <a:gd name="connsiteY0" fmla="*/ 0 h 2729753"/>
              <a:gd name="connsiteX1" fmla="*/ 582437 w 1754251"/>
              <a:gd name="connsiteY1" fmla="*/ 300049 h 2729753"/>
              <a:gd name="connsiteX2" fmla="*/ 1754251 w 1754251"/>
              <a:gd name="connsiteY2" fmla="*/ 2726283 h 2729753"/>
              <a:gd name="connsiteX3" fmla="*/ 0 w 1754251"/>
              <a:gd name="connsiteY3" fmla="*/ 2729753 h 2729753"/>
              <a:gd name="connsiteX4" fmla="*/ 3409 w 1754251"/>
              <a:gd name="connsiteY4" fmla="*/ 0 h 2729753"/>
              <a:gd name="connsiteX0" fmla="*/ 3409 w 1771504"/>
              <a:gd name="connsiteY0" fmla="*/ 0 h 2729753"/>
              <a:gd name="connsiteX1" fmla="*/ 582437 w 1771504"/>
              <a:gd name="connsiteY1" fmla="*/ 300049 h 2729753"/>
              <a:gd name="connsiteX2" fmla="*/ 1771504 w 1771504"/>
              <a:gd name="connsiteY2" fmla="*/ 2726283 h 2729753"/>
              <a:gd name="connsiteX3" fmla="*/ 0 w 1771504"/>
              <a:gd name="connsiteY3" fmla="*/ 2729753 h 2729753"/>
              <a:gd name="connsiteX4" fmla="*/ 3409 w 1771504"/>
              <a:gd name="connsiteY4" fmla="*/ 0 h 2729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504" h="2729753">
                <a:moveTo>
                  <a:pt x="3409" y="0"/>
                </a:moveTo>
                <a:lnTo>
                  <a:pt x="582437" y="300049"/>
                </a:lnTo>
                <a:lnTo>
                  <a:pt x="1771504" y="2726283"/>
                </a:lnTo>
                <a:lnTo>
                  <a:pt x="0" y="2729753"/>
                </a:lnTo>
                <a:cubicBezTo>
                  <a:pt x="1136" y="1819835"/>
                  <a:pt x="2273" y="909918"/>
                  <a:pt x="34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Solution</a:t>
            </a:r>
            <a:br>
              <a:rPr lang="en-US" dirty="0" smtClean="0"/>
            </a:br>
            <a:r>
              <a:rPr lang="en-US" sz="2400" dirty="0" smtClean="0"/>
              <a:t>(1 of 5)</a:t>
            </a:r>
            <a:endParaRPr lang="en-US" dirty="0"/>
          </a:p>
        </p:txBody>
      </p:sp>
      <p:graphicFrame>
        <p:nvGraphicFramePr>
          <p:cNvPr id="10241" name="Object 2"/>
          <p:cNvGraphicFramePr>
            <a:graphicFrameLocks noChangeAspect="1"/>
          </p:cNvGraphicFramePr>
          <p:nvPr/>
        </p:nvGraphicFramePr>
        <p:xfrm>
          <a:off x="3686645" y="1407272"/>
          <a:ext cx="2653880" cy="16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645" y="1407272"/>
                        <a:ext cx="2653880" cy="16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290917" y="5822577"/>
            <a:ext cx="57418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90917" y="1573306"/>
            <a:ext cx="0" cy="424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89059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70603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823013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173942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5696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939990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290918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1290919" y="29897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>
            <a:off x="1290919" y="3895163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>
            <a:off x="1290919" y="4800599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>
            <a:off x="1290919" y="5706035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7136840" y="5755995"/>
          <a:ext cx="2714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840" y="5755995"/>
                        <a:ext cx="2714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872378" y="1318559"/>
          <a:ext cx="2936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78" y="1318559"/>
                        <a:ext cx="29368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 rot="16200000">
            <a:off x="1290919" y="20753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Group 59"/>
          <p:cNvGrpSpPr/>
          <p:nvPr/>
        </p:nvGrpSpPr>
        <p:grpSpPr>
          <a:xfrm>
            <a:off x="914400" y="1842247"/>
            <a:ext cx="2420472" cy="4612341"/>
            <a:chOff x="914400" y="1842247"/>
            <a:chExt cx="2420472" cy="4612341"/>
          </a:xfrm>
        </p:grpSpPr>
        <p:cxnSp>
          <p:nvCxnSpPr>
            <p:cNvPr id="36" name="Straight Connector 35"/>
            <p:cNvCxnSpPr/>
            <p:nvPr/>
          </p:nvCxnSpPr>
          <p:spPr bwMode="auto">
            <a:xfrm flipH="1" flipV="1">
              <a:off x="1129553" y="1842247"/>
              <a:ext cx="2205319" cy="449131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914400" y="1869141"/>
              <a:ext cx="228600" cy="1479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3106271" y="6306670"/>
              <a:ext cx="228600" cy="1479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510988" y="2756648"/>
            <a:ext cx="7153835" cy="3886199"/>
            <a:chOff x="510988" y="2756648"/>
            <a:chExt cx="7153835" cy="3886199"/>
          </a:xfrm>
        </p:grpSpPr>
        <p:cxnSp>
          <p:nvCxnSpPr>
            <p:cNvPr id="30" name="Straight Connector 29"/>
            <p:cNvCxnSpPr/>
            <p:nvPr/>
          </p:nvCxnSpPr>
          <p:spPr bwMode="auto">
            <a:xfrm flipH="1" flipV="1">
              <a:off x="632013" y="2756648"/>
              <a:ext cx="7019363" cy="361725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H="1">
              <a:off x="510988" y="2770094"/>
              <a:ext cx="134471" cy="2823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 flipH="1">
              <a:off x="7530352" y="6360459"/>
              <a:ext cx="134471" cy="2823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6" name="Oval 45"/>
          <p:cNvSpPr/>
          <p:nvPr/>
        </p:nvSpPr>
        <p:spPr bwMode="auto">
          <a:xfrm>
            <a:off x="6494929" y="1842248"/>
            <a:ext cx="255494" cy="255494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6494929" y="2286001"/>
            <a:ext cx="255494" cy="255494"/>
          </a:xfrm>
          <a:prstGeom prst="ellipse">
            <a:avLst/>
          </a:prstGeom>
          <a:solidFill>
            <a:srgbClr val="00602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494929" y="2649072"/>
            <a:ext cx="255494" cy="2554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7005918" y="2649072"/>
            <a:ext cx="255494" cy="255494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27847" y="5499850"/>
            <a:ext cx="3644153" cy="336176"/>
            <a:chOff x="927847" y="5499850"/>
            <a:chExt cx="3644153" cy="336176"/>
          </a:xfrm>
        </p:grpSpPr>
        <p:cxnSp>
          <p:nvCxnSpPr>
            <p:cNvPr id="54" name="Straight Connector 53"/>
            <p:cNvCxnSpPr/>
            <p:nvPr/>
          </p:nvCxnSpPr>
          <p:spPr bwMode="auto">
            <a:xfrm>
              <a:off x="927847" y="5836026"/>
              <a:ext cx="363070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V="1">
              <a:off x="927847" y="5499850"/>
              <a:ext cx="0" cy="33617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572000" y="5499850"/>
              <a:ext cx="0" cy="33617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04365" y="2743200"/>
            <a:ext cx="430306" cy="3536576"/>
            <a:chOff x="1304365" y="2743200"/>
            <a:chExt cx="430306" cy="3536576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1304365" y="2743200"/>
              <a:ext cx="0" cy="35365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1317812" y="2743200"/>
              <a:ext cx="36307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1331259" y="6266329"/>
              <a:ext cx="4034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0" name="Rectangle 69"/>
          <p:cNvSpPr/>
          <p:nvPr/>
        </p:nvSpPr>
        <p:spPr>
          <a:xfrm>
            <a:off x="1554618" y="4704239"/>
            <a:ext cx="8499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b="1" dirty="0" smtClean="0"/>
              <a:t>feasible</a:t>
            </a:r>
          </a:p>
          <a:p>
            <a:pPr algn="ctr">
              <a:buNone/>
            </a:pPr>
            <a:r>
              <a:rPr lang="en-US" sz="1400" b="1" dirty="0" smtClean="0"/>
              <a:t> region</a:t>
            </a:r>
            <a:endParaRPr lang="en-US" sz="1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46" grpId="0" animBg="1"/>
      <p:bldP spid="47" grpId="0" animBg="1"/>
      <p:bldP spid="49" grpId="0" animBg="1"/>
      <p:bldP spid="50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Software for LP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655531" y="1458411"/>
            <a:ext cx="8303975" cy="4736319"/>
            <a:chOff x="423335" y="1458411"/>
            <a:chExt cx="8303975" cy="47363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23335" y="1458411"/>
              <a:ext cx="3572109" cy="1784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Problem Formulation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Objectives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Restrictions, Limitations, and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Constraints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Within DoD planning, it’s “limitations = constraints + restrictions”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155201" y="1458411"/>
              <a:ext cx="3572109" cy="17848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Model Creation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Formulate the math program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Granularity vs. tractability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Assumptions and more assumptions!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/>
                <a:t>Algebraic formulation</a:t>
              </a:r>
            </a:p>
            <a:p>
              <a:pPr marL="463550" lvl="1" indent="-231775" eaLnBrk="0" hangingPunct="0">
                <a:spcBef>
                  <a:spcPct val="0"/>
                </a:spcBef>
              </a:pPr>
              <a:r>
                <a:rPr lang="en-US" sz="1200" dirty="0" smtClean="0"/>
                <a:t>Sets, parameters, decision variables</a:t>
              </a:r>
            </a:p>
            <a:p>
              <a:pPr marL="463550" lvl="1" indent="-231775" eaLnBrk="0" hangingPunct="0">
                <a:spcBef>
                  <a:spcPct val="0"/>
                </a:spcBef>
              </a:pPr>
              <a:r>
                <a:rPr lang="en-US" sz="1200" dirty="0" smtClean="0"/>
                <a:t>Objective function(s), constraints, decision variable bounds</a:t>
              </a:r>
            </a:p>
            <a:p>
              <a:pPr marL="6350" indent="-231775" eaLnBrk="0" hangingPunct="0">
                <a:spcBef>
                  <a:spcPct val="0"/>
                </a:spcBef>
              </a:pPr>
              <a:r>
                <a:rPr lang="en-US" sz="1200" dirty="0"/>
                <a:t>Verification, Validation, &amp; Refinement (VV&amp;R)</a:t>
              </a:r>
            </a:p>
            <a:p>
              <a:pPr marL="231775" lvl="1" eaLnBrk="0" hangingPunct="0">
                <a:spcBef>
                  <a:spcPct val="0"/>
                </a:spcBef>
                <a:buNone/>
              </a:pPr>
              <a:endParaRPr lang="en-US" sz="1200" dirty="0" smtClean="0"/>
            </a:p>
            <a:p>
              <a:pPr marL="463550" lvl="1" indent="-231775" eaLnBrk="0" hangingPunct="0">
                <a:spcBef>
                  <a:spcPct val="0"/>
                </a:spcBef>
              </a:pPr>
              <a:endParaRPr lang="en-US" sz="1200" dirty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55201" y="5150733"/>
              <a:ext cx="3572109" cy="1043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Solve the MP Instance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/>
                <a:t>Problem vs. math program vs. instance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What does a “solution” entail?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Algorithm vs. heuristic vs. metaheuristic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23335" y="5150733"/>
              <a:ext cx="3572109" cy="1043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Implement the Solution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Prescriptive analytics vs. “</a:t>
              </a:r>
              <a:r>
                <a:rPr lang="en-US" sz="1200" dirty="0" err="1" smtClean="0"/>
                <a:t>Recommendive</a:t>
              </a:r>
              <a:r>
                <a:rPr lang="en-US" sz="1200" dirty="0" smtClean="0"/>
                <a:t>” analytics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If the problem isn’t static, will the solution be?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>
              <a:off x="3995444" y="2350837"/>
              <a:ext cx="1159757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10" idx="1"/>
              <a:endCxn id="13" idx="3"/>
            </p:cNvCxnSpPr>
            <p:nvPr/>
          </p:nvCxnSpPr>
          <p:spPr bwMode="auto">
            <a:xfrm flipH="1">
              <a:off x="3995444" y="5672732"/>
              <a:ext cx="1159757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9" idx="2"/>
              <a:endCxn id="10" idx="0"/>
            </p:cNvCxnSpPr>
            <p:nvPr/>
          </p:nvCxnSpPr>
          <p:spPr bwMode="auto">
            <a:xfrm>
              <a:off x="6941256" y="3243263"/>
              <a:ext cx="0" cy="190747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Elbow Connector 23"/>
            <p:cNvCxnSpPr>
              <a:stCxn id="10" idx="1"/>
            </p:cNvCxnSpPr>
            <p:nvPr/>
          </p:nvCxnSpPr>
          <p:spPr bwMode="auto">
            <a:xfrm rot="10800000">
              <a:off x="4572009" y="2406290"/>
              <a:ext cx="583193" cy="3266442"/>
            </a:xfrm>
            <a:prstGeom prst="bentConnector2">
              <a:avLst/>
            </a:prstGeom>
            <a:solidFill>
              <a:schemeClr val="accent1"/>
            </a:solidFill>
            <a:ln w="76200" cap="flat" cmpd="sng" algn="ctr">
              <a:solidFill>
                <a:srgbClr val="0099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2785945" y="3668749"/>
              <a:ext cx="3572109" cy="1056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Testing, Analysis, Restructuring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Iterative implementation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Granularity vs. tractability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Robustness to parametric variations</a:t>
              </a:r>
              <a:endParaRPr lang="en-US" sz="1200" dirty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660019" y="1192194"/>
            <a:ext cx="34145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en-US" sz="1200" u="sng" dirty="0" smtClean="0">
                <a:solidFill>
                  <a:srgbClr val="0000FF"/>
                </a:solidFill>
              </a:rPr>
              <a:t>Algebraic Modeling Languages (AMLs)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GAMS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>
                <a:solidFill>
                  <a:srgbClr val="0000FF"/>
                </a:solidFill>
              </a:rPr>
              <a:t>LINGO IDE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IBM’s Optimization Programming Language (OPL)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AMPL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MPS</a:t>
            </a:r>
          </a:p>
          <a:p>
            <a:pPr marL="171450" indent="-171450" eaLnBrk="0" hangingPunct="0">
              <a:spcBef>
                <a:spcPct val="0"/>
              </a:spcBef>
            </a:pPr>
            <a:endParaRPr lang="en-US" sz="1200" dirty="0">
              <a:solidFill>
                <a:srgbClr val="0000FF"/>
              </a:solidFill>
            </a:endParaRPr>
          </a:p>
          <a:p>
            <a:pPr algn="ctr" eaLnBrk="0" hangingPunct="0">
              <a:spcBef>
                <a:spcPct val="0"/>
              </a:spcBef>
              <a:buNone/>
            </a:pPr>
            <a:r>
              <a:rPr lang="en-US" sz="1200" u="sng" dirty="0" smtClean="0">
                <a:solidFill>
                  <a:srgbClr val="0000FF"/>
                </a:solidFill>
              </a:rPr>
              <a:t>Generalized Programming Languages (GPLs</a:t>
            </a:r>
            <a:r>
              <a:rPr lang="en-US" sz="1200" u="sng" dirty="0">
                <a:solidFill>
                  <a:srgbClr val="0000FF"/>
                </a:solidFill>
              </a:rPr>
              <a:t>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C++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Java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.NET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Python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MATLAB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60019" y="4722086"/>
            <a:ext cx="1724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en-US" sz="1200" u="sng" dirty="0" smtClean="0">
                <a:solidFill>
                  <a:srgbClr val="0000FF"/>
                </a:solidFill>
              </a:rPr>
              <a:t>Commercial Solvers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BDMLP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CLP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CPLEX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FICO-Xpress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err="1" smtClean="0">
                <a:solidFill>
                  <a:srgbClr val="0000FF"/>
                </a:solidFill>
              </a:rPr>
              <a:t>Gurobi</a:t>
            </a:r>
            <a:endParaRPr lang="en-US" sz="1200" dirty="0" smtClean="0">
              <a:solidFill>
                <a:srgbClr val="0000FF"/>
              </a:solidFill>
            </a:endParaRP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MOSEK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And many more…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6" name="Double Bracket 5"/>
          <p:cNvSpPr/>
          <p:nvPr/>
        </p:nvSpPr>
        <p:spPr bwMode="auto">
          <a:xfrm>
            <a:off x="7077456" y="3044142"/>
            <a:ext cx="2008670" cy="1783080"/>
          </a:xfrm>
          <a:prstGeom prst="bracketPair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en-US" sz="1000" u="sng" dirty="0" smtClean="0">
                <a:solidFill>
                  <a:srgbClr val="C00000"/>
                </a:solidFill>
              </a:rPr>
              <a:t>Non-AML model </a:t>
            </a:r>
            <a:r>
              <a:rPr lang="en-US" sz="1000" u="sng" dirty="0">
                <a:solidFill>
                  <a:srgbClr val="C00000"/>
                </a:solidFill>
              </a:rPr>
              <a:t>&amp; </a:t>
            </a:r>
            <a:r>
              <a:rPr lang="en-US" sz="1000" u="sng" dirty="0" smtClean="0">
                <a:solidFill>
                  <a:srgbClr val="C00000"/>
                </a:solidFill>
              </a:rPr>
              <a:t>solve options</a:t>
            </a:r>
            <a:endParaRPr lang="en-US" sz="1000" u="sng" dirty="0">
              <a:solidFill>
                <a:srgbClr val="C00000"/>
              </a:solidFill>
            </a:endParaRPr>
          </a:p>
          <a:p>
            <a:pPr algn="ctr" eaLnBrk="0" hangingPunct="0">
              <a:spcBef>
                <a:spcPct val="0"/>
              </a:spcBef>
              <a:buNone/>
            </a:pPr>
            <a:r>
              <a:rPr lang="en-US" sz="1000" dirty="0" smtClean="0">
                <a:solidFill>
                  <a:srgbClr val="C00000"/>
                </a:solidFill>
              </a:rPr>
              <a:t>(typically more limiting)</a:t>
            </a:r>
            <a:endParaRPr lang="en-US" sz="1000" dirty="0">
              <a:solidFill>
                <a:srgbClr val="C00000"/>
              </a:solidFill>
            </a:endParaRP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00" dirty="0">
                <a:solidFill>
                  <a:srgbClr val="C00000"/>
                </a:solidFill>
              </a:rPr>
              <a:t>Excel (Solver)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00" dirty="0" smtClean="0">
                <a:solidFill>
                  <a:srgbClr val="C00000"/>
                </a:solidFill>
              </a:rPr>
              <a:t>Mathematica </a:t>
            </a:r>
            <a:r>
              <a:rPr lang="en-US" sz="1000" dirty="0">
                <a:solidFill>
                  <a:srgbClr val="C00000"/>
                </a:solidFill>
              </a:rPr>
              <a:t>(Minimize)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00" dirty="0">
                <a:solidFill>
                  <a:srgbClr val="C00000"/>
                </a:solidFill>
              </a:rPr>
              <a:t>MATLAB (</a:t>
            </a:r>
            <a:r>
              <a:rPr lang="en-US" sz="1000" dirty="0" err="1">
                <a:solidFill>
                  <a:srgbClr val="C00000"/>
                </a:solidFill>
              </a:rPr>
              <a:t>linprog</a:t>
            </a:r>
            <a:r>
              <a:rPr lang="en-US" sz="1000" dirty="0">
                <a:solidFill>
                  <a:srgbClr val="C00000"/>
                </a:solidFill>
              </a:rPr>
              <a:t>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00" dirty="0">
                <a:solidFill>
                  <a:srgbClr val="C00000"/>
                </a:solidFill>
              </a:rPr>
              <a:t>Python (</a:t>
            </a:r>
            <a:r>
              <a:rPr lang="en-US" sz="1000" dirty="0" err="1">
                <a:solidFill>
                  <a:srgbClr val="C00000"/>
                </a:solidFill>
              </a:rPr>
              <a:t>SciPy</a:t>
            </a:r>
            <a:r>
              <a:rPr lang="en-US" sz="1000" dirty="0">
                <a:solidFill>
                  <a:srgbClr val="C00000"/>
                </a:solidFill>
              </a:rPr>
              <a:t>, others)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00" dirty="0">
                <a:solidFill>
                  <a:srgbClr val="C00000"/>
                </a:solidFill>
              </a:rPr>
              <a:t>R (</a:t>
            </a:r>
            <a:r>
              <a:rPr lang="en-US" sz="1000" dirty="0" err="1">
                <a:solidFill>
                  <a:srgbClr val="C00000"/>
                </a:solidFill>
              </a:rPr>
              <a:t>lpSolve</a:t>
            </a:r>
            <a:r>
              <a:rPr lang="en-US" sz="1000" dirty="0" smtClean="0">
                <a:solidFill>
                  <a:srgbClr val="C00000"/>
                </a:solidFill>
              </a:rPr>
              <a:t>)</a:t>
            </a:r>
          </a:p>
          <a:p>
            <a:pPr eaLnBrk="0" hangingPunct="0">
              <a:spcBef>
                <a:spcPct val="0"/>
              </a:spcBef>
              <a:buNone/>
            </a:pPr>
            <a:r>
              <a:rPr lang="en-US" sz="1000" dirty="0" smtClean="0">
                <a:solidFill>
                  <a:srgbClr val="C00000"/>
                </a:solidFill>
              </a:rPr>
              <a:t>------------------------------------</a:t>
            </a:r>
            <a:endParaRPr lang="en-US" sz="1000" dirty="0">
              <a:solidFill>
                <a:srgbClr val="C00000"/>
              </a:solidFill>
            </a:endParaRP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00" dirty="0">
                <a:solidFill>
                  <a:srgbClr val="C00000"/>
                </a:solidFill>
              </a:rPr>
              <a:t>Julia (</a:t>
            </a:r>
            <a:r>
              <a:rPr lang="en-US" sz="1000" dirty="0" err="1">
                <a:solidFill>
                  <a:srgbClr val="C00000"/>
                </a:solidFill>
              </a:rPr>
              <a:t>JuliaOpt</a:t>
            </a:r>
            <a:r>
              <a:rPr lang="en-US" sz="1000" dirty="0">
                <a:solidFill>
                  <a:srgbClr val="C00000"/>
                </a:solidFill>
              </a:rPr>
              <a:t>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00" dirty="0" smtClean="0">
                <a:solidFill>
                  <a:srgbClr val="C00000"/>
                </a:solidFill>
              </a:rPr>
              <a:t>SAS </a:t>
            </a:r>
            <a:r>
              <a:rPr lang="en-US" sz="1000" dirty="0">
                <a:solidFill>
                  <a:srgbClr val="C00000"/>
                </a:solidFill>
              </a:rPr>
              <a:t>(LPSOLVE)</a:t>
            </a:r>
          </a:p>
        </p:txBody>
      </p:sp>
    </p:spTree>
    <p:extLst>
      <p:ext uri="{BB962C8B-B14F-4D97-AF65-F5344CB8AC3E}">
        <p14:creationId xmlns:p14="http://schemas.microsoft.com/office/powerpoint/2010/main" val="203054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88"/>
          <p:cNvSpPr/>
          <p:nvPr/>
        </p:nvSpPr>
        <p:spPr bwMode="auto">
          <a:xfrm>
            <a:off x="1294224" y="3106157"/>
            <a:ext cx="1777432" cy="2725653"/>
          </a:xfrm>
          <a:custGeom>
            <a:avLst/>
            <a:gdLst>
              <a:gd name="connsiteX0" fmla="*/ 0 w 2662517"/>
              <a:gd name="connsiteY0" fmla="*/ 0 h 2729753"/>
              <a:gd name="connsiteX1" fmla="*/ 806823 w 2662517"/>
              <a:gd name="connsiteY1" fmla="*/ 389964 h 2729753"/>
              <a:gd name="connsiteX2" fmla="*/ 2662517 w 2662517"/>
              <a:gd name="connsiteY2" fmla="*/ 2729753 h 2729753"/>
              <a:gd name="connsiteX3" fmla="*/ 13447 w 2662517"/>
              <a:gd name="connsiteY3" fmla="*/ 2729753 h 2729753"/>
              <a:gd name="connsiteX4" fmla="*/ 0 w 2662517"/>
              <a:gd name="connsiteY4" fmla="*/ 0 h 2729753"/>
              <a:gd name="connsiteX0" fmla="*/ 0 w 2662517"/>
              <a:gd name="connsiteY0" fmla="*/ 0 h 2729753"/>
              <a:gd name="connsiteX1" fmla="*/ 806823 w 2662517"/>
              <a:gd name="connsiteY1" fmla="*/ 389964 h 2729753"/>
              <a:gd name="connsiteX2" fmla="*/ 2662517 w 2662517"/>
              <a:gd name="connsiteY2" fmla="*/ 2729753 h 2729753"/>
              <a:gd name="connsiteX3" fmla="*/ 9233 w 2662517"/>
              <a:gd name="connsiteY3" fmla="*/ 2725539 h 2729753"/>
              <a:gd name="connsiteX4" fmla="*/ 0 w 2662517"/>
              <a:gd name="connsiteY4" fmla="*/ 0 h 2729753"/>
              <a:gd name="connsiteX0" fmla="*/ 3409 w 2653284"/>
              <a:gd name="connsiteY0" fmla="*/ 0 h 2733967"/>
              <a:gd name="connsiteX1" fmla="*/ 797590 w 2653284"/>
              <a:gd name="connsiteY1" fmla="*/ 394178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797590 w 2653284"/>
              <a:gd name="connsiteY1" fmla="*/ 394178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797590 w 2653284"/>
              <a:gd name="connsiteY1" fmla="*/ 394178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1039637 w 2653284"/>
              <a:gd name="connsiteY1" fmla="*/ 528649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461414 w 2653284"/>
              <a:gd name="connsiteY1" fmla="*/ 232814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1792672"/>
              <a:gd name="connsiteY0" fmla="*/ 0 h 2733967"/>
              <a:gd name="connsiteX1" fmla="*/ 461414 w 1792672"/>
              <a:gd name="connsiteY1" fmla="*/ 232814 h 2733967"/>
              <a:gd name="connsiteX2" fmla="*/ 1792672 w 1792672"/>
              <a:gd name="connsiteY2" fmla="*/ 2733967 h 2733967"/>
              <a:gd name="connsiteX3" fmla="*/ 0 w 1792672"/>
              <a:gd name="connsiteY3" fmla="*/ 2729753 h 2733967"/>
              <a:gd name="connsiteX4" fmla="*/ 3409 w 1792672"/>
              <a:gd name="connsiteY4" fmla="*/ 0 h 2733967"/>
              <a:gd name="connsiteX0" fmla="*/ 3409 w 1754251"/>
              <a:gd name="connsiteY0" fmla="*/ 0 h 2729753"/>
              <a:gd name="connsiteX1" fmla="*/ 461414 w 1754251"/>
              <a:gd name="connsiteY1" fmla="*/ 232814 h 2729753"/>
              <a:gd name="connsiteX2" fmla="*/ 1754251 w 1754251"/>
              <a:gd name="connsiteY2" fmla="*/ 2726283 h 2729753"/>
              <a:gd name="connsiteX3" fmla="*/ 0 w 1754251"/>
              <a:gd name="connsiteY3" fmla="*/ 2729753 h 2729753"/>
              <a:gd name="connsiteX4" fmla="*/ 3409 w 1754251"/>
              <a:gd name="connsiteY4" fmla="*/ 0 h 2729753"/>
              <a:gd name="connsiteX0" fmla="*/ 3409 w 1754251"/>
              <a:gd name="connsiteY0" fmla="*/ 0 h 2729753"/>
              <a:gd name="connsiteX1" fmla="*/ 582437 w 1754251"/>
              <a:gd name="connsiteY1" fmla="*/ 300049 h 2729753"/>
              <a:gd name="connsiteX2" fmla="*/ 1754251 w 1754251"/>
              <a:gd name="connsiteY2" fmla="*/ 2726283 h 2729753"/>
              <a:gd name="connsiteX3" fmla="*/ 0 w 1754251"/>
              <a:gd name="connsiteY3" fmla="*/ 2729753 h 2729753"/>
              <a:gd name="connsiteX4" fmla="*/ 3409 w 1754251"/>
              <a:gd name="connsiteY4" fmla="*/ 0 h 2729753"/>
              <a:gd name="connsiteX0" fmla="*/ 3409 w 1771504"/>
              <a:gd name="connsiteY0" fmla="*/ 0 h 2729753"/>
              <a:gd name="connsiteX1" fmla="*/ 582437 w 1771504"/>
              <a:gd name="connsiteY1" fmla="*/ 300049 h 2729753"/>
              <a:gd name="connsiteX2" fmla="*/ 1771504 w 1771504"/>
              <a:gd name="connsiteY2" fmla="*/ 2726283 h 2729753"/>
              <a:gd name="connsiteX3" fmla="*/ 0 w 1771504"/>
              <a:gd name="connsiteY3" fmla="*/ 2729753 h 2729753"/>
              <a:gd name="connsiteX4" fmla="*/ 3409 w 1771504"/>
              <a:gd name="connsiteY4" fmla="*/ 0 h 2729753"/>
              <a:gd name="connsiteX0" fmla="*/ 1136 w 1777432"/>
              <a:gd name="connsiteY0" fmla="*/ 0 h 2725653"/>
              <a:gd name="connsiteX1" fmla="*/ 588365 w 1777432"/>
              <a:gd name="connsiteY1" fmla="*/ 295949 h 2725653"/>
              <a:gd name="connsiteX2" fmla="*/ 1777432 w 1777432"/>
              <a:gd name="connsiteY2" fmla="*/ 2722183 h 2725653"/>
              <a:gd name="connsiteX3" fmla="*/ 5928 w 1777432"/>
              <a:gd name="connsiteY3" fmla="*/ 2725653 h 2725653"/>
              <a:gd name="connsiteX4" fmla="*/ 1136 w 1777432"/>
              <a:gd name="connsiteY4" fmla="*/ 0 h 272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7432" h="2725653">
                <a:moveTo>
                  <a:pt x="1136" y="0"/>
                </a:moveTo>
                <a:lnTo>
                  <a:pt x="588365" y="295949"/>
                </a:lnTo>
                <a:lnTo>
                  <a:pt x="1777432" y="2722183"/>
                </a:lnTo>
                <a:lnTo>
                  <a:pt x="5928" y="2725653"/>
                </a:lnTo>
                <a:cubicBezTo>
                  <a:pt x="7064" y="1815735"/>
                  <a:pt x="0" y="909918"/>
                  <a:pt x="113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Solution</a:t>
            </a:r>
            <a:br>
              <a:rPr lang="en-US" dirty="0" smtClean="0"/>
            </a:br>
            <a:r>
              <a:rPr lang="en-US" sz="2400" dirty="0" smtClean="0"/>
              <a:t>(2 of 5)</a:t>
            </a:r>
            <a:endParaRPr lang="en-US" dirty="0"/>
          </a:p>
        </p:txBody>
      </p:sp>
      <p:graphicFrame>
        <p:nvGraphicFramePr>
          <p:cNvPr id="10241" name="Object 2"/>
          <p:cNvGraphicFramePr>
            <a:graphicFrameLocks noChangeAspect="1"/>
          </p:cNvGraphicFramePr>
          <p:nvPr/>
        </p:nvGraphicFramePr>
        <p:xfrm>
          <a:off x="5959198" y="1393825"/>
          <a:ext cx="2653880" cy="16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" name="Equation" r:id="rId3" imgW="1485720" imgH="914400" progId="Equation.DSMT4">
                  <p:embed/>
                </p:oleObj>
              </mc:Choice>
              <mc:Fallback>
                <p:oleObj name="Equation" r:id="rId3" imgW="148572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198" y="1393825"/>
                        <a:ext cx="2653880" cy="16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290917" y="5822577"/>
            <a:ext cx="57418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90917" y="1573306"/>
            <a:ext cx="0" cy="424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89059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70603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823013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173942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5696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939990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290918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1290919" y="29897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>
            <a:off x="1290919" y="3895163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>
            <a:off x="1290919" y="4800599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>
            <a:off x="1290919" y="5706035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7136840" y="5755995"/>
          <a:ext cx="2714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9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840" y="5755995"/>
                        <a:ext cx="2714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872378" y="1318559"/>
          <a:ext cx="2936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0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78" y="1318559"/>
                        <a:ext cx="29368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 rot="16200000">
            <a:off x="1290919" y="20753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3" name="Group 72"/>
          <p:cNvGrpSpPr/>
          <p:nvPr/>
        </p:nvGrpSpPr>
        <p:grpSpPr>
          <a:xfrm>
            <a:off x="-2495550" y="2905125"/>
            <a:ext cx="4411663" cy="3479800"/>
            <a:chOff x="-2495550" y="2905125"/>
            <a:chExt cx="4411663" cy="3479800"/>
          </a:xfrm>
        </p:grpSpPr>
        <p:cxnSp>
          <p:nvCxnSpPr>
            <p:cNvPr id="55" name="Straight Connector 54"/>
            <p:cNvCxnSpPr/>
            <p:nvPr/>
          </p:nvCxnSpPr>
          <p:spPr bwMode="auto">
            <a:xfrm flipH="1" flipV="1">
              <a:off x="-2495550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57" name="Object 2"/>
            <p:cNvGraphicFramePr>
              <a:graphicFrameLocks noChangeAspect="1"/>
            </p:cNvGraphicFramePr>
            <p:nvPr/>
          </p:nvGraphicFramePr>
          <p:xfrm>
            <a:off x="1254125" y="6199188"/>
            <a:ext cx="661988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1" name="Equation" r:id="rId9" imgW="812520" imgH="228600" progId="Equation.DSMT4">
                    <p:embed/>
                  </p:oleObj>
                </mc:Choice>
                <mc:Fallback>
                  <p:oleObj name="Equation" r:id="rId9" imgW="81252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125" y="6199188"/>
                          <a:ext cx="661988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Group 73"/>
          <p:cNvGrpSpPr/>
          <p:nvPr/>
        </p:nvGrpSpPr>
        <p:grpSpPr>
          <a:xfrm>
            <a:off x="-1611312" y="2905125"/>
            <a:ext cx="4532312" cy="3479800"/>
            <a:chOff x="-1611312" y="2905125"/>
            <a:chExt cx="4532312" cy="3479800"/>
          </a:xfrm>
        </p:grpSpPr>
        <p:cxnSp>
          <p:nvCxnSpPr>
            <p:cNvPr id="53" name="Straight Connector 52"/>
            <p:cNvCxnSpPr/>
            <p:nvPr/>
          </p:nvCxnSpPr>
          <p:spPr bwMode="auto">
            <a:xfrm flipH="1" flipV="1">
              <a:off x="-1611312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2" name="Object 2"/>
            <p:cNvGraphicFramePr>
              <a:graphicFrameLocks noChangeAspect="1"/>
            </p:cNvGraphicFramePr>
            <p:nvPr/>
          </p:nvGraphicFramePr>
          <p:xfrm>
            <a:off x="2268538" y="6199188"/>
            <a:ext cx="652462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2" name="Equation" r:id="rId11" imgW="799920" imgH="228600" progId="Equation.DSMT4">
                    <p:embed/>
                  </p:oleObj>
                </mc:Choice>
                <mc:Fallback>
                  <p:oleObj name="Equation" r:id="rId11" imgW="7999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538" y="6199188"/>
                          <a:ext cx="652462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74"/>
          <p:cNvGrpSpPr/>
          <p:nvPr/>
        </p:nvGrpSpPr>
        <p:grpSpPr>
          <a:xfrm>
            <a:off x="-727074" y="2905125"/>
            <a:ext cx="4491037" cy="3479800"/>
            <a:chOff x="-727074" y="2905125"/>
            <a:chExt cx="4491037" cy="3479800"/>
          </a:xfrm>
        </p:grpSpPr>
        <p:cxnSp>
          <p:nvCxnSpPr>
            <p:cNvPr id="52" name="Straight Connector 51"/>
            <p:cNvCxnSpPr/>
            <p:nvPr/>
          </p:nvCxnSpPr>
          <p:spPr bwMode="auto">
            <a:xfrm flipH="1" flipV="1">
              <a:off x="-727074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4" name="Object 2"/>
            <p:cNvGraphicFramePr>
              <a:graphicFrameLocks noChangeAspect="1"/>
            </p:cNvGraphicFramePr>
            <p:nvPr/>
          </p:nvGraphicFramePr>
          <p:xfrm>
            <a:off x="3101975" y="6199188"/>
            <a:ext cx="661988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3" name="Equation" r:id="rId13" imgW="812520" imgH="228600" progId="Equation.DSMT4">
                    <p:embed/>
                  </p:oleObj>
                </mc:Choice>
                <mc:Fallback>
                  <p:oleObj name="Equation" r:id="rId13" imgW="81252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975" y="6199188"/>
                          <a:ext cx="661988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Group 75"/>
          <p:cNvGrpSpPr/>
          <p:nvPr/>
        </p:nvGrpSpPr>
        <p:grpSpPr>
          <a:xfrm>
            <a:off x="157164" y="2905125"/>
            <a:ext cx="4618036" cy="3479800"/>
            <a:chOff x="157164" y="2905125"/>
            <a:chExt cx="4618036" cy="3479800"/>
          </a:xfrm>
        </p:grpSpPr>
        <p:cxnSp>
          <p:nvCxnSpPr>
            <p:cNvPr id="51" name="Straight Connector 50"/>
            <p:cNvCxnSpPr/>
            <p:nvPr/>
          </p:nvCxnSpPr>
          <p:spPr bwMode="auto">
            <a:xfrm flipH="1" flipV="1">
              <a:off x="157164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6" name="Object 2"/>
            <p:cNvGraphicFramePr>
              <a:graphicFrameLocks noChangeAspect="1"/>
            </p:cNvGraphicFramePr>
            <p:nvPr/>
          </p:nvGraphicFramePr>
          <p:xfrm>
            <a:off x="4111625" y="6199188"/>
            <a:ext cx="663575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4" name="Equation" r:id="rId15" imgW="812520" imgH="228600" progId="Equation.DSMT4">
                    <p:embed/>
                  </p:oleObj>
                </mc:Choice>
                <mc:Fallback>
                  <p:oleObj name="Equation" r:id="rId15" imgW="81252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625" y="6199188"/>
                          <a:ext cx="663575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" name="Group 76"/>
          <p:cNvGrpSpPr/>
          <p:nvPr/>
        </p:nvGrpSpPr>
        <p:grpSpPr>
          <a:xfrm>
            <a:off x="1041402" y="2905125"/>
            <a:ext cx="4578349" cy="3479308"/>
            <a:chOff x="1041402" y="2905125"/>
            <a:chExt cx="4578349" cy="3479308"/>
          </a:xfrm>
        </p:grpSpPr>
        <p:cxnSp>
          <p:nvCxnSpPr>
            <p:cNvPr id="48" name="Straight Connector 47"/>
            <p:cNvCxnSpPr/>
            <p:nvPr/>
          </p:nvCxnSpPr>
          <p:spPr bwMode="auto">
            <a:xfrm flipH="1" flipV="1">
              <a:off x="1041402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8" name="Object 2"/>
            <p:cNvGraphicFramePr>
              <a:graphicFrameLocks noChangeAspect="1"/>
            </p:cNvGraphicFramePr>
            <p:nvPr/>
          </p:nvGraphicFramePr>
          <p:xfrm>
            <a:off x="4905375" y="6198421"/>
            <a:ext cx="714376" cy="186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5" name="Equation" r:id="rId17" imgW="876240" imgH="228600" progId="Equation.DSMT4">
                    <p:embed/>
                  </p:oleObj>
                </mc:Choice>
                <mc:Fallback>
                  <p:oleObj name="Equation" r:id="rId17" imgW="876240" imgH="2286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375" y="6198421"/>
                          <a:ext cx="714376" cy="186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1925640" y="2905125"/>
            <a:ext cx="4525960" cy="3479800"/>
            <a:chOff x="1925640" y="2905125"/>
            <a:chExt cx="4525960" cy="3479800"/>
          </a:xfrm>
        </p:grpSpPr>
        <p:cxnSp>
          <p:nvCxnSpPr>
            <p:cNvPr id="59" name="Straight Connector 58"/>
            <p:cNvCxnSpPr/>
            <p:nvPr/>
          </p:nvCxnSpPr>
          <p:spPr bwMode="auto">
            <a:xfrm flipH="1" flipV="1">
              <a:off x="1925640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71" name="Object 2"/>
            <p:cNvGraphicFramePr>
              <a:graphicFrameLocks noChangeAspect="1"/>
            </p:cNvGraphicFramePr>
            <p:nvPr/>
          </p:nvGraphicFramePr>
          <p:xfrm>
            <a:off x="5748338" y="6199188"/>
            <a:ext cx="703262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6" name="Equation" r:id="rId19" imgW="863280" imgH="228600" progId="Equation.DSMT4">
                    <p:embed/>
                  </p:oleObj>
                </mc:Choice>
                <mc:Fallback>
                  <p:oleObj name="Equation" r:id="rId19" imgW="863280" imgH="2286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8338" y="6199188"/>
                          <a:ext cx="703262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" name="Group 78"/>
          <p:cNvGrpSpPr/>
          <p:nvPr/>
        </p:nvGrpSpPr>
        <p:grpSpPr>
          <a:xfrm>
            <a:off x="2809875" y="2905125"/>
            <a:ext cx="4652963" cy="3479800"/>
            <a:chOff x="2809875" y="2905125"/>
            <a:chExt cx="4652963" cy="3479800"/>
          </a:xfrm>
        </p:grpSpPr>
        <p:cxnSp>
          <p:nvCxnSpPr>
            <p:cNvPr id="60" name="Straight Connector 59"/>
            <p:cNvCxnSpPr/>
            <p:nvPr/>
          </p:nvCxnSpPr>
          <p:spPr bwMode="auto">
            <a:xfrm flipH="1" flipV="1">
              <a:off x="2809875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72" name="Object 2"/>
            <p:cNvGraphicFramePr>
              <a:graphicFrameLocks noChangeAspect="1"/>
            </p:cNvGraphicFramePr>
            <p:nvPr/>
          </p:nvGraphicFramePr>
          <p:xfrm>
            <a:off x="6757988" y="6199188"/>
            <a:ext cx="704850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7" name="Equation" r:id="rId21" imgW="863280" imgH="228600" progId="Equation.DSMT4">
                    <p:embed/>
                  </p:oleObj>
                </mc:Choice>
                <mc:Fallback>
                  <p:oleObj name="Equation" r:id="rId21" imgW="863280" imgH="2286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7988" y="6199188"/>
                          <a:ext cx="704850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Group 85"/>
          <p:cNvGrpSpPr/>
          <p:nvPr/>
        </p:nvGrpSpPr>
        <p:grpSpPr>
          <a:xfrm>
            <a:off x="1684517" y="2241772"/>
            <a:ext cx="1616148" cy="1190856"/>
            <a:chOff x="1684517" y="2241772"/>
            <a:chExt cx="1616148" cy="1190856"/>
          </a:xfrm>
        </p:grpSpPr>
        <p:sp>
          <p:nvSpPr>
            <p:cNvPr id="81" name="Oval 80"/>
            <p:cNvSpPr/>
            <p:nvPr/>
          </p:nvSpPr>
          <p:spPr bwMode="auto">
            <a:xfrm>
              <a:off x="1842941" y="3363218"/>
              <a:ext cx="69410" cy="69410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84517" y="2241772"/>
              <a:ext cx="16161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b="1" dirty="0" smtClean="0"/>
                <a:t>Optimal Solution</a:t>
              </a:r>
              <a:endParaRPr lang="en-US" sz="1400" b="1" dirty="0"/>
            </a:p>
          </p:txBody>
        </p:sp>
        <p:cxnSp>
          <p:nvCxnSpPr>
            <p:cNvPr id="84" name="Curved Connector 83"/>
            <p:cNvCxnSpPr>
              <a:stCxn id="82" idx="2"/>
              <a:endCxn id="81" idx="0"/>
            </p:cNvCxnSpPr>
            <p:nvPr/>
          </p:nvCxnSpPr>
          <p:spPr bwMode="auto">
            <a:xfrm rot="5400000">
              <a:off x="1778285" y="2648911"/>
              <a:ext cx="813669" cy="614945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5" name="Rectangle 84"/>
          <p:cNvSpPr/>
          <p:nvPr/>
        </p:nvSpPr>
        <p:spPr>
          <a:xfrm>
            <a:off x="6294446" y="3783246"/>
            <a:ext cx="2563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can you conclude about an optimal solution?</a:t>
            </a:r>
          </a:p>
          <a:p>
            <a:pPr algn="ctr">
              <a:buNone/>
            </a:pPr>
            <a:endParaRPr lang="en-US" sz="1400" b="1" dirty="0" smtClean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if it was a minimization problem?</a:t>
            </a:r>
            <a:endParaRPr lang="en-US" sz="1400" b="1" dirty="0">
              <a:solidFill>
                <a:srgbClr val="0000FF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 rot="21448164">
            <a:off x="4129139" y="1022601"/>
            <a:ext cx="1976405" cy="2951514"/>
            <a:chOff x="4189933" y="1031589"/>
            <a:chExt cx="1976405" cy="2951514"/>
          </a:xfrm>
        </p:grpSpPr>
        <p:cxnSp>
          <p:nvCxnSpPr>
            <p:cNvPr id="91" name="Straight Arrow Connector 90"/>
            <p:cNvCxnSpPr/>
            <p:nvPr/>
          </p:nvCxnSpPr>
          <p:spPr bwMode="auto">
            <a:xfrm rot="151836" flipV="1">
              <a:off x="4218786" y="1031589"/>
              <a:ext cx="1947552" cy="29259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2" name="Rectangle 91"/>
            <p:cNvSpPr/>
            <p:nvPr/>
          </p:nvSpPr>
          <p:spPr bwMode="auto">
            <a:xfrm rot="2576136">
              <a:off x="4189933" y="3835185"/>
              <a:ext cx="147918" cy="14791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94" name="Object 2"/>
          <p:cNvGraphicFramePr>
            <a:graphicFrameLocks noChangeAspect="1"/>
          </p:cNvGraphicFramePr>
          <p:nvPr/>
        </p:nvGraphicFramePr>
        <p:xfrm>
          <a:off x="4453568" y="3426246"/>
          <a:ext cx="494671" cy="46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8" name="Equation" r:id="rId23" imgW="482400" imgH="457200" progId="Equation.DSMT4">
                  <p:embed/>
                </p:oleObj>
              </mc:Choice>
              <mc:Fallback>
                <p:oleObj name="Equation" r:id="rId23" imgW="482400" imgH="457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568" y="3426246"/>
                        <a:ext cx="494671" cy="469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4847610" y="2880421"/>
            <a:ext cx="1541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is ‘c’?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 bwMode="auto">
          <a:xfrm>
            <a:off x="7965139" y="1564341"/>
            <a:ext cx="242047" cy="309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Freeform 112"/>
          <p:cNvSpPr/>
          <p:nvPr/>
        </p:nvSpPr>
        <p:spPr bwMode="auto">
          <a:xfrm>
            <a:off x="1299460" y="3114359"/>
            <a:ext cx="1772196" cy="2717451"/>
          </a:xfrm>
          <a:custGeom>
            <a:avLst/>
            <a:gdLst>
              <a:gd name="connsiteX0" fmla="*/ 0 w 2662517"/>
              <a:gd name="connsiteY0" fmla="*/ 0 h 2729753"/>
              <a:gd name="connsiteX1" fmla="*/ 806823 w 2662517"/>
              <a:gd name="connsiteY1" fmla="*/ 389964 h 2729753"/>
              <a:gd name="connsiteX2" fmla="*/ 2662517 w 2662517"/>
              <a:gd name="connsiteY2" fmla="*/ 2729753 h 2729753"/>
              <a:gd name="connsiteX3" fmla="*/ 13447 w 2662517"/>
              <a:gd name="connsiteY3" fmla="*/ 2729753 h 2729753"/>
              <a:gd name="connsiteX4" fmla="*/ 0 w 2662517"/>
              <a:gd name="connsiteY4" fmla="*/ 0 h 2729753"/>
              <a:gd name="connsiteX0" fmla="*/ 0 w 2662517"/>
              <a:gd name="connsiteY0" fmla="*/ 0 h 2729753"/>
              <a:gd name="connsiteX1" fmla="*/ 806823 w 2662517"/>
              <a:gd name="connsiteY1" fmla="*/ 389964 h 2729753"/>
              <a:gd name="connsiteX2" fmla="*/ 2662517 w 2662517"/>
              <a:gd name="connsiteY2" fmla="*/ 2729753 h 2729753"/>
              <a:gd name="connsiteX3" fmla="*/ 9233 w 2662517"/>
              <a:gd name="connsiteY3" fmla="*/ 2725539 h 2729753"/>
              <a:gd name="connsiteX4" fmla="*/ 0 w 2662517"/>
              <a:gd name="connsiteY4" fmla="*/ 0 h 2729753"/>
              <a:gd name="connsiteX0" fmla="*/ 3409 w 2653284"/>
              <a:gd name="connsiteY0" fmla="*/ 0 h 2733967"/>
              <a:gd name="connsiteX1" fmla="*/ 797590 w 2653284"/>
              <a:gd name="connsiteY1" fmla="*/ 394178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797590 w 2653284"/>
              <a:gd name="connsiteY1" fmla="*/ 394178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797590 w 2653284"/>
              <a:gd name="connsiteY1" fmla="*/ 394178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1039637 w 2653284"/>
              <a:gd name="connsiteY1" fmla="*/ 528649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2653284"/>
              <a:gd name="connsiteY0" fmla="*/ 0 h 2733967"/>
              <a:gd name="connsiteX1" fmla="*/ 461414 w 2653284"/>
              <a:gd name="connsiteY1" fmla="*/ 232814 h 2733967"/>
              <a:gd name="connsiteX2" fmla="*/ 2653284 w 2653284"/>
              <a:gd name="connsiteY2" fmla="*/ 2733967 h 2733967"/>
              <a:gd name="connsiteX3" fmla="*/ 0 w 2653284"/>
              <a:gd name="connsiteY3" fmla="*/ 2729753 h 2733967"/>
              <a:gd name="connsiteX4" fmla="*/ 3409 w 2653284"/>
              <a:gd name="connsiteY4" fmla="*/ 0 h 2733967"/>
              <a:gd name="connsiteX0" fmla="*/ 3409 w 1792672"/>
              <a:gd name="connsiteY0" fmla="*/ 0 h 2733967"/>
              <a:gd name="connsiteX1" fmla="*/ 461414 w 1792672"/>
              <a:gd name="connsiteY1" fmla="*/ 232814 h 2733967"/>
              <a:gd name="connsiteX2" fmla="*/ 1792672 w 1792672"/>
              <a:gd name="connsiteY2" fmla="*/ 2733967 h 2733967"/>
              <a:gd name="connsiteX3" fmla="*/ 0 w 1792672"/>
              <a:gd name="connsiteY3" fmla="*/ 2729753 h 2733967"/>
              <a:gd name="connsiteX4" fmla="*/ 3409 w 1792672"/>
              <a:gd name="connsiteY4" fmla="*/ 0 h 2733967"/>
              <a:gd name="connsiteX0" fmla="*/ 3409 w 1754251"/>
              <a:gd name="connsiteY0" fmla="*/ 0 h 2729753"/>
              <a:gd name="connsiteX1" fmla="*/ 461414 w 1754251"/>
              <a:gd name="connsiteY1" fmla="*/ 232814 h 2729753"/>
              <a:gd name="connsiteX2" fmla="*/ 1754251 w 1754251"/>
              <a:gd name="connsiteY2" fmla="*/ 2726283 h 2729753"/>
              <a:gd name="connsiteX3" fmla="*/ 0 w 1754251"/>
              <a:gd name="connsiteY3" fmla="*/ 2729753 h 2729753"/>
              <a:gd name="connsiteX4" fmla="*/ 3409 w 1754251"/>
              <a:gd name="connsiteY4" fmla="*/ 0 h 2729753"/>
              <a:gd name="connsiteX0" fmla="*/ 3409 w 1754251"/>
              <a:gd name="connsiteY0" fmla="*/ 0 h 2729753"/>
              <a:gd name="connsiteX1" fmla="*/ 582437 w 1754251"/>
              <a:gd name="connsiteY1" fmla="*/ 300049 h 2729753"/>
              <a:gd name="connsiteX2" fmla="*/ 1754251 w 1754251"/>
              <a:gd name="connsiteY2" fmla="*/ 2726283 h 2729753"/>
              <a:gd name="connsiteX3" fmla="*/ 0 w 1754251"/>
              <a:gd name="connsiteY3" fmla="*/ 2729753 h 2729753"/>
              <a:gd name="connsiteX4" fmla="*/ 3409 w 1754251"/>
              <a:gd name="connsiteY4" fmla="*/ 0 h 2729753"/>
              <a:gd name="connsiteX0" fmla="*/ 3409 w 1771504"/>
              <a:gd name="connsiteY0" fmla="*/ 0 h 2729753"/>
              <a:gd name="connsiteX1" fmla="*/ 582437 w 1771504"/>
              <a:gd name="connsiteY1" fmla="*/ 300049 h 2729753"/>
              <a:gd name="connsiteX2" fmla="*/ 1771504 w 1771504"/>
              <a:gd name="connsiteY2" fmla="*/ 2726283 h 2729753"/>
              <a:gd name="connsiteX3" fmla="*/ 0 w 1771504"/>
              <a:gd name="connsiteY3" fmla="*/ 2729753 h 2729753"/>
              <a:gd name="connsiteX4" fmla="*/ 3409 w 1771504"/>
              <a:gd name="connsiteY4" fmla="*/ 0 h 2729753"/>
              <a:gd name="connsiteX0" fmla="*/ 1136 w 1773332"/>
              <a:gd name="connsiteY0" fmla="*/ 0 h 2717451"/>
              <a:gd name="connsiteX1" fmla="*/ 584265 w 1773332"/>
              <a:gd name="connsiteY1" fmla="*/ 287747 h 2717451"/>
              <a:gd name="connsiteX2" fmla="*/ 1773332 w 1773332"/>
              <a:gd name="connsiteY2" fmla="*/ 2713981 h 2717451"/>
              <a:gd name="connsiteX3" fmla="*/ 1828 w 1773332"/>
              <a:gd name="connsiteY3" fmla="*/ 2717451 h 2717451"/>
              <a:gd name="connsiteX4" fmla="*/ 1136 w 1773332"/>
              <a:gd name="connsiteY4" fmla="*/ 0 h 2717451"/>
              <a:gd name="connsiteX0" fmla="*/ 0 w 1772196"/>
              <a:gd name="connsiteY0" fmla="*/ 0 h 2717451"/>
              <a:gd name="connsiteX1" fmla="*/ 583129 w 1772196"/>
              <a:gd name="connsiteY1" fmla="*/ 287747 h 2717451"/>
              <a:gd name="connsiteX2" fmla="*/ 1772196 w 1772196"/>
              <a:gd name="connsiteY2" fmla="*/ 2713981 h 2717451"/>
              <a:gd name="connsiteX3" fmla="*/ 692 w 1772196"/>
              <a:gd name="connsiteY3" fmla="*/ 2717451 h 2717451"/>
              <a:gd name="connsiteX4" fmla="*/ 0 w 1772196"/>
              <a:gd name="connsiteY4" fmla="*/ 0 h 271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2196" h="2717451">
                <a:moveTo>
                  <a:pt x="0" y="0"/>
                </a:moveTo>
                <a:lnTo>
                  <a:pt x="583129" y="287747"/>
                </a:lnTo>
                <a:lnTo>
                  <a:pt x="1772196" y="2713981"/>
                </a:lnTo>
                <a:lnTo>
                  <a:pt x="692" y="2717451"/>
                </a:lnTo>
                <a:cubicBezTo>
                  <a:pt x="461" y="1811634"/>
                  <a:pt x="231" y="905817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Solution</a:t>
            </a:r>
            <a:br>
              <a:rPr lang="en-US" dirty="0" smtClean="0"/>
            </a:br>
            <a:r>
              <a:rPr lang="en-US" sz="2400" dirty="0" smtClean="0"/>
              <a:t>(3 of 5)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290917" y="5822577"/>
            <a:ext cx="57418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90917" y="1573306"/>
            <a:ext cx="0" cy="424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89059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70603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823013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173942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5696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939990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290918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1290919" y="29897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>
            <a:off x="1290919" y="3895163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>
            <a:off x="1290919" y="4800599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>
            <a:off x="1290919" y="5706035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7136840" y="5755995"/>
          <a:ext cx="2714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7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840" y="5755995"/>
                        <a:ext cx="2714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872378" y="1318559"/>
          <a:ext cx="2936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8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78" y="1318559"/>
                        <a:ext cx="29368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 rot="16200000">
            <a:off x="1290919" y="20753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Rectangle 84"/>
          <p:cNvSpPr/>
          <p:nvPr/>
        </p:nvSpPr>
        <p:spPr>
          <a:xfrm>
            <a:off x="6143975" y="3882683"/>
            <a:ext cx="2563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can you conclude about an optimal solution?</a:t>
            </a:r>
            <a:endParaRPr lang="en-US" sz="1400" b="1" dirty="0">
              <a:solidFill>
                <a:srgbClr val="0000FF"/>
              </a:solidFill>
            </a:endParaRPr>
          </a:p>
        </p:txBody>
      </p:sp>
      <p:grpSp>
        <p:nvGrpSpPr>
          <p:cNvPr id="65" name="Group 75"/>
          <p:cNvGrpSpPr/>
          <p:nvPr/>
        </p:nvGrpSpPr>
        <p:grpSpPr>
          <a:xfrm>
            <a:off x="1102659" y="1842247"/>
            <a:ext cx="2801004" cy="4534741"/>
            <a:chOff x="1973555" y="1849931"/>
            <a:chExt cx="2801004" cy="4534741"/>
          </a:xfrm>
        </p:grpSpPr>
        <p:cxnSp>
          <p:nvCxnSpPr>
            <p:cNvPr id="67" name="Straight Connector 66"/>
            <p:cNvCxnSpPr/>
            <p:nvPr/>
          </p:nvCxnSpPr>
          <p:spPr bwMode="auto">
            <a:xfrm flipH="1" flipV="1">
              <a:off x="1973555" y="1849931"/>
              <a:ext cx="2147689" cy="432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70" name="Object 2"/>
            <p:cNvGraphicFramePr>
              <a:graphicFrameLocks noChangeAspect="1"/>
            </p:cNvGraphicFramePr>
            <p:nvPr/>
          </p:nvGraphicFramePr>
          <p:xfrm>
            <a:off x="4110984" y="6198934"/>
            <a:ext cx="663575" cy="185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9" name="Equation" r:id="rId7" imgW="812520" imgH="228600" progId="Equation.DSMT4">
                    <p:embed/>
                  </p:oleObj>
                </mc:Choice>
                <mc:Fallback>
                  <p:oleObj name="Equation" r:id="rId7" imgW="812520" imgH="2286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984" y="6198934"/>
                          <a:ext cx="663575" cy="185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" name="Group 96"/>
          <p:cNvGrpSpPr/>
          <p:nvPr/>
        </p:nvGrpSpPr>
        <p:grpSpPr>
          <a:xfrm>
            <a:off x="2392783" y="3225215"/>
            <a:ext cx="2726062" cy="2767191"/>
            <a:chOff x="2392783" y="3225215"/>
            <a:chExt cx="2726062" cy="2767191"/>
          </a:xfrm>
        </p:grpSpPr>
        <p:sp>
          <p:nvSpPr>
            <p:cNvPr id="82" name="Rectangle 81"/>
            <p:cNvSpPr/>
            <p:nvPr/>
          </p:nvSpPr>
          <p:spPr>
            <a:xfrm>
              <a:off x="3998258" y="3425113"/>
              <a:ext cx="112058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sz="1400" b="1" dirty="0" smtClean="0"/>
                <a:t>Alternative Optimal Solutions</a:t>
              </a:r>
              <a:endParaRPr lang="en-US" sz="1400" b="1" dirty="0"/>
            </a:p>
          </p:txBody>
        </p:sp>
        <p:sp>
          <p:nvSpPr>
            <p:cNvPr id="80" name="Rectangle 79"/>
            <p:cNvSpPr/>
            <p:nvPr/>
          </p:nvSpPr>
          <p:spPr bwMode="auto">
            <a:xfrm rot="3839432">
              <a:off x="1077135" y="4540863"/>
              <a:ext cx="2767191" cy="13589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2" name="Shape 91"/>
            <p:cNvCxnSpPr>
              <a:stCxn id="82" idx="2"/>
              <a:endCxn id="80" idx="0"/>
            </p:cNvCxnSpPr>
            <p:nvPr/>
          </p:nvCxnSpPr>
          <p:spPr bwMode="auto">
            <a:xfrm rot="5400000">
              <a:off x="3332556" y="3353019"/>
              <a:ext cx="415238" cy="203675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8" name="Rectangle 97"/>
          <p:cNvSpPr/>
          <p:nvPr/>
        </p:nvSpPr>
        <p:spPr bwMode="auto">
          <a:xfrm>
            <a:off x="7382435" y="1559858"/>
            <a:ext cx="242047" cy="309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241" name="Object 2"/>
          <p:cNvGraphicFramePr>
            <a:graphicFrameLocks noChangeAspect="1"/>
          </p:cNvGraphicFramePr>
          <p:nvPr/>
        </p:nvGraphicFramePr>
        <p:xfrm>
          <a:off x="6080221" y="1528295"/>
          <a:ext cx="2653880" cy="16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0" name="Equation" r:id="rId9" imgW="1485720" imgH="914400" progId="Equation.DSMT4">
                  <p:embed/>
                </p:oleObj>
              </mc:Choice>
              <mc:Fallback>
                <p:oleObj name="Equation" r:id="rId9" imgW="148572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221" y="1528295"/>
                        <a:ext cx="2653880" cy="163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" name="Group 75"/>
          <p:cNvGrpSpPr/>
          <p:nvPr/>
        </p:nvGrpSpPr>
        <p:grpSpPr>
          <a:xfrm>
            <a:off x="1963271" y="1842247"/>
            <a:ext cx="2829392" cy="4534741"/>
            <a:chOff x="1973555" y="1849931"/>
            <a:chExt cx="2829392" cy="4534741"/>
          </a:xfrm>
        </p:grpSpPr>
        <p:cxnSp>
          <p:nvCxnSpPr>
            <p:cNvPr id="117" name="Straight Connector 116"/>
            <p:cNvCxnSpPr/>
            <p:nvPr/>
          </p:nvCxnSpPr>
          <p:spPr bwMode="auto">
            <a:xfrm flipH="1" flipV="1">
              <a:off x="1973555" y="1849931"/>
              <a:ext cx="2147689" cy="432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18" name="Object 2"/>
            <p:cNvGraphicFramePr>
              <a:graphicFrameLocks noChangeAspect="1"/>
            </p:cNvGraphicFramePr>
            <p:nvPr/>
          </p:nvGraphicFramePr>
          <p:xfrm>
            <a:off x="4086984" y="6198934"/>
            <a:ext cx="715963" cy="185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1" name="Equation" r:id="rId11" imgW="876240" imgH="228600" progId="Equation.DSMT4">
                    <p:embed/>
                  </p:oleObj>
                </mc:Choice>
                <mc:Fallback>
                  <p:oleObj name="Equation" r:id="rId11" imgW="87624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984" y="6198934"/>
                          <a:ext cx="715963" cy="185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" name="Group 75"/>
          <p:cNvGrpSpPr/>
          <p:nvPr/>
        </p:nvGrpSpPr>
        <p:grpSpPr>
          <a:xfrm>
            <a:off x="2864224" y="1842247"/>
            <a:ext cx="2828551" cy="4534741"/>
            <a:chOff x="1973555" y="1849931"/>
            <a:chExt cx="2828551" cy="4534741"/>
          </a:xfrm>
        </p:grpSpPr>
        <p:cxnSp>
          <p:nvCxnSpPr>
            <p:cNvPr id="121" name="Straight Connector 120"/>
            <p:cNvCxnSpPr/>
            <p:nvPr/>
          </p:nvCxnSpPr>
          <p:spPr bwMode="auto">
            <a:xfrm flipH="1" flipV="1">
              <a:off x="1973555" y="1849931"/>
              <a:ext cx="2147689" cy="432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22" name="Object 2"/>
            <p:cNvGraphicFramePr>
              <a:graphicFrameLocks noChangeAspect="1"/>
            </p:cNvGraphicFramePr>
            <p:nvPr/>
          </p:nvGraphicFramePr>
          <p:xfrm>
            <a:off x="4086144" y="6198934"/>
            <a:ext cx="715962" cy="185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2" name="Equation" r:id="rId13" imgW="876240" imgH="228600" progId="Equation.DSMT4">
                    <p:embed/>
                  </p:oleObj>
                </mc:Choice>
                <mc:Fallback>
                  <p:oleObj name="Equation" r:id="rId13" imgW="876240" imgH="2286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6144" y="6198934"/>
                          <a:ext cx="715962" cy="185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" name="Group 75"/>
          <p:cNvGrpSpPr/>
          <p:nvPr/>
        </p:nvGrpSpPr>
        <p:grpSpPr>
          <a:xfrm>
            <a:off x="188260" y="1842247"/>
            <a:ext cx="2807995" cy="4534994"/>
            <a:chOff x="1973555" y="1849931"/>
            <a:chExt cx="2807995" cy="4534994"/>
          </a:xfrm>
        </p:grpSpPr>
        <p:cxnSp>
          <p:nvCxnSpPr>
            <p:cNvPr id="124" name="Straight Connector 123"/>
            <p:cNvCxnSpPr/>
            <p:nvPr/>
          </p:nvCxnSpPr>
          <p:spPr bwMode="auto">
            <a:xfrm flipH="1" flipV="1">
              <a:off x="1973555" y="1849931"/>
              <a:ext cx="2147689" cy="432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25" name="Object 2"/>
            <p:cNvGraphicFramePr>
              <a:graphicFrameLocks noChangeAspect="1"/>
            </p:cNvGraphicFramePr>
            <p:nvPr/>
          </p:nvGraphicFramePr>
          <p:xfrm>
            <a:off x="4106863" y="6199188"/>
            <a:ext cx="674687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3" name="Equation" r:id="rId15" imgW="825480" imgH="228600" progId="Equation.DSMT4">
                    <p:embed/>
                  </p:oleObj>
                </mc:Choice>
                <mc:Fallback>
                  <p:oleObj name="Equation" r:id="rId15" imgW="825480" imgH="2286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863" y="6199188"/>
                          <a:ext cx="674687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" name="Group 75"/>
          <p:cNvGrpSpPr/>
          <p:nvPr/>
        </p:nvGrpSpPr>
        <p:grpSpPr>
          <a:xfrm>
            <a:off x="-672352" y="1842247"/>
            <a:ext cx="2807995" cy="4534994"/>
            <a:chOff x="1973555" y="1849931"/>
            <a:chExt cx="2807995" cy="4534994"/>
          </a:xfrm>
        </p:grpSpPr>
        <p:cxnSp>
          <p:nvCxnSpPr>
            <p:cNvPr id="127" name="Straight Connector 126"/>
            <p:cNvCxnSpPr/>
            <p:nvPr/>
          </p:nvCxnSpPr>
          <p:spPr bwMode="auto">
            <a:xfrm flipH="1" flipV="1">
              <a:off x="1973555" y="1849931"/>
              <a:ext cx="2147689" cy="43280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128" name="Object 2"/>
            <p:cNvGraphicFramePr>
              <a:graphicFrameLocks noChangeAspect="1"/>
            </p:cNvGraphicFramePr>
            <p:nvPr/>
          </p:nvGraphicFramePr>
          <p:xfrm>
            <a:off x="4106863" y="6199188"/>
            <a:ext cx="674687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4" name="Equation" r:id="rId17" imgW="825480" imgH="228600" progId="Equation.DSMT4">
                    <p:embed/>
                  </p:oleObj>
                </mc:Choice>
                <mc:Fallback>
                  <p:oleObj name="Equation" r:id="rId17" imgW="825480" imgH="2286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863" y="6199188"/>
                          <a:ext cx="674687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Group 128"/>
          <p:cNvGrpSpPr/>
          <p:nvPr/>
        </p:nvGrpSpPr>
        <p:grpSpPr>
          <a:xfrm rot="1357147">
            <a:off x="2498172" y="1308035"/>
            <a:ext cx="3938481" cy="2622291"/>
            <a:chOff x="3644702" y="1360812"/>
            <a:chExt cx="3938481" cy="2622291"/>
          </a:xfrm>
        </p:grpSpPr>
        <p:cxnSp>
          <p:nvCxnSpPr>
            <p:cNvPr id="130" name="Straight Arrow Connector 129"/>
            <p:cNvCxnSpPr/>
            <p:nvPr/>
          </p:nvCxnSpPr>
          <p:spPr bwMode="auto">
            <a:xfrm rot="20242853" flipV="1">
              <a:off x="3644702" y="1360812"/>
              <a:ext cx="3938481" cy="18666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1" name="Rectangle 130"/>
            <p:cNvSpPr/>
            <p:nvPr/>
          </p:nvSpPr>
          <p:spPr bwMode="auto">
            <a:xfrm rot="2576136">
              <a:off x="4189933" y="3835185"/>
              <a:ext cx="147918" cy="14791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132" name="Object 2"/>
          <p:cNvGraphicFramePr>
            <a:graphicFrameLocks noChangeAspect="1"/>
          </p:cNvGraphicFramePr>
          <p:nvPr/>
        </p:nvGraphicFramePr>
        <p:xfrm>
          <a:off x="2922222" y="2985575"/>
          <a:ext cx="494671" cy="46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5" name="Equation" r:id="rId19" imgW="482400" imgH="457200" progId="Equation.DSMT4">
                  <p:embed/>
                </p:oleObj>
              </mc:Choice>
              <mc:Fallback>
                <p:oleObj name="Equation" r:id="rId19" imgW="482400" imgH="457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222" y="2985575"/>
                        <a:ext cx="494671" cy="469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8"/>
          <p:cNvSpPr/>
          <p:nvPr/>
        </p:nvSpPr>
        <p:spPr bwMode="auto">
          <a:xfrm>
            <a:off x="1286705" y="-537882"/>
            <a:ext cx="8099342" cy="6370498"/>
          </a:xfrm>
          <a:custGeom>
            <a:avLst/>
            <a:gdLst>
              <a:gd name="connsiteX0" fmla="*/ 0 w 2662517"/>
              <a:gd name="connsiteY0" fmla="*/ 0 h 2729753"/>
              <a:gd name="connsiteX1" fmla="*/ 806823 w 2662517"/>
              <a:gd name="connsiteY1" fmla="*/ 389964 h 2729753"/>
              <a:gd name="connsiteX2" fmla="*/ 2662517 w 2662517"/>
              <a:gd name="connsiteY2" fmla="*/ 2729753 h 2729753"/>
              <a:gd name="connsiteX3" fmla="*/ 13447 w 2662517"/>
              <a:gd name="connsiteY3" fmla="*/ 2729753 h 2729753"/>
              <a:gd name="connsiteX4" fmla="*/ 0 w 2662517"/>
              <a:gd name="connsiteY4" fmla="*/ 0 h 2729753"/>
              <a:gd name="connsiteX0" fmla="*/ 0 w 2662517"/>
              <a:gd name="connsiteY0" fmla="*/ 0 h 2729753"/>
              <a:gd name="connsiteX1" fmla="*/ 806823 w 2662517"/>
              <a:gd name="connsiteY1" fmla="*/ 389964 h 2729753"/>
              <a:gd name="connsiteX2" fmla="*/ 2662517 w 2662517"/>
              <a:gd name="connsiteY2" fmla="*/ 2729753 h 2729753"/>
              <a:gd name="connsiteX3" fmla="*/ 5019 w 2662517"/>
              <a:gd name="connsiteY3" fmla="*/ 2725540 h 2729753"/>
              <a:gd name="connsiteX4" fmla="*/ 0 w 2662517"/>
              <a:gd name="connsiteY4" fmla="*/ 0 h 2729753"/>
              <a:gd name="connsiteX0" fmla="*/ 0 w 2649876"/>
              <a:gd name="connsiteY0" fmla="*/ 0 h 2725540"/>
              <a:gd name="connsiteX1" fmla="*/ 806823 w 2649876"/>
              <a:gd name="connsiteY1" fmla="*/ 389964 h 2725540"/>
              <a:gd name="connsiteX2" fmla="*/ 2649876 w 2649876"/>
              <a:gd name="connsiteY2" fmla="*/ 2712898 h 2725540"/>
              <a:gd name="connsiteX3" fmla="*/ 5019 w 2649876"/>
              <a:gd name="connsiteY3" fmla="*/ 2725540 h 2725540"/>
              <a:gd name="connsiteX4" fmla="*/ 0 w 2649876"/>
              <a:gd name="connsiteY4" fmla="*/ 0 h 2725540"/>
              <a:gd name="connsiteX0" fmla="*/ 0 w 2662517"/>
              <a:gd name="connsiteY0" fmla="*/ 0 h 2721326"/>
              <a:gd name="connsiteX1" fmla="*/ 819464 w 2662517"/>
              <a:gd name="connsiteY1" fmla="*/ 385750 h 2721326"/>
              <a:gd name="connsiteX2" fmla="*/ 2662517 w 2662517"/>
              <a:gd name="connsiteY2" fmla="*/ 2708684 h 2721326"/>
              <a:gd name="connsiteX3" fmla="*/ 17660 w 2662517"/>
              <a:gd name="connsiteY3" fmla="*/ 2721326 h 2721326"/>
              <a:gd name="connsiteX4" fmla="*/ 0 w 2662517"/>
              <a:gd name="connsiteY4" fmla="*/ 0 h 2721326"/>
              <a:gd name="connsiteX0" fmla="*/ 0 w 2662517"/>
              <a:gd name="connsiteY0" fmla="*/ 0 h 2721326"/>
              <a:gd name="connsiteX1" fmla="*/ 819464 w 2662517"/>
              <a:gd name="connsiteY1" fmla="*/ 385750 h 2721326"/>
              <a:gd name="connsiteX2" fmla="*/ 2662517 w 2662517"/>
              <a:gd name="connsiteY2" fmla="*/ 2708684 h 2721326"/>
              <a:gd name="connsiteX3" fmla="*/ 17660 w 2662517"/>
              <a:gd name="connsiteY3" fmla="*/ 2721326 h 2721326"/>
              <a:gd name="connsiteX4" fmla="*/ 0 w 2662517"/>
              <a:gd name="connsiteY4" fmla="*/ 0 h 2721326"/>
              <a:gd name="connsiteX0" fmla="*/ 0 w 2654089"/>
              <a:gd name="connsiteY0" fmla="*/ 0 h 2721326"/>
              <a:gd name="connsiteX1" fmla="*/ 811036 w 2654089"/>
              <a:gd name="connsiteY1" fmla="*/ 385750 h 2721326"/>
              <a:gd name="connsiteX2" fmla="*/ 2654089 w 2654089"/>
              <a:gd name="connsiteY2" fmla="*/ 2708684 h 2721326"/>
              <a:gd name="connsiteX3" fmla="*/ 9232 w 2654089"/>
              <a:gd name="connsiteY3" fmla="*/ 2721326 h 2721326"/>
              <a:gd name="connsiteX4" fmla="*/ 0 w 2654089"/>
              <a:gd name="connsiteY4" fmla="*/ 0 h 2721326"/>
              <a:gd name="connsiteX0" fmla="*/ 0 w 2654089"/>
              <a:gd name="connsiteY0" fmla="*/ 0 h 2721326"/>
              <a:gd name="connsiteX1" fmla="*/ 811036 w 2654089"/>
              <a:gd name="connsiteY1" fmla="*/ 385750 h 2721326"/>
              <a:gd name="connsiteX2" fmla="*/ 2654089 w 2654089"/>
              <a:gd name="connsiteY2" fmla="*/ 2708684 h 2721326"/>
              <a:gd name="connsiteX3" fmla="*/ 9232 w 2654089"/>
              <a:gd name="connsiteY3" fmla="*/ 2721326 h 2721326"/>
              <a:gd name="connsiteX4" fmla="*/ 0 w 2654089"/>
              <a:gd name="connsiteY4" fmla="*/ 0 h 2721326"/>
              <a:gd name="connsiteX0" fmla="*/ 0 w 2667536"/>
              <a:gd name="connsiteY0" fmla="*/ 0 h 3339891"/>
              <a:gd name="connsiteX1" fmla="*/ 824483 w 2667536"/>
              <a:gd name="connsiteY1" fmla="*/ 1004315 h 3339891"/>
              <a:gd name="connsiteX2" fmla="*/ 2667536 w 2667536"/>
              <a:gd name="connsiteY2" fmla="*/ 3327249 h 3339891"/>
              <a:gd name="connsiteX3" fmla="*/ 22679 w 2667536"/>
              <a:gd name="connsiteY3" fmla="*/ 3339891 h 3339891"/>
              <a:gd name="connsiteX4" fmla="*/ 0 w 2667536"/>
              <a:gd name="connsiteY4" fmla="*/ 0 h 3339891"/>
              <a:gd name="connsiteX0" fmla="*/ 0 w 5343501"/>
              <a:gd name="connsiteY0" fmla="*/ 0 h 3340697"/>
              <a:gd name="connsiteX1" fmla="*/ 824483 w 5343501"/>
              <a:gd name="connsiteY1" fmla="*/ 1004315 h 3340697"/>
              <a:gd name="connsiteX2" fmla="*/ 5343501 w 5343501"/>
              <a:gd name="connsiteY2" fmla="*/ 3340697 h 3340697"/>
              <a:gd name="connsiteX3" fmla="*/ 22679 w 5343501"/>
              <a:gd name="connsiteY3" fmla="*/ 3339891 h 3340697"/>
              <a:gd name="connsiteX4" fmla="*/ 0 w 5343501"/>
              <a:gd name="connsiteY4" fmla="*/ 0 h 3340697"/>
              <a:gd name="connsiteX0" fmla="*/ 0 w 8404678"/>
              <a:gd name="connsiteY0" fmla="*/ 2034450 h 5375147"/>
              <a:gd name="connsiteX1" fmla="*/ 824483 w 8404678"/>
              <a:gd name="connsiteY1" fmla="*/ 3038765 h 5375147"/>
              <a:gd name="connsiteX2" fmla="*/ 5343501 w 8404678"/>
              <a:gd name="connsiteY2" fmla="*/ 5375147 h 5375147"/>
              <a:gd name="connsiteX3" fmla="*/ 8400196 w 8404678"/>
              <a:gd name="connsiteY3" fmla="*/ 909918 h 5375147"/>
              <a:gd name="connsiteX4" fmla="*/ 0 w 8404678"/>
              <a:gd name="connsiteY4" fmla="*/ 2034450 h 5375147"/>
              <a:gd name="connsiteX0" fmla="*/ 0 w 8400196"/>
              <a:gd name="connsiteY0" fmla="*/ 1124532 h 4465229"/>
              <a:gd name="connsiteX1" fmla="*/ 824483 w 8400196"/>
              <a:gd name="connsiteY1" fmla="*/ 2128847 h 4465229"/>
              <a:gd name="connsiteX2" fmla="*/ 5343501 w 8400196"/>
              <a:gd name="connsiteY2" fmla="*/ 4465229 h 4465229"/>
              <a:gd name="connsiteX3" fmla="*/ 8400196 w 8400196"/>
              <a:gd name="connsiteY3" fmla="*/ 0 h 4465229"/>
              <a:gd name="connsiteX4" fmla="*/ 0 w 8400196"/>
              <a:gd name="connsiteY4" fmla="*/ 1124532 h 4465229"/>
              <a:gd name="connsiteX0" fmla="*/ 0 w 8400196"/>
              <a:gd name="connsiteY0" fmla="*/ 1124532 h 4465229"/>
              <a:gd name="connsiteX1" fmla="*/ 824483 w 8400196"/>
              <a:gd name="connsiteY1" fmla="*/ 2128847 h 4465229"/>
              <a:gd name="connsiteX2" fmla="*/ 5343501 w 8400196"/>
              <a:gd name="connsiteY2" fmla="*/ 4465229 h 4465229"/>
              <a:gd name="connsiteX3" fmla="*/ 8112789 w 8400196"/>
              <a:gd name="connsiteY3" fmla="*/ 4414848 h 4465229"/>
              <a:gd name="connsiteX4" fmla="*/ 8400196 w 8400196"/>
              <a:gd name="connsiteY4" fmla="*/ 0 h 4465229"/>
              <a:gd name="connsiteX5" fmla="*/ 0 w 8400196"/>
              <a:gd name="connsiteY5" fmla="*/ 1124532 h 4465229"/>
              <a:gd name="connsiteX0" fmla="*/ 0 w 8400196"/>
              <a:gd name="connsiteY0" fmla="*/ 3029801 h 6370498"/>
              <a:gd name="connsiteX1" fmla="*/ 824483 w 8400196"/>
              <a:gd name="connsiteY1" fmla="*/ 4034116 h 6370498"/>
              <a:gd name="connsiteX2" fmla="*/ 5343501 w 8400196"/>
              <a:gd name="connsiteY2" fmla="*/ 6370498 h 6370498"/>
              <a:gd name="connsiteX3" fmla="*/ 8112789 w 8400196"/>
              <a:gd name="connsiteY3" fmla="*/ 6320117 h 6370498"/>
              <a:gd name="connsiteX4" fmla="*/ 8400196 w 8400196"/>
              <a:gd name="connsiteY4" fmla="*/ 1905269 h 6370498"/>
              <a:gd name="connsiteX5" fmla="*/ 17660 w 8400196"/>
              <a:gd name="connsiteY5" fmla="*/ 0 h 6370498"/>
              <a:gd name="connsiteX6" fmla="*/ 0 w 8400196"/>
              <a:gd name="connsiteY6" fmla="*/ 3029801 h 6370498"/>
              <a:gd name="connsiteX0" fmla="*/ 0 w 8373302"/>
              <a:gd name="connsiteY0" fmla="*/ 3029801 h 6370498"/>
              <a:gd name="connsiteX1" fmla="*/ 824483 w 8373302"/>
              <a:gd name="connsiteY1" fmla="*/ 4034116 h 6370498"/>
              <a:gd name="connsiteX2" fmla="*/ 5343501 w 8373302"/>
              <a:gd name="connsiteY2" fmla="*/ 6370498 h 6370498"/>
              <a:gd name="connsiteX3" fmla="*/ 8112789 w 8373302"/>
              <a:gd name="connsiteY3" fmla="*/ 6320117 h 6370498"/>
              <a:gd name="connsiteX4" fmla="*/ 8373302 w 8373302"/>
              <a:gd name="connsiteY4" fmla="*/ 89916 h 6370498"/>
              <a:gd name="connsiteX5" fmla="*/ 17660 w 8373302"/>
              <a:gd name="connsiteY5" fmla="*/ 0 h 6370498"/>
              <a:gd name="connsiteX6" fmla="*/ 0 w 8373302"/>
              <a:gd name="connsiteY6" fmla="*/ 3029801 h 6370498"/>
              <a:gd name="connsiteX0" fmla="*/ 0 w 8112789"/>
              <a:gd name="connsiteY0" fmla="*/ 3029801 h 6370498"/>
              <a:gd name="connsiteX1" fmla="*/ 824483 w 8112789"/>
              <a:gd name="connsiteY1" fmla="*/ 4034116 h 6370498"/>
              <a:gd name="connsiteX2" fmla="*/ 5343501 w 8112789"/>
              <a:gd name="connsiteY2" fmla="*/ 6370498 h 6370498"/>
              <a:gd name="connsiteX3" fmla="*/ 8112789 w 8112789"/>
              <a:gd name="connsiteY3" fmla="*/ 6320117 h 6370498"/>
              <a:gd name="connsiteX4" fmla="*/ 8050573 w 8112789"/>
              <a:gd name="connsiteY4" fmla="*/ 76469 h 6370498"/>
              <a:gd name="connsiteX5" fmla="*/ 17660 w 8112789"/>
              <a:gd name="connsiteY5" fmla="*/ 0 h 6370498"/>
              <a:gd name="connsiteX6" fmla="*/ 0 w 8112789"/>
              <a:gd name="connsiteY6" fmla="*/ 3029801 h 6370498"/>
              <a:gd name="connsiteX0" fmla="*/ 0 w 8099342"/>
              <a:gd name="connsiteY0" fmla="*/ 3002907 h 6370498"/>
              <a:gd name="connsiteX1" fmla="*/ 811036 w 8099342"/>
              <a:gd name="connsiteY1" fmla="*/ 4034116 h 6370498"/>
              <a:gd name="connsiteX2" fmla="*/ 5330054 w 8099342"/>
              <a:gd name="connsiteY2" fmla="*/ 6370498 h 6370498"/>
              <a:gd name="connsiteX3" fmla="*/ 8099342 w 8099342"/>
              <a:gd name="connsiteY3" fmla="*/ 6320117 h 6370498"/>
              <a:gd name="connsiteX4" fmla="*/ 8037126 w 8099342"/>
              <a:gd name="connsiteY4" fmla="*/ 76469 h 6370498"/>
              <a:gd name="connsiteX5" fmla="*/ 4213 w 8099342"/>
              <a:gd name="connsiteY5" fmla="*/ 0 h 6370498"/>
              <a:gd name="connsiteX6" fmla="*/ 0 w 8099342"/>
              <a:gd name="connsiteY6" fmla="*/ 3002907 h 6370498"/>
              <a:gd name="connsiteX0" fmla="*/ 0 w 8099342"/>
              <a:gd name="connsiteY0" fmla="*/ 3002907 h 6370498"/>
              <a:gd name="connsiteX1" fmla="*/ 503675 w 8099342"/>
              <a:gd name="connsiteY1" fmla="*/ 3880436 h 6370498"/>
              <a:gd name="connsiteX2" fmla="*/ 5330054 w 8099342"/>
              <a:gd name="connsiteY2" fmla="*/ 6370498 h 6370498"/>
              <a:gd name="connsiteX3" fmla="*/ 8099342 w 8099342"/>
              <a:gd name="connsiteY3" fmla="*/ 6320117 h 6370498"/>
              <a:gd name="connsiteX4" fmla="*/ 8037126 w 8099342"/>
              <a:gd name="connsiteY4" fmla="*/ 76469 h 6370498"/>
              <a:gd name="connsiteX5" fmla="*/ 4213 w 8099342"/>
              <a:gd name="connsiteY5" fmla="*/ 0 h 6370498"/>
              <a:gd name="connsiteX6" fmla="*/ 0 w 8099342"/>
              <a:gd name="connsiteY6" fmla="*/ 3002907 h 6370498"/>
              <a:gd name="connsiteX0" fmla="*/ 0 w 8099342"/>
              <a:gd name="connsiteY0" fmla="*/ 3002907 h 6370498"/>
              <a:gd name="connsiteX1" fmla="*/ 607192 w 8099342"/>
              <a:gd name="connsiteY1" fmla="*/ 3955199 h 6370498"/>
              <a:gd name="connsiteX2" fmla="*/ 5330054 w 8099342"/>
              <a:gd name="connsiteY2" fmla="*/ 6370498 h 6370498"/>
              <a:gd name="connsiteX3" fmla="*/ 8099342 w 8099342"/>
              <a:gd name="connsiteY3" fmla="*/ 6320117 h 6370498"/>
              <a:gd name="connsiteX4" fmla="*/ 8037126 w 8099342"/>
              <a:gd name="connsiteY4" fmla="*/ 76469 h 6370498"/>
              <a:gd name="connsiteX5" fmla="*/ 4213 w 8099342"/>
              <a:gd name="connsiteY5" fmla="*/ 0 h 6370498"/>
              <a:gd name="connsiteX6" fmla="*/ 0 w 8099342"/>
              <a:gd name="connsiteY6" fmla="*/ 3002907 h 6370498"/>
              <a:gd name="connsiteX0" fmla="*/ 0 w 8099342"/>
              <a:gd name="connsiteY0" fmla="*/ 2733966 h 6370498"/>
              <a:gd name="connsiteX1" fmla="*/ 607192 w 8099342"/>
              <a:gd name="connsiteY1" fmla="*/ 3955199 h 6370498"/>
              <a:gd name="connsiteX2" fmla="*/ 5330054 w 8099342"/>
              <a:gd name="connsiteY2" fmla="*/ 6370498 h 6370498"/>
              <a:gd name="connsiteX3" fmla="*/ 8099342 w 8099342"/>
              <a:gd name="connsiteY3" fmla="*/ 6320117 h 6370498"/>
              <a:gd name="connsiteX4" fmla="*/ 8037126 w 8099342"/>
              <a:gd name="connsiteY4" fmla="*/ 76469 h 6370498"/>
              <a:gd name="connsiteX5" fmla="*/ 4213 w 8099342"/>
              <a:gd name="connsiteY5" fmla="*/ 0 h 6370498"/>
              <a:gd name="connsiteX6" fmla="*/ 0 w 8099342"/>
              <a:gd name="connsiteY6" fmla="*/ 2733966 h 6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99342" h="6370498">
                <a:moveTo>
                  <a:pt x="0" y="2733966"/>
                </a:moveTo>
                <a:lnTo>
                  <a:pt x="607192" y="3955199"/>
                </a:lnTo>
                <a:lnTo>
                  <a:pt x="5330054" y="6370498"/>
                </a:lnTo>
                <a:lnTo>
                  <a:pt x="8099342" y="6320117"/>
                </a:lnTo>
                <a:lnTo>
                  <a:pt x="8037126" y="76469"/>
                </a:lnTo>
                <a:lnTo>
                  <a:pt x="4213" y="0"/>
                </a:lnTo>
                <a:cubicBezTo>
                  <a:pt x="2809" y="1000969"/>
                  <a:pt x="1404" y="1732997"/>
                  <a:pt x="0" y="273396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Solution</a:t>
            </a:r>
            <a:br>
              <a:rPr lang="en-US" dirty="0" smtClean="0"/>
            </a:br>
            <a:r>
              <a:rPr lang="en-US" sz="2400" dirty="0" smtClean="0"/>
              <a:t>(4 of 5)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290917" y="5822577"/>
            <a:ext cx="57418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90917" y="1573306"/>
            <a:ext cx="0" cy="424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89059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70603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823013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173942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5696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939990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290918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1290919" y="29897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>
            <a:off x="1290919" y="3895163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>
            <a:off x="1290919" y="4800599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>
            <a:off x="1290919" y="5706035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7136840" y="5755995"/>
          <a:ext cx="2714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5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840" y="5755995"/>
                        <a:ext cx="2714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872378" y="1318559"/>
          <a:ext cx="2936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6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78" y="1318559"/>
                        <a:ext cx="29368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 rot="16200000">
            <a:off x="1264025" y="20753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72"/>
          <p:cNvGrpSpPr/>
          <p:nvPr/>
        </p:nvGrpSpPr>
        <p:grpSpPr>
          <a:xfrm>
            <a:off x="-2495550" y="2905125"/>
            <a:ext cx="4411663" cy="3479800"/>
            <a:chOff x="-2495550" y="2905125"/>
            <a:chExt cx="4411663" cy="3479800"/>
          </a:xfrm>
        </p:grpSpPr>
        <p:cxnSp>
          <p:nvCxnSpPr>
            <p:cNvPr id="55" name="Straight Connector 54"/>
            <p:cNvCxnSpPr/>
            <p:nvPr/>
          </p:nvCxnSpPr>
          <p:spPr bwMode="auto">
            <a:xfrm flipH="1" flipV="1">
              <a:off x="-2495550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57" name="Object 2"/>
            <p:cNvGraphicFramePr>
              <a:graphicFrameLocks noChangeAspect="1"/>
            </p:cNvGraphicFramePr>
            <p:nvPr/>
          </p:nvGraphicFramePr>
          <p:xfrm>
            <a:off x="1254125" y="6199188"/>
            <a:ext cx="661988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7" name="Equation" r:id="rId7" imgW="812520" imgH="228600" progId="Equation.DSMT4">
                    <p:embed/>
                  </p:oleObj>
                </mc:Choice>
                <mc:Fallback>
                  <p:oleObj name="Equation" r:id="rId7" imgW="81252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125" y="6199188"/>
                          <a:ext cx="661988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3"/>
          <p:cNvGrpSpPr/>
          <p:nvPr/>
        </p:nvGrpSpPr>
        <p:grpSpPr>
          <a:xfrm>
            <a:off x="-1611312" y="2905125"/>
            <a:ext cx="4532312" cy="3479800"/>
            <a:chOff x="-1611312" y="2905125"/>
            <a:chExt cx="4532312" cy="3479800"/>
          </a:xfrm>
        </p:grpSpPr>
        <p:cxnSp>
          <p:nvCxnSpPr>
            <p:cNvPr id="53" name="Straight Connector 52"/>
            <p:cNvCxnSpPr/>
            <p:nvPr/>
          </p:nvCxnSpPr>
          <p:spPr bwMode="auto">
            <a:xfrm flipH="1" flipV="1">
              <a:off x="-1611312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2" name="Object 2"/>
            <p:cNvGraphicFramePr>
              <a:graphicFrameLocks noChangeAspect="1"/>
            </p:cNvGraphicFramePr>
            <p:nvPr/>
          </p:nvGraphicFramePr>
          <p:xfrm>
            <a:off x="2268538" y="6199188"/>
            <a:ext cx="652462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8" name="Equation" r:id="rId9" imgW="799920" imgH="228600" progId="Equation.DSMT4">
                    <p:embed/>
                  </p:oleObj>
                </mc:Choice>
                <mc:Fallback>
                  <p:oleObj name="Equation" r:id="rId9" imgW="7999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538" y="6199188"/>
                          <a:ext cx="652462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4"/>
          <p:cNvGrpSpPr/>
          <p:nvPr/>
        </p:nvGrpSpPr>
        <p:grpSpPr>
          <a:xfrm>
            <a:off x="-727074" y="2905125"/>
            <a:ext cx="4491037" cy="3479800"/>
            <a:chOff x="-727074" y="2905125"/>
            <a:chExt cx="4491037" cy="3479800"/>
          </a:xfrm>
        </p:grpSpPr>
        <p:cxnSp>
          <p:nvCxnSpPr>
            <p:cNvPr id="52" name="Straight Connector 51"/>
            <p:cNvCxnSpPr/>
            <p:nvPr/>
          </p:nvCxnSpPr>
          <p:spPr bwMode="auto">
            <a:xfrm flipH="1" flipV="1">
              <a:off x="-727074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4" name="Object 2"/>
            <p:cNvGraphicFramePr>
              <a:graphicFrameLocks noChangeAspect="1"/>
            </p:cNvGraphicFramePr>
            <p:nvPr/>
          </p:nvGraphicFramePr>
          <p:xfrm>
            <a:off x="3101975" y="6199188"/>
            <a:ext cx="661988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9" name="Equation" r:id="rId11" imgW="812520" imgH="228600" progId="Equation.DSMT4">
                    <p:embed/>
                  </p:oleObj>
                </mc:Choice>
                <mc:Fallback>
                  <p:oleObj name="Equation" r:id="rId11" imgW="81252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1975" y="6199188"/>
                          <a:ext cx="661988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5"/>
          <p:cNvGrpSpPr/>
          <p:nvPr/>
        </p:nvGrpSpPr>
        <p:grpSpPr>
          <a:xfrm>
            <a:off x="157164" y="2905125"/>
            <a:ext cx="4618036" cy="3479800"/>
            <a:chOff x="157164" y="2905125"/>
            <a:chExt cx="4618036" cy="3479800"/>
          </a:xfrm>
        </p:grpSpPr>
        <p:cxnSp>
          <p:nvCxnSpPr>
            <p:cNvPr id="51" name="Straight Connector 50"/>
            <p:cNvCxnSpPr/>
            <p:nvPr/>
          </p:nvCxnSpPr>
          <p:spPr bwMode="auto">
            <a:xfrm flipH="1" flipV="1">
              <a:off x="157164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6" name="Object 2"/>
            <p:cNvGraphicFramePr>
              <a:graphicFrameLocks noChangeAspect="1"/>
            </p:cNvGraphicFramePr>
            <p:nvPr/>
          </p:nvGraphicFramePr>
          <p:xfrm>
            <a:off x="4111625" y="6199188"/>
            <a:ext cx="663575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30" name="Equation" r:id="rId13" imgW="812520" imgH="228600" progId="Equation.DSMT4">
                    <p:embed/>
                  </p:oleObj>
                </mc:Choice>
                <mc:Fallback>
                  <p:oleObj name="Equation" r:id="rId13" imgW="81252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625" y="6199188"/>
                          <a:ext cx="663575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6"/>
          <p:cNvGrpSpPr/>
          <p:nvPr/>
        </p:nvGrpSpPr>
        <p:grpSpPr>
          <a:xfrm>
            <a:off x="1041402" y="2905125"/>
            <a:ext cx="4578349" cy="3479308"/>
            <a:chOff x="1041402" y="2905125"/>
            <a:chExt cx="4578349" cy="3479308"/>
          </a:xfrm>
        </p:grpSpPr>
        <p:cxnSp>
          <p:nvCxnSpPr>
            <p:cNvPr id="48" name="Straight Connector 47"/>
            <p:cNvCxnSpPr/>
            <p:nvPr/>
          </p:nvCxnSpPr>
          <p:spPr bwMode="auto">
            <a:xfrm flipH="1" flipV="1">
              <a:off x="1041402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68" name="Object 2"/>
            <p:cNvGraphicFramePr>
              <a:graphicFrameLocks noChangeAspect="1"/>
            </p:cNvGraphicFramePr>
            <p:nvPr/>
          </p:nvGraphicFramePr>
          <p:xfrm>
            <a:off x="4905375" y="6198421"/>
            <a:ext cx="714376" cy="186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31" name="Equation" r:id="rId15" imgW="876240" imgH="228600" progId="Equation.DSMT4">
                    <p:embed/>
                  </p:oleObj>
                </mc:Choice>
                <mc:Fallback>
                  <p:oleObj name="Equation" r:id="rId15" imgW="87624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375" y="6198421"/>
                          <a:ext cx="714376" cy="1860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7"/>
          <p:cNvGrpSpPr/>
          <p:nvPr/>
        </p:nvGrpSpPr>
        <p:grpSpPr>
          <a:xfrm>
            <a:off x="1925640" y="2905125"/>
            <a:ext cx="4525960" cy="3479800"/>
            <a:chOff x="1925640" y="2905125"/>
            <a:chExt cx="4525960" cy="3479800"/>
          </a:xfrm>
        </p:grpSpPr>
        <p:cxnSp>
          <p:nvCxnSpPr>
            <p:cNvPr id="59" name="Straight Connector 58"/>
            <p:cNvCxnSpPr/>
            <p:nvPr/>
          </p:nvCxnSpPr>
          <p:spPr bwMode="auto">
            <a:xfrm flipH="1" flipV="1">
              <a:off x="1925640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71" name="Object 2"/>
            <p:cNvGraphicFramePr>
              <a:graphicFrameLocks noChangeAspect="1"/>
            </p:cNvGraphicFramePr>
            <p:nvPr/>
          </p:nvGraphicFramePr>
          <p:xfrm>
            <a:off x="5748338" y="6199188"/>
            <a:ext cx="703262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32" name="Equation" r:id="rId17" imgW="863280" imgH="228600" progId="Equation.DSMT4">
                    <p:embed/>
                  </p:oleObj>
                </mc:Choice>
                <mc:Fallback>
                  <p:oleObj name="Equation" r:id="rId17" imgW="863280" imgH="2286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8338" y="6199188"/>
                          <a:ext cx="703262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78"/>
          <p:cNvGrpSpPr/>
          <p:nvPr/>
        </p:nvGrpSpPr>
        <p:grpSpPr>
          <a:xfrm>
            <a:off x="2809875" y="2905125"/>
            <a:ext cx="4652963" cy="3479800"/>
            <a:chOff x="2809875" y="2905125"/>
            <a:chExt cx="4652963" cy="3479800"/>
          </a:xfrm>
        </p:grpSpPr>
        <p:cxnSp>
          <p:nvCxnSpPr>
            <p:cNvPr id="60" name="Straight Connector 59"/>
            <p:cNvCxnSpPr/>
            <p:nvPr/>
          </p:nvCxnSpPr>
          <p:spPr bwMode="auto">
            <a:xfrm flipH="1" flipV="1">
              <a:off x="2809875" y="2905125"/>
              <a:ext cx="4171950" cy="3228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72" name="Object 2"/>
            <p:cNvGraphicFramePr>
              <a:graphicFrameLocks noChangeAspect="1"/>
            </p:cNvGraphicFramePr>
            <p:nvPr/>
          </p:nvGraphicFramePr>
          <p:xfrm>
            <a:off x="6757988" y="6199188"/>
            <a:ext cx="704850" cy="185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33" name="Equation" r:id="rId19" imgW="863280" imgH="228600" progId="Equation.DSMT4">
                    <p:embed/>
                  </p:oleObj>
                </mc:Choice>
                <mc:Fallback>
                  <p:oleObj name="Equation" r:id="rId19" imgW="863280" imgH="2286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7988" y="6199188"/>
                          <a:ext cx="704850" cy="185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" name="Rectangle 84"/>
          <p:cNvSpPr/>
          <p:nvPr/>
        </p:nvSpPr>
        <p:spPr>
          <a:xfrm>
            <a:off x="6143975" y="3882683"/>
            <a:ext cx="2563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can you conclude about an optimal solution?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288307" y="1788459"/>
            <a:ext cx="242047" cy="309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7274860" y="2191871"/>
            <a:ext cx="242047" cy="309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853084" y="2191871"/>
            <a:ext cx="242047" cy="309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7691719" y="1788459"/>
            <a:ext cx="242047" cy="30928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241" name="Object 2"/>
          <p:cNvGraphicFramePr>
            <a:graphicFrameLocks noChangeAspect="1"/>
          </p:cNvGraphicFramePr>
          <p:nvPr/>
        </p:nvGraphicFramePr>
        <p:xfrm>
          <a:off x="5984596" y="1352737"/>
          <a:ext cx="27908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4" name="Equation" r:id="rId21" imgW="1562040" imgH="914400" progId="Equation.DSMT4">
                  <p:embed/>
                </p:oleObj>
              </mc:Choice>
              <mc:Fallback>
                <p:oleObj name="Equation" r:id="rId21" imgW="156204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596" y="1352737"/>
                        <a:ext cx="2790825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tangle 40"/>
          <p:cNvSpPr>
            <a:spLocks noChangeArrowheads="1"/>
          </p:cNvSpPr>
          <p:nvPr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pic>
        <p:nvPicPr>
          <p:cNvPr id="79" name="Picture 17" descr="AFIT(good)"/>
          <p:cNvPicPr>
            <a:picLocks noChangeAspect="1" noChangeArrowheads="1"/>
          </p:cNvPicPr>
          <p:nvPr/>
        </p:nvPicPr>
        <p:blipFill>
          <a:blip r:embed="rId2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93"/>
          <p:cNvGrpSpPr/>
          <p:nvPr/>
        </p:nvGrpSpPr>
        <p:grpSpPr>
          <a:xfrm rot="21448164">
            <a:off x="4130030" y="1062923"/>
            <a:ext cx="2015835" cy="2910301"/>
            <a:chOff x="4189933" y="1072802"/>
            <a:chExt cx="2015835" cy="2910301"/>
          </a:xfrm>
        </p:grpSpPr>
        <p:cxnSp>
          <p:nvCxnSpPr>
            <p:cNvPr id="95" name="Straight Arrow Connector 94"/>
            <p:cNvCxnSpPr/>
            <p:nvPr/>
          </p:nvCxnSpPr>
          <p:spPr bwMode="auto">
            <a:xfrm rot="151836" flipV="1">
              <a:off x="4217875" y="1072802"/>
              <a:ext cx="1987893" cy="28855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6" name="Rectangle 95"/>
            <p:cNvSpPr/>
            <p:nvPr/>
          </p:nvSpPr>
          <p:spPr bwMode="auto">
            <a:xfrm rot="2576136">
              <a:off x="4189933" y="3835185"/>
              <a:ext cx="147918" cy="14791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97" name="Object 2"/>
          <p:cNvGraphicFramePr>
            <a:graphicFrameLocks noChangeAspect="1"/>
          </p:cNvGraphicFramePr>
          <p:nvPr/>
        </p:nvGraphicFramePr>
        <p:xfrm>
          <a:off x="4453568" y="3426246"/>
          <a:ext cx="494671" cy="46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5" name="Equation" r:id="rId24" imgW="482400" imgH="457200" progId="Equation.DSMT4">
                  <p:embed/>
                </p:oleObj>
              </mc:Choice>
              <mc:Fallback>
                <p:oleObj name="Equation" r:id="rId24" imgW="482400" imgH="457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3568" y="3426246"/>
                        <a:ext cx="494671" cy="469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Solution</a:t>
            </a:r>
            <a:br>
              <a:rPr lang="en-US" dirty="0" smtClean="0"/>
            </a:br>
            <a:r>
              <a:rPr lang="en-US" sz="2400" dirty="0" smtClean="0"/>
              <a:t>(5 of 5)</a:t>
            </a:r>
            <a:endParaRPr lang="en-US" dirty="0"/>
          </a:p>
        </p:txBody>
      </p:sp>
      <p:graphicFrame>
        <p:nvGraphicFramePr>
          <p:cNvPr id="10241" name="Object 2"/>
          <p:cNvGraphicFramePr>
            <a:graphicFrameLocks noChangeAspect="1"/>
          </p:cNvGraphicFramePr>
          <p:nvPr/>
        </p:nvGraphicFramePr>
        <p:xfrm>
          <a:off x="3538538" y="1406525"/>
          <a:ext cx="294957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Equation" r:id="rId3" imgW="1650960" imgH="914400" progId="Equation.DSMT4">
                  <p:embed/>
                </p:oleObj>
              </mc:Choice>
              <mc:Fallback>
                <p:oleObj name="Equation" r:id="rId3" imgW="165096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1406525"/>
                        <a:ext cx="2949575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>
            <a:off x="1290917" y="5822577"/>
            <a:ext cx="57418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90917" y="1573306"/>
            <a:ext cx="0" cy="424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89059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70603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4823013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173942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305696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939990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290918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1290919" y="29897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>
            <a:off x="1290919" y="3895163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>
            <a:off x="1290919" y="4800599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>
            <a:off x="1290919" y="5706035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Object 2"/>
          <p:cNvGraphicFramePr>
            <a:graphicFrameLocks noChangeAspect="1"/>
          </p:cNvGraphicFramePr>
          <p:nvPr/>
        </p:nvGraphicFramePr>
        <p:xfrm>
          <a:off x="7136840" y="5755995"/>
          <a:ext cx="2714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840" y="5755995"/>
                        <a:ext cx="27146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872378" y="1318559"/>
          <a:ext cx="2936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78" y="1318559"/>
                        <a:ext cx="293688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 bwMode="auto">
          <a:xfrm rot="16200000">
            <a:off x="1290919" y="20753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59"/>
          <p:cNvGrpSpPr/>
          <p:nvPr/>
        </p:nvGrpSpPr>
        <p:grpSpPr>
          <a:xfrm>
            <a:off x="948450" y="2864224"/>
            <a:ext cx="1996456" cy="3711388"/>
            <a:chOff x="1889742" y="2393577"/>
            <a:chExt cx="1996456" cy="3711388"/>
          </a:xfrm>
        </p:grpSpPr>
        <p:cxnSp>
          <p:nvCxnSpPr>
            <p:cNvPr id="36" name="Straight Connector 35"/>
            <p:cNvCxnSpPr/>
            <p:nvPr/>
          </p:nvCxnSpPr>
          <p:spPr bwMode="auto">
            <a:xfrm flipH="1" flipV="1">
              <a:off x="2111186" y="2393577"/>
              <a:ext cx="1775012" cy="361725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1889742" y="2410565"/>
              <a:ext cx="228600" cy="1479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3644153" y="5957047"/>
              <a:ext cx="228600" cy="14791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60"/>
          <p:cNvGrpSpPr/>
          <p:nvPr/>
        </p:nvGrpSpPr>
        <p:grpSpPr>
          <a:xfrm>
            <a:off x="2259106" y="4020673"/>
            <a:ext cx="4450976" cy="2487704"/>
            <a:chOff x="2259106" y="4182037"/>
            <a:chExt cx="4450976" cy="2487704"/>
          </a:xfrm>
        </p:grpSpPr>
        <p:cxnSp>
          <p:nvCxnSpPr>
            <p:cNvPr id="30" name="Straight Connector 29"/>
            <p:cNvCxnSpPr/>
            <p:nvPr/>
          </p:nvCxnSpPr>
          <p:spPr bwMode="auto">
            <a:xfrm flipH="1">
              <a:off x="2259106" y="4195482"/>
              <a:ext cx="4303060" cy="220531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2272554" y="6400801"/>
              <a:ext cx="161363" cy="2689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6548717" y="4182037"/>
              <a:ext cx="161365" cy="3361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6" name="Oval 45"/>
          <p:cNvSpPr/>
          <p:nvPr/>
        </p:nvSpPr>
        <p:spPr bwMode="auto">
          <a:xfrm>
            <a:off x="6494929" y="1842248"/>
            <a:ext cx="255494" cy="255494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6494929" y="2286001"/>
            <a:ext cx="255494" cy="255494"/>
          </a:xfrm>
          <a:prstGeom prst="ellipse">
            <a:avLst/>
          </a:prstGeom>
          <a:solidFill>
            <a:srgbClr val="00602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494929" y="2649072"/>
            <a:ext cx="255494" cy="255494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7005918" y="2649072"/>
            <a:ext cx="255494" cy="255494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grpSp>
        <p:nvGrpSpPr>
          <p:cNvPr id="5" name="Group 58"/>
          <p:cNvGrpSpPr/>
          <p:nvPr/>
        </p:nvGrpSpPr>
        <p:grpSpPr>
          <a:xfrm>
            <a:off x="927847" y="5499850"/>
            <a:ext cx="3644153" cy="336176"/>
            <a:chOff x="927847" y="5499850"/>
            <a:chExt cx="3644153" cy="336176"/>
          </a:xfrm>
        </p:grpSpPr>
        <p:cxnSp>
          <p:nvCxnSpPr>
            <p:cNvPr id="54" name="Straight Connector 53"/>
            <p:cNvCxnSpPr/>
            <p:nvPr/>
          </p:nvCxnSpPr>
          <p:spPr bwMode="auto">
            <a:xfrm>
              <a:off x="927847" y="5836026"/>
              <a:ext cx="363070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V="1">
              <a:off x="927847" y="5499850"/>
              <a:ext cx="0" cy="33617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572000" y="5499850"/>
              <a:ext cx="0" cy="33617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67"/>
          <p:cNvGrpSpPr/>
          <p:nvPr/>
        </p:nvGrpSpPr>
        <p:grpSpPr>
          <a:xfrm>
            <a:off x="1304365" y="2743200"/>
            <a:ext cx="430306" cy="3536576"/>
            <a:chOff x="1304365" y="2743200"/>
            <a:chExt cx="430306" cy="3536576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1304365" y="2743200"/>
              <a:ext cx="0" cy="35365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1317812" y="2743200"/>
              <a:ext cx="36307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1331259" y="6266329"/>
              <a:ext cx="40341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9" name="Rectangle 78"/>
          <p:cNvSpPr/>
          <p:nvPr/>
        </p:nvSpPr>
        <p:spPr>
          <a:xfrm>
            <a:off x="6372575" y="4702954"/>
            <a:ext cx="2563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can you conclude about an optimal solution?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9" grpId="0" animBg="1"/>
      <p:bldP spid="50" grpId="0" animBg="1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203829" y="-516110"/>
            <a:ext cx="8095130" cy="6341888"/>
            <a:chOff x="1203829" y="-516110"/>
            <a:chExt cx="8095130" cy="6341888"/>
          </a:xfrm>
        </p:grpSpPr>
        <p:sp>
          <p:nvSpPr>
            <p:cNvPr id="71" name="Freeform 70"/>
            <p:cNvSpPr/>
            <p:nvPr/>
          </p:nvSpPr>
          <p:spPr bwMode="auto">
            <a:xfrm>
              <a:off x="1203829" y="-516110"/>
              <a:ext cx="8095130" cy="6341888"/>
            </a:xfrm>
            <a:custGeom>
              <a:avLst/>
              <a:gdLst>
                <a:gd name="connsiteX0" fmla="*/ 0 w 2662517"/>
                <a:gd name="connsiteY0" fmla="*/ 0 h 2729753"/>
                <a:gd name="connsiteX1" fmla="*/ 806823 w 2662517"/>
                <a:gd name="connsiteY1" fmla="*/ 389964 h 2729753"/>
                <a:gd name="connsiteX2" fmla="*/ 2662517 w 2662517"/>
                <a:gd name="connsiteY2" fmla="*/ 2729753 h 2729753"/>
                <a:gd name="connsiteX3" fmla="*/ 13447 w 2662517"/>
                <a:gd name="connsiteY3" fmla="*/ 2729753 h 2729753"/>
                <a:gd name="connsiteX4" fmla="*/ 0 w 2662517"/>
                <a:gd name="connsiteY4" fmla="*/ 0 h 2729753"/>
                <a:gd name="connsiteX0" fmla="*/ 0 w 2662517"/>
                <a:gd name="connsiteY0" fmla="*/ 0 h 2729753"/>
                <a:gd name="connsiteX1" fmla="*/ 806823 w 2662517"/>
                <a:gd name="connsiteY1" fmla="*/ 389964 h 2729753"/>
                <a:gd name="connsiteX2" fmla="*/ 2662517 w 2662517"/>
                <a:gd name="connsiteY2" fmla="*/ 2729753 h 2729753"/>
                <a:gd name="connsiteX3" fmla="*/ 5019 w 2662517"/>
                <a:gd name="connsiteY3" fmla="*/ 2725540 h 2729753"/>
                <a:gd name="connsiteX4" fmla="*/ 0 w 2662517"/>
                <a:gd name="connsiteY4" fmla="*/ 0 h 2729753"/>
                <a:gd name="connsiteX0" fmla="*/ 0 w 2649876"/>
                <a:gd name="connsiteY0" fmla="*/ 0 h 2725540"/>
                <a:gd name="connsiteX1" fmla="*/ 806823 w 2649876"/>
                <a:gd name="connsiteY1" fmla="*/ 389964 h 2725540"/>
                <a:gd name="connsiteX2" fmla="*/ 2649876 w 2649876"/>
                <a:gd name="connsiteY2" fmla="*/ 2712898 h 2725540"/>
                <a:gd name="connsiteX3" fmla="*/ 5019 w 2649876"/>
                <a:gd name="connsiteY3" fmla="*/ 2725540 h 2725540"/>
                <a:gd name="connsiteX4" fmla="*/ 0 w 2649876"/>
                <a:gd name="connsiteY4" fmla="*/ 0 h 2725540"/>
                <a:gd name="connsiteX0" fmla="*/ 0 w 2662517"/>
                <a:gd name="connsiteY0" fmla="*/ 0 h 2721326"/>
                <a:gd name="connsiteX1" fmla="*/ 819464 w 2662517"/>
                <a:gd name="connsiteY1" fmla="*/ 385750 h 2721326"/>
                <a:gd name="connsiteX2" fmla="*/ 2662517 w 2662517"/>
                <a:gd name="connsiteY2" fmla="*/ 2708684 h 2721326"/>
                <a:gd name="connsiteX3" fmla="*/ 17660 w 2662517"/>
                <a:gd name="connsiteY3" fmla="*/ 2721326 h 2721326"/>
                <a:gd name="connsiteX4" fmla="*/ 0 w 2662517"/>
                <a:gd name="connsiteY4" fmla="*/ 0 h 2721326"/>
                <a:gd name="connsiteX0" fmla="*/ 0 w 2662517"/>
                <a:gd name="connsiteY0" fmla="*/ 0 h 2721326"/>
                <a:gd name="connsiteX1" fmla="*/ 819464 w 2662517"/>
                <a:gd name="connsiteY1" fmla="*/ 385750 h 2721326"/>
                <a:gd name="connsiteX2" fmla="*/ 2662517 w 2662517"/>
                <a:gd name="connsiteY2" fmla="*/ 2708684 h 2721326"/>
                <a:gd name="connsiteX3" fmla="*/ 17660 w 2662517"/>
                <a:gd name="connsiteY3" fmla="*/ 2721326 h 2721326"/>
                <a:gd name="connsiteX4" fmla="*/ 0 w 2662517"/>
                <a:gd name="connsiteY4" fmla="*/ 0 h 2721326"/>
                <a:gd name="connsiteX0" fmla="*/ 0 w 2654089"/>
                <a:gd name="connsiteY0" fmla="*/ 0 h 2721326"/>
                <a:gd name="connsiteX1" fmla="*/ 811036 w 2654089"/>
                <a:gd name="connsiteY1" fmla="*/ 385750 h 2721326"/>
                <a:gd name="connsiteX2" fmla="*/ 2654089 w 2654089"/>
                <a:gd name="connsiteY2" fmla="*/ 2708684 h 2721326"/>
                <a:gd name="connsiteX3" fmla="*/ 9232 w 2654089"/>
                <a:gd name="connsiteY3" fmla="*/ 2721326 h 2721326"/>
                <a:gd name="connsiteX4" fmla="*/ 0 w 2654089"/>
                <a:gd name="connsiteY4" fmla="*/ 0 h 2721326"/>
                <a:gd name="connsiteX0" fmla="*/ 0 w 2654089"/>
                <a:gd name="connsiteY0" fmla="*/ 0 h 2721326"/>
                <a:gd name="connsiteX1" fmla="*/ 811036 w 2654089"/>
                <a:gd name="connsiteY1" fmla="*/ 385750 h 2721326"/>
                <a:gd name="connsiteX2" fmla="*/ 2654089 w 2654089"/>
                <a:gd name="connsiteY2" fmla="*/ 2708684 h 2721326"/>
                <a:gd name="connsiteX3" fmla="*/ 9232 w 2654089"/>
                <a:gd name="connsiteY3" fmla="*/ 2721326 h 2721326"/>
                <a:gd name="connsiteX4" fmla="*/ 0 w 2654089"/>
                <a:gd name="connsiteY4" fmla="*/ 0 h 2721326"/>
                <a:gd name="connsiteX0" fmla="*/ 0 w 2667536"/>
                <a:gd name="connsiteY0" fmla="*/ 0 h 3339891"/>
                <a:gd name="connsiteX1" fmla="*/ 824483 w 2667536"/>
                <a:gd name="connsiteY1" fmla="*/ 1004315 h 3339891"/>
                <a:gd name="connsiteX2" fmla="*/ 2667536 w 2667536"/>
                <a:gd name="connsiteY2" fmla="*/ 3327249 h 3339891"/>
                <a:gd name="connsiteX3" fmla="*/ 22679 w 2667536"/>
                <a:gd name="connsiteY3" fmla="*/ 3339891 h 3339891"/>
                <a:gd name="connsiteX4" fmla="*/ 0 w 2667536"/>
                <a:gd name="connsiteY4" fmla="*/ 0 h 3339891"/>
                <a:gd name="connsiteX0" fmla="*/ 0 w 5343501"/>
                <a:gd name="connsiteY0" fmla="*/ 0 h 3340697"/>
                <a:gd name="connsiteX1" fmla="*/ 824483 w 5343501"/>
                <a:gd name="connsiteY1" fmla="*/ 1004315 h 3340697"/>
                <a:gd name="connsiteX2" fmla="*/ 5343501 w 5343501"/>
                <a:gd name="connsiteY2" fmla="*/ 3340697 h 3340697"/>
                <a:gd name="connsiteX3" fmla="*/ 22679 w 5343501"/>
                <a:gd name="connsiteY3" fmla="*/ 3339891 h 3340697"/>
                <a:gd name="connsiteX4" fmla="*/ 0 w 5343501"/>
                <a:gd name="connsiteY4" fmla="*/ 0 h 3340697"/>
                <a:gd name="connsiteX0" fmla="*/ 0 w 8404678"/>
                <a:gd name="connsiteY0" fmla="*/ 2034450 h 5375147"/>
                <a:gd name="connsiteX1" fmla="*/ 824483 w 8404678"/>
                <a:gd name="connsiteY1" fmla="*/ 3038765 h 5375147"/>
                <a:gd name="connsiteX2" fmla="*/ 5343501 w 8404678"/>
                <a:gd name="connsiteY2" fmla="*/ 5375147 h 5375147"/>
                <a:gd name="connsiteX3" fmla="*/ 8400196 w 8404678"/>
                <a:gd name="connsiteY3" fmla="*/ 909918 h 5375147"/>
                <a:gd name="connsiteX4" fmla="*/ 0 w 8404678"/>
                <a:gd name="connsiteY4" fmla="*/ 2034450 h 5375147"/>
                <a:gd name="connsiteX0" fmla="*/ 0 w 8400196"/>
                <a:gd name="connsiteY0" fmla="*/ 1124532 h 4465229"/>
                <a:gd name="connsiteX1" fmla="*/ 824483 w 8400196"/>
                <a:gd name="connsiteY1" fmla="*/ 2128847 h 4465229"/>
                <a:gd name="connsiteX2" fmla="*/ 5343501 w 8400196"/>
                <a:gd name="connsiteY2" fmla="*/ 4465229 h 4465229"/>
                <a:gd name="connsiteX3" fmla="*/ 8400196 w 8400196"/>
                <a:gd name="connsiteY3" fmla="*/ 0 h 4465229"/>
                <a:gd name="connsiteX4" fmla="*/ 0 w 8400196"/>
                <a:gd name="connsiteY4" fmla="*/ 1124532 h 4465229"/>
                <a:gd name="connsiteX0" fmla="*/ 0 w 8400196"/>
                <a:gd name="connsiteY0" fmla="*/ 1124532 h 4465229"/>
                <a:gd name="connsiteX1" fmla="*/ 824483 w 8400196"/>
                <a:gd name="connsiteY1" fmla="*/ 2128847 h 4465229"/>
                <a:gd name="connsiteX2" fmla="*/ 5343501 w 8400196"/>
                <a:gd name="connsiteY2" fmla="*/ 4465229 h 4465229"/>
                <a:gd name="connsiteX3" fmla="*/ 8112789 w 8400196"/>
                <a:gd name="connsiteY3" fmla="*/ 4414848 h 4465229"/>
                <a:gd name="connsiteX4" fmla="*/ 8400196 w 8400196"/>
                <a:gd name="connsiteY4" fmla="*/ 0 h 4465229"/>
                <a:gd name="connsiteX5" fmla="*/ 0 w 8400196"/>
                <a:gd name="connsiteY5" fmla="*/ 1124532 h 4465229"/>
                <a:gd name="connsiteX0" fmla="*/ 0 w 8400196"/>
                <a:gd name="connsiteY0" fmla="*/ 3029801 h 6370498"/>
                <a:gd name="connsiteX1" fmla="*/ 824483 w 8400196"/>
                <a:gd name="connsiteY1" fmla="*/ 4034116 h 6370498"/>
                <a:gd name="connsiteX2" fmla="*/ 5343501 w 8400196"/>
                <a:gd name="connsiteY2" fmla="*/ 6370498 h 6370498"/>
                <a:gd name="connsiteX3" fmla="*/ 8112789 w 8400196"/>
                <a:gd name="connsiteY3" fmla="*/ 6320117 h 6370498"/>
                <a:gd name="connsiteX4" fmla="*/ 8400196 w 8400196"/>
                <a:gd name="connsiteY4" fmla="*/ 1905269 h 6370498"/>
                <a:gd name="connsiteX5" fmla="*/ 17660 w 8400196"/>
                <a:gd name="connsiteY5" fmla="*/ 0 h 6370498"/>
                <a:gd name="connsiteX6" fmla="*/ 0 w 8400196"/>
                <a:gd name="connsiteY6" fmla="*/ 3029801 h 6370498"/>
                <a:gd name="connsiteX0" fmla="*/ 0 w 8373302"/>
                <a:gd name="connsiteY0" fmla="*/ 3029801 h 6370498"/>
                <a:gd name="connsiteX1" fmla="*/ 824483 w 8373302"/>
                <a:gd name="connsiteY1" fmla="*/ 4034116 h 6370498"/>
                <a:gd name="connsiteX2" fmla="*/ 5343501 w 8373302"/>
                <a:gd name="connsiteY2" fmla="*/ 6370498 h 6370498"/>
                <a:gd name="connsiteX3" fmla="*/ 8112789 w 8373302"/>
                <a:gd name="connsiteY3" fmla="*/ 6320117 h 6370498"/>
                <a:gd name="connsiteX4" fmla="*/ 8373302 w 8373302"/>
                <a:gd name="connsiteY4" fmla="*/ 89916 h 6370498"/>
                <a:gd name="connsiteX5" fmla="*/ 17660 w 8373302"/>
                <a:gd name="connsiteY5" fmla="*/ 0 h 6370498"/>
                <a:gd name="connsiteX6" fmla="*/ 0 w 8373302"/>
                <a:gd name="connsiteY6" fmla="*/ 3029801 h 6370498"/>
                <a:gd name="connsiteX0" fmla="*/ 0 w 8112789"/>
                <a:gd name="connsiteY0" fmla="*/ 3029801 h 6370498"/>
                <a:gd name="connsiteX1" fmla="*/ 824483 w 8112789"/>
                <a:gd name="connsiteY1" fmla="*/ 4034116 h 6370498"/>
                <a:gd name="connsiteX2" fmla="*/ 5343501 w 8112789"/>
                <a:gd name="connsiteY2" fmla="*/ 6370498 h 6370498"/>
                <a:gd name="connsiteX3" fmla="*/ 8112789 w 8112789"/>
                <a:gd name="connsiteY3" fmla="*/ 6320117 h 6370498"/>
                <a:gd name="connsiteX4" fmla="*/ 8050573 w 8112789"/>
                <a:gd name="connsiteY4" fmla="*/ 76469 h 6370498"/>
                <a:gd name="connsiteX5" fmla="*/ 17660 w 8112789"/>
                <a:gd name="connsiteY5" fmla="*/ 0 h 6370498"/>
                <a:gd name="connsiteX6" fmla="*/ 0 w 8112789"/>
                <a:gd name="connsiteY6" fmla="*/ 3029801 h 6370498"/>
                <a:gd name="connsiteX0" fmla="*/ 0 w 8099342"/>
                <a:gd name="connsiteY0" fmla="*/ 3002907 h 6370498"/>
                <a:gd name="connsiteX1" fmla="*/ 811036 w 8099342"/>
                <a:gd name="connsiteY1" fmla="*/ 4034116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3002907 h 6370498"/>
                <a:gd name="connsiteX1" fmla="*/ 503675 w 8099342"/>
                <a:gd name="connsiteY1" fmla="*/ 3880436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3002907 h 6370498"/>
                <a:gd name="connsiteX1" fmla="*/ 607192 w 8099342"/>
                <a:gd name="connsiteY1" fmla="*/ 3955199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3002907 h 6370498"/>
                <a:gd name="connsiteX0" fmla="*/ 0 w 8099342"/>
                <a:gd name="connsiteY0" fmla="*/ 2733966 h 6370498"/>
                <a:gd name="connsiteX1" fmla="*/ 607192 w 8099342"/>
                <a:gd name="connsiteY1" fmla="*/ 3955199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2733966 h 6370498"/>
                <a:gd name="connsiteX0" fmla="*/ 0 w 8099342"/>
                <a:gd name="connsiteY0" fmla="*/ 2733966 h 6370498"/>
                <a:gd name="connsiteX1" fmla="*/ 30249 w 8099342"/>
                <a:gd name="connsiteY1" fmla="*/ 6360942 h 6370498"/>
                <a:gd name="connsiteX2" fmla="*/ 5330054 w 8099342"/>
                <a:gd name="connsiteY2" fmla="*/ 6370498 h 6370498"/>
                <a:gd name="connsiteX3" fmla="*/ 8099342 w 8099342"/>
                <a:gd name="connsiteY3" fmla="*/ 6320117 h 6370498"/>
                <a:gd name="connsiteX4" fmla="*/ 8037126 w 8099342"/>
                <a:gd name="connsiteY4" fmla="*/ 76469 h 6370498"/>
                <a:gd name="connsiteX5" fmla="*/ 4213 w 8099342"/>
                <a:gd name="connsiteY5" fmla="*/ 0 h 6370498"/>
                <a:gd name="connsiteX6" fmla="*/ 0 w 8099342"/>
                <a:gd name="connsiteY6" fmla="*/ 2733966 h 6370498"/>
                <a:gd name="connsiteX0" fmla="*/ 0 w 8099342"/>
                <a:gd name="connsiteY0" fmla="*/ 2733966 h 6360942"/>
                <a:gd name="connsiteX1" fmla="*/ 30249 w 8099342"/>
                <a:gd name="connsiteY1" fmla="*/ 6360942 h 6360942"/>
                <a:gd name="connsiteX2" fmla="*/ 8099342 w 8099342"/>
                <a:gd name="connsiteY2" fmla="*/ 6320117 h 6360942"/>
                <a:gd name="connsiteX3" fmla="*/ 8037126 w 8099342"/>
                <a:gd name="connsiteY3" fmla="*/ 76469 h 6360942"/>
                <a:gd name="connsiteX4" fmla="*/ 4213 w 8099342"/>
                <a:gd name="connsiteY4" fmla="*/ 0 h 6360942"/>
                <a:gd name="connsiteX5" fmla="*/ 0 w 8099342"/>
                <a:gd name="connsiteY5" fmla="*/ 2733966 h 6360942"/>
                <a:gd name="connsiteX0" fmla="*/ 1334480 w 9429609"/>
                <a:gd name="connsiteY0" fmla="*/ 0 h 6360942"/>
                <a:gd name="connsiteX1" fmla="*/ 1360516 w 9429609"/>
                <a:gd name="connsiteY1" fmla="*/ 6360942 h 6360942"/>
                <a:gd name="connsiteX2" fmla="*/ 9429609 w 9429609"/>
                <a:gd name="connsiteY2" fmla="*/ 6320117 h 6360942"/>
                <a:gd name="connsiteX3" fmla="*/ 9367393 w 9429609"/>
                <a:gd name="connsiteY3" fmla="*/ 76469 h 6360942"/>
                <a:gd name="connsiteX4" fmla="*/ 1334480 w 9429609"/>
                <a:gd name="connsiteY4" fmla="*/ 0 h 6360942"/>
                <a:gd name="connsiteX0" fmla="*/ 0 w 8095129"/>
                <a:gd name="connsiteY0" fmla="*/ 0 h 6360942"/>
                <a:gd name="connsiteX1" fmla="*/ 26036 w 8095129"/>
                <a:gd name="connsiteY1" fmla="*/ 6360942 h 6360942"/>
                <a:gd name="connsiteX2" fmla="*/ 8095129 w 8095129"/>
                <a:gd name="connsiteY2" fmla="*/ 6320117 h 6360942"/>
                <a:gd name="connsiteX3" fmla="*/ 8032913 w 8095129"/>
                <a:gd name="connsiteY3" fmla="*/ 76469 h 6360942"/>
                <a:gd name="connsiteX4" fmla="*/ 0 w 8095129"/>
                <a:gd name="connsiteY4" fmla="*/ 0 h 6360942"/>
                <a:gd name="connsiteX0" fmla="*/ 0 w 8095129"/>
                <a:gd name="connsiteY0" fmla="*/ 0 h 6360942"/>
                <a:gd name="connsiteX1" fmla="*/ 26036 w 8095129"/>
                <a:gd name="connsiteY1" fmla="*/ 6360942 h 6360942"/>
                <a:gd name="connsiteX2" fmla="*/ 8095129 w 8095129"/>
                <a:gd name="connsiteY2" fmla="*/ 6331002 h 6360942"/>
                <a:gd name="connsiteX3" fmla="*/ 8032913 w 8095129"/>
                <a:gd name="connsiteY3" fmla="*/ 76469 h 6360942"/>
                <a:gd name="connsiteX4" fmla="*/ 0 w 8095129"/>
                <a:gd name="connsiteY4" fmla="*/ 0 h 6360942"/>
                <a:gd name="connsiteX0" fmla="*/ 0 w 8106015"/>
                <a:gd name="connsiteY0" fmla="*/ 0 h 6363659"/>
                <a:gd name="connsiteX1" fmla="*/ 26036 w 8106015"/>
                <a:gd name="connsiteY1" fmla="*/ 6360942 h 6363659"/>
                <a:gd name="connsiteX2" fmla="*/ 8106015 w 8106015"/>
                <a:gd name="connsiteY2" fmla="*/ 6363659 h 6363659"/>
                <a:gd name="connsiteX3" fmla="*/ 8032913 w 8106015"/>
                <a:gd name="connsiteY3" fmla="*/ 76469 h 6363659"/>
                <a:gd name="connsiteX4" fmla="*/ 0 w 8106015"/>
                <a:gd name="connsiteY4" fmla="*/ 0 h 6363659"/>
                <a:gd name="connsiteX0" fmla="*/ 0 w 8095130"/>
                <a:gd name="connsiteY0" fmla="*/ 0 h 6341888"/>
                <a:gd name="connsiteX1" fmla="*/ 15151 w 8095130"/>
                <a:gd name="connsiteY1" fmla="*/ 6339171 h 6341888"/>
                <a:gd name="connsiteX2" fmla="*/ 8095130 w 8095130"/>
                <a:gd name="connsiteY2" fmla="*/ 6341888 h 6341888"/>
                <a:gd name="connsiteX3" fmla="*/ 8022028 w 8095130"/>
                <a:gd name="connsiteY3" fmla="*/ 54698 h 6341888"/>
                <a:gd name="connsiteX4" fmla="*/ 0 w 8095130"/>
                <a:gd name="connsiteY4" fmla="*/ 0 h 6341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5130" h="6341888">
                  <a:moveTo>
                    <a:pt x="0" y="0"/>
                  </a:moveTo>
                  <a:cubicBezTo>
                    <a:pt x="5050" y="2113057"/>
                    <a:pt x="10101" y="4226114"/>
                    <a:pt x="15151" y="6339171"/>
                  </a:cubicBezTo>
                  <a:lnTo>
                    <a:pt x="8095130" y="6341888"/>
                  </a:lnTo>
                  <a:lnTo>
                    <a:pt x="8022028" y="54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822663" y="2472667"/>
              <a:ext cx="153599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sz="1400" b="1" dirty="0" smtClean="0"/>
                <a:t>Generated cone</a:t>
              </a:r>
              <a:endParaRPr lang="en-US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Feasible Solution in Requirement Space Standard Form (1 of 2)</a:t>
            </a:r>
            <a:endParaRPr lang="en-US" sz="24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370420" y="3558054"/>
          <a:ext cx="36068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0" name="Equation" r:id="rId3" imgW="2019240" imgH="914400" progId="Equation.DSMT4">
                  <p:embed/>
                </p:oleObj>
              </mc:Choice>
              <mc:Fallback>
                <p:oleObj name="Equation" r:id="rId3" imgW="201924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420" y="3558054"/>
                        <a:ext cx="3606800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1221905" y="5822577"/>
            <a:ext cx="57418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1221905" y="1573306"/>
            <a:ext cx="0" cy="4249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520047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7024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4754001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104930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987954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870978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221906" y="5715000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16200000">
            <a:off x="1221907" y="29897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>
            <a:off x="1221907" y="3895163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>
            <a:off x="1221907" y="4800599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>
            <a:off x="1221907" y="5706035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>
            <a:off x="1221907" y="2075327"/>
            <a:ext cx="0" cy="2420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1254467" y="3414809"/>
            <a:ext cx="5783588" cy="2402098"/>
            <a:chOff x="1254467" y="3414809"/>
            <a:chExt cx="5783588" cy="2402098"/>
          </a:xfrm>
        </p:grpSpPr>
        <p:sp>
          <p:nvSpPr>
            <p:cNvPr id="30" name="Oval 29"/>
            <p:cNvSpPr/>
            <p:nvPr/>
          </p:nvSpPr>
          <p:spPr bwMode="auto">
            <a:xfrm>
              <a:off x="6782561" y="5296845"/>
              <a:ext cx="255494" cy="25549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flipV="1">
              <a:off x="1254467" y="3999123"/>
              <a:ext cx="914400" cy="18177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46" name="Object 2"/>
            <p:cNvGraphicFramePr>
              <a:graphicFrameLocks noChangeAspect="1"/>
            </p:cNvGraphicFramePr>
            <p:nvPr/>
          </p:nvGraphicFramePr>
          <p:xfrm>
            <a:off x="1846680" y="3414809"/>
            <a:ext cx="5476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1" name="Equation" r:id="rId5" imgW="533160" imgH="457200" progId="Equation.DSMT4">
                    <p:embed/>
                  </p:oleObj>
                </mc:Choice>
                <mc:Fallback>
                  <p:oleObj name="Equation" r:id="rId5" imgW="533160" imgH="4572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6680" y="3414809"/>
                          <a:ext cx="547687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Group 72"/>
          <p:cNvGrpSpPr/>
          <p:nvPr/>
        </p:nvGrpSpPr>
        <p:grpSpPr>
          <a:xfrm>
            <a:off x="1276501" y="4802188"/>
            <a:ext cx="6279347" cy="1036752"/>
            <a:chOff x="1276501" y="4802188"/>
            <a:chExt cx="6279347" cy="1036752"/>
          </a:xfrm>
        </p:grpSpPr>
        <p:sp>
          <p:nvSpPr>
            <p:cNvPr id="31" name="Oval 30"/>
            <p:cNvSpPr/>
            <p:nvPr/>
          </p:nvSpPr>
          <p:spPr bwMode="auto">
            <a:xfrm>
              <a:off x="7300354" y="5296845"/>
              <a:ext cx="255494" cy="255494"/>
            </a:xfrm>
            <a:prstGeom prst="ellipse">
              <a:avLst/>
            </a:prstGeom>
            <a:solidFill>
              <a:srgbClr val="00602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1276501" y="4935557"/>
              <a:ext cx="1751682" cy="90338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52" name="Object 2"/>
            <p:cNvGraphicFramePr>
              <a:graphicFrameLocks noChangeAspect="1"/>
            </p:cNvGraphicFramePr>
            <p:nvPr/>
          </p:nvGraphicFramePr>
          <p:xfrm>
            <a:off x="3074238" y="4802188"/>
            <a:ext cx="5603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2" name="Equation" r:id="rId7" imgW="545760" imgH="457200" progId="Equation.DSMT4">
                    <p:embed/>
                  </p:oleObj>
                </mc:Choice>
                <mc:Fallback>
                  <p:oleObj name="Equation" r:id="rId7" imgW="54576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4238" y="4802188"/>
                          <a:ext cx="56038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" name="Group 73"/>
          <p:cNvGrpSpPr/>
          <p:nvPr/>
        </p:nvGrpSpPr>
        <p:grpSpPr>
          <a:xfrm>
            <a:off x="1219200" y="5296845"/>
            <a:ext cx="6843425" cy="1132014"/>
            <a:chOff x="1219200" y="5296845"/>
            <a:chExt cx="6843425" cy="1132014"/>
          </a:xfrm>
        </p:grpSpPr>
        <p:sp>
          <p:nvSpPr>
            <p:cNvPr id="32" name="Oval 31"/>
            <p:cNvSpPr/>
            <p:nvPr/>
          </p:nvSpPr>
          <p:spPr bwMode="auto">
            <a:xfrm>
              <a:off x="7807131" y="5296845"/>
              <a:ext cx="255494" cy="255494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3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V="1">
              <a:off x="1219200" y="5825491"/>
              <a:ext cx="895350" cy="1142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56" name="Object 2"/>
            <p:cNvGraphicFramePr>
              <a:graphicFrameLocks noChangeAspect="1"/>
            </p:cNvGraphicFramePr>
            <p:nvPr/>
          </p:nvGraphicFramePr>
          <p:xfrm>
            <a:off x="1697129" y="5958959"/>
            <a:ext cx="5603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3" name="Equation" r:id="rId9" imgW="545760" imgH="457200" progId="Equation.DSMT4">
                    <p:embed/>
                  </p:oleObj>
                </mc:Choice>
                <mc:Fallback>
                  <p:oleObj name="Equation" r:id="rId9" imgW="545760" imgH="4572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129" y="5958959"/>
                          <a:ext cx="56038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Group 74"/>
          <p:cNvGrpSpPr/>
          <p:nvPr/>
        </p:nvGrpSpPr>
        <p:grpSpPr>
          <a:xfrm>
            <a:off x="463240" y="4857272"/>
            <a:ext cx="8044272" cy="979097"/>
            <a:chOff x="463240" y="4857272"/>
            <a:chExt cx="8044272" cy="979097"/>
          </a:xfrm>
        </p:grpSpPr>
        <p:sp>
          <p:nvSpPr>
            <p:cNvPr id="33" name="Oval 32"/>
            <p:cNvSpPr/>
            <p:nvPr/>
          </p:nvSpPr>
          <p:spPr bwMode="auto">
            <a:xfrm>
              <a:off x="8252018" y="5296845"/>
              <a:ext cx="255494" cy="255494"/>
            </a:xfrm>
            <a:prstGeom prst="ellipse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4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 flipV="1">
              <a:off x="1227797" y="4926330"/>
              <a:ext cx="6643" cy="9100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60" name="Object 2"/>
            <p:cNvGraphicFramePr>
              <a:graphicFrameLocks noChangeAspect="1"/>
            </p:cNvGraphicFramePr>
            <p:nvPr/>
          </p:nvGraphicFramePr>
          <p:xfrm>
            <a:off x="463240" y="4857272"/>
            <a:ext cx="560388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4" name="Equation" r:id="rId11" imgW="545760" imgH="457200" progId="Equation.DSMT4">
                    <p:embed/>
                  </p:oleObj>
                </mc:Choice>
                <mc:Fallback>
                  <p:oleObj name="Equation" r:id="rId11" imgW="545760" imgH="457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240" y="4857272"/>
                          <a:ext cx="560388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Group 77"/>
          <p:cNvGrpSpPr/>
          <p:nvPr/>
        </p:nvGrpSpPr>
        <p:grpSpPr>
          <a:xfrm>
            <a:off x="1265376" y="2097741"/>
            <a:ext cx="7753124" cy="3729319"/>
            <a:chOff x="1265376" y="2097741"/>
            <a:chExt cx="7753124" cy="3729319"/>
          </a:xfrm>
        </p:grpSpPr>
        <p:sp>
          <p:nvSpPr>
            <p:cNvPr id="61" name="Oval 60"/>
            <p:cNvSpPr/>
            <p:nvPr/>
          </p:nvSpPr>
          <p:spPr bwMode="auto">
            <a:xfrm>
              <a:off x="8763006" y="5296845"/>
              <a:ext cx="255494" cy="255494"/>
            </a:xfrm>
            <a:prstGeom prst="ellipse">
              <a:avLst/>
            </a:prstGeom>
            <a:solidFill>
              <a:srgbClr val="6633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5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 flipV="1">
              <a:off x="1265376" y="2097741"/>
              <a:ext cx="5593977" cy="37293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66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67" name="Object 2"/>
            <p:cNvGraphicFramePr>
              <a:graphicFrameLocks noChangeAspect="1"/>
            </p:cNvGraphicFramePr>
            <p:nvPr/>
          </p:nvGraphicFramePr>
          <p:xfrm>
            <a:off x="6615724" y="2250168"/>
            <a:ext cx="5080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95" name="Equation" r:id="rId13" imgW="495000" imgH="457200" progId="Equation.DSMT4">
                    <p:embed/>
                  </p:oleObj>
                </mc:Choice>
                <mc:Fallback>
                  <p:oleObj name="Equation" r:id="rId13" imgW="495000" imgH="4572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5724" y="2250168"/>
                          <a:ext cx="5080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Rectangle 40"/>
          <p:cNvSpPr>
            <a:spLocks noChangeArrowheads="1"/>
          </p:cNvSpPr>
          <p:nvPr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pic>
        <p:nvPicPr>
          <p:cNvPr id="77" name="Picture 17" descr="AFIT(good)"/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80"/>
          <p:cNvSpPr/>
          <p:nvPr/>
        </p:nvSpPr>
        <p:spPr>
          <a:xfrm>
            <a:off x="6427004" y="1491668"/>
            <a:ext cx="2563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dirty="0" smtClean="0">
                <a:solidFill>
                  <a:srgbClr val="0000FF"/>
                </a:solidFill>
              </a:rPr>
              <a:t>What can you conclude about a feasible solution?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8918</TotalTime>
  <Words>533</Words>
  <Application>Microsoft Office PowerPoint</Application>
  <PresentationFormat>On-screen Show (4:3)</PresentationFormat>
  <Paragraphs>142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Standard PowerPoint Brief - Template</vt:lpstr>
      <vt:lpstr>Equation</vt:lpstr>
      <vt:lpstr>PowerPoint Presentation</vt:lpstr>
      <vt:lpstr>OPER 610 Lesson 02  Geometry of LPs: Feasible Regions, Contours, Optimality</vt:lpstr>
      <vt:lpstr>Geometric Solution (1 of 5)</vt:lpstr>
      <vt:lpstr>Common Software for LP</vt:lpstr>
      <vt:lpstr>Geometric Solution (2 of 5)</vt:lpstr>
      <vt:lpstr>Geometric Solution (3 of 5)</vt:lpstr>
      <vt:lpstr>Geometric Solution (4 of 5)</vt:lpstr>
      <vt:lpstr>Geometric Solution (5 of 5)</vt:lpstr>
      <vt:lpstr>Feasible Solution in Requirement Space Standard Form (1 of 2)</vt:lpstr>
      <vt:lpstr>Feasible Solution in Requirement Space Standard Form (2 of 2)</vt:lpstr>
      <vt:lpstr>Feasible Solution in Requirement Space Canonical Form (1 of 2)</vt:lpstr>
      <vt:lpstr>Feasible Solution in Requirement Space Canonical Form (2 of 2)</vt:lpstr>
      <vt:lpstr>Optimal Solution in Requirement Space Standard Form (2 constraints)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474</cp:revision>
  <dcterms:created xsi:type="dcterms:W3CDTF">2004-05-05T12:20:29Z</dcterms:created>
  <dcterms:modified xsi:type="dcterms:W3CDTF">2022-10-31T14:30:09Z</dcterms:modified>
</cp:coreProperties>
</file>