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8"/>
  </p:notesMasterIdLst>
  <p:handoutMasterIdLst>
    <p:handoutMasterId r:id="rId29"/>
  </p:handoutMasterIdLst>
  <p:sldIdLst>
    <p:sldId id="568" r:id="rId2"/>
    <p:sldId id="566" r:id="rId3"/>
    <p:sldId id="569" r:id="rId4"/>
    <p:sldId id="570" r:id="rId5"/>
    <p:sldId id="538" r:id="rId6"/>
    <p:sldId id="540" r:id="rId7"/>
    <p:sldId id="541" r:id="rId8"/>
    <p:sldId id="543" r:id="rId9"/>
    <p:sldId id="539" r:id="rId10"/>
    <p:sldId id="546" r:id="rId11"/>
    <p:sldId id="547" r:id="rId12"/>
    <p:sldId id="548" r:id="rId13"/>
    <p:sldId id="549" r:id="rId14"/>
    <p:sldId id="551" r:id="rId15"/>
    <p:sldId id="550" r:id="rId16"/>
    <p:sldId id="562" r:id="rId17"/>
    <p:sldId id="575" r:id="rId18"/>
    <p:sldId id="576" r:id="rId19"/>
    <p:sldId id="559" r:id="rId20"/>
    <p:sldId id="561" r:id="rId21"/>
    <p:sldId id="578" r:id="rId22"/>
    <p:sldId id="558" r:id="rId23"/>
    <p:sldId id="563" r:id="rId24"/>
    <p:sldId id="522" r:id="rId25"/>
    <p:sldId id="571" r:id="rId26"/>
    <p:sldId id="572" r:id="rId27"/>
  </p:sldIdLst>
  <p:sldSz cx="9144000" cy="6858000" type="screen4x3"/>
  <p:notesSz cx="7010400" cy="9296400"/>
  <p:defaultTextStyle>
    <a:defPPr>
      <a:defRPr lang="en-US"/>
    </a:defPPr>
    <a:lvl1pPr algn="l" rtl="0" fontAlgn="base">
      <a:spcBef>
        <a:spcPct val="50000"/>
      </a:spcBef>
      <a:spcAft>
        <a:spcPct val="0"/>
      </a:spcAft>
      <a:buChar char="•"/>
      <a:defRPr sz="2400" kern="1200">
        <a:solidFill>
          <a:schemeClr val="tx1"/>
        </a:solidFill>
        <a:latin typeface="Arial" charset="0"/>
        <a:ea typeface="+mn-ea"/>
        <a:cs typeface="+mn-cs"/>
      </a:defRPr>
    </a:lvl1pPr>
    <a:lvl2pPr marL="457200" algn="l" rtl="0" fontAlgn="base">
      <a:spcBef>
        <a:spcPct val="50000"/>
      </a:spcBef>
      <a:spcAft>
        <a:spcPct val="0"/>
      </a:spcAft>
      <a:buChar char="•"/>
      <a:defRPr sz="2400" kern="1200">
        <a:solidFill>
          <a:schemeClr val="tx1"/>
        </a:solidFill>
        <a:latin typeface="Arial" charset="0"/>
        <a:ea typeface="+mn-ea"/>
        <a:cs typeface="+mn-cs"/>
      </a:defRPr>
    </a:lvl2pPr>
    <a:lvl3pPr marL="914400" algn="l" rtl="0" fontAlgn="base">
      <a:spcBef>
        <a:spcPct val="50000"/>
      </a:spcBef>
      <a:spcAft>
        <a:spcPct val="0"/>
      </a:spcAft>
      <a:buChar char="•"/>
      <a:defRPr sz="2400" kern="1200">
        <a:solidFill>
          <a:schemeClr val="tx1"/>
        </a:solidFill>
        <a:latin typeface="Arial" charset="0"/>
        <a:ea typeface="+mn-ea"/>
        <a:cs typeface="+mn-cs"/>
      </a:defRPr>
    </a:lvl3pPr>
    <a:lvl4pPr marL="1371600" algn="l" rtl="0" fontAlgn="base">
      <a:spcBef>
        <a:spcPct val="50000"/>
      </a:spcBef>
      <a:spcAft>
        <a:spcPct val="0"/>
      </a:spcAft>
      <a:buChar char="•"/>
      <a:defRPr sz="2400" kern="1200">
        <a:solidFill>
          <a:schemeClr val="tx1"/>
        </a:solidFill>
        <a:latin typeface="Arial" charset="0"/>
        <a:ea typeface="+mn-ea"/>
        <a:cs typeface="+mn-cs"/>
      </a:defRPr>
    </a:lvl4pPr>
    <a:lvl5pPr marL="1828800" algn="l" rtl="0" fontAlgn="base">
      <a:spcBef>
        <a:spcPct val="50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CC00CC"/>
    <a:srgbClr val="FF99CC"/>
    <a:srgbClr val="00CC00"/>
    <a:srgbClr val="00602B"/>
    <a:srgbClr val="9900CC"/>
    <a:srgbClr val="800000"/>
    <a:srgbClr val="FFD357"/>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9" autoAdjust="0"/>
    <p:restoredTop sz="86434" autoAdjust="0"/>
  </p:normalViewPr>
  <p:slideViewPr>
    <p:cSldViewPr snapToGrid="0">
      <p:cViewPr varScale="1">
        <p:scale>
          <a:sx n="94" d="100"/>
          <a:sy n="94" d="100"/>
        </p:scale>
        <p:origin x="163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3"/>
            <a:ext cx="3037840" cy="4645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dirty="0"/>
          </a:p>
        </p:txBody>
      </p:sp>
      <p:sp>
        <p:nvSpPr>
          <p:cNvPr id="111619" name="Rectangle 3"/>
          <p:cNvSpPr>
            <a:spLocks noGrp="1" noChangeArrowheads="1"/>
          </p:cNvSpPr>
          <p:nvPr>
            <p:ph type="dt" sz="quarter" idx="1"/>
          </p:nvPr>
        </p:nvSpPr>
        <p:spPr bwMode="auto">
          <a:xfrm>
            <a:off x="3970938" y="3"/>
            <a:ext cx="3037840" cy="4645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dirty="0"/>
          </a:p>
        </p:txBody>
      </p:sp>
      <p:sp>
        <p:nvSpPr>
          <p:cNvPr id="111620" name="Rectangle 4"/>
          <p:cNvSpPr>
            <a:spLocks noGrp="1" noChangeArrowheads="1"/>
          </p:cNvSpPr>
          <p:nvPr>
            <p:ph type="ftr" sz="quarter" idx="2"/>
          </p:nvPr>
        </p:nvSpPr>
        <p:spPr bwMode="auto">
          <a:xfrm>
            <a:off x="0" y="8830214"/>
            <a:ext cx="3037840" cy="464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dirty="0"/>
          </a:p>
        </p:txBody>
      </p:sp>
      <p:sp>
        <p:nvSpPr>
          <p:cNvPr id="111621" name="Rectangle 5"/>
          <p:cNvSpPr>
            <a:spLocks noGrp="1" noChangeArrowheads="1"/>
          </p:cNvSpPr>
          <p:nvPr>
            <p:ph type="sldNum" sz="quarter" idx="3"/>
          </p:nvPr>
        </p:nvSpPr>
        <p:spPr bwMode="auto">
          <a:xfrm>
            <a:off x="3970938" y="8830214"/>
            <a:ext cx="3037840" cy="464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pPr>
              <a:defRPr/>
            </a:pPr>
            <a:fld id="{23FC9621-465A-4633-88AC-3C42FAE79B87}" type="slidenum">
              <a:rPr lang="en-US"/>
              <a:pPr>
                <a:defRPr/>
              </a:pPr>
              <a:t>‹#›</a:t>
            </a:fld>
            <a:endParaRPr lang="en-US" dirty="0"/>
          </a:p>
        </p:txBody>
      </p:sp>
    </p:spTree>
    <p:extLst>
      <p:ext uri="{BB962C8B-B14F-4D97-AF65-F5344CB8AC3E}">
        <p14:creationId xmlns:p14="http://schemas.microsoft.com/office/powerpoint/2010/main" val="2863734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3"/>
            <a:ext cx="3037840" cy="4645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dirty="0"/>
          </a:p>
        </p:txBody>
      </p:sp>
      <p:sp>
        <p:nvSpPr>
          <p:cNvPr id="60419" name="Rectangle 3"/>
          <p:cNvSpPr>
            <a:spLocks noGrp="1" noChangeArrowheads="1"/>
          </p:cNvSpPr>
          <p:nvPr>
            <p:ph type="dt" idx="1"/>
          </p:nvPr>
        </p:nvSpPr>
        <p:spPr bwMode="auto">
          <a:xfrm>
            <a:off x="3970938" y="3"/>
            <a:ext cx="3037840" cy="4645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701040" y="4415915"/>
            <a:ext cx="5608320" cy="41828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6"/>
          <p:cNvSpPr>
            <a:spLocks noGrp="1" noChangeArrowheads="1"/>
          </p:cNvSpPr>
          <p:nvPr>
            <p:ph type="ftr" sz="quarter" idx="4"/>
          </p:nvPr>
        </p:nvSpPr>
        <p:spPr bwMode="auto">
          <a:xfrm>
            <a:off x="0" y="8830214"/>
            <a:ext cx="3037840" cy="464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dirty="0"/>
          </a:p>
        </p:txBody>
      </p:sp>
      <p:sp>
        <p:nvSpPr>
          <p:cNvPr id="60423" name="Rectangle 7"/>
          <p:cNvSpPr>
            <a:spLocks noGrp="1" noChangeArrowheads="1"/>
          </p:cNvSpPr>
          <p:nvPr>
            <p:ph type="sldNum" sz="quarter" idx="5"/>
          </p:nvPr>
        </p:nvSpPr>
        <p:spPr bwMode="auto">
          <a:xfrm>
            <a:off x="3970938" y="8830214"/>
            <a:ext cx="3037840" cy="464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pPr>
              <a:defRPr/>
            </a:pPr>
            <a:fld id="{AEDD63FF-397F-4046-AF0D-8445F1F43690}" type="slidenum">
              <a:rPr lang="en-US"/>
              <a:pPr>
                <a:defRPr/>
              </a:pPr>
              <a:t>‹#›</a:t>
            </a:fld>
            <a:endParaRPr lang="en-US" dirty="0"/>
          </a:p>
        </p:txBody>
      </p:sp>
    </p:spTree>
    <p:extLst>
      <p:ext uri="{BB962C8B-B14F-4D97-AF65-F5344CB8AC3E}">
        <p14:creationId xmlns:p14="http://schemas.microsoft.com/office/powerpoint/2010/main" val="3278518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93</a:t>
            </a:r>
            <a:r>
              <a:rPr lang="en-US" baseline="30000" dirty="0" smtClean="0"/>
              <a:t>rd</a:t>
            </a:r>
            <a:r>
              <a:rPr lang="en-US" baseline="0" dirty="0" smtClean="0"/>
              <a:t> Aero                                      94</a:t>
            </a:r>
            <a:r>
              <a:rPr lang="en-US" baseline="30000" dirty="0" smtClean="0"/>
              <a:t>th</a:t>
            </a:r>
            <a:r>
              <a:rPr lang="en-US" baseline="0" dirty="0" smtClean="0"/>
              <a:t> Aero</a:t>
            </a:r>
          </a:p>
          <a:p>
            <a:r>
              <a:rPr lang="en-US" dirty="0" smtClean="0"/>
              <a:t>Lafayette</a:t>
            </a:r>
            <a:r>
              <a:rPr lang="en-US" baseline="0" dirty="0" smtClean="0"/>
              <a:t> Escadrille                      95</a:t>
            </a:r>
            <a:r>
              <a:rPr lang="en-US" baseline="30000" dirty="0" smtClean="0"/>
              <a:t>th</a:t>
            </a:r>
            <a:r>
              <a:rPr lang="en-US" baseline="0" dirty="0" smtClean="0"/>
              <a:t> Aero</a:t>
            </a:r>
            <a:endParaRPr lang="en-US" dirty="0"/>
          </a:p>
        </p:txBody>
      </p:sp>
      <p:sp>
        <p:nvSpPr>
          <p:cNvPr id="4" name="Slide Number Placeholder 3"/>
          <p:cNvSpPr>
            <a:spLocks noGrp="1"/>
          </p:cNvSpPr>
          <p:nvPr>
            <p:ph type="sldNum" sz="quarter" idx="10"/>
          </p:nvPr>
        </p:nvSpPr>
        <p:spPr/>
        <p:txBody>
          <a:bodyPr/>
          <a:lstStyle/>
          <a:p>
            <a:pPr>
              <a:defRPr/>
            </a:pPr>
            <a:fld id="{AEDD63FF-397F-4046-AF0D-8445F1F43690}" type="slidenum">
              <a:rPr lang="en-US" smtClean="0"/>
              <a:pPr>
                <a:defRPr/>
              </a:pPr>
              <a:t>2</a:t>
            </a:fld>
            <a:endParaRPr lang="en-US" dirty="0"/>
          </a:p>
        </p:txBody>
      </p:sp>
    </p:spTree>
    <p:extLst>
      <p:ext uri="{BB962C8B-B14F-4D97-AF65-F5344CB8AC3E}">
        <p14:creationId xmlns:p14="http://schemas.microsoft.com/office/powerpoint/2010/main" val="221581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Frisch was one of the founders of economics as a modern science. He made a number of significant advances in the field of economics and coined a number of new words including econometrics and macroeconomics. His 1926 paper on consumer theory helped set up Neo-</a:t>
            </a:r>
            <a:r>
              <a:rPr lang="en-US" dirty="0" err="1" smtClean="0"/>
              <a:t>Walrasian</a:t>
            </a:r>
            <a:r>
              <a:rPr lang="en-US" dirty="0" smtClean="0"/>
              <a:t> research. He formalized production theory (1965). In econometrics he worked on time series (1927) and linear regression analysis (1934). With Frederick Waugh, he introduced the celebrated Frisch–Waugh theorem (</a:t>
            </a:r>
            <a:r>
              <a:rPr lang="en-US" dirty="0" err="1" smtClean="0"/>
              <a:t>Econometrica</a:t>
            </a:r>
            <a:r>
              <a:rPr lang="en-US" dirty="0" smtClean="0"/>
              <a:t> 1933) (sometimes referred to as the Frisch–Waugh–Lovell theorem). In oligopoly theory he developed the conjectural variation approach. His 1933 work on impulse-propagation business cycles became one of the principles of modern New Classical business cycle theory. He also helped introduce econometric modeling to government economic planning and accounting. He was one of the founders of the Econometric Society and editor of </a:t>
            </a:r>
            <a:r>
              <a:rPr lang="en-US" dirty="0" err="1" smtClean="0"/>
              <a:t>Econometrica</a:t>
            </a:r>
            <a:r>
              <a:rPr lang="en-US" dirty="0" smtClean="0"/>
              <a:t> for over twenty years. The Frisch Medal, so named in his honor, is given every two years for the best paper published in the aforementioned </a:t>
            </a:r>
            <a:r>
              <a:rPr lang="en-US" dirty="0" err="1" smtClean="0"/>
              <a:t>Econometrica</a:t>
            </a:r>
            <a:r>
              <a:rPr lang="en-US" dirty="0" smtClean="0"/>
              <a:t> in the previous five years.</a:t>
            </a:r>
          </a:p>
          <a:p>
            <a:r>
              <a:rPr lang="en-US" dirty="0" smtClean="0"/>
              <a:t>Frisch's most important hobby was bee-keeping, for which Frisch performed genetic studies.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EDD63FF-397F-4046-AF0D-8445F1F43690}" type="slidenum">
              <a:rPr lang="en-US" smtClean="0"/>
              <a:pPr>
                <a:defRPr/>
              </a:pPr>
              <a:t>4</a:t>
            </a:fld>
            <a:endParaRPr lang="en-US" dirty="0"/>
          </a:p>
        </p:txBody>
      </p:sp>
    </p:spTree>
    <p:extLst>
      <p:ext uri="{BB962C8B-B14F-4D97-AF65-F5344CB8AC3E}">
        <p14:creationId xmlns:p14="http://schemas.microsoft.com/office/powerpoint/2010/main" val="1984462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EDD63FF-397F-4046-AF0D-8445F1F43690}" type="slidenum">
              <a:rPr lang="en-US" smtClean="0"/>
              <a:pPr>
                <a:defRPr/>
              </a:pPr>
              <a:t>10</a:t>
            </a:fld>
            <a:endParaRPr lang="en-US" dirty="0"/>
          </a:p>
        </p:txBody>
      </p:sp>
    </p:spTree>
    <p:extLst>
      <p:ext uri="{BB962C8B-B14F-4D97-AF65-F5344CB8AC3E}">
        <p14:creationId xmlns:p14="http://schemas.microsoft.com/office/powerpoint/2010/main" val="1917652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EDD63FF-397F-4046-AF0D-8445F1F43690}" type="slidenum">
              <a:rPr lang="en-US" smtClean="0"/>
              <a:pPr>
                <a:defRPr/>
              </a:pPr>
              <a:t>24</a:t>
            </a:fld>
            <a:endParaRPr lang="en-US" dirty="0"/>
          </a:p>
        </p:txBody>
      </p:sp>
    </p:spTree>
    <p:extLst>
      <p:ext uri="{BB962C8B-B14F-4D97-AF65-F5344CB8AC3E}">
        <p14:creationId xmlns:p14="http://schemas.microsoft.com/office/powerpoint/2010/main" val="69768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021" y="2130126"/>
            <a:ext cx="7771963" cy="147028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037" y="3885868"/>
            <a:ext cx="6399926" cy="1752871"/>
          </a:xfrm>
        </p:spPr>
        <p:txBody>
          <a:bodyPr/>
          <a:lstStyle>
            <a:lvl1pPr marL="0" indent="0" algn="ctr">
              <a:buNone/>
              <a:defRPr/>
            </a:lvl1pPr>
            <a:lvl2pPr marL="416606" indent="0" algn="ctr">
              <a:buNone/>
              <a:defRPr/>
            </a:lvl2pPr>
            <a:lvl3pPr marL="833212" indent="0" algn="ctr">
              <a:buNone/>
              <a:defRPr/>
            </a:lvl3pPr>
            <a:lvl4pPr marL="1249818" indent="0" algn="ctr">
              <a:buNone/>
              <a:defRPr/>
            </a:lvl4pPr>
            <a:lvl5pPr marL="1666424" indent="0" algn="ctr">
              <a:buNone/>
              <a:defRPr/>
            </a:lvl5pPr>
            <a:lvl6pPr marL="2083030" indent="0" algn="ctr">
              <a:buNone/>
              <a:defRPr/>
            </a:lvl6pPr>
            <a:lvl7pPr marL="2499638" indent="0" algn="ctr">
              <a:buNone/>
              <a:defRPr/>
            </a:lvl7pPr>
            <a:lvl8pPr marL="2916245" indent="0" algn="ctr">
              <a:buNone/>
              <a:defRPr/>
            </a:lvl8pPr>
            <a:lvl9pPr marL="3332849" indent="0" algn="ctr">
              <a:buNone/>
              <a:defRPr/>
            </a:lvl9pPr>
          </a:lstStyle>
          <a:p>
            <a:r>
              <a:rPr lang="en-US" smtClean="0"/>
              <a:t>Click to edit Master subtitle style</a:t>
            </a:r>
            <a:endParaRPr lang="en-US"/>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8687" y="-114754"/>
            <a:ext cx="2055142" cy="57807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890" y="-114754"/>
            <a:ext cx="6029971" cy="57807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8892" y="-114754"/>
            <a:ext cx="8224939" cy="5780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8890" y="1550619"/>
            <a:ext cx="4041828" cy="4115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0544" y="1550619"/>
            <a:ext cx="4043285" cy="4115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88890" y="1550619"/>
            <a:ext cx="4041828" cy="1988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88890" y="3676441"/>
            <a:ext cx="4041828" cy="1989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0544" y="1550619"/>
            <a:ext cx="4043285" cy="4115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8892" y="1550619"/>
            <a:ext cx="8224939" cy="1988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892" y="3676441"/>
            <a:ext cx="8224939" cy="1989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890" y="1550619"/>
            <a:ext cx="4041828"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0544" y="1550619"/>
            <a:ext cx="4043285"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348" y="273976"/>
            <a:ext cx="8229309" cy="11432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46" y="1534840"/>
            <a:ext cx="4040372"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346" y="2174595"/>
            <a:ext cx="4040372"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826" y="1534840"/>
            <a:ext cx="4041828"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4826" y="2174595"/>
            <a:ext cx="4041828"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45" y="272544"/>
            <a:ext cx="3007704" cy="1161887"/>
          </a:xfrm>
        </p:spPr>
        <p:txBody>
          <a:bodyPr anchor="b"/>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747" y="272543"/>
            <a:ext cx="5110910" cy="5853901"/>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345" y="1434428"/>
            <a:ext cx="3007704" cy="46920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smtClean="0"/>
              <a:t>Click to edit Master text styles</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030"/>
            <a:ext cx="5485235" cy="566599"/>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973" y="612504"/>
            <a:ext cx="5485235" cy="4115373"/>
          </a:xfrm>
        </p:spPr>
        <p:txBody>
          <a:bodyPr/>
          <a:lstStyle>
            <a:lvl1pPr marL="0" indent="0">
              <a:buNone/>
              <a:defRPr sz="2900"/>
            </a:lvl1pPr>
            <a:lvl2pPr marL="416606" indent="0">
              <a:buNone/>
              <a:defRPr sz="2600"/>
            </a:lvl2pPr>
            <a:lvl3pPr marL="833212" indent="0">
              <a:buNone/>
              <a:defRPr sz="2200"/>
            </a:lvl3pPr>
            <a:lvl4pPr marL="1249818" indent="0">
              <a:buNone/>
              <a:defRPr sz="1800"/>
            </a:lvl4pPr>
            <a:lvl5pPr marL="1666424" indent="0">
              <a:buNone/>
              <a:defRPr sz="1800"/>
            </a:lvl5pPr>
            <a:lvl6pPr marL="2083030" indent="0">
              <a:buNone/>
              <a:defRPr sz="1800"/>
            </a:lvl6pPr>
            <a:lvl7pPr marL="2499638" indent="0">
              <a:buNone/>
              <a:defRPr sz="1800"/>
            </a:lvl7pPr>
            <a:lvl8pPr marL="2916245" indent="0">
              <a:buNone/>
              <a:defRPr sz="1800"/>
            </a:lvl8pPr>
            <a:lvl9pPr marL="3332849" indent="0">
              <a:buNone/>
              <a:defRPr sz="1800"/>
            </a:lvl9pPr>
          </a:lstStyle>
          <a:p>
            <a:pPr lvl="0"/>
            <a:endParaRPr lang="en-US" noProof="0" dirty="0" smtClean="0"/>
          </a:p>
        </p:txBody>
      </p:sp>
      <p:sp>
        <p:nvSpPr>
          <p:cNvPr id="4" name="Text Placeholder 3"/>
          <p:cNvSpPr>
            <a:spLocks noGrp="1"/>
          </p:cNvSpPr>
          <p:nvPr>
            <p:ph type="body" sz="half" idx="2"/>
          </p:nvPr>
        </p:nvSpPr>
        <p:spPr>
          <a:xfrm>
            <a:off x="1792973" y="5367629"/>
            <a:ext cx="5485235" cy="8047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smtClean="0"/>
              <a:t>Click to edit Master text styles</a:t>
            </a: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4" name="Rectangle 40"/>
          <p:cNvSpPr>
            <a:spLocks noChangeArrowheads="1"/>
          </p:cNvSpPr>
          <p:nvPr userDrawn="1"/>
        </p:nvSpPr>
        <p:spPr bwMode="auto">
          <a:xfrm flipV="1">
            <a:off x="1" y="995081"/>
            <a:ext cx="9144002" cy="70698"/>
          </a:xfrm>
          <a:prstGeom prst="rect">
            <a:avLst/>
          </a:prstGeom>
          <a:gradFill rotWithShape="0">
            <a:gsLst>
              <a:gs pos="51000">
                <a:schemeClr val="accent2"/>
              </a:gs>
              <a:gs pos="100000">
                <a:srgbClr val="DDDDDD"/>
              </a:gs>
            </a:gsLst>
            <a:lin ang="0" scaled="1"/>
          </a:gradFill>
          <a:ln w="9525">
            <a:noFill/>
            <a:miter lim="800000"/>
            <a:headEnd/>
            <a:tailEnd/>
          </a:ln>
          <a:effectLst/>
        </p:spPr>
        <p:txBody>
          <a:bodyPr rot="10800000" wrap="none" lIns="83329" tIns="41665" rIns="83329" bIns="41665" anchor="ctr"/>
          <a:lstStyle/>
          <a:p>
            <a:pPr algn="ctr" eaLnBrk="0" hangingPunct="0">
              <a:defRPr/>
            </a:pPr>
            <a:endParaRPr lang="en-US" dirty="0">
              <a:cs typeface="+mn-cs"/>
            </a:endParaRPr>
          </a:p>
        </p:txBody>
      </p:sp>
      <p:sp>
        <p:nvSpPr>
          <p:cNvPr id="2051" name="Rectangle 2"/>
          <p:cNvSpPr>
            <a:spLocks noGrp="1" noChangeArrowheads="1"/>
          </p:cNvSpPr>
          <p:nvPr>
            <p:ph type="title"/>
          </p:nvPr>
        </p:nvSpPr>
        <p:spPr bwMode="auto">
          <a:xfrm>
            <a:off x="782150" y="-114753"/>
            <a:ext cx="6727641" cy="1143239"/>
          </a:xfrm>
          <a:prstGeom prst="rect">
            <a:avLst/>
          </a:prstGeom>
          <a:noFill/>
          <a:ln w="9525">
            <a:noFill/>
            <a:miter lim="800000"/>
            <a:headEnd/>
            <a:tailEnd/>
          </a:ln>
        </p:spPr>
        <p:txBody>
          <a:bodyPr vert="horz" wrap="square" lIns="91406" tIns="45703" rIns="91406" bIns="45703" numCol="1" anchor="ctr" anchorCtr="0" compatLnSpc="1">
            <a:prstTxWarp prst="textNoShape">
              <a:avLst/>
            </a:prstTxWarp>
          </a:bodyPr>
          <a:lstStyle/>
          <a:p>
            <a:pPr lvl="0"/>
            <a:r>
              <a:rPr lang="en-US" dirty="0" smtClean="0"/>
              <a:t>Click to edit Master title style</a:t>
            </a:r>
          </a:p>
        </p:txBody>
      </p:sp>
      <p:sp>
        <p:nvSpPr>
          <p:cNvPr id="2052" name="Rectangle 3"/>
          <p:cNvSpPr>
            <a:spLocks noGrp="1" noChangeArrowheads="1"/>
          </p:cNvSpPr>
          <p:nvPr>
            <p:ph type="body" idx="1"/>
          </p:nvPr>
        </p:nvSpPr>
        <p:spPr bwMode="auto">
          <a:xfrm>
            <a:off x="388891" y="1550618"/>
            <a:ext cx="8224939" cy="4115373"/>
          </a:xfrm>
          <a:prstGeom prst="rect">
            <a:avLst/>
          </a:prstGeom>
          <a:noFill/>
          <a:ln w="9525">
            <a:noFill/>
            <a:miter lim="800000"/>
            <a:headEnd/>
            <a:tailEnd/>
          </a:ln>
        </p:spPr>
        <p:txBody>
          <a:bodyPr vert="horz" wrap="square" lIns="91406" tIns="45703" rIns="91406" bIns="4570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9" name="Picture 17" descr="AFIT(good)"/>
          <p:cNvPicPr>
            <a:picLocks noChangeAspect="1" noChangeArrowheads="1"/>
          </p:cNvPicPr>
          <p:nvPr userDrawn="1"/>
        </p:nvPicPr>
        <p:blipFill>
          <a:blip r:embed="rId17" cstate="print">
            <a:duotone>
              <a:prstClr val="black"/>
              <a:schemeClr val="accent2">
                <a:tint val="45000"/>
                <a:satMod val="400000"/>
              </a:schemeClr>
            </a:duotone>
          </a:blip>
          <a:srcRect/>
          <a:stretch>
            <a:fillRect/>
          </a:stretch>
        </p:blipFill>
        <p:spPr bwMode="auto">
          <a:xfrm>
            <a:off x="7682495" y="208539"/>
            <a:ext cx="1328342" cy="627528"/>
          </a:xfrm>
          <a:prstGeom prst="rect">
            <a:avLst/>
          </a:prstGeom>
          <a:noFill/>
          <a:ln w="9525">
            <a:noFill/>
            <a:miter lim="800000"/>
            <a:headEnd/>
            <a:tailEnd/>
          </a:ln>
        </p:spPr>
      </p:pic>
      <p:pic>
        <p:nvPicPr>
          <p:cNvPr id="7" name="Picture 33" descr="chrmblue_std small"/>
          <p:cNvPicPr>
            <a:picLocks noChangeAspect="1" noChangeArrowheads="1"/>
          </p:cNvPicPr>
          <p:nvPr userDrawn="1"/>
        </p:nvPicPr>
        <p:blipFill>
          <a:blip r:embed="rId18" cstate="print"/>
          <a:srcRect/>
          <a:stretch>
            <a:fillRect/>
          </a:stretch>
        </p:blipFill>
        <p:spPr bwMode="auto">
          <a:xfrm>
            <a:off x="37078" y="208539"/>
            <a:ext cx="616536" cy="567588"/>
          </a:xfrm>
          <a:prstGeom prst="rect">
            <a:avLst/>
          </a:prstGeom>
          <a:noFill/>
          <a:ln w="9525">
            <a:noFill/>
            <a:miter lim="800000"/>
            <a:headEnd/>
            <a:tailEnd/>
          </a:ln>
        </p:spPr>
      </p:pic>
      <p:pic>
        <p:nvPicPr>
          <p:cNvPr id="8" name="Picture 2" descr="United States Space Force logo.svg"/>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b="21708"/>
          <a:stretch/>
        </p:blipFill>
        <p:spPr bwMode="auto">
          <a:xfrm>
            <a:off x="433477" y="181169"/>
            <a:ext cx="651596" cy="59495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Lst>
  <p:transition advClick="0"/>
  <p:timing>
    <p:tnLst>
      <p:par>
        <p:cTn id="1" dur="indefinite" restart="never" nodeType="tmRoot"/>
      </p:par>
    </p:tnLst>
  </p:timing>
  <p:hf hdr="0" ftr="0"/>
  <p:txStyles>
    <p:titleStyle>
      <a:lvl1pPr algn="ctr" defTabSz="914314" rtl="0" eaLnBrk="0" fontAlgn="base" hangingPunct="0">
        <a:spcBef>
          <a:spcPct val="0"/>
        </a:spcBef>
        <a:spcAft>
          <a:spcPct val="0"/>
        </a:spcAft>
        <a:defRPr sz="3200" b="1">
          <a:solidFill>
            <a:schemeClr val="folHlink"/>
          </a:solidFill>
          <a:latin typeface="+mj-lt"/>
          <a:ea typeface="+mj-ea"/>
          <a:cs typeface="+mj-cs"/>
        </a:defRPr>
      </a:lvl1pPr>
      <a:lvl2pPr algn="ctr" defTabSz="914314" rtl="0" eaLnBrk="0" fontAlgn="base" hangingPunct="0">
        <a:spcBef>
          <a:spcPct val="0"/>
        </a:spcBef>
        <a:spcAft>
          <a:spcPct val="0"/>
        </a:spcAft>
        <a:defRPr sz="3600" b="1">
          <a:solidFill>
            <a:schemeClr val="folHlink"/>
          </a:solidFill>
          <a:latin typeface="Arial" charset="0"/>
        </a:defRPr>
      </a:lvl2pPr>
      <a:lvl3pPr algn="ctr" defTabSz="914314" rtl="0" eaLnBrk="0" fontAlgn="base" hangingPunct="0">
        <a:spcBef>
          <a:spcPct val="0"/>
        </a:spcBef>
        <a:spcAft>
          <a:spcPct val="0"/>
        </a:spcAft>
        <a:defRPr sz="3600" b="1">
          <a:solidFill>
            <a:schemeClr val="folHlink"/>
          </a:solidFill>
          <a:latin typeface="Arial" charset="0"/>
        </a:defRPr>
      </a:lvl3pPr>
      <a:lvl4pPr algn="ctr" defTabSz="914314" rtl="0" eaLnBrk="0" fontAlgn="base" hangingPunct="0">
        <a:spcBef>
          <a:spcPct val="0"/>
        </a:spcBef>
        <a:spcAft>
          <a:spcPct val="0"/>
        </a:spcAft>
        <a:defRPr sz="3600" b="1">
          <a:solidFill>
            <a:schemeClr val="folHlink"/>
          </a:solidFill>
          <a:latin typeface="Arial" charset="0"/>
        </a:defRPr>
      </a:lvl4pPr>
      <a:lvl5pPr algn="ctr" defTabSz="914314" rtl="0" eaLnBrk="0" fontAlgn="base" hangingPunct="0">
        <a:spcBef>
          <a:spcPct val="0"/>
        </a:spcBef>
        <a:spcAft>
          <a:spcPct val="0"/>
        </a:spcAft>
        <a:defRPr sz="3600" b="1">
          <a:solidFill>
            <a:schemeClr val="folHlink"/>
          </a:solidFill>
          <a:latin typeface="Arial" charset="0"/>
        </a:defRPr>
      </a:lvl5pPr>
      <a:lvl6pPr marL="416649" algn="ctr" defTabSz="914314" rtl="0" eaLnBrk="0" fontAlgn="base" hangingPunct="0">
        <a:spcBef>
          <a:spcPct val="0"/>
        </a:spcBef>
        <a:spcAft>
          <a:spcPct val="0"/>
        </a:spcAft>
        <a:defRPr sz="3600" b="1">
          <a:solidFill>
            <a:schemeClr val="folHlink"/>
          </a:solidFill>
          <a:latin typeface="Arial" charset="0"/>
        </a:defRPr>
      </a:lvl6pPr>
      <a:lvl7pPr marL="833298" algn="ctr" defTabSz="914314" rtl="0" eaLnBrk="0" fontAlgn="base" hangingPunct="0">
        <a:spcBef>
          <a:spcPct val="0"/>
        </a:spcBef>
        <a:spcAft>
          <a:spcPct val="0"/>
        </a:spcAft>
        <a:defRPr sz="3600" b="1">
          <a:solidFill>
            <a:schemeClr val="folHlink"/>
          </a:solidFill>
          <a:latin typeface="Arial" charset="0"/>
        </a:defRPr>
      </a:lvl7pPr>
      <a:lvl8pPr marL="1249947" algn="ctr" defTabSz="914314" rtl="0" eaLnBrk="0" fontAlgn="base" hangingPunct="0">
        <a:spcBef>
          <a:spcPct val="0"/>
        </a:spcBef>
        <a:spcAft>
          <a:spcPct val="0"/>
        </a:spcAft>
        <a:defRPr sz="3600" b="1">
          <a:solidFill>
            <a:schemeClr val="folHlink"/>
          </a:solidFill>
          <a:latin typeface="Arial" charset="0"/>
        </a:defRPr>
      </a:lvl8pPr>
      <a:lvl9pPr marL="1666596" algn="ctr" defTabSz="914314" rtl="0" eaLnBrk="0" fontAlgn="base" hangingPunct="0">
        <a:spcBef>
          <a:spcPct val="0"/>
        </a:spcBef>
        <a:spcAft>
          <a:spcPct val="0"/>
        </a:spcAft>
        <a:defRPr sz="3600" b="1">
          <a:solidFill>
            <a:schemeClr val="folHlink"/>
          </a:solidFill>
          <a:latin typeface="Arial" charset="0"/>
        </a:defRPr>
      </a:lvl9pPr>
    </p:titleStyle>
    <p:bodyStyle>
      <a:lvl1pPr marL="342868" indent="-342868" algn="l" defTabSz="914314" rtl="0" eaLnBrk="0" fontAlgn="base" hangingPunct="0">
        <a:spcBef>
          <a:spcPct val="20000"/>
        </a:spcBef>
        <a:spcAft>
          <a:spcPct val="0"/>
        </a:spcAft>
        <a:buChar char="•"/>
        <a:defRPr sz="2600">
          <a:solidFill>
            <a:schemeClr val="tx1"/>
          </a:solidFill>
          <a:latin typeface="+mn-lt"/>
          <a:ea typeface="+mn-ea"/>
          <a:cs typeface="+mn-cs"/>
        </a:defRPr>
      </a:lvl1pPr>
      <a:lvl2pPr marL="742157" indent="-284999" algn="l" defTabSz="914314" rtl="0" eaLnBrk="0" fontAlgn="base" hangingPunct="0">
        <a:spcBef>
          <a:spcPct val="20000"/>
        </a:spcBef>
        <a:spcAft>
          <a:spcPct val="0"/>
        </a:spcAft>
        <a:buChar char="•"/>
        <a:defRPr sz="2200">
          <a:solidFill>
            <a:schemeClr val="tx1"/>
          </a:solidFill>
          <a:latin typeface="+mn-lt"/>
        </a:defRPr>
      </a:lvl2pPr>
      <a:lvl3pPr marL="1142892" indent="-228578" algn="l" defTabSz="914314" rtl="0" eaLnBrk="0" fontAlgn="base" hangingPunct="0">
        <a:spcBef>
          <a:spcPct val="20000"/>
        </a:spcBef>
        <a:spcAft>
          <a:spcPct val="0"/>
        </a:spcAft>
        <a:buChar char="•"/>
        <a:defRPr sz="1800">
          <a:solidFill>
            <a:schemeClr val="tx1"/>
          </a:solidFill>
          <a:latin typeface="+mn-lt"/>
        </a:defRPr>
      </a:lvl3pPr>
      <a:lvl4pPr marL="1600048" indent="-228578" algn="l" defTabSz="914314" rtl="0" eaLnBrk="0" fontAlgn="base" hangingPunct="0">
        <a:spcBef>
          <a:spcPct val="20000"/>
        </a:spcBef>
        <a:spcAft>
          <a:spcPct val="0"/>
        </a:spcAft>
        <a:defRPr sz="1800">
          <a:solidFill>
            <a:schemeClr val="tx1"/>
          </a:solidFill>
          <a:latin typeface="+mn-lt"/>
        </a:defRPr>
      </a:lvl4pPr>
      <a:lvl5pPr marL="2057205" indent="-228578" algn="l" defTabSz="914314" rtl="0" eaLnBrk="0" fontAlgn="base" hangingPunct="0">
        <a:spcBef>
          <a:spcPct val="20000"/>
        </a:spcBef>
        <a:spcAft>
          <a:spcPct val="0"/>
        </a:spcAft>
        <a:buChar char="»"/>
        <a:defRPr sz="1800">
          <a:solidFill>
            <a:schemeClr val="tx1"/>
          </a:solidFill>
          <a:latin typeface="+mn-lt"/>
        </a:defRPr>
      </a:lvl5pPr>
      <a:lvl6pPr marL="2473854" indent="-228578" algn="l" defTabSz="914314" rtl="0" eaLnBrk="0" fontAlgn="base" hangingPunct="0">
        <a:spcBef>
          <a:spcPct val="20000"/>
        </a:spcBef>
        <a:spcAft>
          <a:spcPct val="0"/>
        </a:spcAft>
        <a:buChar char="»"/>
        <a:defRPr sz="1800">
          <a:solidFill>
            <a:schemeClr val="tx1"/>
          </a:solidFill>
          <a:latin typeface="+mn-lt"/>
        </a:defRPr>
      </a:lvl6pPr>
      <a:lvl7pPr marL="2890503" indent="-228578" algn="l" defTabSz="914314" rtl="0" eaLnBrk="0" fontAlgn="base" hangingPunct="0">
        <a:spcBef>
          <a:spcPct val="20000"/>
        </a:spcBef>
        <a:spcAft>
          <a:spcPct val="0"/>
        </a:spcAft>
        <a:buChar char="»"/>
        <a:defRPr sz="1800">
          <a:solidFill>
            <a:schemeClr val="tx1"/>
          </a:solidFill>
          <a:latin typeface="+mn-lt"/>
        </a:defRPr>
      </a:lvl7pPr>
      <a:lvl8pPr marL="3307153" indent="-228578" algn="l" defTabSz="914314" rtl="0" eaLnBrk="0" fontAlgn="base" hangingPunct="0">
        <a:spcBef>
          <a:spcPct val="20000"/>
        </a:spcBef>
        <a:spcAft>
          <a:spcPct val="0"/>
        </a:spcAft>
        <a:buChar char="»"/>
        <a:defRPr sz="1800">
          <a:solidFill>
            <a:schemeClr val="tx1"/>
          </a:solidFill>
          <a:latin typeface="+mn-lt"/>
        </a:defRPr>
      </a:lvl8pPr>
      <a:lvl9pPr marL="3723801" indent="-228578" algn="l" defTabSz="914314" rtl="0" eaLnBrk="0" fontAlgn="base" hangingPunct="0">
        <a:spcBef>
          <a:spcPct val="20000"/>
        </a:spcBef>
        <a:spcAft>
          <a:spcPct val="0"/>
        </a:spcAft>
        <a:buChar char="»"/>
        <a:defRPr sz="1800">
          <a:solidFill>
            <a:schemeClr val="tx1"/>
          </a:solidFill>
          <a:latin typeface="+mn-lt"/>
        </a:defRPr>
      </a:lvl9pPr>
    </p:bodyStyle>
    <p:otherStyle>
      <a:defPPr>
        <a:defRPr lang="en-US"/>
      </a:defPPr>
      <a:lvl1pPr marL="0" algn="l" defTabSz="833298" rtl="0" eaLnBrk="1" latinLnBrk="0" hangingPunct="1">
        <a:defRPr sz="1600" kern="1200">
          <a:solidFill>
            <a:schemeClr val="tx1"/>
          </a:solidFill>
          <a:latin typeface="+mn-lt"/>
          <a:ea typeface="+mn-ea"/>
          <a:cs typeface="+mn-cs"/>
        </a:defRPr>
      </a:lvl1pPr>
      <a:lvl2pPr marL="416649" algn="l" defTabSz="833298" rtl="0" eaLnBrk="1" latinLnBrk="0" hangingPunct="1">
        <a:defRPr sz="1600" kern="1200">
          <a:solidFill>
            <a:schemeClr val="tx1"/>
          </a:solidFill>
          <a:latin typeface="+mn-lt"/>
          <a:ea typeface="+mn-ea"/>
          <a:cs typeface="+mn-cs"/>
        </a:defRPr>
      </a:lvl2pPr>
      <a:lvl3pPr marL="833298" algn="l" defTabSz="833298" rtl="0" eaLnBrk="1" latinLnBrk="0" hangingPunct="1">
        <a:defRPr sz="1600" kern="1200">
          <a:solidFill>
            <a:schemeClr val="tx1"/>
          </a:solidFill>
          <a:latin typeface="+mn-lt"/>
          <a:ea typeface="+mn-ea"/>
          <a:cs typeface="+mn-cs"/>
        </a:defRPr>
      </a:lvl3pPr>
      <a:lvl4pPr marL="1249947" algn="l" defTabSz="833298" rtl="0" eaLnBrk="1" latinLnBrk="0" hangingPunct="1">
        <a:defRPr sz="1600" kern="1200">
          <a:solidFill>
            <a:schemeClr val="tx1"/>
          </a:solidFill>
          <a:latin typeface="+mn-lt"/>
          <a:ea typeface="+mn-ea"/>
          <a:cs typeface="+mn-cs"/>
        </a:defRPr>
      </a:lvl4pPr>
      <a:lvl5pPr marL="1666596" algn="l" defTabSz="833298" rtl="0" eaLnBrk="1" latinLnBrk="0" hangingPunct="1">
        <a:defRPr sz="1600" kern="1200">
          <a:solidFill>
            <a:schemeClr val="tx1"/>
          </a:solidFill>
          <a:latin typeface="+mn-lt"/>
          <a:ea typeface="+mn-ea"/>
          <a:cs typeface="+mn-cs"/>
        </a:defRPr>
      </a:lvl5pPr>
      <a:lvl6pPr marL="2083245" algn="l" defTabSz="833298" rtl="0" eaLnBrk="1" latinLnBrk="0" hangingPunct="1">
        <a:defRPr sz="1600" kern="1200">
          <a:solidFill>
            <a:schemeClr val="tx1"/>
          </a:solidFill>
          <a:latin typeface="+mn-lt"/>
          <a:ea typeface="+mn-ea"/>
          <a:cs typeface="+mn-cs"/>
        </a:defRPr>
      </a:lvl6pPr>
      <a:lvl7pPr marL="2499895" algn="l" defTabSz="833298" rtl="0" eaLnBrk="1" latinLnBrk="0" hangingPunct="1">
        <a:defRPr sz="1600" kern="1200">
          <a:solidFill>
            <a:schemeClr val="tx1"/>
          </a:solidFill>
          <a:latin typeface="+mn-lt"/>
          <a:ea typeface="+mn-ea"/>
          <a:cs typeface="+mn-cs"/>
        </a:defRPr>
      </a:lvl7pPr>
      <a:lvl8pPr marL="2916545" algn="l" defTabSz="833298" rtl="0" eaLnBrk="1" latinLnBrk="0" hangingPunct="1">
        <a:defRPr sz="1600" kern="1200">
          <a:solidFill>
            <a:schemeClr val="tx1"/>
          </a:solidFill>
          <a:latin typeface="+mn-lt"/>
          <a:ea typeface="+mn-ea"/>
          <a:cs typeface="+mn-cs"/>
        </a:defRPr>
      </a:lvl8pPr>
      <a:lvl9pPr marL="3333193" algn="l" defTabSz="83329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29.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29.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41.jpe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upload.wikimedia.org/wikipedia/commons/c/c5/103rd_Aero_Squadron_-_Spad_XIII.jpg" TargetMode="External"/><Relationship Id="rId3" Type="http://schemas.openxmlformats.org/officeDocument/2006/relationships/image" Target="../media/image4.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hyperlink" Target="//upload.wikimedia.org/wikipedia/commons/3/30/95th_Aero_Squadron_-_SPAD_XIII.jpg" TargetMode="External"/><Relationship Id="rId5" Type="http://schemas.openxmlformats.org/officeDocument/2006/relationships/image" Target="../media/image5.jpeg"/><Relationship Id="rId4" Type="http://schemas.openxmlformats.org/officeDocument/2006/relationships/hyperlink" Target="//upload.wikimedia.org/wikipedia/commons/7/7a/SPAD_XIII_USAF.jpg" TargetMode="External"/><Relationship Id="rId9"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10.png"/><Relationship Id="rId2" Type="http://schemas.openxmlformats.org/officeDocument/2006/relationships/image" Target="../media/image8.emf"/><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1.emf"/><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Homework #13 Feedback</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Nice work on the transformations.</a:t>
                </a:r>
              </a:p>
              <a:p>
                <a:r>
                  <a:rPr lang="en-US" dirty="0" smtClean="0"/>
                  <a:t>What patterns did you notice in the feasible region, with respect to convergence?</a:t>
                </a:r>
              </a:p>
              <a:p>
                <a:r>
                  <a:rPr lang="en-US" dirty="0" smtClean="0"/>
                  <a:t>Who tried different Q-values?  L-values?  </a:t>
                </a:r>
                <a14:m>
                  <m:oMath xmlns:m="http://schemas.openxmlformats.org/officeDocument/2006/math">
                    <m:r>
                      <a:rPr lang="en-US" b="0" i="1" smtClean="0">
                        <a:latin typeface="Cambria Math" panose="02040503050406030204" pitchFamily="18" charset="0"/>
                      </a:rPr>
                      <m:t>𝛼</m:t>
                    </m:r>
                  </m:oMath>
                </a14:m>
                <a:r>
                  <a:rPr lang="en-US" dirty="0" smtClean="0"/>
                  <a:t>-values?</a:t>
                </a:r>
              </a:p>
              <a:p>
                <a:pPr lvl="1"/>
                <a:endParaRPr lang="en-US" dirty="0" smtClean="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1186" t="-1333"/>
                </a:stretch>
              </a:blipFill>
            </p:spPr>
            <p:txBody>
              <a:bodyPr/>
              <a:lstStyle/>
              <a:p>
                <a:r>
                  <a:rPr lang="en-US">
                    <a:noFill/>
                  </a:rPr>
                  <a:t> </a:t>
                </a:r>
              </a:p>
            </p:txBody>
          </p:sp>
        </mc:Fallback>
      </mc:AlternateContent>
    </p:spTree>
    <p:extLst>
      <p:ext uri="{BB962C8B-B14F-4D97-AF65-F5344CB8AC3E}">
        <p14:creationId xmlns:p14="http://schemas.microsoft.com/office/powerpoint/2010/main" val="3874818299"/>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1824" y="2864951"/>
            <a:ext cx="3739068" cy="3883713"/>
          </a:xfrm>
          <a:prstGeom prst="rect">
            <a:avLst/>
          </a:prstGeom>
        </p:spPr>
      </p:pic>
      <p:pic>
        <p:nvPicPr>
          <p:cNvPr id="3" name="Picture 2"/>
          <p:cNvPicPr>
            <a:picLocks noChangeAspect="1"/>
          </p:cNvPicPr>
          <p:nvPr/>
        </p:nvPicPr>
        <p:blipFill>
          <a:blip r:embed="rId4"/>
          <a:stretch>
            <a:fillRect/>
          </a:stretch>
        </p:blipFill>
        <p:spPr>
          <a:xfrm>
            <a:off x="4414560" y="3171576"/>
            <a:ext cx="4624586" cy="3421659"/>
          </a:xfrm>
          <a:prstGeom prst="rect">
            <a:avLst/>
          </a:prstGeom>
        </p:spPr>
      </p:pic>
      <mc:AlternateContent xmlns:mc="http://schemas.openxmlformats.org/markup-compatibility/2006" xmlns:a14="http://schemas.microsoft.com/office/drawing/2010/main">
        <mc:Choice Requires="a14">
          <p:sp>
            <p:nvSpPr>
              <p:cNvPr id="6" name="Title 5"/>
              <p:cNvSpPr>
                <a:spLocks noGrp="1"/>
              </p:cNvSpPr>
              <p:nvPr>
                <p:ph type="title"/>
              </p:nvPr>
            </p:nvSpPr>
            <p:spPr/>
            <p:txBody>
              <a:bodyPr/>
              <a:lstStyle/>
              <a:p>
                <a:r>
                  <a:rPr lang="en-US" dirty="0" smtClean="0"/>
                  <a:t>Example Problem BP</a:t>
                </a:r>
                <a:br>
                  <a:rPr lang="en-US" dirty="0" smtClean="0"/>
                </a:br>
                <a:r>
                  <a:rPr lang="en-US" sz="2400" dirty="0" smtClean="0">
                    <a:solidFill>
                      <a:srgbClr val="0000FF"/>
                    </a:solidFill>
                  </a:rPr>
                  <a:t>(</a:t>
                </a:r>
                <a14:m>
                  <m:oMath xmlns:m="http://schemas.openxmlformats.org/officeDocument/2006/math">
                    <m:r>
                      <a:rPr lang="en-US" sz="2400" b="0" i="1" dirty="0">
                        <a:solidFill>
                          <a:srgbClr val="0000FF"/>
                        </a:solidFill>
                        <a:latin typeface="Cambria Math" panose="02040503050406030204" pitchFamily="18" charset="0"/>
                        <a:sym typeface="Symbol"/>
                      </a:rPr>
                      <m:t>𝜇</m:t>
                    </m:r>
                    <m:r>
                      <a:rPr lang="en-US" sz="2400" i="1" dirty="0" smtClean="0">
                        <a:solidFill>
                          <a:srgbClr val="0000FF"/>
                        </a:solidFill>
                        <a:latin typeface="Cambria Math" panose="02040503050406030204" pitchFamily="18" charset="0"/>
                        <a:sym typeface="Symbol"/>
                      </a:rPr>
                      <m:t>=100</m:t>
                    </m:r>
                  </m:oMath>
                </a14:m>
                <a:r>
                  <a:rPr lang="en-US" sz="2400" dirty="0" smtClean="0">
                    <a:solidFill>
                      <a:srgbClr val="0000FF"/>
                    </a:solidFill>
                  </a:rPr>
                  <a:t>)</a:t>
                </a:r>
                <a:endParaRPr lang="en-US" dirty="0">
                  <a:solidFill>
                    <a:srgbClr val="0000FF"/>
                  </a:solidFill>
                </a:endParaRPr>
              </a:p>
            </p:txBody>
          </p:sp>
        </mc:Choice>
        <mc:Fallback xmlns="">
          <p:sp>
            <p:nvSpPr>
              <p:cNvPr id="6" name="Title 5"/>
              <p:cNvSpPr>
                <a:spLocks noGrp="1" noRot="1" noChangeAspect="1" noMove="1" noResize="1" noEditPoints="1" noAdjustHandles="1" noChangeArrowheads="1" noChangeShapeType="1" noTextEdit="1"/>
              </p:cNvSpPr>
              <p:nvPr>
                <p:ph type="title"/>
              </p:nvPr>
            </p:nvSpPr>
            <p:spPr>
              <a:blipFill rotWithShape="0">
                <a:blip r:embed="rId5"/>
                <a:stretch>
                  <a:fillRect b="-3723"/>
                </a:stretch>
              </a:blipFill>
            </p:spPr>
            <p:txBody>
              <a:bodyPr/>
              <a:lstStyle/>
              <a:p>
                <a:r>
                  <a:rPr lang="en-US">
                    <a:noFill/>
                  </a:rPr>
                  <a:t> </a:t>
                </a:r>
              </a:p>
            </p:txBody>
          </p:sp>
        </mc:Fallback>
      </mc:AlternateContent>
      <p:sp>
        <p:nvSpPr>
          <p:cNvPr id="13" name="Oval 12"/>
          <p:cNvSpPr/>
          <p:nvPr/>
        </p:nvSpPr>
        <p:spPr bwMode="auto">
          <a:xfrm>
            <a:off x="1898910" y="4991734"/>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4" name="Oval 13"/>
          <p:cNvSpPr/>
          <p:nvPr/>
        </p:nvSpPr>
        <p:spPr bwMode="auto">
          <a:xfrm>
            <a:off x="6837983" y="4899555"/>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5" name="Rectangle 14"/>
              <p:cNvSpPr/>
              <p:nvPr/>
            </p:nvSpPr>
            <p:spPr bwMode="auto">
              <a:xfrm>
                <a:off x="1266092" y="1139788"/>
                <a:ext cx="6436398" cy="14413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14:m>
                  <m:oMathPara xmlns:m="http://schemas.openxmlformats.org/officeDocument/2006/math">
                    <m:oMathParaPr>
                      <m:jc m:val="centerGroup"/>
                    </m:oMathParaPr>
                    <m:oMath xmlns:m="http://schemas.openxmlformats.org/officeDocument/2006/math">
                      <m:m>
                        <m:mPr>
                          <m:mcs>
                            <m:mc>
                              <m:mcPr>
                                <m:count m:val="2"/>
                                <m:mcJc m:val="center"/>
                              </m:mcPr>
                            </m:mc>
                          </m:mcs>
                          <m:ctrlPr>
                            <a:rPr kumimoji="0" lang="en-US" sz="20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2000" b="0" i="1" u="none" strike="noStrike" cap="none" normalizeH="0" baseline="0" smtClean="0">
                                <a:ln>
                                  <a:noFill/>
                                </a:ln>
                                <a:solidFill>
                                  <a:schemeClr val="tx1"/>
                                </a:solidFill>
                                <a:effectLst/>
                                <a:latin typeface="Cambria Math" panose="02040503050406030204" pitchFamily="18" charset="0"/>
                              </a:rPr>
                              <m:t>𝑚</m:t>
                            </m:r>
                            <m:r>
                              <a:rPr kumimoji="0" lang="en-US" sz="2000" b="0" i="1" u="none" strike="noStrike" cap="none" normalizeH="0" baseline="0" smtClean="0">
                                <a:ln>
                                  <a:noFill/>
                                </a:ln>
                                <a:solidFill>
                                  <a:schemeClr val="tx1"/>
                                </a:solidFill>
                                <a:effectLst/>
                                <a:latin typeface="Cambria Math" panose="02040503050406030204" pitchFamily="18" charset="0"/>
                              </a:rPr>
                              <m:t>𝑖𝑛</m:t>
                            </m:r>
                          </m:e>
                          <m:e>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+4</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r>
                              <a:rPr kumimoji="0" lang="en-US" sz="2000" b="0" i="1" u="none" strike="noStrike" cap="none" normalizeH="0" baseline="0" smtClean="0">
                                <a:ln>
                                  <a:noFill/>
                                </a:ln>
                                <a:solidFill>
                                  <a:schemeClr val="tx1"/>
                                </a:solidFill>
                                <a:effectLst/>
                                <a:latin typeface="Cambria Math" panose="02040503050406030204" pitchFamily="18" charset="0"/>
                              </a:rPr>
                              <m:t>𝜇</m:t>
                            </m:r>
                            <m:d>
                              <m:dPr>
                                <m:ctrlPr>
                                  <a:rPr kumimoji="0" lang="en-US" sz="2000" b="0" i="1" u="none" strike="noStrike" cap="none" normalizeH="0" baseline="0" smtClean="0">
                                    <a:ln>
                                      <a:noFill/>
                                    </a:ln>
                                    <a:solidFill>
                                      <a:schemeClr val="tx1"/>
                                    </a:solidFill>
                                    <a:effectLst/>
                                    <a:latin typeface="Cambria Math" panose="02040503050406030204" pitchFamily="18" charset="0"/>
                                  </a:rPr>
                                </m:ctrlPr>
                              </m:dPr>
                              <m:e>
                                <m:func>
                                  <m:funcPr>
                                    <m:ctrlPr>
                                      <a:rPr kumimoji="0" lang="en-US" sz="2000" b="0" i="1" u="none" strike="noStrike" cap="none" normalizeH="0" baseline="0" smtClean="0">
                                        <a:ln>
                                          <a:noFill/>
                                        </a:ln>
                                        <a:solidFill>
                                          <a:schemeClr val="tx1"/>
                                        </a:solidFill>
                                        <a:effectLst/>
                                        <a:latin typeface="Cambria Math" panose="02040503050406030204" pitchFamily="18" charset="0"/>
                                      </a:rPr>
                                    </m:ctrlPr>
                                  </m:funcPr>
                                  <m:fName>
                                    <m:r>
                                      <m:rPr>
                                        <m:sty m:val="p"/>
                                      </m:rPr>
                                      <a:rPr kumimoji="0" lang="en-US" sz="2000" b="0" i="0" u="none" strike="noStrike" cap="none" normalizeH="0" baseline="0" smtClean="0">
                                        <a:ln>
                                          <a:noFill/>
                                        </a:ln>
                                        <a:solidFill>
                                          <a:schemeClr val="tx1"/>
                                        </a:solidFill>
                                        <a:effectLst/>
                                        <a:latin typeface="Cambria Math" panose="02040503050406030204" pitchFamily="18" charset="0"/>
                                      </a:rPr>
                                      <m:t>ln</m:t>
                                    </m:r>
                                  </m:fName>
                                  <m:e>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e>
                                </m:func>
                                <m:r>
                                  <a:rPr kumimoji="0" lang="en-US" sz="2000" b="0" i="1" u="none" strike="noStrike" cap="none" normalizeH="0" baseline="0" smtClean="0">
                                    <a:ln>
                                      <a:noFill/>
                                    </a:ln>
                                    <a:solidFill>
                                      <a:schemeClr val="tx1"/>
                                    </a:solidFill>
                                    <a:effectLst/>
                                    <a:latin typeface="Cambria Math" panose="02040503050406030204" pitchFamily="18" charset="0"/>
                                  </a:rPr>
                                  <m:t>+</m:t>
                                </m:r>
                                <m:func>
                                  <m:funcPr>
                                    <m:ctrlPr>
                                      <a:rPr kumimoji="0" lang="en-US" sz="2000" b="0" i="1" u="none" strike="noStrike" cap="none" normalizeH="0" baseline="0" smtClean="0">
                                        <a:ln>
                                          <a:noFill/>
                                        </a:ln>
                                        <a:solidFill>
                                          <a:schemeClr val="tx1"/>
                                        </a:solidFill>
                                        <a:effectLst/>
                                        <a:latin typeface="Cambria Math" panose="02040503050406030204" pitchFamily="18" charset="0"/>
                                      </a:rPr>
                                    </m:ctrlPr>
                                  </m:funcPr>
                                  <m:fName>
                                    <m:r>
                                      <m:rPr>
                                        <m:sty m:val="p"/>
                                      </m:rPr>
                                      <a:rPr kumimoji="0" lang="en-US" sz="2000" b="0" i="0" u="none" strike="noStrike" cap="none" normalizeH="0" baseline="0" smtClean="0">
                                        <a:ln>
                                          <a:noFill/>
                                        </a:ln>
                                        <a:solidFill>
                                          <a:schemeClr val="tx1"/>
                                        </a:solidFill>
                                        <a:effectLst/>
                                        <a:latin typeface="Cambria Math" panose="02040503050406030204" pitchFamily="18" charset="0"/>
                                      </a:rPr>
                                      <m:t>ln</m:t>
                                    </m:r>
                                  </m:fName>
                                  <m:e>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e>
                                </m:func>
                                <m:r>
                                  <a:rPr kumimoji="0" lang="en-US" sz="2000" b="0" i="1" u="none" strike="noStrike" cap="none" normalizeH="0" baseline="0" smtClean="0">
                                    <a:ln>
                                      <a:noFill/>
                                    </a:ln>
                                    <a:solidFill>
                                      <a:schemeClr val="tx1"/>
                                    </a:solidFill>
                                    <a:effectLst/>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e>
                                </m:func>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4</m:t>
                                        </m:r>
                                      </m:sub>
                                    </m:sSub>
                                  </m:e>
                                </m:func>
                                <m:r>
                                  <a:rPr lang="en-US" sz="2000" b="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5</m:t>
                                        </m:r>
                                      </m:sub>
                                    </m:sSub>
                                  </m:e>
                                </m:func>
                              </m:e>
                            </m:d>
                          </m:e>
                        </m:mr>
                        <m:mr>
                          <m:e>
                            <m:r>
                              <a:rPr kumimoji="0" lang="en-US" sz="2000" b="0" i="1" u="none" strike="noStrike" cap="none" normalizeH="0" baseline="0" smtClean="0">
                                <a:ln>
                                  <a:noFill/>
                                </a:ln>
                                <a:solidFill>
                                  <a:schemeClr val="tx1"/>
                                </a:solidFill>
                                <a:effectLst/>
                                <a:latin typeface="Cambria Math" panose="02040503050406030204" pitchFamily="18" charset="0"/>
                              </a:rPr>
                              <m:t>𝑠</m:t>
                            </m:r>
                            <m:r>
                              <a:rPr kumimoji="0" lang="en-US" sz="2000" b="0" i="1" u="none" strike="noStrike" cap="none" normalizeH="0" baseline="0" smtClean="0">
                                <a:ln>
                                  <a:noFill/>
                                </a:ln>
                                <a:solidFill>
                                  <a:schemeClr val="tx1"/>
                                </a:solidFill>
                                <a:effectLst/>
                                <a:latin typeface="Cambria Math" panose="02040503050406030204" pitchFamily="18" charset="0"/>
                              </a:rPr>
                              <m:t>.</m:t>
                            </m:r>
                            <m:r>
                              <a:rPr kumimoji="0" lang="en-US" sz="2000" b="0" i="1" u="none" strike="noStrike" cap="none" normalizeH="0" baseline="0" smtClean="0">
                                <a:ln>
                                  <a:noFill/>
                                </a:ln>
                                <a:solidFill>
                                  <a:schemeClr val="tx1"/>
                                </a:solidFill>
                                <a:effectLst/>
                                <a:latin typeface="Cambria Math" panose="02040503050406030204" pitchFamily="18" charset="0"/>
                              </a:rPr>
                              <m:t>𝑡</m:t>
                            </m:r>
                            <m:r>
                              <a:rPr kumimoji="0" lang="en-US" sz="2000" b="0" i="1" u="none" strike="noStrike" cap="none" normalizeH="0" baseline="0" smtClean="0">
                                <a:ln>
                                  <a:noFill/>
                                </a:ln>
                                <a:solidFill>
                                  <a:schemeClr val="tx1"/>
                                </a:solidFill>
                                <a:effectLst/>
                                <a:latin typeface="Cambria Math" panose="02040503050406030204" pitchFamily="18" charset="0"/>
                              </a:rPr>
                              <m:t>.</m:t>
                            </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3</m:t>
                                </m:r>
                              </m:sub>
                            </m:sSub>
                            <m:r>
                              <a:rPr kumimoji="0" lang="en-US" sz="2000" b="0" i="1" u="none" strike="noStrike" cap="none" normalizeH="0" baseline="0" smtClean="0">
                                <a:ln>
                                  <a:noFill/>
                                </a:ln>
                                <a:solidFill>
                                  <a:schemeClr val="tx1"/>
                                </a:solidFill>
                                <a:effectLst/>
                                <a:latin typeface="Cambria Math" panose="02040503050406030204" pitchFamily="18" charset="0"/>
                              </a:rPr>
                              <m:t>=5</m:t>
                            </m:r>
                          </m:e>
                        </m:mr>
                        <m:mr>
                          <m:e/>
                          <m:e>
                            <m:r>
                              <a:rPr kumimoji="0" lang="en-US" sz="2000" b="0" i="1" u="none" strike="noStrike" cap="none" normalizeH="0" baseline="0" smtClean="0">
                                <a:ln>
                                  <a:noFill/>
                                </a:ln>
                                <a:solidFill>
                                  <a:schemeClr val="tx1"/>
                                </a:solidFill>
                                <a:effectLst/>
                                <a:latin typeface="Cambria Math" panose="02040503050406030204" pitchFamily="18" charset="0"/>
                              </a:rPr>
                              <m:t>1</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4</m:t>
                                </m:r>
                              </m:sub>
                            </m:sSub>
                            <m:r>
                              <a:rPr kumimoji="0" lang="en-US" sz="2000" b="0" i="1" u="none" strike="noStrike" cap="none" normalizeH="0" baseline="0" smtClean="0">
                                <a:ln>
                                  <a:noFill/>
                                </a:ln>
                                <a:solidFill>
                                  <a:schemeClr val="tx1"/>
                                </a:solidFill>
                                <a:effectLst/>
                                <a:latin typeface="Cambria Math" panose="02040503050406030204" pitchFamily="18" charset="0"/>
                              </a:rPr>
                              <m:t>=9</m:t>
                            </m:r>
                          </m:e>
                        </m:mr>
                        <m: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5</m:t>
                                </m:r>
                              </m:sub>
                            </m:sSub>
                            <m:r>
                              <a:rPr kumimoji="0" lang="en-US" sz="2000" b="0" i="1" u="none" strike="noStrike" cap="none" normalizeH="0" baseline="0" smtClean="0">
                                <a:ln>
                                  <a:noFill/>
                                </a:ln>
                                <a:solidFill>
                                  <a:schemeClr val="tx1"/>
                                </a:solidFill>
                                <a:effectLst/>
                                <a:latin typeface="Cambria Math" panose="02040503050406030204" pitchFamily="18" charset="0"/>
                              </a:rPr>
                              <m:t>=8</m:t>
                            </m:r>
                          </m:e>
                        </m:mr>
                      </m:m>
                    </m:oMath>
                  </m:oMathPara>
                </a14:m>
                <a:endParaRPr kumimoji="0" lang="en-US" sz="2000" b="0" i="0" u="none" strike="noStrike" cap="none" normalizeH="0" baseline="0" dirty="0" smtClean="0">
                  <a:ln>
                    <a:noFill/>
                  </a:ln>
                  <a:solidFill>
                    <a:schemeClr val="tx1"/>
                  </a:solidFill>
                  <a:effectLst/>
                </a:endParaRPr>
              </a:p>
            </p:txBody>
          </p:sp>
        </mc:Choice>
        <mc:Fallback xmlns="">
          <p:sp>
            <p:nvSpPr>
              <p:cNvPr id="15" name="Rectangle 14"/>
              <p:cNvSpPr>
                <a:spLocks noRot="1" noChangeAspect="1" noMove="1" noResize="1" noEditPoints="1" noAdjustHandles="1" noChangeArrowheads="1" noChangeShapeType="1" noTextEdit="1"/>
              </p:cNvSpPr>
              <p:nvPr/>
            </p:nvSpPr>
            <p:spPr bwMode="auto">
              <a:xfrm>
                <a:off x="1266092" y="1139788"/>
                <a:ext cx="6436398" cy="1441375"/>
              </a:xfrm>
              <a:prstGeom prst="rect">
                <a:avLst/>
              </a:prstGeom>
              <a:blipFill rotWithShape="0">
                <a:blip r:embed="rId6"/>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bwMode="auto">
              <a:xfrm>
                <a:off x="3839804" y="6380790"/>
                <a:ext cx="3582664" cy="42489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rPr>
                          </m:ctrlPr>
                        </m:sSupPr>
                        <m:e>
                          <m:r>
                            <a:rPr kumimoji="0" lang="en-US" sz="1800" b="1" i="1" u="none" strike="noStrike" cap="none" normalizeH="0" baseline="0" smtClean="0">
                              <a:ln>
                                <a:noFill/>
                              </a:ln>
                              <a:solidFill>
                                <a:schemeClr val="tx1"/>
                              </a:solidFill>
                              <a:effectLst/>
                              <a:latin typeface="Cambria Math" panose="02040503050406030204" pitchFamily="18" charset="0"/>
                            </a:rPr>
                            <m:t>𝒙</m:t>
                          </m:r>
                        </m:e>
                        <m:sup>
                          <m:r>
                            <a:rPr kumimoji="0" lang="en-US" sz="1800" b="0" i="1" u="none" strike="noStrike" cap="none" normalizeH="0" baseline="0" smtClean="0">
                              <a:ln>
                                <a:noFill/>
                              </a:ln>
                              <a:solidFill>
                                <a:schemeClr val="tx1"/>
                              </a:solidFill>
                              <a:effectLst/>
                              <a:latin typeface="Cambria Math" panose="02040503050406030204" pitchFamily="18" charset="0"/>
                            </a:rPr>
                            <m:t>∗</m:t>
                          </m:r>
                        </m:sup>
                      </m:sSup>
                      <m:r>
                        <a:rPr kumimoji="0" lang="en-US" sz="1800" b="0" i="1" u="none" strike="noStrike" cap="none" normalizeH="0" baseline="0" smtClean="0">
                          <a:ln>
                            <a:noFill/>
                          </a:ln>
                          <a:solidFill>
                            <a:schemeClr val="tx1"/>
                          </a:solidFill>
                          <a:effectLst/>
                          <a:latin typeface="Cambria Math" panose="02040503050406030204" pitchFamily="18" charset="0"/>
                        </a:rPr>
                        <m:t>=</m:t>
                      </m:r>
                      <m:d>
                        <m:dPr>
                          <m:ctrlPr>
                            <a:rPr kumimoji="0" lang="en-US" sz="1800" b="0" i="1" u="none" strike="noStrike" cap="none" normalizeH="0" baseline="0" smtClean="0">
                              <a:ln>
                                <a:noFill/>
                              </a:ln>
                              <a:solidFill>
                                <a:schemeClr val="tx1"/>
                              </a:solidFill>
                              <a:effectLst/>
                              <a:latin typeface="Cambria Math" panose="02040503050406030204" pitchFamily="18" charset="0"/>
                            </a:rPr>
                          </m:ctrlPr>
                        </m:dPr>
                        <m:e>
                          <m:r>
                            <a:rPr kumimoji="0" lang="en-US" sz="1800" b="0" i="1" u="none" strike="noStrike" cap="none" normalizeH="0" baseline="0" smtClean="0">
                              <a:ln>
                                <a:noFill/>
                              </a:ln>
                              <a:solidFill>
                                <a:schemeClr val="tx1"/>
                              </a:solidFill>
                              <a:effectLst/>
                              <a:latin typeface="Cambria Math" panose="02040503050406030204" pitchFamily="18" charset="0"/>
                            </a:rPr>
                            <m:t>1.84, 1.67, 7.18, 3.83, 4.16</m:t>
                          </m:r>
                        </m:e>
                      </m:d>
                    </m:oMath>
                  </m:oMathPara>
                </a14:m>
                <a:endParaRPr kumimoji="0" lang="en-US" sz="1800" b="0" i="0" u="none" strike="noStrike" cap="none" normalizeH="0" baseline="0" dirty="0" smtClean="0">
                  <a:ln>
                    <a:noFill/>
                  </a:ln>
                  <a:solidFill>
                    <a:schemeClr val="tx1"/>
                  </a:solidFill>
                  <a:effectLst/>
                </a:endParaRPr>
              </a:p>
            </p:txBody>
          </p:sp>
        </mc:Choice>
        <mc:Fallback xmlns="">
          <p:sp>
            <p:nvSpPr>
              <p:cNvPr id="16" name="Rectangle 15"/>
              <p:cNvSpPr>
                <a:spLocks noRot="1" noChangeAspect="1" noMove="1" noResize="1" noEditPoints="1" noAdjustHandles="1" noChangeArrowheads="1" noChangeShapeType="1" noTextEdit="1"/>
              </p:cNvSpPr>
              <p:nvPr/>
            </p:nvSpPr>
            <p:spPr bwMode="auto">
              <a:xfrm>
                <a:off x="3839804" y="6380790"/>
                <a:ext cx="3582664" cy="424893"/>
              </a:xfrm>
              <a:prstGeom prst="rect">
                <a:avLst/>
              </a:prstGeom>
              <a:blipFill rotWithShape="0">
                <a:blip r:embed="rId7"/>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148" y="2813538"/>
            <a:ext cx="3827259" cy="4044462"/>
          </a:xfrm>
          <a:prstGeom prst="rect">
            <a:avLst/>
          </a:prstGeom>
        </p:spPr>
      </p:pic>
      <p:pic>
        <p:nvPicPr>
          <p:cNvPr id="3" name="Picture 2"/>
          <p:cNvPicPr>
            <a:picLocks noChangeAspect="1"/>
          </p:cNvPicPr>
          <p:nvPr/>
        </p:nvPicPr>
        <p:blipFill>
          <a:blip r:embed="rId3"/>
          <a:stretch>
            <a:fillRect/>
          </a:stretch>
        </p:blipFill>
        <p:spPr>
          <a:xfrm>
            <a:off x="4289613" y="3267118"/>
            <a:ext cx="4751294" cy="3590882"/>
          </a:xfrm>
          <a:prstGeom prst="rect">
            <a:avLst/>
          </a:prstGeom>
        </p:spPr>
      </p:pic>
      <mc:AlternateContent xmlns:mc="http://schemas.openxmlformats.org/markup-compatibility/2006" xmlns:a14="http://schemas.microsoft.com/office/drawing/2010/main">
        <mc:Choice Requires="a14">
          <p:sp>
            <p:nvSpPr>
              <p:cNvPr id="6" name="Title 5"/>
              <p:cNvSpPr>
                <a:spLocks noGrp="1"/>
              </p:cNvSpPr>
              <p:nvPr>
                <p:ph type="title"/>
              </p:nvPr>
            </p:nvSpPr>
            <p:spPr/>
            <p:txBody>
              <a:bodyPr/>
              <a:lstStyle/>
              <a:p>
                <a:r>
                  <a:rPr lang="en-US" dirty="0" smtClean="0"/>
                  <a:t>Example Problem BP</a:t>
                </a:r>
                <a:br>
                  <a:rPr lang="en-US" dirty="0" smtClean="0"/>
                </a:br>
                <a:r>
                  <a:rPr lang="en-US" sz="2400" dirty="0" smtClean="0">
                    <a:solidFill>
                      <a:srgbClr val="0000FF"/>
                    </a:solidFill>
                  </a:rPr>
                  <a:t> (</a:t>
                </a:r>
                <a14:m>
                  <m:oMath xmlns:m="http://schemas.openxmlformats.org/officeDocument/2006/math">
                    <m:r>
                      <a:rPr lang="en-US" sz="2400" b="0" i="1" dirty="0" smtClean="0">
                        <a:solidFill>
                          <a:srgbClr val="0000FF"/>
                        </a:solidFill>
                        <a:latin typeface="Cambria Math" panose="02040503050406030204" pitchFamily="18" charset="0"/>
                        <a:sym typeface="Symbol"/>
                      </a:rPr>
                      <m:t>𝜇</m:t>
                    </m:r>
                    <m:r>
                      <a:rPr lang="en-US" sz="2400" i="1" dirty="0" smtClean="0">
                        <a:solidFill>
                          <a:srgbClr val="0000FF"/>
                        </a:solidFill>
                        <a:latin typeface="Cambria Math" panose="02040503050406030204" pitchFamily="18" charset="0"/>
                        <a:sym typeface="Symbol"/>
                      </a:rPr>
                      <m:t>=10</m:t>
                    </m:r>
                  </m:oMath>
                </a14:m>
                <a:r>
                  <a:rPr lang="en-US" sz="2400" dirty="0" smtClean="0">
                    <a:solidFill>
                      <a:srgbClr val="0000FF"/>
                    </a:solidFill>
                  </a:rPr>
                  <a:t>)</a:t>
                </a:r>
                <a:endParaRPr lang="en-US" dirty="0"/>
              </a:p>
            </p:txBody>
          </p:sp>
        </mc:Choice>
        <mc:Fallback xmlns="">
          <p:sp>
            <p:nvSpPr>
              <p:cNvPr id="6" name="Title 5"/>
              <p:cNvSpPr>
                <a:spLocks noGrp="1" noRot="1" noChangeAspect="1" noMove="1" noResize="1" noEditPoints="1" noAdjustHandles="1" noChangeArrowheads="1" noChangeShapeType="1" noTextEdit="1"/>
              </p:cNvSpPr>
              <p:nvPr>
                <p:ph type="title"/>
              </p:nvPr>
            </p:nvSpPr>
            <p:spPr>
              <a:blipFill rotWithShape="0">
                <a:blip r:embed="rId4"/>
                <a:stretch>
                  <a:fillRect b="-3723"/>
                </a:stretch>
              </a:blipFill>
            </p:spPr>
            <p:txBody>
              <a:bodyPr/>
              <a:lstStyle/>
              <a:p>
                <a:r>
                  <a:rPr lang="en-US">
                    <a:noFill/>
                  </a:rPr>
                  <a:t> </a:t>
                </a:r>
              </a:p>
            </p:txBody>
          </p:sp>
        </mc:Fallback>
      </mc:AlternateContent>
      <p:sp>
        <p:nvSpPr>
          <p:cNvPr id="17" name="Oval 16"/>
          <p:cNvSpPr/>
          <p:nvPr/>
        </p:nvSpPr>
        <p:spPr bwMode="auto">
          <a:xfrm>
            <a:off x="1979592" y="5233780"/>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6784195" y="5007131"/>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2" name="Rectangle 11"/>
              <p:cNvSpPr/>
              <p:nvPr/>
            </p:nvSpPr>
            <p:spPr bwMode="auto">
              <a:xfrm>
                <a:off x="1266092" y="1139788"/>
                <a:ext cx="6436398" cy="14413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14:m>
                  <m:oMathPara xmlns:m="http://schemas.openxmlformats.org/officeDocument/2006/math">
                    <m:oMathParaPr>
                      <m:jc m:val="centerGroup"/>
                    </m:oMathParaPr>
                    <m:oMath xmlns:m="http://schemas.openxmlformats.org/officeDocument/2006/math">
                      <m:m>
                        <m:mPr>
                          <m:mcs>
                            <m:mc>
                              <m:mcPr>
                                <m:count m:val="2"/>
                                <m:mcJc m:val="center"/>
                              </m:mcPr>
                            </m:mc>
                          </m:mcs>
                          <m:ctrlPr>
                            <a:rPr kumimoji="0" lang="en-US" sz="20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2000" b="0" i="1" u="none" strike="noStrike" cap="none" normalizeH="0" baseline="0" smtClean="0">
                                <a:ln>
                                  <a:noFill/>
                                </a:ln>
                                <a:solidFill>
                                  <a:schemeClr val="tx1"/>
                                </a:solidFill>
                                <a:effectLst/>
                                <a:latin typeface="Cambria Math" panose="02040503050406030204" pitchFamily="18" charset="0"/>
                              </a:rPr>
                              <m:t>𝑚</m:t>
                            </m:r>
                            <m:r>
                              <a:rPr kumimoji="0" lang="en-US" sz="2000" b="0" i="1" u="none" strike="noStrike" cap="none" normalizeH="0" baseline="0" smtClean="0">
                                <a:ln>
                                  <a:noFill/>
                                </a:ln>
                                <a:solidFill>
                                  <a:schemeClr val="tx1"/>
                                </a:solidFill>
                                <a:effectLst/>
                                <a:latin typeface="Cambria Math" panose="02040503050406030204" pitchFamily="18" charset="0"/>
                              </a:rPr>
                              <m:t>𝑖𝑛</m:t>
                            </m:r>
                          </m:e>
                          <m:e>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+4</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r>
                              <a:rPr kumimoji="0" lang="en-US" sz="2000" b="0" i="1" u="none" strike="noStrike" cap="none" normalizeH="0" baseline="0" smtClean="0">
                                <a:ln>
                                  <a:noFill/>
                                </a:ln>
                                <a:solidFill>
                                  <a:schemeClr val="tx1"/>
                                </a:solidFill>
                                <a:effectLst/>
                                <a:latin typeface="Cambria Math" panose="02040503050406030204" pitchFamily="18" charset="0"/>
                              </a:rPr>
                              <m:t>𝜇</m:t>
                            </m:r>
                            <m:d>
                              <m:dPr>
                                <m:ctrlPr>
                                  <a:rPr kumimoji="0" lang="en-US" sz="2000" b="0" i="1" u="none" strike="noStrike" cap="none" normalizeH="0" baseline="0" smtClean="0">
                                    <a:ln>
                                      <a:noFill/>
                                    </a:ln>
                                    <a:solidFill>
                                      <a:schemeClr val="tx1"/>
                                    </a:solidFill>
                                    <a:effectLst/>
                                    <a:latin typeface="Cambria Math" panose="02040503050406030204" pitchFamily="18" charset="0"/>
                                  </a:rPr>
                                </m:ctrlPr>
                              </m:dPr>
                              <m:e>
                                <m:func>
                                  <m:funcPr>
                                    <m:ctrlPr>
                                      <a:rPr kumimoji="0" lang="en-US" sz="2000" b="0" i="1" u="none" strike="noStrike" cap="none" normalizeH="0" baseline="0" smtClean="0">
                                        <a:ln>
                                          <a:noFill/>
                                        </a:ln>
                                        <a:solidFill>
                                          <a:schemeClr val="tx1"/>
                                        </a:solidFill>
                                        <a:effectLst/>
                                        <a:latin typeface="Cambria Math" panose="02040503050406030204" pitchFamily="18" charset="0"/>
                                      </a:rPr>
                                    </m:ctrlPr>
                                  </m:funcPr>
                                  <m:fName>
                                    <m:r>
                                      <m:rPr>
                                        <m:sty m:val="p"/>
                                      </m:rPr>
                                      <a:rPr kumimoji="0" lang="en-US" sz="2000" b="0" i="0" u="none" strike="noStrike" cap="none" normalizeH="0" baseline="0" smtClean="0">
                                        <a:ln>
                                          <a:noFill/>
                                        </a:ln>
                                        <a:solidFill>
                                          <a:schemeClr val="tx1"/>
                                        </a:solidFill>
                                        <a:effectLst/>
                                        <a:latin typeface="Cambria Math" panose="02040503050406030204" pitchFamily="18" charset="0"/>
                                      </a:rPr>
                                      <m:t>ln</m:t>
                                    </m:r>
                                  </m:fName>
                                  <m:e>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e>
                                </m:func>
                                <m:r>
                                  <a:rPr kumimoji="0" lang="en-US" sz="2000" b="0" i="1" u="none" strike="noStrike" cap="none" normalizeH="0" baseline="0" smtClean="0">
                                    <a:ln>
                                      <a:noFill/>
                                    </a:ln>
                                    <a:solidFill>
                                      <a:schemeClr val="tx1"/>
                                    </a:solidFill>
                                    <a:effectLst/>
                                    <a:latin typeface="Cambria Math" panose="02040503050406030204" pitchFamily="18" charset="0"/>
                                  </a:rPr>
                                  <m:t>+</m:t>
                                </m:r>
                                <m:func>
                                  <m:funcPr>
                                    <m:ctrlPr>
                                      <a:rPr kumimoji="0" lang="en-US" sz="2000" b="0" i="1" u="none" strike="noStrike" cap="none" normalizeH="0" baseline="0" smtClean="0">
                                        <a:ln>
                                          <a:noFill/>
                                        </a:ln>
                                        <a:solidFill>
                                          <a:schemeClr val="tx1"/>
                                        </a:solidFill>
                                        <a:effectLst/>
                                        <a:latin typeface="Cambria Math" panose="02040503050406030204" pitchFamily="18" charset="0"/>
                                      </a:rPr>
                                    </m:ctrlPr>
                                  </m:funcPr>
                                  <m:fName>
                                    <m:r>
                                      <m:rPr>
                                        <m:sty m:val="p"/>
                                      </m:rPr>
                                      <a:rPr kumimoji="0" lang="en-US" sz="2000" b="0" i="0" u="none" strike="noStrike" cap="none" normalizeH="0" baseline="0" smtClean="0">
                                        <a:ln>
                                          <a:noFill/>
                                        </a:ln>
                                        <a:solidFill>
                                          <a:schemeClr val="tx1"/>
                                        </a:solidFill>
                                        <a:effectLst/>
                                        <a:latin typeface="Cambria Math" panose="02040503050406030204" pitchFamily="18" charset="0"/>
                                      </a:rPr>
                                      <m:t>ln</m:t>
                                    </m:r>
                                  </m:fName>
                                  <m:e>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e>
                                </m:func>
                                <m:r>
                                  <a:rPr kumimoji="0" lang="en-US" sz="2000" b="0" i="1" u="none" strike="noStrike" cap="none" normalizeH="0" baseline="0" smtClean="0">
                                    <a:ln>
                                      <a:noFill/>
                                    </a:ln>
                                    <a:solidFill>
                                      <a:schemeClr val="tx1"/>
                                    </a:solidFill>
                                    <a:effectLst/>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e>
                                </m:func>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4</m:t>
                                        </m:r>
                                      </m:sub>
                                    </m:sSub>
                                  </m:e>
                                </m:func>
                                <m:r>
                                  <a:rPr lang="en-US" sz="2000" b="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5</m:t>
                                        </m:r>
                                      </m:sub>
                                    </m:sSub>
                                  </m:e>
                                </m:func>
                              </m:e>
                            </m:d>
                          </m:e>
                        </m:mr>
                        <m:mr>
                          <m:e>
                            <m:r>
                              <a:rPr kumimoji="0" lang="en-US" sz="2000" b="0" i="1" u="none" strike="noStrike" cap="none" normalizeH="0" baseline="0" smtClean="0">
                                <a:ln>
                                  <a:noFill/>
                                </a:ln>
                                <a:solidFill>
                                  <a:schemeClr val="tx1"/>
                                </a:solidFill>
                                <a:effectLst/>
                                <a:latin typeface="Cambria Math" panose="02040503050406030204" pitchFamily="18" charset="0"/>
                              </a:rPr>
                              <m:t>𝑠</m:t>
                            </m:r>
                            <m:r>
                              <a:rPr kumimoji="0" lang="en-US" sz="2000" b="0" i="1" u="none" strike="noStrike" cap="none" normalizeH="0" baseline="0" smtClean="0">
                                <a:ln>
                                  <a:noFill/>
                                </a:ln>
                                <a:solidFill>
                                  <a:schemeClr val="tx1"/>
                                </a:solidFill>
                                <a:effectLst/>
                                <a:latin typeface="Cambria Math" panose="02040503050406030204" pitchFamily="18" charset="0"/>
                              </a:rPr>
                              <m:t>.</m:t>
                            </m:r>
                            <m:r>
                              <a:rPr kumimoji="0" lang="en-US" sz="2000" b="0" i="1" u="none" strike="noStrike" cap="none" normalizeH="0" baseline="0" smtClean="0">
                                <a:ln>
                                  <a:noFill/>
                                </a:ln>
                                <a:solidFill>
                                  <a:schemeClr val="tx1"/>
                                </a:solidFill>
                                <a:effectLst/>
                                <a:latin typeface="Cambria Math" panose="02040503050406030204" pitchFamily="18" charset="0"/>
                              </a:rPr>
                              <m:t>𝑡</m:t>
                            </m:r>
                            <m:r>
                              <a:rPr kumimoji="0" lang="en-US" sz="2000" b="0" i="1" u="none" strike="noStrike" cap="none" normalizeH="0" baseline="0" smtClean="0">
                                <a:ln>
                                  <a:noFill/>
                                </a:ln>
                                <a:solidFill>
                                  <a:schemeClr val="tx1"/>
                                </a:solidFill>
                                <a:effectLst/>
                                <a:latin typeface="Cambria Math" panose="02040503050406030204" pitchFamily="18" charset="0"/>
                              </a:rPr>
                              <m:t>.</m:t>
                            </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3</m:t>
                                </m:r>
                              </m:sub>
                            </m:sSub>
                            <m:r>
                              <a:rPr kumimoji="0" lang="en-US" sz="2000" b="0" i="1" u="none" strike="noStrike" cap="none" normalizeH="0" baseline="0" smtClean="0">
                                <a:ln>
                                  <a:noFill/>
                                </a:ln>
                                <a:solidFill>
                                  <a:schemeClr val="tx1"/>
                                </a:solidFill>
                                <a:effectLst/>
                                <a:latin typeface="Cambria Math" panose="02040503050406030204" pitchFamily="18" charset="0"/>
                              </a:rPr>
                              <m:t>=5</m:t>
                            </m:r>
                          </m:e>
                        </m:mr>
                        <m:mr>
                          <m:e/>
                          <m:e>
                            <m:r>
                              <a:rPr kumimoji="0" lang="en-US" sz="2000" b="0" i="1" u="none" strike="noStrike" cap="none" normalizeH="0" baseline="0" smtClean="0">
                                <a:ln>
                                  <a:noFill/>
                                </a:ln>
                                <a:solidFill>
                                  <a:schemeClr val="tx1"/>
                                </a:solidFill>
                                <a:effectLst/>
                                <a:latin typeface="Cambria Math" panose="02040503050406030204" pitchFamily="18" charset="0"/>
                              </a:rPr>
                              <m:t>1</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4</m:t>
                                </m:r>
                              </m:sub>
                            </m:sSub>
                            <m:r>
                              <a:rPr kumimoji="0" lang="en-US" sz="2000" b="0" i="1" u="none" strike="noStrike" cap="none" normalizeH="0" baseline="0" smtClean="0">
                                <a:ln>
                                  <a:noFill/>
                                </a:ln>
                                <a:solidFill>
                                  <a:schemeClr val="tx1"/>
                                </a:solidFill>
                                <a:effectLst/>
                                <a:latin typeface="Cambria Math" panose="02040503050406030204" pitchFamily="18" charset="0"/>
                              </a:rPr>
                              <m:t>=9</m:t>
                            </m:r>
                          </m:e>
                        </m:mr>
                        <m: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5</m:t>
                                </m:r>
                              </m:sub>
                            </m:sSub>
                            <m:r>
                              <a:rPr kumimoji="0" lang="en-US" sz="2000" b="0" i="1" u="none" strike="noStrike" cap="none" normalizeH="0" baseline="0" smtClean="0">
                                <a:ln>
                                  <a:noFill/>
                                </a:ln>
                                <a:solidFill>
                                  <a:schemeClr val="tx1"/>
                                </a:solidFill>
                                <a:effectLst/>
                                <a:latin typeface="Cambria Math" panose="02040503050406030204" pitchFamily="18" charset="0"/>
                              </a:rPr>
                              <m:t>=8</m:t>
                            </m:r>
                          </m:e>
                        </m:mr>
                      </m:m>
                    </m:oMath>
                  </m:oMathPara>
                </a14:m>
                <a:endParaRPr kumimoji="0" lang="en-US" sz="2000" b="0" i="0" u="none" strike="noStrike" cap="none" normalizeH="0" baseline="0" dirty="0" smtClean="0">
                  <a:ln>
                    <a:noFill/>
                  </a:ln>
                  <a:solidFill>
                    <a:schemeClr val="tx1"/>
                  </a:solidFill>
                  <a:effectLst/>
                </a:endParaRPr>
              </a:p>
            </p:txBody>
          </p:sp>
        </mc:Choice>
        <mc:Fallback xmlns="">
          <p:sp>
            <p:nvSpPr>
              <p:cNvPr id="12" name="Rectangle 11"/>
              <p:cNvSpPr>
                <a:spLocks noRot="1" noChangeAspect="1" noMove="1" noResize="1" noEditPoints="1" noAdjustHandles="1" noChangeArrowheads="1" noChangeShapeType="1" noTextEdit="1"/>
              </p:cNvSpPr>
              <p:nvPr/>
            </p:nvSpPr>
            <p:spPr bwMode="auto">
              <a:xfrm>
                <a:off x="1266092" y="1139788"/>
                <a:ext cx="6436398" cy="1441375"/>
              </a:xfrm>
              <a:prstGeom prst="rect">
                <a:avLst/>
              </a:prstGeom>
              <a:blipFill rotWithShape="0">
                <a:blip r:embed="rId5"/>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bwMode="auto">
              <a:xfrm>
                <a:off x="3839804" y="6380790"/>
                <a:ext cx="3582664" cy="42489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rPr>
                          </m:ctrlPr>
                        </m:sSupPr>
                        <m:e>
                          <m:r>
                            <a:rPr kumimoji="0" lang="en-US" sz="1800" b="1" i="1" u="none" strike="noStrike" cap="none" normalizeH="0" baseline="0" smtClean="0">
                              <a:ln>
                                <a:noFill/>
                              </a:ln>
                              <a:solidFill>
                                <a:schemeClr val="tx1"/>
                              </a:solidFill>
                              <a:effectLst/>
                              <a:latin typeface="Cambria Math" panose="02040503050406030204" pitchFamily="18" charset="0"/>
                            </a:rPr>
                            <m:t>𝒙</m:t>
                          </m:r>
                        </m:e>
                        <m:sup>
                          <m:r>
                            <a:rPr kumimoji="0" lang="en-US" sz="1800" b="0" i="1" u="none" strike="noStrike" cap="none" normalizeH="0" baseline="0" smtClean="0">
                              <a:ln>
                                <a:noFill/>
                              </a:ln>
                              <a:solidFill>
                                <a:schemeClr val="tx1"/>
                              </a:solidFill>
                              <a:effectLst/>
                              <a:latin typeface="Cambria Math" panose="02040503050406030204" pitchFamily="18" charset="0"/>
                            </a:rPr>
                            <m:t>∗</m:t>
                          </m:r>
                        </m:sup>
                      </m:sSup>
                      <m:r>
                        <a:rPr kumimoji="0" lang="en-US" sz="1800" b="0" i="1" u="none" strike="noStrike" cap="none" normalizeH="0" baseline="0" smtClean="0">
                          <a:ln>
                            <a:noFill/>
                          </a:ln>
                          <a:solidFill>
                            <a:schemeClr val="tx1"/>
                          </a:solidFill>
                          <a:effectLst/>
                          <a:latin typeface="Cambria Math" panose="02040503050406030204" pitchFamily="18" charset="0"/>
                        </a:rPr>
                        <m:t>=</m:t>
                      </m:r>
                      <m:d>
                        <m:dPr>
                          <m:ctrlPr>
                            <a:rPr kumimoji="0" lang="en-US" sz="1800" b="0" i="1" u="none" strike="noStrike" cap="none" normalizeH="0" baseline="0" smtClean="0">
                              <a:ln>
                                <a:noFill/>
                              </a:ln>
                              <a:solidFill>
                                <a:schemeClr val="tx1"/>
                              </a:solidFill>
                              <a:effectLst/>
                              <a:latin typeface="Cambria Math" panose="02040503050406030204" pitchFamily="18" charset="0"/>
                            </a:rPr>
                          </m:ctrlPr>
                        </m:dPr>
                        <m:e>
                          <m:r>
                            <a:rPr kumimoji="0" lang="en-US" sz="1800" b="0" i="1" u="none" strike="noStrike" cap="none" normalizeH="0" baseline="0" smtClean="0">
                              <a:ln>
                                <a:noFill/>
                              </a:ln>
                              <a:solidFill>
                                <a:schemeClr val="tx1"/>
                              </a:solidFill>
                              <a:effectLst/>
                              <a:latin typeface="Cambria Math" panose="02040503050406030204" pitchFamily="18" charset="0"/>
                            </a:rPr>
                            <m:t>1.92, 1.26, 8.27, 4.55, 3.48</m:t>
                          </m:r>
                        </m:e>
                      </m:d>
                    </m:oMath>
                  </m:oMathPara>
                </a14:m>
                <a:endParaRPr kumimoji="0" lang="en-US" sz="1800" b="0" i="0" u="none" strike="noStrike" cap="none" normalizeH="0" baseline="0" dirty="0" smtClean="0">
                  <a:ln>
                    <a:noFill/>
                  </a:ln>
                  <a:solidFill>
                    <a:schemeClr val="tx1"/>
                  </a:solidFill>
                  <a:effectLst/>
                </a:endParaRPr>
              </a:p>
            </p:txBody>
          </p:sp>
        </mc:Choice>
        <mc:Fallback xmlns="">
          <p:sp>
            <p:nvSpPr>
              <p:cNvPr id="13" name="Rectangle 12"/>
              <p:cNvSpPr>
                <a:spLocks noRot="1" noChangeAspect="1" noMove="1" noResize="1" noEditPoints="1" noAdjustHandles="1" noChangeArrowheads="1" noChangeShapeType="1" noTextEdit="1"/>
              </p:cNvSpPr>
              <p:nvPr/>
            </p:nvSpPr>
            <p:spPr bwMode="auto">
              <a:xfrm>
                <a:off x="3839804" y="6380790"/>
                <a:ext cx="3582664" cy="424893"/>
              </a:xfrm>
              <a:prstGeom prst="rect">
                <a:avLst/>
              </a:prstGeom>
              <a:blipFill rotWithShape="0">
                <a:blip r:embed="rId6"/>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356847" y="3207539"/>
            <a:ext cx="4707142" cy="3566565"/>
          </a:xfrm>
          <a:prstGeom prst="rect">
            <a:avLst/>
          </a:prstGeom>
        </p:spPr>
      </p:pic>
      <p:pic>
        <p:nvPicPr>
          <p:cNvPr id="2" name="Picture 1"/>
          <p:cNvPicPr>
            <a:picLocks noChangeAspect="1"/>
          </p:cNvPicPr>
          <p:nvPr/>
        </p:nvPicPr>
        <p:blipFill>
          <a:blip r:embed="rId3"/>
          <a:stretch>
            <a:fillRect/>
          </a:stretch>
        </p:blipFill>
        <p:spPr>
          <a:xfrm>
            <a:off x="294287" y="2934119"/>
            <a:ext cx="3647970" cy="3841477"/>
          </a:xfrm>
          <a:prstGeom prst="rect">
            <a:avLst/>
          </a:prstGeom>
        </p:spPr>
      </p:pic>
      <mc:AlternateContent xmlns:mc="http://schemas.openxmlformats.org/markup-compatibility/2006" xmlns:a14="http://schemas.microsoft.com/office/drawing/2010/main">
        <mc:Choice Requires="a14">
          <p:sp>
            <p:nvSpPr>
              <p:cNvPr id="6" name="Title 5"/>
              <p:cNvSpPr>
                <a:spLocks noGrp="1"/>
              </p:cNvSpPr>
              <p:nvPr>
                <p:ph type="title"/>
              </p:nvPr>
            </p:nvSpPr>
            <p:spPr/>
            <p:txBody>
              <a:bodyPr/>
              <a:lstStyle/>
              <a:p>
                <a:r>
                  <a:rPr lang="en-US" dirty="0" smtClean="0"/>
                  <a:t>Example Problem BP</a:t>
                </a:r>
                <a:br>
                  <a:rPr lang="en-US" dirty="0" smtClean="0"/>
                </a:br>
                <a:r>
                  <a:rPr lang="en-US" sz="2400" dirty="0">
                    <a:solidFill>
                      <a:srgbClr val="0000FF"/>
                    </a:solidFill>
                  </a:rPr>
                  <a:t>(</a:t>
                </a:r>
                <a14:m>
                  <m:oMath xmlns:m="http://schemas.openxmlformats.org/officeDocument/2006/math">
                    <m:r>
                      <a:rPr lang="en-US" sz="2400" b="0" i="1" dirty="0">
                        <a:solidFill>
                          <a:srgbClr val="0000FF"/>
                        </a:solidFill>
                        <a:latin typeface="Cambria Math" panose="02040503050406030204" pitchFamily="18" charset="0"/>
                        <a:sym typeface="Symbol"/>
                      </a:rPr>
                      <m:t>𝜇</m:t>
                    </m:r>
                    <m:r>
                      <a:rPr lang="en-US" sz="2400" i="1" dirty="0">
                        <a:solidFill>
                          <a:srgbClr val="0000FF"/>
                        </a:solidFill>
                        <a:latin typeface="Cambria Math" panose="02040503050406030204" pitchFamily="18" charset="0"/>
                        <a:sym typeface="Symbol"/>
                      </a:rPr>
                      <m:t>=1</m:t>
                    </m:r>
                  </m:oMath>
                </a14:m>
                <a:r>
                  <a:rPr lang="en-US" sz="2400" dirty="0">
                    <a:solidFill>
                      <a:srgbClr val="0000FF"/>
                    </a:solidFill>
                  </a:rPr>
                  <a:t>)</a:t>
                </a:r>
                <a:endParaRPr lang="en-US" dirty="0"/>
              </a:p>
            </p:txBody>
          </p:sp>
        </mc:Choice>
        <mc:Fallback xmlns="">
          <p:sp>
            <p:nvSpPr>
              <p:cNvPr id="6" name="Title 5"/>
              <p:cNvSpPr>
                <a:spLocks noGrp="1" noRot="1" noChangeAspect="1" noMove="1" noResize="1" noEditPoints="1" noAdjustHandles="1" noChangeArrowheads="1" noChangeShapeType="1" noTextEdit="1"/>
              </p:cNvSpPr>
              <p:nvPr>
                <p:ph type="title"/>
              </p:nvPr>
            </p:nvSpPr>
            <p:spPr>
              <a:blipFill rotWithShape="0">
                <a:blip r:embed="rId4"/>
                <a:stretch>
                  <a:fillRect b="-3723"/>
                </a:stretch>
              </a:blipFill>
            </p:spPr>
            <p:txBody>
              <a:bodyPr/>
              <a:lstStyle/>
              <a:p>
                <a:r>
                  <a:rPr lang="en-US">
                    <a:noFill/>
                  </a:rPr>
                  <a:t> </a:t>
                </a:r>
              </a:p>
            </p:txBody>
          </p:sp>
        </mc:Fallback>
      </mc:AlternateContent>
      <p:sp>
        <p:nvSpPr>
          <p:cNvPr id="17" name="Oval 16"/>
          <p:cNvSpPr/>
          <p:nvPr/>
        </p:nvSpPr>
        <p:spPr bwMode="auto">
          <a:xfrm>
            <a:off x="2342661" y="6013706"/>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6811089" y="5612246"/>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4" name="Rectangle 13"/>
              <p:cNvSpPr/>
              <p:nvPr/>
            </p:nvSpPr>
            <p:spPr bwMode="auto">
              <a:xfrm>
                <a:off x="1266092" y="1139788"/>
                <a:ext cx="6436398" cy="14413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14:m>
                  <m:oMathPara xmlns:m="http://schemas.openxmlformats.org/officeDocument/2006/math">
                    <m:oMathParaPr>
                      <m:jc m:val="centerGroup"/>
                    </m:oMathParaPr>
                    <m:oMath xmlns:m="http://schemas.openxmlformats.org/officeDocument/2006/math">
                      <m:m>
                        <m:mPr>
                          <m:mcs>
                            <m:mc>
                              <m:mcPr>
                                <m:count m:val="2"/>
                                <m:mcJc m:val="center"/>
                              </m:mcPr>
                            </m:mc>
                          </m:mcs>
                          <m:ctrlPr>
                            <a:rPr kumimoji="0" lang="en-US" sz="20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2000" b="0" i="1" u="none" strike="noStrike" cap="none" normalizeH="0" baseline="0" smtClean="0">
                                <a:ln>
                                  <a:noFill/>
                                </a:ln>
                                <a:solidFill>
                                  <a:schemeClr val="tx1"/>
                                </a:solidFill>
                                <a:effectLst/>
                                <a:latin typeface="Cambria Math" panose="02040503050406030204" pitchFamily="18" charset="0"/>
                              </a:rPr>
                              <m:t>𝑚</m:t>
                            </m:r>
                            <m:r>
                              <a:rPr kumimoji="0" lang="en-US" sz="2000" b="0" i="1" u="none" strike="noStrike" cap="none" normalizeH="0" baseline="0" smtClean="0">
                                <a:ln>
                                  <a:noFill/>
                                </a:ln>
                                <a:solidFill>
                                  <a:schemeClr val="tx1"/>
                                </a:solidFill>
                                <a:effectLst/>
                                <a:latin typeface="Cambria Math" panose="02040503050406030204" pitchFamily="18" charset="0"/>
                              </a:rPr>
                              <m:t>𝑖𝑛</m:t>
                            </m:r>
                          </m:e>
                          <m:e>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+4</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r>
                              <a:rPr kumimoji="0" lang="en-US" sz="2000" b="0" i="1" u="none" strike="noStrike" cap="none" normalizeH="0" baseline="0" smtClean="0">
                                <a:ln>
                                  <a:noFill/>
                                </a:ln>
                                <a:solidFill>
                                  <a:schemeClr val="tx1"/>
                                </a:solidFill>
                                <a:effectLst/>
                                <a:latin typeface="Cambria Math" panose="02040503050406030204" pitchFamily="18" charset="0"/>
                              </a:rPr>
                              <m:t>𝜇</m:t>
                            </m:r>
                            <m:d>
                              <m:dPr>
                                <m:ctrlPr>
                                  <a:rPr kumimoji="0" lang="en-US" sz="2000" b="0" i="1" u="none" strike="noStrike" cap="none" normalizeH="0" baseline="0" smtClean="0">
                                    <a:ln>
                                      <a:noFill/>
                                    </a:ln>
                                    <a:solidFill>
                                      <a:schemeClr val="tx1"/>
                                    </a:solidFill>
                                    <a:effectLst/>
                                    <a:latin typeface="Cambria Math" panose="02040503050406030204" pitchFamily="18" charset="0"/>
                                  </a:rPr>
                                </m:ctrlPr>
                              </m:dPr>
                              <m:e>
                                <m:func>
                                  <m:funcPr>
                                    <m:ctrlPr>
                                      <a:rPr kumimoji="0" lang="en-US" sz="2000" b="0" i="1" u="none" strike="noStrike" cap="none" normalizeH="0" baseline="0" smtClean="0">
                                        <a:ln>
                                          <a:noFill/>
                                        </a:ln>
                                        <a:solidFill>
                                          <a:schemeClr val="tx1"/>
                                        </a:solidFill>
                                        <a:effectLst/>
                                        <a:latin typeface="Cambria Math" panose="02040503050406030204" pitchFamily="18" charset="0"/>
                                      </a:rPr>
                                    </m:ctrlPr>
                                  </m:funcPr>
                                  <m:fName>
                                    <m:r>
                                      <m:rPr>
                                        <m:sty m:val="p"/>
                                      </m:rPr>
                                      <a:rPr kumimoji="0" lang="en-US" sz="2000" b="0" i="0" u="none" strike="noStrike" cap="none" normalizeH="0" baseline="0" smtClean="0">
                                        <a:ln>
                                          <a:noFill/>
                                        </a:ln>
                                        <a:solidFill>
                                          <a:schemeClr val="tx1"/>
                                        </a:solidFill>
                                        <a:effectLst/>
                                        <a:latin typeface="Cambria Math" panose="02040503050406030204" pitchFamily="18" charset="0"/>
                                      </a:rPr>
                                      <m:t>ln</m:t>
                                    </m:r>
                                  </m:fName>
                                  <m:e>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e>
                                </m:func>
                                <m:r>
                                  <a:rPr kumimoji="0" lang="en-US" sz="2000" b="0" i="1" u="none" strike="noStrike" cap="none" normalizeH="0" baseline="0" smtClean="0">
                                    <a:ln>
                                      <a:noFill/>
                                    </a:ln>
                                    <a:solidFill>
                                      <a:schemeClr val="tx1"/>
                                    </a:solidFill>
                                    <a:effectLst/>
                                    <a:latin typeface="Cambria Math" panose="02040503050406030204" pitchFamily="18" charset="0"/>
                                  </a:rPr>
                                  <m:t>+</m:t>
                                </m:r>
                                <m:func>
                                  <m:funcPr>
                                    <m:ctrlPr>
                                      <a:rPr kumimoji="0" lang="en-US" sz="2000" b="0" i="1" u="none" strike="noStrike" cap="none" normalizeH="0" baseline="0" smtClean="0">
                                        <a:ln>
                                          <a:noFill/>
                                        </a:ln>
                                        <a:solidFill>
                                          <a:schemeClr val="tx1"/>
                                        </a:solidFill>
                                        <a:effectLst/>
                                        <a:latin typeface="Cambria Math" panose="02040503050406030204" pitchFamily="18" charset="0"/>
                                      </a:rPr>
                                    </m:ctrlPr>
                                  </m:funcPr>
                                  <m:fName>
                                    <m:r>
                                      <m:rPr>
                                        <m:sty m:val="p"/>
                                      </m:rPr>
                                      <a:rPr kumimoji="0" lang="en-US" sz="2000" b="0" i="0" u="none" strike="noStrike" cap="none" normalizeH="0" baseline="0" smtClean="0">
                                        <a:ln>
                                          <a:noFill/>
                                        </a:ln>
                                        <a:solidFill>
                                          <a:schemeClr val="tx1"/>
                                        </a:solidFill>
                                        <a:effectLst/>
                                        <a:latin typeface="Cambria Math" panose="02040503050406030204" pitchFamily="18" charset="0"/>
                                      </a:rPr>
                                      <m:t>ln</m:t>
                                    </m:r>
                                  </m:fName>
                                  <m:e>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e>
                                </m:func>
                                <m:r>
                                  <a:rPr kumimoji="0" lang="en-US" sz="2000" b="0" i="1" u="none" strike="noStrike" cap="none" normalizeH="0" baseline="0" smtClean="0">
                                    <a:ln>
                                      <a:noFill/>
                                    </a:ln>
                                    <a:solidFill>
                                      <a:schemeClr val="tx1"/>
                                    </a:solidFill>
                                    <a:effectLst/>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e>
                                </m:func>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4</m:t>
                                        </m:r>
                                      </m:sub>
                                    </m:sSub>
                                  </m:e>
                                </m:func>
                                <m:r>
                                  <a:rPr lang="en-US" sz="2000" b="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5</m:t>
                                        </m:r>
                                      </m:sub>
                                    </m:sSub>
                                  </m:e>
                                </m:func>
                              </m:e>
                            </m:d>
                          </m:e>
                        </m:mr>
                        <m:mr>
                          <m:e>
                            <m:r>
                              <a:rPr kumimoji="0" lang="en-US" sz="2000" b="0" i="1" u="none" strike="noStrike" cap="none" normalizeH="0" baseline="0" smtClean="0">
                                <a:ln>
                                  <a:noFill/>
                                </a:ln>
                                <a:solidFill>
                                  <a:schemeClr val="tx1"/>
                                </a:solidFill>
                                <a:effectLst/>
                                <a:latin typeface="Cambria Math" panose="02040503050406030204" pitchFamily="18" charset="0"/>
                              </a:rPr>
                              <m:t>𝑠</m:t>
                            </m:r>
                            <m:r>
                              <a:rPr kumimoji="0" lang="en-US" sz="2000" b="0" i="1" u="none" strike="noStrike" cap="none" normalizeH="0" baseline="0" smtClean="0">
                                <a:ln>
                                  <a:noFill/>
                                </a:ln>
                                <a:solidFill>
                                  <a:schemeClr val="tx1"/>
                                </a:solidFill>
                                <a:effectLst/>
                                <a:latin typeface="Cambria Math" panose="02040503050406030204" pitchFamily="18" charset="0"/>
                              </a:rPr>
                              <m:t>.</m:t>
                            </m:r>
                            <m:r>
                              <a:rPr kumimoji="0" lang="en-US" sz="2000" b="0" i="1" u="none" strike="noStrike" cap="none" normalizeH="0" baseline="0" smtClean="0">
                                <a:ln>
                                  <a:noFill/>
                                </a:ln>
                                <a:solidFill>
                                  <a:schemeClr val="tx1"/>
                                </a:solidFill>
                                <a:effectLst/>
                                <a:latin typeface="Cambria Math" panose="02040503050406030204" pitchFamily="18" charset="0"/>
                              </a:rPr>
                              <m:t>𝑡</m:t>
                            </m:r>
                            <m:r>
                              <a:rPr kumimoji="0" lang="en-US" sz="2000" b="0" i="1" u="none" strike="noStrike" cap="none" normalizeH="0" baseline="0" smtClean="0">
                                <a:ln>
                                  <a:noFill/>
                                </a:ln>
                                <a:solidFill>
                                  <a:schemeClr val="tx1"/>
                                </a:solidFill>
                                <a:effectLst/>
                                <a:latin typeface="Cambria Math" panose="02040503050406030204" pitchFamily="18" charset="0"/>
                              </a:rPr>
                              <m:t>.</m:t>
                            </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3</m:t>
                                </m:r>
                              </m:sub>
                            </m:sSub>
                            <m:r>
                              <a:rPr kumimoji="0" lang="en-US" sz="2000" b="0" i="1" u="none" strike="noStrike" cap="none" normalizeH="0" baseline="0" smtClean="0">
                                <a:ln>
                                  <a:noFill/>
                                </a:ln>
                                <a:solidFill>
                                  <a:schemeClr val="tx1"/>
                                </a:solidFill>
                                <a:effectLst/>
                                <a:latin typeface="Cambria Math" panose="02040503050406030204" pitchFamily="18" charset="0"/>
                              </a:rPr>
                              <m:t>=5</m:t>
                            </m:r>
                          </m:e>
                        </m:mr>
                        <m:mr>
                          <m:e/>
                          <m:e>
                            <m:r>
                              <a:rPr kumimoji="0" lang="en-US" sz="2000" b="0" i="1" u="none" strike="noStrike" cap="none" normalizeH="0" baseline="0" smtClean="0">
                                <a:ln>
                                  <a:noFill/>
                                </a:ln>
                                <a:solidFill>
                                  <a:schemeClr val="tx1"/>
                                </a:solidFill>
                                <a:effectLst/>
                                <a:latin typeface="Cambria Math" panose="02040503050406030204" pitchFamily="18" charset="0"/>
                              </a:rPr>
                              <m:t>1</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4</m:t>
                                </m:r>
                              </m:sub>
                            </m:sSub>
                            <m:r>
                              <a:rPr kumimoji="0" lang="en-US" sz="2000" b="0" i="1" u="none" strike="noStrike" cap="none" normalizeH="0" baseline="0" smtClean="0">
                                <a:ln>
                                  <a:noFill/>
                                </a:ln>
                                <a:solidFill>
                                  <a:schemeClr val="tx1"/>
                                </a:solidFill>
                                <a:effectLst/>
                                <a:latin typeface="Cambria Math" panose="02040503050406030204" pitchFamily="18" charset="0"/>
                              </a:rPr>
                              <m:t>=9</m:t>
                            </m:r>
                          </m:e>
                        </m:mr>
                        <m: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5</m:t>
                                </m:r>
                              </m:sub>
                            </m:sSub>
                            <m:r>
                              <a:rPr kumimoji="0" lang="en-US" sz="2000" b="0" i="1" u="none" strike="noStrike" cap="none" normalizeH="0" baseline="0" smtClean="0">
                                <a:ln>
                                  <a:noFill/>
                                </a:ln>
                                <a:solidFill>
                                  <a:schemeClr val="tx1"/>
                                </a:solidFill>
                                <a:effectLst/>
                                <a:latin typeface="Cambria Math" panose="02040503050406030204" pitchFamily="18" charset="0"/>
                              </a:rPr>
                              <m:t>=8</m:t>
                            </m:r>
                          </m:e>
                        </m:mr>
                      </m:m>
                    </m:oMath>
                  </m:oMathPara>
                </a14:m>
                <a:endParaRPr kumimoji="0" lang="en-US" sz="2000" b="0" i="0" u="none" strike="noStrike" cap="none" normalizeH="0" baseline="0" dirty="0" smtClean="0">
                  <a:ln>
                    <a:noFill/>
                  </a:ln>
                  <a:solidFill>
                    <a:schemeClr val="tx1"/>
                  </a:solidFill>
                  <a:effectLst/>
                </a:endParaRPr>
              </a:p>
            </p:txBody>
          </p:sp>
        </mc:Choice>
        <mc:Fallback xmlns="">
          <p:sp>
            <p:nvSpPr>
              <p:cNvPr id="14" name="Rectangle 13"/>
              <p:cNvSpPr>
                <a:spLocks noRot="1" noChangeAspect="1" noMove="1" noResize="1" noEditPoints="1" noAdjustHandles="1" noChangeArrowheads="1" noChangeShapeType="1" noTextEdit="1"/>
              </p:cNvSpPr>
              <p:nvPr/>
            </p:nvSpPr>
            <p:spPr bwMode="auto">
              <a:xfrm>
                <a:off x="1266092" y="1139788"/>
                <a:ext cx="6436398" cy="1441375"/>
              </a:xfrm>
              <a:prstGeom prst="rect">
                <a:avLst/>
              </a:prstGeom>
              <a:blipFill rotWithShape="0">
                <a:blip r:embed="rId5"/>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bwMode="auto">
              <a:xfrm>
                <a:off x="3839804" y="6380790"/>
                <a:ext cx="3582664" cy="42489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rPr>
                          </m:ctrlPr>
                        </m:sSupPr>
                        <m:e>
                          <m:r>
                            <a:rPr kumimoji="0" lang="en-US" sz="1800" b="1" i="1" u="none" strike="noStrike" cap="none" normalizeH="0" baseline="0" smtClean="0">
                              <a:ln>
                                <a:noFill/>
                              </a:ln>
                              <a:solidFill>
                                <a:schemeClr val="tx1"/>
                              </a:solidFill>
                              <a:effectLst/>
                              <a:latin typeface="Cambria Math" panose="02040503050406030204" pitchFamily="18" charset="0"/>
                            </a:rPr>
                            <m:t>𝒙</m:t>
                          </m:r>
                        </m:e>
                        <m:sup>
                          <m:r>
                            <a:rPr kumimoji="0" lang="en-US" sz="1800" b="0" i="1" u="none" strike="noStrike" cap="none" normalizeH="0" baseline="0" smtClean="0">
                              <a:ln>
                                <a:noFill/>
                              </a:ln>
                              <a:solidFill>
                                <a:schemeClr val="tx1"/>
                              </a:solidFill>
                              <a:effectLst/>
                              <a:latin typeface="Cambria Math" panose="02040503050406030204" pitchFamily="18" charset="0"/>
                            </a:rPr>
                            <m:t>∗</m:t>
                          </m:r>
                        </m:sup>
                      </m:sSup>
                      <m:r>
                        <a:rPr kumimoji="0" lang="en-US" sz="1800" b="0" i="1" u="none" strike="noStrike" cap="none" normalizeH="0" baseline="0" smtClean="0">
                          <a:ln>
                            <a:noFill/>
                          </a:ln>
                          <a:solidFill>
                            <a:schemeClr val="tx1"/>
                          </a:solidFill>
                          <a:effectLst/>
                          <a:latin typeface="Cambria Math" panose="02040503050406030204" pitchFamily="18" charset="0"/>
                        </a:rPr>
                        <m:t>=</m:t>
                      </m:r>
                      <m:d>
                        <m:dPr>
                          <m:ctrlPr>
                            <a:rPr kumimoji="0" lang="en-US" sz="1800" b="0" i="1" u="none" strike="noStrike" cap="none" normalizeH="0" baseline="0" smtClean="0">
                              <a:ln>
                                <a:noFill/>
                              </a:ln>
                              <a:solidFill>
                                <a:schemeClr val="tx1"/>
                              </a:solidFill>
                              <a:effectLst/>
                              <a:latin typeface="Cambria Math" panose="02040503050406030204" pitchFamily="18" charset="0"/>
                            </a:rPr>
                          </m:ctrlPr>
                        </m:dPr>
                        <m:e>
                          <m:r>
                            <a:rPr kumimoji="0" lang="en-US" sz="1800" b="0" i="1" u="none" strike="noStrike" cap="none" normalizeH="0" baseline="0" smtClean="0">
                              <a:ln>
                                <a:noFill/>
                              </a:ln>
                              <a:solidFill>
                                <a:schemeClr val="tx1"/>
                              </a:solidFill>
                              <a:effectLst/>
                              <a:latin typeface="Cambria Math" panose="02040503050406030204" pitchFamily="18" charset="0"/>
                            </a:rPr>
                            <m:t>2.36, 0.27, 11.54, 6.09, 1.19</m:t>
                          </m:r>
                        </m:e>
                      </m:d>
                    </m:oMath>
                  </m:oMathPara>
                </a14:m>
                <a:endParaRPr kumimoji="0" lang="en-US" sz="1800" b="0" i="0" u="none" strike="noStrike" cap="none" normalizeH="0" baseline="0" dirty="0" smtClean="0">
                  <a:ln>
                    <a:noFill/>
                  </a:ln>
                  <a:solidFill>
                    <a:schemeClr val="tx1"/>
                  </a:solidFill>
                  <a:effectLst/>
                </a:endParaRPr>
              </a:p>
            </p:txBody>
          </p:sp>
        </mc:Choice>
        <mc:Fallback xmlns="">
          <p:sp>
            <p:nvSpPr>
              <p:cNvPr id="15" name="Rectangle 14"/>
              <p:cNvSpPr>
                <a:spLocks noRot="1" noChangeAspect="1" noMove="1" noResize="1" noEditPoints="1" noAdjustHandles="1" noChangeArrowheads="1" noChangeShapeType="1" noTextEdit="1"/>
              </p:cNvSpPr>
              <p:nvPr/>
            </p:nvSpPr>
            <p:spPr bwMode="auto">
              <a:xfrm>
                <a:off x="3839804" y="6380790"/>
                <a:ext cx="3582664" cy="424893"/>
              </a:xfrm>
              <a:prstGeom prst="rect">
                <a:avLst/>
              </a:prstGeom>
              <a:blipFill rotWithShape="0">
                <a:blip r:embed="rId6"/>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47104" y="3225645"/>
            <a:ext cx="4581207" cy="3479955"/>
          </a:xfrm>
          <a:prstGeom prst="rect">
            <a:avLst/>
          </a:prstGeom>
        </p:spPr>
      </p:pic>
      <p:pic>
        <p:nvPicPr>
          <p:cNvPr id="2" name="Picture 1"/>
          <p:cNvPicPr>
            <a:picLocks noChangeAspect="1"/>
          </p:cNvPicPr>
          <p:nvPr/>
        </p:nvPicPr>
        <p:blipFill>
          <a:blip r:embed="rId3"/>
          <a:stretch>
            <a:fillRect/>
          </a:stretch>
        </p:blipFill>
        <p:spPr>
          <a:xfrm>
            <a:off x="242047" y="2953086"/>
            <a:ext cx="3695980" cy="3904914"/>
          </a:xfrm>
          <a:prstGeom prst="rect">
            <a:avLst/>
          </a:prstGeom>
        </p:spPr>
      </p:pic>
      <mc:AlternateContent xmlns:mc="http://schemas.openxmlformats.org/markup-compatibility/2006" xmlns:a14="http://schemas.microsoft.com/office/drawing/2010/main">
        <mc:Choice Requires="a14">
          <p:sp>
            <p:nvSpPr>
              <p:cNvPr id="6" name="Title 5"/>
              <p:cNvSpPr>
                <a:spLocks noGrp="1"/>
              </p:cNvSpPr>
              <p:nvPr>
                <p:ph type="title"/>
              </p:nvPr>
            </p:nvSpPr>
            <p:spPr/>
            <p:txBody>
              <a:bodyPr/>
              <a:lstStyle/>
              <a:p>
                <a:r>
                  <a:rPr lang="en-US" dirty="0" smtClean="0"/>
                  <a:t>Example Problem BP</a:t>
                </a:r>
                <a:br>
                  <a:rPr lang="en-US" dirty="0" smtClean="0"/>
                </a:br>
                <a:r>
                  <a:rPr lang="en-US" sz="2000" dirty="0">
                    <a:solidFill>
                      <a:srgbClr val="0000FF"/>
                    </a:solidFill>
                  </a:rPr>
                  <a:t>(</a:t>
                </a:r>
                <a14:m>
                  <m:oMath xmlns:m="http://schemas.openxmlformats.org/officeDocument/2006/math">
                    <m:r>
                      <a:rPr lang="en-US" sz="2000" b="0" i="1" dirty="0">
                        <a:solidFill>
                          <a:srgbClr val="0000FF"/>
                        </a:solidFill>
                        <a:latin typeface="Cambria Math" panose="02040503050406030204" pitchFamily="18" charset="0"/>
                        <a:sym typeface="Symbol"/>
                      </a:rPr>
                      <m:t>𝜇</m:t>
                    </m:r>
                    <m:r>
                      <a:rPr lang="en-US" sz="2000" i="1" dirty="0">
                        <a:solidFill>
                          <a:srgbClr val="0000FF"/>
                        </a:solidFill>
                        <a:latin typeface="Cambria Math" panose="02040503050406030204" pitchFamily="18" charset="0"/>
                        <a:sym typeface="Symbol"/>
                      </a:rPr>
                      <m:t>=</m:t>
                    </m:r>
                    <m:r>
                      <a:rPr lang="en-US" sz="2000" b="0" i="1" dirty="0" smtClean="0">
                        <a:solidFill>
                          <a:srgbClr val="0000FF"/>
                        </a:solidFill>
                        <a:latin typeface="Cambria Math" panose="02040503050406030204" pitchFamily="18" charset="0"/>
                        <a:sym typeface="Symbol"/>
                      </a:rPr>
                      <m:t>0.1</m:t>
                    </m:r>
                  </m:oMath>
                </a14:m>
                <a:r>
                  <a:rPr lang="en-US" sz="2000" dirty="0">
                    <a:solidFill>
                      <a:srgbClr val="0000FF"/>
                    </a:solidFill>
                  </a:rPr>
                  <a:t>)</a:t>
                </a:r>
                <a:endParaRPr lang="en-US" dirty="0"/>
              </a:p>
            </p:txBody>
          </p:sp>
        </mc:Choice>
        <mc:Fallback xmlns="">
          <p:sp>
            <p:nvSpPr>
              <p:cNvPr id="6" name="Title 5"/>
              <p:cNvSpPr>
                <a:spLocks noGrp="1" noRot="1" noChangeAspect="1" noMove="1" noResize="1" noEditPoints="1" noAdjustHandles="1" noChangeArrowheads="1" noChangeShapeType="1" noTextEdit="1"/>
              </p:cNvSpPr>
              <p:nvPr>
                <p:ph type="title"/>
              </p:nvPr>
            </p:nvSpPr>
            <p:spPr>
              <a:blipFill rotWithShape="0">
                <a:blip r:embed="rId4"/>
                <a:stretch>
                  <a:fillRect/>
                </a:stretch>
              </a:blipFill>
            </p:spPr>
            <p:txBody>
              <a:bodyPr/>
              <a:lstStyle/>
              <a:p>
                <a:r>
                  <a:rPr lang="en-US">
                    <a:noFill/>
                  </a:rPr>
                  <a:t> </a:t>
                </a:r>
              </a:p>
            </p:txBody>
          </p:sp>
        </mc:Fallback>
      </mc:AlternateContent>
      <p:pic>
        <p:nvPicPr>
          <p:cNvPr id="7" name="Picture 6" descr="2014 OPER 610 - Lsn 17.jpg"/>
          <p:cNvPicPr>
            <a:picLocks noChangeAspect="1"/>
          </p:cNvPicPr>
          <p:nvPr/>
        </p:nvPicPr>
        <p:blipFill>
          <a:blip r:embed="rId5" cstate="print"/>
          <a:srcRect l="503" r="72353" b="2312"/>
          <a:stretch>
            <a:fillRect/>
          </a:stretch>
        </p:blipFill>
        <p:spPr>
          <a:xfrm>
            <a:off x="170352" y="2841277"/>
            <a:ext cx="4078920" cy="4016723"/>
          </a:xfrm>
          <a:prstGeom prst="rect">
            <a:avLst/>
          </a:prstGeom>
        </p:spPr>
      </p:pic>
      <p:sp>
        <p:nvSpPr>
          <p:cNvPr id="13" name="Oval 12"/>
          <p:cNvSpPr/>
          <p:nvPr/>
        </p:nvSpPr>
        <p:spPr bwMode="auto">
          <a:xfrm>
            <a:off x="2638498" y="6296099"/>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6" name="Oval 15"/>
          <p:cNvSpPr/>
          <p:nvPr/>
        </p:nvSpPr>
        <p:spPr bwMode="auto">
          <a:xfrm>
            <a:off x="6851430" y="5934974"/>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5" name="Rectangle 14"/>
              <p:cNvSpPr/>
              <p:nvPr/>
            </p:nvSpPr>
            <p:spPr bwMode="auto">
              <a:xfrm>
                <a:off x="1266092" y="1139788"/>
                <a:ext cx="6436398" cy="14413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14:m>
                  <m:oMathPara xmlns:m="http://schemas.openxmlformats.org/officeDocument/2006/math">
                    <m:oMathParaPr>
                      <m:jc m:val="centerGroup"/>
                    </m:oMathParaPr>
                    <m:oMath xmlns:m="http://schemas.openxmlformats.org/officeDocument/2006/math">
                      <m:m>
                        <m:mPr>
                          <m:mcs>
                            <m:mc>
                              <m:mcPr>
                                <m:count m:val="2"/>
                                <m:mcJc m:val="center"/>
                              </m:mcPr>
                            </m:mc>
                          </m:mcs>
                          <m:ctrlPr>
                            <a:rPr kumimoji="0" lang="en-US" sz="20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2000" b="0" i="1" u="none" strike="noStrike" cap="none" normalizeH="0" baseline="0" smtClean="0">
                                <a:ln>
                                  <a:noFill/>
                                </a:ln>
                                <a:solidFill>
                                  <a:schemeClr val="tx1"/>
                                </a:solidFill>
                                <a:effectLst/>
                                <a:latin typeface="Cambria Math" panose="02040503050406030204" pitchFamily="18" charset="0"/>
                              </a:rPr>
                              <m:t>𝑚</m:t>
                            </m:r>
                            <m:r>
                              <a:rPr kumimoji="0" lang="en-US" sz="2000" b="0" i="1" u="none" strike="noStrike" cap="none" normalizeH="0" baseline="0" smtClean="0">
                                <a:ln>
                                  <a:noFill/>
                                </a:ln>
                                <a:solidFill>
                                  <a:schemeClr val="tx1"/>
                                </a:solidFill>
                                <a:effectLst/>
                                <a:latin typeface="Cambria Math" panose="02040503050406030204" pitchFamily="18" charset="0"/>
                              </a:rPr>
                              <m:t>𝑖𝑛</m:t>
                            </m:r>
                          </m:e>
                          <m:e>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+4</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r>
                              <a:rPr kumimoji="0" lang="en-US" sz="2000" b="0" i="1" u="none" strike="noStrike" cap="none" normalizeH="0" baseline="0" smtClean="0">
                                <a:ln>
                                  <a:noFill/>
                                </a:ln>
                                <a:solidFill>
                                  <a:schemeClr val="tx1"/>
                                </a:solidFill>
                                <a:effectLst/>
                                <a:latin typeface="Cambria Math" panose="02040503050406030204" pitchFamily="18" charset="0"/>
                              </a:rPr>
                              <m:t>𝜇</m:t>
                            </m:r>
                            <m:d>
                              <m:dPr>
                                <m:ctrlPr>
                                  <a:rPr kumimoji="0" lang="en-US" sz="2000" b="0" i="1" u="none" strike="noStrike" cap="none" normalizeH="0" baseline="0" smtClean="0">
                                    <a:ln>
                                      <a:noFill/>
                                    </a:ln>
                                    <a:solidFill>
                                      <a:schemeClr val="tx1"/>
                                    </a:solidFill>
                                    <a:effectLst/>
                                    <a:latin typeface="Cambria Math" panose="02040503050406030204" pitchFamily="18" charset="0"/>
                                  </a:rPr>
                                </m:ctrlPr>
                              </m:dPr>
                              <m:e>
                                <m:func>
                                  <m:funcPr>
                                    <m:ctrlPr>
                                      <a:rPr kumimoji="0" lang="en-US" sz="2000" b="0" i="1" u="none" strike="noStrike" cap="none" normalizeH="0" baseline="0" smtClean="0">
                                        <a:ln>
                                          <a:noFill/>
                                        </a:ln>
                                        <a:solidFill>
                                          <a:schemeClr val="tx1"/>
                                        </a:solidFill>
                                        <a:effectLst/>
                                        <a:latin typeface="Cambria Math" panose="02040503050406030204" pitchFamily="18" charset="0"/>
                                      </a:rPr>
                                    </m:ctrlPr>
                                  </m:funcPr>
                                  <m:fName>
                                    <m:r>
                                      <m:rPr>
                                        <m:sty m:val="p"/>
                                      </m:rPr>
                                      <a:rPr kumimoji="0" lang="en-US" sz="2000" b="0" i="0" u="none" strike="noStrike" cap="none" normalizeH="0" baseline="0" smtClean="0">
                                        <a:ln>
                                          <a:noFill/>
                                        </a:ln>
                                        <a:solidFill>
                                          <a:schemeClr val="tx1"/>
                                        </a:solidFill>
                                        <a:effectLst/>
                                        <a:latin typeface="Cambria Math" panose="02040503050406030204" pitchFamily="18" charset="0"/>
                                      </a:rPr>
                                      <m:t>ln</m:t>
                                    </m:r>
                                  </m:fName>
                                  <m:e>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e>
                                </m:func>
                                <m:r>
                                  <a:rPr kumimoji="0" lang="en-US" sz="2000" b="0" i="1" u="none" strike="noStrike" cap="none" normalizeH="0" baseline="0" smtClean="0">
                                    <a:ln>
                                      <a:noFill/>
                                    </a:ln>
                                    <a:solidFill>
                                      <a:schemeClr val="tx1"/>
                                    </a:solidFill>
                                    <a:effectLst/>
                                    <a:latin typeface="Cambria Math" panose="02040503050406030204" pitchFamily="18" charset="0"/>
                                  </a:rPr>
                                  <m:t>+</m:t>
                                </m:r>
                                <m:func>
                                  <m:funcPr>
                                    <m:ctrlPr>
                                      <a:rPr kumimoji="0" lang="en-US" sz="2000" b="0" i="1" u="none" strike="noStrike" cap="none" normalizeH="0" baseline="0" smtClean="0">
                                        <a:ln>
                                          <a:noFill/>
                                        </a:ln>
                                        <a:solidFill>
                                          <a:schemeClr val="tx1"/>
                                        </a:solidFill>
                                        <a:effectLst/>
                                        <a:latin typeface="Cambria Math" panose="02040503050406030204" pitchFamily="18" charset="0"/>
                                      </a:rPr>
                                    </m:ctrlPr>
                                  </m:funcPr>
                                  <m:fName>
                                    <m:r>
                                      <m:rPr>
                                        <m:sty m:val="p"/>
                                      </m:rPr>
                                      <a:rPr kumimoji="0" lang="en-US" sz="2000" b="0" i="0" u="none" strike="noStrike" cap="none" normalizeH="0" baseline="0" smtClean="0">
                                        <a:ln>
                                          <a:noFill/>
                                        </a:ln>
                                        <a:solidFill>
                                          <a:schemeClr val="tx1"/>
                                        </a:solidFill>
                                        <a:effectLst/>
                                        <a:latin typeface="Cambria Math" panose="02040503050406030204" pitchFamily="18" charset="0"/>
                                      </a:rPr>
                                      <m:t>ln</m:t>
                                    </m:r>
                                  </m:fName>
                                  <m:e>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e>
                                </m:func>
                                <m:r>
                                  <a:rPr kumimoji="0" lang="en-US" sz="2000" b="0" i="1" u="none" strike="noStrike" cap="none" normalizeH="0" baseline="0" smtClean="0">
                                    <a:ln>
                                      <a:noFill/>
                                    </a:ln>
                                    <a:solidFill>
                                      <a:schemeClr val="tx1"/>
                                    </a:solidFill>
                                    <a:effectLst/>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3</m:t>
                                        </m:r>
                                      </m:sub>
                                    </m:sSub>
                                  </m:e>
                                </m:func>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4</m:t>
                                        </m:r>
                                      </m:sub>
                                    </m:sSub>
                                  </m:e>
                                </m:func>
                                <m:r>
                                  <a:rPr lang="en-US" sz="2000" b="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5</m:t>
                                        </m:r>
                                      </m:sub>
                                    </m:sSub>
                                  </m:e>
                                </m:func>
                              </m:e>
                            </m:d>
                          </m:e>
                        </m:mr>
                        <m:mr>
                          <m:e>
                            <m:r>
                              <a:rPr kumimoji="0" lang="en-US" sz="2000" b="0" i="1" u="none" strike="noStrike" cap="none" normalizeH="0" baseline="0" smtClean="0">
                                <a:ln>
                                  <a:noFill/>
                                </a:ln>
                                <a:solidFill>
                                  <a:schemeClr val="tx1"/>
                                </a:solidFill>
                                <a:effectLst/>
                                <a:latin typeface="Cambria Math" panose="02040503050406030204" pitchFamily="18" charset="0"/>
                              </a:rPr>
                              <m:t>𝑠</m:t>
                            </m:r>
                            <m:r>
                              <a:rPr kumimoji="0" lang="en-US" sz="2000" b="0" i="1" u="none" strike="noStrike" cap="none" normalizeH="0" baseline="0" smtClean="0">
                                <a:ln>
                                  <a:noFill/>
                                </a:ln>
                                <a:solidFill>
                                  <a:schemeClr val="tx1"/>
                                </a:solidFill>
                                <a:effectLst/>
                                <a:latin typeface="Cambria Math" panose="02040503050406030204" pitchFamily="18" charset="0"/>
                              </a:rPr>
                              <m:t>.</m:t>
                            </m:r>
                            <m:r>
                              <a:rPr kumimoji="0" lang="en-US" sz="2000" b="0" i="1" u="none" strike="noStrike" cap="none" normalizeH="0" baseline="0" smtClean="0">
                                <a:ln>
                                  <a:noFill/>
                                </a:ln>
                                <a:solidFill>
                                  <a:schemeClr val="tx1"/>
                                </a:solidFill>
                                <a:effectLst/>
                                <a:latin typeface="Cambria Math" panose="02040503050406030204" pitchFamily="18" charset="0"/>
                              </a:rPr>
                              <m:t>𝑡</m:t>
                            </m:r>
                            <m:r>
                              <a:rPr kumimoji="0" lang="en-US" sz="2000" b="0" i="1" u="none" strike="noStrike" cap="none" normalizeH="0" baseline="0" smtClean="0">
                                <a:ln>
                                  <a:noFill/>
                                </a:ln>
                                <a:solidFill>
                                  <a:schemeClr val="tx1"/>
                                </a:solidFill>
                                <a:effectLst/>
                                <a:latin typeface="Cambria Math" panose="02040503050406030204" pitchFamily="18" charset="0"/>
                              </a:rPr>
                              <m:t>.</m:t>
                            </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3</m:t>
                                </m:r>
                              </m:sub>
                            </m:sSub>
                            <m:r>
                              <a:rPr kumimoji="0" lang="en-US" sz="2000" b="0" i="1" u="none" strike="noStrike" cap="none" normalizeH="0" baseline="0" smtClean="0">
                                <a:ln>
                                  <a:noFill/>
                                </a:ln>
                                <a:solidFill>
                                  <a:schemeClr val="tx1"/>
                                </a:solidFill>
                                <a:effectLst/>
                                <a:latin typeface="Cambria Math" panose="02040503050406030204" pitchFamily="18" charset="0"/>
                              </a:rPr>
                              <m:t>=5</m:t>
                            </m:r>
                          </m:e>
                        </m:mr>
                        <m:mr>
                          <m:e/>
                          <m:e>
                            <m:r>
                              <a:rPr kumimoji="0" lang="en-US" sz="2000" b="0" i="1" u="none" strike="noStrike" cap="none" normalizeH="0" baseline="0" smtClean="0">
                                <a:ln>
                                  <a:noFill/>
                                </a:ln>
                                <a:solidFill>
                                  <a:schemeClr val="tx1"/>
                                </a:solidFill>
                                <a:effectLst/>
                                <a:latin typeface="Cambria Math" panose="02040503050406030204" pitchFamily="18" charset="0"/>
                              </a:rPr>
                              <m:t>1</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4</m:t>
                                </m:r>
                              </m:sub>
                            </m:sSub>
                            <m:r>
                              <a:rPr kumimoji="0" lang="en-US" sz="2000" b="0" i="1" u="none" strike="noStrike" cap="none" normalizeH="0" baseline="0" smtClean="0">
                                <a:ln>
                                  <a:noFill/>
                                </a:ln>
                                <a:solidFill>
                                  <a:schemeClr val="tx1"/>
                                </a:solidFill>
                                <a:effectLst/>
                                <a:latin typeface="Cambria Math" panose="02040503050406030204" pitchFamily="18" charset="0"/>
                              </a:rPr>
                              <m:t>=9</m:t>
                            </m:r>
                          </m:e>
                        </m:mr>
                        <m: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5</m:t>
                                </m:r>
                              </m:sub>
                            </m:sSub>
                            <m:r>
                              <a:rPr kumimoji="0" lang="en-US" sz="2000" b="0" i="1" u="none" strike="noStrike" cap="none" normalizeH="0" baseline="0" smtClean="0">
                                <a:ln>
                                  <a:noFill/>
                                </a:ln>
                                <a:solidFill>
                                  <a:schemeClr val="tx1"/>
                                </a:solidFill>
                                <a:effectLst/>
                                <a:latin typeface="Cambria Math" panose="02040503050406030204" pitchFamily="18" charset="0"/>
                              </a:rPr>
                              <m:t>=8</m:t>
                            </m:r>
                          </m:e>
                        </m:mr>
                      </m:m>
                    </m:oMath>
                  </m:oMathPara>
                </a14:m>
                <a:endParaRPr kumimoji="0" lang="en-US" sz="2000" b="0" i="0" u="none" strike="noStrike" cap="none" normalizeH="0" baseline="0" dirty="0" smtClean="0">
                  <a:ln>
                    <a:noFill/>
                  </a:ln>
                  <a:solidFill>
                    <a:schemeClr val="tx1"/>
                  </a:solidFill>
                  <a:effectLst/>
                </a:endParaRPr>
              </a:p>
            </p:txBody>
          </p:sp>
        </mc:Choice>
        <mc:Fallback xmlns="">
          <p:sp>
            <p:nvSpPr>
              <p:cNvPr id="15" name="Rectangle 14"/>
              <p:cNvSpPr>
                <a:spLocks noRot="1" noChangeAspect="1" noMove="1" noResize="1" noEditPoints="1" noAdjustHandles="1" noChangeArrowheads="1" noChangeShapeType="1" noTextEdit="1"/>
              </p:cNvSpPr>
              <p:nvPr/>
            </p:nvSpPr>
            <p:spPr bwMode="auto">
              <a:xfrm>
                <a:off x="1266092" y="1139788"/>
                <a:ext cx="6436398" cy="1441375"/>
              </a:xfrm>
              <a:prstGeom prst="rect">
                <a:avLst/>
              </a:prstGeom>
              <a:blipFill rotWithShape="0">
                <a:blip r:embed="rId6"/>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bwMode="auto">
              <a:xfrm>
                <a:off x="3839804" y="6380790"/>
                <a:ext cx="3582664" cy="42489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rPr>
                          </m:ctrlPr>
                        </m:sSupPr>
                        <m:e>
                          <m:r>
                            <a:rPr kumimoji="0" lang="en-US" sz="1800" b="1" i="1" u="none" strike="noStrike" cap="none" normalizeH="0" baseline="0" smtClean="0">
                              <a:ln>
                                <a:noFill/>
                              </a:ln>
                              <a:solidFill>
                                <a:schemeClr val="tx1"/>
                              </a:solidFill>
                              <a:effectLst/>
                              <a:latin typeface="Cambria Math" panose="02040503050406030204" pitchFamily="18" charset="0"/>
                            </a:rPr>
                            <m:t>𝒙</m:t>
                          </m:r>
                        </m:e>
                        <m:sup>
                          <m:r>
                            <a:rPr kumimoji="0" lang="en-US" sz="1800" b="0" i="1" u="none" strike="noStrike" cap="none" normalizeH="0" baseline="0" smtClean="0">
                              <a:ln>
                                <a:noFill/>
                              </a:ln>
                              <a:solidFill>
                                <a:schemeClr val="tx1"/>
                              </a:solidFill>
                              <a:effectLst/>
                              <a:latin typeface="Cambria Math" panose="02040503050406030204" pitchFamily="18" charset="0"/>
                            </a:rPr>
                            <m:t>∗</m:t>
                          </m:r>
                        </m:sup>
                      </m:sSup>
                      <m:r>
                        <a:rPr kumimoji="0" lang="en-US" sz="1800" b="0" i="1" u="none" strike="noStrike" cap="none" normalizeH="0" baseline="0" smtClean="0">
                          <a:ln>
                            <a:noFill/>
                          </a:ln>
                          <a:solidFill>
                            <a:schemeClr val="tx1"/>
                          </a:solidFill>
                          <a:effectLst/>
                          <a:latin typeface="Cambria Math" panose="02040503050406030204" pitchFamily="18" charset="0"/>
                        </a:rPr>
                        <m:t>=</m:t>
                      </m:r>
                      <m:d>
                        <m:dPr>
                          <m:ctrlPr>
                            <a:rPr kumimoji="0" lang="en-US" sz="1800" b="0" i="1" u="none" strike="noStrike" cap="none" normalizeH="0" baseline="0" smtClean="0">
                              <a:ln>
                                <a:noFill/>
                              </a:ln>
                              <a:solidFill>
                                <a:schemeClr val="tx1"/>
                              </a:solidFill>
                              <a:effectLst/>
                              <a:latin typeface="Cambria Math" panose="02040503050406030204" pitchFamily="18" charset="0"/>
                            </a:rPr>
                          </m:ctrlPr>
                        </m:dPr>
                        <m:e>
                          <m:r>
                            <a:rPr kumimoji="0" lang="en-US" sz="1800" b="0" i="1" u="none" strike="noStrike" cap="none" normalizeH="0" baseline="0" smtClean="0">
                              <a:ln>
                                <a:noFill/>
                              </a:ln>
                              <a:solidFill>
                                <a:schemeClr val="tx1"/>
                              </a:solidFill>
                              <a:effectLst/>
                              <a:latin typeface="Cambria Math" panose="02040503050406030204" pitchFamily="18" charset="0"/>
                            </a:rPr>
                            <m:t>2.63, 0.03, 12.82, 6.31, 0.15</m:t>
                          </m:r>
                        </m:e>
                      </m:d>
                    </m:oMath>
                  </m:oMathPara>
                </a14:m>
                <a:endParaRPr kumimoji="0" lang="en-US" sz="1800" b="0" i="0" u="none" strike="noStrike" cap="none" normalizeH="0" baseline="0" dirty="0" smtClean="0">
                  <a:ln>
                    <a:noFill/>
                  </a:ln>
                  <a:solidFill>
                    <a:schemeClr val="tx1"/>
                  </a:solidFill>
                  <a:effectLst/>
                </a:endParaRPr>
              </a:p>
            </p:txBody>
          </p:sp>
        </mc:Choice>
        <mc:Fallback xmlns="">
          <p:sp>
            <p:nvSpPr>
              <p:cNvPr id="17" name="Rectangle 16"/>
              <p:cNvSpPr>
                <a:spLocks noRot="1" noChangeAspect="1" noMove="1" noResize="1" noEditPoints="1" noAdjustHandles="1" noChangeArrowheads="1" noChangeShapeType="1" noTextEdit="1"/>
              </p:cNvSpPr>
              <p:nvPr/>
            </p:nvSpPr>
            <p:spPr bwMode="auto">
              <a:xfrm>
                <a:off x="3839804" y="6380790"/>
                <a:ext cx="3582664" cy="424893"/>
              </a:xfrm>
              <a:prstGeom prst="rect">
                <a:avLst/>
              </a:prstGeom>
              <a:blipFill rotWithShape="0">
                <a:blip r:embed="rId7"/>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3806586" y="1171790"/>
            <a:ext cx="5118339" cy="5208840"/>
          </a:xfrm>
          <a:prstGeom prst="rect">
            <a:avLst/>
          </a:prstGeom>
        </p:spPr>
      </p:pic>
      <p:sp>
        <p:nvSpPr>
          <p:cNvPr id="2" name="Title 1"/>
          <p:cNvSpPr>
            <a:spLocks noGrp="1"/>
          </p:cNvSpPr>
          <p:nvPr>
            <p:ph type="title"/>
          </p:nvPr>
        </p:nvSpPr>
        <p:spPr/>
        <p:txBody>
          <a:bodyPr/>
          <a:lstStyle/>
          <a:p>
            <a:r>
              <a:rPr lang="en-US" dirty="0" smtClean="0"/>
              <a:t>The Central Path</a:t>
            </a:r>
            <a:endParaRPr lang="en-US" dirty="0"/>
          </a:p>
        </p:txBody>
      </p:sp>
      <p:sp>
        <p:nvSpPr>
          <p:cNvPr id="7" name="Oval 6"/>
          <p:cNvSpPr/>
          <p:nvPr/>
        </p:nvSpPr>
        <p:spPr bwMode="auto">
          <a:xfrm>
            <a:off x="5987916" y="3800351"/>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7" name="Freeform 16"/>
          <p:cNvSpPr/>
          <p:nvPr/>
        </p:nvSpPr>
        <p:spPr bwMode="auto">
          <a:xfrm>
            <a:off x="6056596" y="3876639"/>
            <a:ext cx="1189068" cy="1950488"/>
          </a:xfrm>
          <a:custGeom>
            <a:avLst/>
            <a:gdLst>
              <a:gd name="connsiteX0" fmla="*/ 0 w 549336"/>
              <a:gd name="connsiteY0" fmla="*/ 0 h 1269034"/>
              <a:gd name="connsiteX1" fmla="*/ 76490 w 549336"/>
              <a:gd name="connsiteY1" fmla="*/ 222515 h 1269034"/>
              <a:gd name="connsiteX2" fmla="*/ 180794 w 549336"/>
              <a:gd name="connsiteY2" fmla="*/ 479799 h 1269034"/>
              <a:gd name="connsiteX3" fmla="*/ 309436 w 549336"/>
              <a:gd name="connsiteY3" fmla="*/ 775328 h 1269034"/>
              <a:gd name="connsiteX4" fmla="*/ 413740 w 549336"/>
              <a:gd name="connsiteY4" fmla="*/ 1046518 h 1269034"/>
              <a:gd name="connsiteX5" fmla="*/ 549336 w 549336"/>
              <a:gd name="connsiteY5" fmla="*/ 1269034 h 1269034"/>
              <a:gd name="connsiteX0" fmla="*/ 0 w 1189068"/>
              <a:gd name="connsiteY0" fmla="*/ 0 h 1950488"/>
              <a:gd name="connsiteX1" fmla="*/ 76490 w 1189068"/>
              <a:gd name="connsiteY1" fmla="*/ 222515 h 1950488"/>
              <a:gd name="connsiteX2" fmla="*/ 180794 w 1189068"/>
              <a:gd name="connsiteY2" fmla="*/ 479799 h 1950488"/>
              <a:gd name="connsiteX3" fmla="*/ 309436 w 1189068"/>
              <a:gd name="connsiteY3" fmla="*/ 775328 h 1950488"/>
              <a:gd name="connsiteX4" fmla="*/ 413740 w 1189068"/>
              <a:gd name="connsiteY4" fmla="*/ 1046518 h 1950488"/>
              <a:gd name="connsiteX5" fmla="*/ 1189068 w 1189068"/>
              <a:gd name="connsiteY5" fmla="*/ 1950488 h 1950488"/>
              <a:gd name="connsiteX0" fmla="*/ 0 w 1189068"/>
              <a:gd name="connsiteY0" fmla="*/ 0 h 1950488"/>
              <a:gd name="connsiteX1" fmla="*/ 76490 w 1189068"/>
              <a:gd name="connsiteY1" fmla="*/ 222515 h 1950488"/>
              <a:gd name="connsiteX2" fmla="*/ 180794 w 1189068"/>
              <a:gd name="connsiteY2" fmla="*/ 479799 h 1950488"/>
              <a:gd name="connsiteX3" fmla="*/ 309436 w 1189068"/>
              <a:gd name="connsiteY3" fmla="*/ 775328 h 1950488"/>
              <a:gd name="connsiteX4" fmla="*/ 413740 w 1189068"/>
              <a:gd name="connsiteY4" fmla="*/ 1046518 h 1950488"/>
              <a:gd name="connsiteX5" fmla="*/ 1008274 w 1189068"/>
              <a:gd name="connsiteY5" fmla="*/ 1800985 h 1950488"/>
              <a:gd name="connsiteX6" fmla="*/ 1189068 w 1189068"/>
              <a:gd name="connsiteY6" fmla="*/ 1950488 h 1950488"/>
              <a:gd name="connsiteX0" fmla="*/ 0 w 1189068"/>
              <a:gd name="connsiteY0" fmla="*/ 0 h 1950488"/>
              <a:gd name="connsiteX1" fmla="*/ 76490 w 1189068"/>
              <a:gd name="connsiteY1" fmla="*/ 222515 h 1950488"/>
              <a:gd name="connsiteX2" fmla="*/ 180794 w 1189068"/>
              <a:gd name="connsiteY2" fmla="*/ 479799 h 1950488"/>
              <a:gd name="connsiteX3" fmla="*/ 309436 w 1189068"/>
              <a:gd name="connsiteY3" fmla="*/ 775328 h 1950488"/>
              <a:gd name="connsiteX4" fmla="*/ 413740 w 1189068"/>
              <a:gd name="connsiteY4" fmla="*/ 1046518 h 1950488"/>
              <a:gd name="connsiteX5" fmla="*/ 848341 w 1189068"/>
              <a:gd name="connsiteY5" fmla="*/ 1637575 h 1950488"/>
              <a:gd name="connsiteX6" fmla="*/ 1008274 w 1189068"/>
              <a:gd name="connsiteY6" fmla="*/ 1800985 h 1950488"/>
              <a:gd name="connsiteX7" fmla="*/ 1189068 w 1189068"/>
              <a:gd name="connsiteY7" fmla="*/ 1950488 h 1950488"/>
              <a:gd name="connsiteX0" fmla="*/ 0 w 1189068"/>
              <a:gd name="connsiteY0" fmla="*/ 0 h 1950488"/>
              <a:gd name="connsiteX1" fmla="*/ 76490 w 1189068"/>
              <a:gd name="connsiteY1" fmla="*/ 222515 h 1950488"/>
              <a:gd name="connsiteX2" fmla="*/ 180794 w 1189068"/>
              <a:gd name="connsiteY2" fmla="*/ 479799 h 1950488"/>
              <a:gd name="connsiteX3" fmla="*/ 309436 w 1189068"/>
              <a:gd name="connsiteY3" fmla="*/ 775328 h 1950488"/>
              <a:gd name="connsiteX4" fmla="*/ 413740 w 1189068"/>
              <a:gd name="connsiteY4" fmla="*/ 1046518 h 1950488"/>
              <a:gd name="connsiteX5" fmla="*/ 723176 w 1189068"/>
              <a:gd name="connsiteY5" fmla="*/ 1474166 h 1950488"/>
              <a:gd name="connsiteX6" fmla="*/ 848341 w 1189068"/>
              <a:gd name="connsiteY6" fmla="*/ 1637575 h 1950488"/>
              <a:gd name="connsiteX7" fmla="*/ 1008274 w 1189068"/>
              <a:gd name="connsiteY7" fmla="*/ 1800985 h 1950488"/>
              <a:gd name="connsiteX8" fmla="*/ 1189068 w 1189068"/>
              <a:gd name="connsiteY8" fmla="*/ 1950488 h 1950488"/>
              <a:gd name="connsiteX0" fmla="*/ 0 w 1189068"/>
              <a:gd name="connsiteY0" fmla="*/ 0 h 1950488"/>
              <a:gd name="connsiteX1" fmla="*/ 76490 w 1189068"/>
              <a:gd name="connsiteY1" fmla="*/ 222515 h 1950488"/>
              <a:gd name="connsiteX2" fmla="*/ 180794 w 1189068"/>
              <a:gd name="connsiteY2" fmla="*/ 479799 h 1950488"/>
              <a:gd name="connsiteX3" fmla="*/ 309436 w 1189068"/>
              <a:gd name="connsiteY3" fmla="*/ 775328 h 1950488"/>
              <a:gd name="connsiteX4" fmla="*/ 413740 w 1189068"/>
              <a:gd name="connsiteY4" fmla="*/ 1046518 h 1950488"/>
              <a:gd name="connsiteX5" fmla="*/ 549336 w 1189068"/>
              <a:gd name="connsiteY5" fmla="*/ 1275988 h 1950488"/>
              <a:gd name="connsiteX6" fmla="*/ 723176 w 1189068"/>
              <a:gd name="connsiteY6" fmla="*/ 1474166 h 1950488"/>
              <a:gd name="connsiteX7" fmla="*/ 848341 w 1189068"/>
              <a:gd name="connsiteY7" fmla="*/ 1637575 h 1950488"/>
              <a:gd name="connsiteX8" fmla="*/ 1008274 w 1189068"/>
              <a:gd name="connsiteY8" fmla="*/ 1800985 h 1950488"/>
              <a:gd name="connsiteX9" fmla="*/ 1189068 w 1189068"/>
              <a:gd name="connsiteY9" fmla="*/ 1950488 h 1950488"/>
              <a:gd name="connsiteX0" fmla="*/ 0 w 1189068"/>
              <a:gd name="connsiteY0" fmla="*/ 0 h 1950488"/>
              <a:gd name="connsiteX1" fmla="*/ 76490 w 1189068"/>
              <a:gd name="connsiteY1" fmla="*/ 222515 h 1950488"/>
              <a:gd name="connsiteX2" fmla="*/ 180794 w 1189068"/>
              <a:gd name="connsiteY2" fmla="*/ 479799 h 1950488"/>
              <a:gd name="connsiteX3" fmla="*/ 274767 w 1189068"/>
              <a:gd name="connsiteY3" fmla="*/ 753660 h 1950488"/>
              <a:gd name="connsiteX4" fmla="*/ 413740 w 1189068"/>
              <a:gd name="connsiteY4" fmla="*/ 1046518 h 1950488"/>
              <a:gd name="connsiteX5" fmla="*/ 549336 w 1189068"/>
              <a:gd name="connsiteY5" fmla="*/ 1275988 h 1950488"/>
              <a:gd name="connsiteX6" fmla="*/ 723176 w 1189068"/>
              <a:gd name="connsiteY6" fmla="*/ 1474166 h 1950488"/>
              <a:gd name="connsiteX7" fmla="*/ 848341 w 1189068"/>
              <a:gd name="connsiteY7" fmla="*/ 1637575 h 1950488"/>
              <a:gd name="connsiteX8" fmla="*/ 1008274 w 1189068"/>
              <a:gd name="connsiteY8" fmla="*/ 1800985 h 1950488"/>
              <a:gd name="connsiteX9" fmla="*/ 1189068 w 1189068"/>
              <a:gd name="connsiteY9" fmla="*/ 1950488 h 1950488"/>
              <a:gd name="connsiteX0" fmla="*/ 0 w 1189068"/>
              <a:gd name="connsiteY0" fmla="*/ 0 h 1950488"/>
              <a:gd name="connsiteX1" fmla="*/ 76490 w 1189068"/>
              <a:gd name="connsiteY1" fmla="*/ 222515 h 1950488"/>
              <a:gd name="connsiteX2" fmla="*/ 180794 w 1189068"/>
              <a:gd name="connsiteY2" fmla="*/ 479799 h 1950488"/>
              <a:gd name="connsiteX3" fmla="*/ 274767 w 1189068"/>
              <a:gd name="connsiteY3" fmla="*/ 753660 h 1950488"/>
              <a:gd name="connsiteX4" fmla="*/ 413740 w 1189068"/>
              <a:gd name="connsiteY4" fmla="*/ 1046518 h 1950488"/>
              <a:gd name="connsiteX5" fmla="*/ 549336 w 1189068"/>
              <a:gd name="connsiteY5" fmla="*/ 1275988 h 1950488"/>
              <a:gd name="connsiteX6" fmla="*/ 688507 w 1189068"/>
              <a:gd name="connsiteY6" fmla="*/ 1474166 h 1950488"/>
              <a:gd name="connsiteX7" fmla="*/ 848341 w 1189068"/>
              <a:gd name="connsiteY7" fmla="*/ 1637575 h 1950488"/>
              <a:gd name="connsiteX8" fmla="*/ 1008274 w 1189068"/>
              <a:gd name="connsiteY8" fmla="*/ 1800985 h 1950488"/>
              <a:gd name="connsiteX9" fmla="*/ 1189068 w 1189068"/>
              <a:gd name="connsiteY9" fmla="*/ 1950488 h 19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9068" h="1950488">
                <a:moveTo>
                  <a:pt x="0" y="0"/>
                </a:moveTo>
                <a:lnTo>
                  <a:pt x="76490" y="222515"/>
                </a:lnTo>
                <a:lnTo>
                  <a:pt x="180794" y="479799"/>
                </a:lnTo>
                <a:lnTo>
                  <a:pt x="274767" y="753660"/>
                </a:lnTo>
                <a:lnTo>
                  <a:pt x="413740" y="1046518"/>
                </a:lnTo>
                <a:lnTo>
                  <a:pt x="549336" y="1275988"/>
                </a:lnTo>
                <a:lnTo>
                  <a:pt x="688507" y="1474166"/>
                </a:lnTo>
                <a:lnTo>
                  <a:pt x="848341" y="1637575"/>
                </a:lnTo>
                <a:lnTo>
                  <a:pt x="1008274" y="1800985"/>
                </a:lnTo>
                <a:lnTo>
                  <a:pt x="1189068" y="1950488"/>
                </a:ln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6" name="Oval 5"/>
          <p:cNvSpPr/>
          <p:nvPr/>
        </p:nvSpPr>
        <p:spPr bwMode="auto">
          <a:xfrm>
            <a:off x="7170157" y="5744768"/>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8" name="Oval 7"/>
          <p:cNvSpPr/>
          <p:nvPr/>
        </p:nvSpPr>
        <p:spPr bwMode="auto">
          <a:xfrm>
            <a:off x="6059354" y="4019426"/>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0" name="Oval 9"/>
          <p:cNvSpPr/>
          <p:nvPr/>
        </p:nvSpPr>
        <p:spPr bwMode="auto">
          <a:xfrm>
            <a:off x="6691003" y="5282774"/>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1" name="Oval 10"/>
          <p:cNvSpPr/>
          <p:nvPr/>
        </p:nvSpPr>
        <p:spPr bwMode="auto">
          <a:xfrm>
            <a:off x="6159366" y="4281364"/>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2" name="Oval 11"/>
          <p:cNvSpPr/>
          <p:nvPr/>
        </p:nvSpPr>
        <p:spPr bwMode="auto">
          <a:xfrm>
            <a:off x="6270944" y="4562351"/>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3" name="Oval 12"/>
          <p:cNvSpPr/>
          <p:nvPr/>
        </p:nvSpPr>
        <p:spPr bwMode="auto">
          <a:xfrm>
            <a:off x="6388995" y="4837675"/>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4" name="Oval 13"/>
          <p:cNvSpPr/>
          <p:nvPr/>
        </p:nvSpPr>
        <p:spPr bwMode="auto">
          <a:xfrm>
            <a:off x="6530841" y="5071939"/>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5" name="Oval 14"/>
          <p:cNvSpPr/>
          <p:nvPr/>
        </p:nvSpPr>
        <p:spPr bwMode="auto">
          <a:xfrm>
            <a:off x="6840404" y="5448177"/>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6" name="Oval 15"/>
          <p:cNvSpPr/>
          <p:nvPr/>
        </p:nvSpPr>
        <p:spPr bwMode="auto">
          <a:xfrm>
            <a:off x="6992804" y="5605339"/>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8" name="Rectangle 17"/>
              <p:cNvSpPr/>
              <p:nvPr/>
            </p:nvSpPr>
            <p:spPr bwMode="auto">
              <a:xfrm>
                <a:off x="344371" y="1571867"/>
                <a:ext cx="3557116" cy="170149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m>
                        <m:mPr>
                          <m:mcs>
                            <m:mc>
                              <m:mcPr>
                                <m:count m:val="2"/>
                                <m:mcJc m:val="center"/>
                              </m:mcPr>
                            </m:mc>
                          </m:mcs>
                          <m:ctrlPr>
                            <a:rPr kumimoji="0" lang="en-US" sz="20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2000" b="0" i="1" u="none" strike="noStrike" cap="none" normalizeH="0" baseline="0" smtClean="0">
                                <a:ln>
                                  <a:noFill/>
                                </a:ln>
                                <a:solidFill>
                                  <a:schemeClr val="tx1"/>
                                </a:solidFill>
                                <a:effectLst/>
                                <a:latin typeface="Cambria Math" panose="02040503050406030204" pitchFamily="18" charset="0"/>
                              </a:rPr>
                              <m:t>𝑚</m:t>
                            </m:r>
                            <m:r>
                              <a:rPr kumimoji="0" lang="en-US" sz="2000" b="0" i="1" u="none" strike="noStrike" cap="none" normalizeH="0" baseline="0" smtClean="0">
                                <a:ln>
                                  <a:noFill/>
                                </a:ln>
                                <a:solidFill>
                                  <a:schemeClr val="tx1"/>
                                </a:solidFill>
                                <a:effectLst/>
                                <a:latin typeface="Cambria Math" panose="02040503050406030204" pitchFamily="18" charset="0"/>
                              </a:rPr>
                              <m:t>𝑖𝑛</m:t>
                            </m:r>
                          </m:e>
                          <m:e>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+4</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e>
                        </m:mr>
                        <m:mr>
                          <m:e>
                            <m:r>
                              <a:rPr kumimoji="0" lang="en-US" sz="2000" b="0" i="1" u="none" strike="noStrike" cap="none" normalizeH="0" baseline="0" smtClean="0">
                                <a:ln>
                                  <a:noFill/>
                                </a:ln>
                                <a:solidFill>
                                  <a:schemeClr val="tx1"/>
                                </a:solidFill>
                                <a:effectLst/>
                                <a:latin typeface="Cambria Math" panose="02040503050406030204" pitchFamily="18" charset="0"/>
                              </a:rPr>
                              <m:t>𝑠</m:t>
                            </m:r>
                            <m:r>
                              <a:rPr kumimoji="0" lang="en-US" sz="2000" b="0" i="1" u="none" strike="noStrike" cap="none" normalizeH="0" baseline="0" smtClean="0">
                                <a:ln>
                                  <a:noFill/>
                                </a:ln>
                                <a:solidFill>
                                  <a:schemeClr val="tx1"/>
                                </a:solidFill>
                                <a:effectLst/>
                                <a:latin typeface="Cambria Math" panose="02040503050406030204" pitchFamily="18" charset="0"/>
                              </a:rPr>
                              <m:t>.</m:t>
                            </m:r>
                            <m:r>
                              <a:rPr kumimoji="0" lang="en-US" sz="2000" b="0" i="1" u="none" strike="noStrike" cap="none" normalizeH="0" baseline="0" smtClean="0">
                                <a:ln>
                                  <a:noFill/>
                                </a:ln>
                                <a:solidFill>
                                  <a:schemeClr val="tx1"/>
                                </a:solidFill>
                                <a:effectLst/>
                                <a:latin typeface="Cambria Math" panose="02040503050406030204" pitchFamily="18" charset="0"/>
                              </a:rPr>
                              <m:t>𝑡</m:t>
                            </m:r>
                            <m:r>
                              <a:rPr kumimoji="0" lang="en-US" sz="2000" b="0" i="1" u="none" strike="noStrike" cap="none" normalizeH="0" baseline="0" smtClean="0">
                                <a:ln>
                                  <a:noFill/>
                                </a:ln>
                                <a:solidFill>
                                  <a:schemeClr val="tx1"/>
                                </a:solidFill>
                                <a:effectLst/>
                                <a:latin typeface="Cambria Math" panose="02040503050406030204" pitchFamily="18" charset="0"/>
                              </a:rPr>
                              <m:t>.</m:t>
                            </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3</m:t>
                                </m:r>
                              </m:sub>
                            </m:sSub>
                            <m:r>
                              <a:rPr kumimoji="0" lang="en-US" sz="2000" b="0" i="1" u="none" strike="noStrike" cap="none" normalizeH="0" baseline="0" smtClean="0">
                                <a:ln>
                                  <a:noFill/>
                                </a:ln>
                                <a:solidFill>
                                  <a:schemeClr val="tx1"/>
                                </a:solidFill>
                                <a:effectLst/>
                                <a:latin typeface="Cambria Math" panose="02040503050406030204" pitchFamily="18" charset="0"/>
                              </a:rPr>
                              <m:t>=5</m:t>
                            </m:r>
                          </m:e>
                        </m:mr>
                        <m:mr>
                          <m:e/>
                          <m:e>
                            <m:r>
                              <a:rPr kumimoji="0" lang="en-US" sz="2000" b="0" i="1" u="none" strike="noStrike" cap="none" normalizeH="0" baseline="0" smtClean="0">
                                <a:ln>
                                  <a:noFill/>
                                </a:ln>
                                <a:solidFill>
                                  <a:schemeClr val="tx1"/>
                                </a:solidFill>
                                <a:effectLst/>
                                <a:latin typeface="Cambria Math" panose="02040503050406030204" pitchFamily="18" charset="0"/>
                              </a:rPr>
                              <m:t>1</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4</m:t>
                                </m:r>
                              </m:sub>
                            </m:sSub>
                            <m:r>
                              <a:rPr kumimoji="0" lang="en-US" sz="2000" b="0" i="1" u="none" strike="noStrike" cap="none" normalizeH="0" baseline="0" smtClean="0">
                                <a:ln>
                                  <a:noFill/>
                                </a:ln>
                                <a:solidFill>
                                  <a:schemeClr val="tx1"/>
                                </a:solidFill>
                                <a:effectLst/>
                                <a:latin typeface="Cambria Math" panose="02040503050406030204" pitchFamily="18" charset="0"/>
                              </a:rPr>
                              <m:t>=9</m:t>
                            </m:r>
                          </m:e>
                        </m:mr>
                        <m: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5</m:t>
                                </m:r>
                              </m:sub>
                            </m:sSub>
                            <m:r>
                              <a:rPr kumimoji="0" lang="en-US" sz="2000" b="0" i="1" u="none" strike="noStrike" cap="none" normalizeH="0" baseline="0" smtClean="0">
                                <a:ln>
                                  <a:noFill/>
                                </a:ln>
                                <a:solidFill>
                                  <a:schemeClr val="tx1"/>
                                </a:solidFill>
                                <a:effectLst/>
                                <a:latin typeface="Cambria Math" panose="02040503050406030204" pitchFamily="18" charset="0"/>
                              </a:rPr>
                              <m:t>=8</m:t>
                            </m:r>
                          </m:e>
                        </m:mr>
                        <m:mr>
                          <m:e/>
                          <m:e>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3</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4</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5</m:t>
                                </m:r>
                              </m:sub>
                            </m:sSub>
                            <m:r>
                              <a:rPr kumimoji="0" lang="en-US" sz="2000" b="0" i="1" u="none" strike="noStrike" cap="none" normalizeH="0" baseline="0" smtClean="0">
                                <a:ln>
                                  <a:noFill/>
                                </a:ln>
                                <a:solidFill>
                                  <a:schemeClr val="tx1"/>
                                </a:solidFill>
                                <a:effectLst/>
                                <a:latin typeface="Cambria Math" panose="02040503050406030204" pitchFamily="18" charset="0"/>
                              </a:rPr>
                              <m:t>≥0</m:t>
                            </m:r>
                          </m:e>
                        </m:mr>
                      </m:m>
                    </m:oMath>
                  </m:oMathPara>
                </a14:m>
                <a:endParaRPr kumimoji="0" lang="en-US" sz="2000" b="0" i="0" u="none" strike="noStrike" cap="none" normalizeH="0" baseline="0" dirty="0" smtClean="0">
                  <a:ln>
                    <a:noFill/>
                  </a:ln>
                  <a:solidFill>
                    <a:schemeClr val="tx1"/>
                  </a:solidFill>
                  <a:effectLst/>
                </a:endParaRPr>
              </a:p>
            </p:txBody>
          </p:sp>
        </mc:Choice>
        <mc:Fallback xmlns="">
          <p:sp>
            <p:nvSpPr>
              <p:cNvPr id="18" name="Rectangle 17"/>
              <p:cNvSpPr>
                <a:spLocks noRot="1" noChangeAspect="1" noMove="1" noResize="1" noEditPoints="1" noAdjustHandles="1" noChangeArrowheads="1" noChangeShapeType="1" noTextEdit="1"/>
              </p:cNvSpPr>
              <p:nvPr/>
            </p:nvSpPr>
            <p:spPr bwMode="auto">
              <a:xfrm>
                <a:off x="344371" y="1571867"/>
                <a:ext cx="3557116" cy="1701490"/>
              </a:xfrm>
              <a:prstGeom prst="rect">
                <a:avLst/>
              </a:prstGeom>
              <a:blipFill rotWithShape="0">
                <a:blip r:embed="rId3"/>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864866679"/>
                  </p:ext>
                </p:extLst>
              </p:nvPr>
            </p:nvGraphicFramePr>
            <p:xfrm>
              <a:off x="1059165" y="3916702"/>
              <a:ext cx="1848804" cy="1854200"/>
            </p:xfrm>
            <a:graphic>
              <a:graphicData uri="http://schemas.openxmlformats.org/drawingml/2006/table">
                <a:tbl>
                  <a:tblPr firstRow="1" bandRow="1">
                    <a:tableStyleId>{5940675A-B579-460E-94D1-54222C63F5DA}</a:tableStyleId>
                  </a:tblPr>
                  <a:tblGrid>
                    <a:gridCol w="578168">
                      <a:extLst>
                        <a:ext uri="{9D8B030D-6E8A-4147-A177-3AD203B41FA5}">
                          <a16:colId xmlns:a16="http://schemas.microsoft.com/office/drawing/2014/main" val="20000"/>
                        </a:ext>
                      </a:extLst>
                    </a:gridCol>
                    <a:gridCol w="635318">
                      <a:extLst>
                        <a:ext uri="{9D8B030D-6E8A-4147-A177-3AD203B41FA5}">
                          <a16:colId xmlns:a16="http://schemas.microsoft.com/office/drawing/2014/main" val="20001"/>
                        </a:ext>
                      </a:extLst>
                    </a:gridCol>
                    <a:gridCol w="635318">
                      <a:extLst>
                        <a:ext uri="{9D8B030D-6E8A-4147-A177-3AD203B41FA5}">
                          <a16:colId xmlns:a16="http://schemas.microsoft.com/office/drawing/2014/main" val="2000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oMath>
                            </m:oMathPara>
                          </a14:m>
                          <a:endParaRPr lang="en-US" b="0" i="1" dirty="0"/>
                        </a:p>
                      </a:txBody>
                      <a:tcPr anchor="ctr">
                        <a:solidFill>
                          <a:schemeClr val="bg1">
                            <a:lumMod val="85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m:oMathPara>
                          </a14:m>
                          <a:endParaRPr lang="en-US" dirty="0"/>
                        </a:p>
                      </a:txBody>
                      <a:tcPr anchor="ctr">
                        <a:solidFill>
                          <a:schemeClr val="bg1">
                            <a:lumMod val="85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m:oMathPara>
                          </a14:m>
                          <a:endParaRPr lang="en-US" dirty="0"/>
                        </a:p>
                      </a:txBody>
                      <a:tcPr anchor="ct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dirty="0" smtClean="0"/>
                            <a:t>100</a:t>
                          </a:r>
                          <a:endParaRPr lang="en-US" dirty="0"/>
                        </a:p>
                      </a:txBody>
                      <a:tcPr anchor="ctr"/>
                    </a:tc>
                    <a:tc>
                      <a:txBody>
                        <a:bodyPr/>
                        <a:lstStyle/>
                        <a:p>
                          <a:pPr algn="ctr"/>
                          <a:r>
                            <a:rPr lang="en-US" dirty="0" smtClean="0"/>
                            <a:t>1.84</a:t>
                          </a:r>
                          <a:endParaRPr lang="en-US" dirty="0"/>
                        </a:p>
                      </a:txBody>
                      <a:tcPr anchor="ctr"/>
                    </a:tc>
                    <a:tc>
                      <a:txBody>
                        <a:bodyPr/>
                        <a:lstStyle/>
                        <a:p>
                          <a:pPr algn="ctr"/>
                          <a:r>
                            <a:rPr lang="en-US" dirty="0" smtClean="0"/>
                            <a:t>1.67</a:t>
                          </a:r>
                          <a:endParaRPr lang="en-US" dirty="0"/>
                        </a:p>
                      </a:txBody>
                      <a:tcPr anchor="ctr"/>
                    </a:tc>
                    <a:extLst>
                      <a:ext uri="{0D108BD9-81ED-4DB2-BD59-A6C34878D82A}">
                        <a16:rowId xmlns:a16="http://schemas.microsoft.com/office/drawing/2014/main" val="10001"/>
                      </a:ext>
                    </a:extLst>
                  </a:tr>
                  <a:tr h="370840">
                    <a:tc>
                      <a:txBody>
                        <a:bodyPr/>
                        <a:lstStyle/>
                        <a:p>
                          <a:pPr algn="ctr"/>
                          <a:r>
                            <a:rPr lang="en-US" dirty="0" smtClean="0"/>
                            <a:t>10</a:t>
                          </a:r>
                          <a:endParaRPr lang="en-US" dirty="0"/>
                        </a:p>
                      </a:txBody>
                      <a:tcPr anchor="ctr"/>
                    </a:tc>
                    <a:tc>
                      <a:txBody>
                        <a:bodyPr/>
                        <a:lstStyle/>
                        <a:p>
                          <a:pPr algn="ctr"/>
                          <a:r>
                            <a:rPr lang="en-US" dirty="0" smtClean="0"/>
                            <a:t>1.92</a:t>
                          </a:r>
                          <a:endParaRPr lang="en-US" dirty="0"/>
                        </a:p>
                      </a:txBody>
                      <a:tcPr anchor="ctr"/>
                    </a:tc>
                    <a:tc>
                      <a:txBody>
                        <a:bodyPr/>
                        <a:lstStyle/>
                        <a:p>
                          <a:pPr algn="ctr"/>
                          <a:r>
                            <a:rPr lang="en-US" dirty="0" smtClean="0"/>
                            <a:t>1.26</a:t>
                          </a:r>
                          <a:endParaRPr lang="en-US" dirty="0"/>
                        </a:p>
                      </a:txBody>
                      <a:tcPr anchor="ctr"/>
                    </a:tc>
                    <a:extLst>
                      <a:ext uri="{0D108BD9-81ED-4DB2-BD59-A6C34878D82A}">
                        <a16:rowId xmlns:a16="http://schemas.microsoft.com/office/drawing/2014/main" val="10002"/>
                      </a:ext>
                    </a:extLst>
                  </a:tr>
                  <a:tr h="370840">
                    <a:tc>
                      <a:txBody>
                        <a:bodyPr/>
                        <a:lstStyle/>
                        <a:p>
                          <a:pPr algn="ctr"/>
                          <a:r>
                            <a:rPr lang="en-US" dirty="0" smtClean="0"/>
                            <a:t>1</a:t>
                          </a:r>
                          <a:endParaRPr lang="en-US" dirty="0"/>
                        </a:p>
                      </a:txBody>
                      <a:tcPr anchor="ctr"/>
                    </a:tc>
                    <a:tc>
                      <a:txBody>
                        <a:bodyPr/>
                        <a:lstStyle/>
                        <a:p>
                          <a:pPr algn="ctr"/>
                          <a:r>
                            <a:rPr lang="en-US" dirty="0" smtClean="0"/>
                            <a:t>2.36</a:t>
                          </a:r>
                          <a:endParaRPr lang="en-US" dirty="0"/>
                        </a:p>
                      </a:txBody>
                      <a:tcPr anchor="ctr"/>
                    </a:tc>
                    <a:tc>
                      <a:txBody>
                        <a:bodyPr/>
                        <a:lstStyle/>
                        <a:p>
                          <a:pPr algn="ctr"/>
                          <a:r>
                            <a:rPr lang="en-US" dirty="0" smtClean="0"/>
                            <a:t>0.27</a:t>
                          </a:r>
                          <a:endParaRPr lang="en-US" dirty="0"/>
                        </a:p>
                      </a:txBody>
                      <a:tcPr anchor="ctr"/>
                    </a:tc>
                    <a:extLst>
                      <a:ext uri="{0D108BD9-81ED-4DB2-BD59-A6C34878D82A}">
                        <a16:rowId xmlns:a16="http://schemas.microsoft.com/office/drawing/2014/main" val="10003"/>
                      </a:ext>
                    </a:extLst>
                  </a:tr>
                  <a:tr h="370840">
                    <a:tc>
                      <a:txBody>
                        <a:bodyPr/>
                        <a:lstStyle/>
                        <a:p>
                          <a:pPr algn="ctr"/>
                          <a:r>
                            <a:rPr lang="en-US" dirty="0" smtClean="0"/>
                            <a:t>0.1</a:t>
                          </a:r>
                          <a:endParaRPr lang="en-US" dirty="0"/>
                        </a:p>
                      </a:txBody>
                      <a:tcPr anchor="ctr"/>
                    </a:tc>
                    <a:tc>
                      <a:txBody>
                        <a:bodyPr/>
                        <a:lstStyle/>
                        <a:p>
                          <a:pPr algn="ctr"/>
                          <a:r>
                            <a:rPr kumimoji="0" lang="en-US" sz="1600" b="0" i="0" u="none" strike="noStrike" cap="none" normalizeH="0" baseline="0" dirty="0" smtClean="0">
                              <a:ln>
                                <a:noFill/>
                              </a:ln>
                              <a:solidFill>
                                <a:schemeClr val="tx1"/>
                              </a:solidFill>
                              <a:effectLst/>
                              <a:latin typeface="+mj-lt"/>
                            </a:rPr>
                            <a:t>2.63</a:t>
                          </a:r>
                          <a:endParaRPr lang="en-US" dirty="0"/>
                        </a:p>
                      </a:txBody>
                      <a:tcPr anchor="ctr"/>
                    </a:tc>
                    <a:tc>
                      <a:txBody>
                        <a:bodyPr/>
                        <a:lstStyle/>
                        <a:p>
                          <a:pPr algn="ctr"/>
                          <a:r>
                            <a:rPr lang="en-US" dirty="0" smtClean="0"/>
                            <a:t>0.03</a:t>
                          </a:r>
                          <a:endParaRPr lang="en-US" dirty="0"/>
                        </a:p>
                      </a:txBody>
                      <a:tcPr anchor="ctr"/>
                    </a:tc>
                    <a:extLst>
                      <a:ext uri="{0D108BD9-81ED-4DB2-BD59-A6C34878D82A}">
                        <a16:rowId xmlns:a16="http://schemas.microsoft.com/office/drawing/2014/main" val="10004"/>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864866679"/>
                  </p:ext>
                </p:extLst>
              </p:nvPr>
            </p:nvGraphicFramePr>
            <p:xfrm>
              <a:off x="1059165" y="3916702"/>
              <a:ext cx="1848804" cy="1854200"/>
            </p:xfrm>
            <a:graphic>
              <a:graphicData uri="http://schemas.openxmlformats.org/drawingml/2006/table">
                <a:tbl>
                  <a:tblPr firstRow="1" bandRow="1">
                    <a:tableStyleId>{5940675A-B579-460E-94D1-54222C63F5DA}</a:tableStyleId>
                  </a:tblPr>
                  <a:tblGrid>
                    <a:gridCol w="578168"/>
                    <a:gridCol w="635318"/>
                    <a:gridCol w="635318"/>
                  </a:tblGrid>
                  <a:tr h="370840">
                    <a:tc>
                      <a:txBody>
                        <a:bodyPr/>
                        <a:lstStyle/>
                        <a:p>
                          <a:endParaRPr lang="en-US"/>
                        </a:p>
                      </a:txBody>
                      <a:tcPr anchor="ctr">
                        <a:blipFill rotWithShape="0">
                          <a:blip r:embed="rId4"/>
                          <a:stretch>
                            <a:fillRect l="-1053" t="-1639" r="-223158" b="-416393"/>
                          </a:stretch>
                        </a:blipFill>
                      </a:tcPr>
                    </a:tc>
                    <a:tc>
                      <a:txBody>
                        <a:bodyPr/>
                        <a:lstStyle/>
                        <a:p>
                          <a:endParaRPr lang="en-US"/>
                        </a:p>
                      </a:txBody>
                      <a:tcPr anchor="ctr">
                        <a:blipFill rotWithShape="0">
                          <a:blip r:embed="rId4"/>
                          <a:stretch>
                            <a:fillRect l="-91429" t="-1639" r="-101905" b="-416393"/>
                          </a:stretch>
                        </a:blipFill>
                      </a:tcPr>
                    </a:tc>
                    <a:tc>
                      <a:txBody>
                        <a:bodyPr/>
                        <a:lstStyle/>
                        <a:p>
                          <a:endParaRPr lang="en-US"/>
                        </a:p>
                      </a:txBody>
                      <a:tcPr anchor="ctr">
                        <a:blipFill rotWithShape="0">
                          <a:blip r:embed="rId4"/>
                          <a:stretch>
                            <a:fillRect l="-191429" t="-1639" r="-1905" b="-416393"/>
                          </a:stretch>
                        </a:blipFill>
                      </a:tcPr>
                    </a:tc>
                  </a:tr>
                  <a:tr h="370840">
                    <a:tc>
                      <a:txBody>
                        <a:bodyPr/>
                        <a:lstStyle/>
                        <a:p>
                          <a:pPr algn="ctr"/>
                          <a:r>
                            <a:rPr lang="en-US" dirty="0" smtClean="0"/>
                            <a:t>100</a:t>
                          </a:r>
                          <a:endParaRPr lang="en-US" dirty="0"/>
                        </a:p>
                      </a:txBody>
                      <a:tcPr anchor="ctr"/>
                    </a:tc>
                    <a:tc>
                      <a:txBody>
                        <a:bodyPr/>
                        <a:lstStyle/>
                        <a:p>
                          <a:pPr algn="ctr"/>
                          <a:r>
                            <a:rPr lang="en-US" dirty="0" smtClean="0"/>
                            <a:t>1.84</a:t>
                          </a:r>
                          <a:endParaRPr lang="en-US" dirty="0"/>
                        </a:p>
                      </a:txBody>
                      <a:tcPr anchor="ctr"/>
                    </a:tc>
                    <a:tc>
                      <a:txBody>
                        <a:bodyPr/>
                        <a:lstStyle/>
                        <a:p>
                          <a:pPr algn="ctr"/>
                          <a:r>
                            <a:rPr lang="en-US" dirty="0" smtClean="0"/>
                            <a:t>1.67</a:t>
                          </a:r>
                          <a:endParaRPr lang="en-US" dirty="0"/>
                        </a:p>
                      </a:txBody>
                      <a:tcPr anchor="ctr"/>
                    </a:tc>
                  </a:tr>
                  <a:tr h="370840">
                    <a:tc>
                      <a:txBody>
                        <a:bodyPr/>
                        <a:lstStyle/>
                        <a:p>
                          <a:pPr algn="ctr"/>
                          <a:r>
                            <a:rPr lang="en-US" dirty="0" smtClean="0"/>
                            <a:t>10</a:t>
                          </a:r>
                          <a:endParaRPr lang="en-US" dirty="0"/>
                        </a:p>
                      </a:txBody>
                      <a:tcPr anchor="ctr"/>
                    </a:tc>
                    <a:tc>
                      <a:txBody>
                        <a:bodyPr/>
                        <a:lstStyle/>
                        <a:p>
                          <a:pPr algn="ctr"/>
                          <a:r>
                            <a:rPr lang="en-US" dirty="0" smtClean="0"/>
                            <a:t>1.92</a:t>
                          </a:r>
                          <a:endParaRPr lang="en-US" dirty="0"/>
                        </a:p>
                      </a:txBody>
                      <a:tcPr anchor="ctr"/>
                    </a:tc>
                    <a:tc>
                      <a:txBody>
                        <a:bodyPr/>
                        <a:lstStyle/>
                        <a:p>
                          <a:pPr algn="ctr"/>
                          <a:r>
                            <a:rPr lang="en-US" dirty="0" smtClean="0"/>
                            <a:t>1.26</a:t>
                          </a:r>
                          <a:endParaRPr lang="en-US" dirty="0"/>
                        </a:p>
                      </a:txBody>
                      <a:tcPr anchor="ctr"/>
                    </a:tc>
                  </a:tr>
                  <a:tr h="370840">
                    <a:tc>
                      <a:txBody>
                        <a:bodyPr/>
                        <a:lstStyle/>
                        <a:p>
                          <a:pPr algn="ctr"/>
                          <a:r>
                            <a:rPr lang="en-US" dirty="0" smtClean="0"/>
                            <a:t>1</a:t>
                          </a:r>
                          <a:endParaRPr lang="en-US" dirty="0"/>
                        </a:p>
                      </a:txBody>
                      <a:tcPr anchor="ctr"/>
                    </a:tc>
                    <a:tc>
                      <a:txBody>
                        <a:bodyPr/>
                        <a:lstStyle/>
                        <a:p>
                          <a:pPr algn="ctr"/>
                          <a:r>
                            <a:rPr lang="en-US" dirty="0" smtClean="0"/>
                            <a:t>2.36</a:t>
                          </a:r>
                          <a:endParaRPr lang="en-US" dirty="0"/>
                        </a:p>
                      </a:txBody>
                      <a:tcPr anchor="ctr"/>
                    </a:tc>
                    <a:tc>
                      <a:txBody>
                        <a:bodyPr/>
                        <a:lstStyle/>
                        <a:p>
                          <a:pPr algn="ctr"/>
                          <a:r>
                            <a:rPr lang="en-US" dirty="0" smtClean="0"/>
                            <a:t>0.27</a:t>
                          </a:r>
                          <a:endParaRPr lang="en-US" dirty="0"/>
                        </a:p>
                      </a:txBody>
                      <a:tcPr anchor="ctr"/>
                    </a:tc>
                  </a:tr>
                  <a:tr h="370840">
                    <a:tc>
                      <a:txBody>
                        <a:bodyPr/>
                        <a:lstStyle/>
                        <a:p>
                          <a:pPr algn="ctr"/>
                          <a:r>
                            <a:rPr lang="en-US" dirty="0" smtClean="0"/>
                            <a:t>0.1</a:t>
                          </a:r>
                          <a:endParaRPr lang="en-US" dirty="0"/>
                        </a:p>
                      </a:txBody>
                      <a:tcPr anchor="ctr"/>
                    </a:tc>
                    <a:tc>
                      <a:txBody>
                        <a:bodyPr/>
                        <a:lstStyle/>
                        <a:p>
                          <a:pPr algn="ctr"/>
                          <a:r>
                            <a:rPr kumimoji="0" lang="en-US" sz="1600" b="0" i="0" u="none" strike="noStrike" cap="none" normalizeH="0" baseline="0" dirty="0" smtClean="0">
                              <a:ln>
                                <a:noFill/>
                              </a:ln>
                              <a:solidFill>
                                <a:schemeClr val="tx1"/>
                              </a:solidFill>
                              <a:effectLst/>
                              <a:latin typeface="+mj-lt"/>
                            </a:rPr>
                            <a:t>2.63</a:t>
                          </a:r>
                          <a:endParaRPr lang="en-US" dirty="0"/>
                        </a:p>
                      </a:txBody>
                      <a:tcPr anchor="ctr"/>
                    </a:tc>
                    <a:tc>
                      <a:txBody>
                        <a:bodyPr/>
                        <a:lstStyle/>
                        <a:p>
                          <a:pPr algn="ctr"/>
                          <a:r>
                            <a:rPr lang="en-US" dirty="0" smtClean="0"/>
                            <a:t>0.03</a:t>
                          </a:r>
                          <a:endParaRPr lang="en-US"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22" name="Rectangle 21"/>
              <p:cNvSpPr/>
              <p:nvPr/>
            </p:nvSpPr>
            <p:spPr bwMode="auto">
              <a:xfrm>
                <a:off x="6530841" y="6099041"/>
                <a:ext cx="2782683" cy="42489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rPr>
                          </m:ctrlPr>
                        </m:sSupPr>
                        <m:e>
                          <m:r>
                            <a:rPr kumimoji="0" lang="en-US" sz="1800" b="1" i="1" u="none" strike="noStrike" cap="none" normalizeH="0" baseline="0" smtClean="0">
                              <a:ln>
                                <a:noFill/>
                              </a:ln>
                              <a:solidFill>
                                <a:schemeClr val="tx1"/>
                              </a:solidFill>
                              <a:effectLst/>
                              <a:latin typeface="Cambria Math" panose="02040503050406030204" pitchFamily="18" charset="0"/>
                            </a:rPr>
                            <m:t>𝒙</m:t>
                          </m:r>
                        </m:e>
                        <m:sup>
                          <m:r>
                            <a:rPr kumimoji="0" lang="en-US" sz="1800" b="0" i="1" u="none" strike="noStrike" cap="none" normalizeH="0" baseline="0" smtClean="0">
                              <a:ln>
                                <a:noFill/>
                              </a:ln>
                              <a:solidFill>
                                <a:schemeClr val="tx1"/>
                              </a:solidFill>
                              <a:effectLst/>
                              <a:latin typeface="Cambria Math" panose="02040503050406030204" pitchFamily="18" charset="0"/>
                            </a:rPr>
                            <m:t>∗</m:t>
                          </m:r>
                        </m:sup>
                      </m:sSup>
                      <m:r>
                        <a:rPr kumimoji="0" lang="en-US" sz="1800" b="0" i="1" u="none" strike="noStrike" cap="none" normalizeH="0" baseline="0" smtClean="0">
                          <a:ln>
                            <a:noFill/>
                          </a:ln>
                          <a:solidFill>
                            <a:schemeClr val="tx1"/>
                          </a:solidFill>
                          <a:effectLst/>
                          <a:latin typeface="Cambria Math" panose="02040503050406030204" pitchFamily="18" charset="0"/>
                        </a:rPr>
                        <m:t>=</m:t>
                      </m:r>
                      <m:d>
                        <m:dPr>
                          <m:ctrlPr>
                            <a:rPr kumimoji="0" lang="en-US" sz="1800" b="0" i="1" u="none" strike="noStrike" cap="none" normalizeH="0" baseline="0" smtClean="0">
                              <a:ln>
                                <a:noFill/>
                              </a:ln>
                              <a:solidFill>
                                <a:schemeClr val="tx1"/>
                              </a:solidFill>
                              <a:effectLst/>
                              <a:latin typeface="Cambria Math" panose="02040503050406030204" pitchFamily="18" charset="0"/>
                            </a:rPr>
                          </m:ctrlPr>
                        </m:dPr>
                        <m:e>
                          <m:r>
                            <a:rPr kumimoji="0" lang="en-US" sz="1800" b="0" i="1" u="none" strike="noStrike" cap="none" normalizeH="0" baseline="0" smtClean="0">
                              <a:ln>
                                <a:noFill/>
                              </a:ln>
                              <a:solidFill>
                                <a:schemeClr val="tx1"/>
                              </a:solidFill>
                              <a:effectLst/>
                              <a:latin typeface="Cambria Math" panose="02040503050406030204" pitchFamily="18" charset="0"/>
                            </a:rPr>
                            <m:t>2.6</m:t>
                          </m:r>
                          <m:acc>
                            <m:accPr>
                              <m:chr m:val="̅"/>
                              <m:ctrlPr>
                                <a:rPr kumimoji="0" lang="en-US" sz="1800" b="0" i="1" u="none" strike="noStrike" cap="none" normalizeH="0" baseline="0" smtClean="0">
                                  <a:ln>
                                    <a:noFill/>
                                  </a:ln>
                                  <a:solidFill>
                                    <a:schemeClr val="tx1"/>
                                  </a:solidFill>
                                  <a:effectLst/>
                                  <a:latin typeface="Cambria Math" panose="02040503050406030204" pitchFamily="18" charset="0"/>
                                </a:rPr>
                              </m:ctrlPr>
                            </m:accPr>
                            <m:e>
                              <m:r>
                                <a:rPr kumimoji="0" lang="en-US" sz="1800" b="0" i="1" u="none" strike="noStrike" cap="none" normalizeH="0" baseline="0" smtClean="0">
                                  <a:ln>
                                    <a:noFill/>
                                  </a:ln>
                                  <a:solidFill>
                                    <a:schemeClr val="tx1"/>
                                  </a:solidFill>
                                  <a:effectLst/>
                                  <a:latin typeface="Cambria Math" panose="02040503050406030204" pitchFamily="18" charset="0"/>
                                </a:rPr>
                                <m:t>6</m:t>
                              </m:r>
                            </m:e>
                          </m:acc>
                          <m:r>
                            <a:rPr kumimoji="0" lang="en-US" sz="1800" b="0" i="1" u="none" strike="noStrike" cap="none" normalizeH="0" baseline="0" smtClean="0">
                              <a:ln>
                                <a:noFill/>
                              </a:ln>
                              <a:solidFill>
                                <a:schemeClr val="tx1"/>
                              </a:solidFill>
                              <a:effectLst/>
                              <a:latin typeface="Cambria Math" panose="02040503050406030204" pitchFamily="18" charset="0"/>
                            </a:rPr>
                            <m:t>,0,1</m:t>
                          </m:r>
                          <m:acc>
                            <m:accPr>
                              <m:chr m:val="̅"/>
                              <m:ctrlPr>
                                <a:rPr kumimoji="0" lang="en-US" sz="1800" b="0" i="1" u="none" strike="noStrike" cap="none" normalizeH="0" baseline="0" smtClean="0">
                                  <a:ln>
                                    <a:noFill/>
                                  </a:ln>
                                  <a:solidFill>
                                    <a:schemeClr val="tx1"/>
                                  </a:solidFill>
                                  <a:effectLst/>
                                  <a:latin typeface="Cambria Math" panose="02040503050406030204" pitchFamily="18" charset="0"/>
                                </a:rPr>
                              </m:ctrlPr>
                            </m:accPr>
                            <m:e>
                              <m:r>
                                <a:rPr kumimoji="0" lang="en-US" sz="1800" b="0" i="1" u="none" strike="noStrike" cap="none" normalizeH="0" baseline="0" smtClean="0">
                                  <a:ln>
                                    <a:noFill/>
                                  </a:ln>
                                  <a:solidFill>
                                    <a:schemeClr val="tx1"/>
                                  </a:solidFill>
                                  <a:effectLst/>
                                  <a:latin typeface="Cambria Math" panose="02040503050406030204" pitchFamily="18" charset="0"/>
                                </a:rPr>
                                <m:t>3</m:t>
                              </m:r>
                            </m:e>
                          </m:acc>
                          <m:r>
                            <a:rPr kumimoji="0" lang="en-US" sz="1800" b="0" i="1" u="none" strike="noStrike" cap="none" normalizeH="0" baseline="0" smtClean="0">
                              <a:ln>
                                <a:noFill/>
                              </a:ln>
                              <a:solidFill>
                                <a:schemeClr val="tx1"/>
                              </a:solidFill>
                              <a:effectLst/>
                              <a:latin typeface="Cambria Math" panose="02040503050406030204" pitchFamily="18" charset="0"/>
                            </a:rPr>
                            <m:t>,6.3</m:t>
                          </m:r>
                          <m:acc>
                            <m:accPr>
                              <m:chr m:val="̅"/>
                              <m:ctrlPr>
                                <a:rPr kumimoji="0" lang="en-US" sz="1800" b="0" i="1" u="none" strike="noStrike" cap="none" normalizeH="0" baseline="0" smtClean="0">
                                  <a:ln>
                                    <a:noFill/>
                                  </a:ln>
                                  <a:solidFill>
                                    <a:schemeClr val="tx1"/>
                                  </a:solidFill>
                                  <a:effectLst/>
                                  <a:latin typeface="Cambria Math" panose="02040503050406030204" pitchFamily="18" charset="0"/>
                                </a:rPr>
                              </m:ctrlPr>
                            </m:accPr>
                            <m:e>
                              <m:r>
                                <a:rPr kumimoji="0" lang="en-US" sz="1800" b="0" i="1" u="none" strike="noStrike" cap="none" normalizeH="0" baseline="0" smtClean="0">
                                  <a:ln>
                                    <a:noFill/>
                                  </a:ln>
                                  <a:solidFill>
                                    <a:schemeClr val="tx1"/>
                                  </a:solidFill>
                                  <a:effectLst/>
                                  <a:latin typeface="Cambria Math" panose="02040503050406030204" pitchFamily="18" charset="0"/>
                                </a:rPr>
                                <m:t>3</m:t>
                              </m:r>
                            </m:e>
                          </m:acc>
                          <m:r>
                            <a:rPr kumimoji="0" lang="en-US" sz="1800" b="0" i="1" u="none" strike="noStrike" cap="none" normalizeH="0" baseline="0" smtClean="0">
                              <a:ln>
                                <a:noFill/>
                              </a:ln>
                              <a:solidFill>
                                <a:schemeClr val="tx1"/>
                              </a:solidFill>
                              <a:effectLst/>
                              <a:latin typeface="Cambria Math" panose="02040503050406030204" pitchFamily="18" charset="0"/>
                            </a:rPr>
                            <m:t>,0</m:t>
                          </m:r>
                        </m:e>
                      </m:d>
                    </m:oMath>
                  </m:oMathPara>
                </a14:m>
                <a:endParaRPr kumimoji="0" lang="en-US" sz="1800" b="0" i="0" u="none" strike="noStrike" cap="none" normalizeH="0" baseline="0" dirty="0" smtClean="0">
                  <a:ln>
                    <a:noFill/>
                  </a:ln>
                  <a:solidFill>
                    <a:schemeClr val="tx1"/>
                  </a:solidFill>
                  <a:effectLst/>
                </a:endParaRPr>
              </a:p>
            </p:txBody>
          </p:sp>
        </mc:Choice>
        <mc:Fallback xmlns="">
          <p:sp>
            <p:nvSpPr>
              <p:cNvPr id="22" name="Rectangle 21"/>
              <p:cNvSpPr>
                <a:spLocks noRot="1" noChangeAspect="1" noMove="1" noResize="1" noEditPoints="1" noAdjustHandles="1" noChangeArrowheads="1" noChangeShapeType="1" noTextEdit="1"/>
              </p:cNvSpPr>
              <p:nvPr/>
            </p:nvSpPr>
            <p:spPr bwMode="auto">
              <a:xfrm>
                <a:off x="6530841" y="6099041"/>
                <a:ext cx="2782683" cy="424893"/>
              </a:xfrm>
              <a:prstGeom prst="rect">
                <a:avLst/>
              </a:prstGeom>
              <a:blipFill rotWithShape="0">
                <a:blip r:embed="rId5"/>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Rectangle 16"/>
              <p:cNvSpPr/>
              <p:nvPr/>
            </p:nvSpPr>
            <p:spPr>
              <a:xfrm>
                <a:off x="3411677" y="3800411"/>
                <a:ext cx="2407839" cy="1040349"/>
              </a:xfrm>
              <a:prstGeom prst="rect">
                <a:avLst/>
              </a:prstGeom>
              <a:solidFill>
                <a:schemeClr val="bg1"/>
              </a:solidFill>
            </p:spPr>
            <p:txBody>
              <a:bodyPr wrap="none">
                <a:spAutoFit/>
              </a:bodyPr>
              <a:lstStyle/>
              <a:p>
                <a:pPr>
                  <a:spcBef>
                    <a:spcPts val="0"/>
                  </a:spcBef>
                  <a:buNone/>
                </a:pPr>
                <a14:m>
                  <m:oMathPara xmlns:m="http://schemas.openxmlformats.org/officeDocument/2006/math">
                    <m:oMathParaPr>
                      <m:jc m:val="centerGroup"/>
                    </m:oMathParaPr>
                    <m:oMath xmlns:m="http://schemas.openxmlformats.org/officeDocument/2006/math">
                      <m:r>
                        <a:rPr lang="en-US" sz="2000" b="1" i="1" dirty="0">
                          <a:latin typeface="Cambria Math" panose="02040503050406030204" pitchFamily="18" charset="0"/>
                        </a:rPr>
                        <m:t>𝑨𝒙</m:t>
                      </m:r>
                      <m:r>
                        <a:rPr lang="en-US" sz="2000" b="1" i="1" dirty="0">
                          <a:latin typeface="Cambria Math" panose="02040503050406030204" pitchFamily="18" charset="0"/>
                        </a:rPr>
                        <m:t>=</m:t>
                      </m:r>
                      <m:r>
                        <a:rPr lang="en-US" sz="2000" b="1" i="1" dirty="0">
                          <a:latin typeface="Cambria Math" panose="02040503050406030204" pitchFamily="18" charset="0"/>
                        </a:rPr>
                        <m:t>𝒃</m:t>
                      </m:r>
                    </m:oMath>
                  </m:oMathPara>
                </a14:m>
                <a:endParaRPr lang="en-US" sz="2000" b="1" dirty="0"/>
              </a:p>
              <a:p>
                <a:pPr>
                  <a:spcBef>
                    <a:spcPts val="0"/>
                  </a:spcBef>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𝒘𝑨</m:t>
                      </m:r>
                      <m:r>
                        <a:rPr lang="en-US" sz="2000" b="1" i="1" smtClean="0">
                          <a:latin typeface="Cambria Math" panose="02040503050406030204" pitchFamily="18" charset="0"/>
                        </a:rPr>
                        <m:t>+</m:t>
                      </m:r>
                      <m:r>
                        <a:rPr lang="en-US" sz="2000" b="1" i="1" smtClean="0">
                          <a:latin typeface="Cambria Math" panose="02040503050406030204" pitchFamily="18" charset="0"/>
                        </a:rPr>
                        <m:t>𝒗</m:t>
                      </m:r>
                      <m:r>
                        <a:rPr lang="en-US" sz="2000" b="0" i="1" smtClean="0">
                          <a:latin typeface="Cambria Math" panose="02040503050406030204" pitchFamily="18" charset="0"/>
                        </a:rPr>
                        <m:t>=</m:t>
                      </m:r>
                      <m:r>
                        <a:rPr lang="en-US" sz="2000" b="1" i="1" smtClean="0">
                          <a:latin typeface="Cambria Math" panose="02040503050406030204" pitchFamily="18" charset="0"/>
                        </a:rPr>
                        <m:t>𝒄</m:t>
                      </m:r>
                    </m:oMath>
                  </m:oMathPara>
                </a14:m>
                <a:endParaRPr lang="en-US" sz="2000" b="1" i="1" dirty="0" smtClean="0">
                  <a:latin typeface="Cambria Math" panose="02040503050406030204" pitchFamily="18" charset="0"/>
                </a:endParaRPr>
              </a:p>
              <a:p>
                <a:pPr>
                  <a:spcBef>
                    <a:spcPts val="0"/>
                  </a:spcBef>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𝑗</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𝜇</m:t>
                      </m:r>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=1,…,</m:t>
                      </m:r>
                      <m:r>
                        <a:rPr lang="en-US" sz="2000" b="0" i="1" smtClean="0">
                          <a:latin typeface="Cambria Math" panose="02040503050406030204" pitchFamily="18" charset="0"/>
                        </a:rPr>
                        <m:t>𝑛</m:t>
                      </m:r>
                    </m:oMath>
                  </m:oMathPara>
                </a14:m>
                <a:endParaRPr lang="en-US" sz="2000" b="0" i="1" dirty="0" smtClean="0">
                  <a:latin typeface="Cambria Math" panose="02040503050406030204"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3411677" y="3800411"/>
                <a:ext cx="2407839" cy="1040349"/>
              </a:xfrm>
              <a:prstGeom prst="rect">
                <a:avLst/>
              </a:prstGeom>
              <a:blipFill rotWithShape="0">
                <a:blip r:embed="rId2"/>
                <a:stretch>
                  <a:fillRect b="-3509"/>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Discussion Questions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Why can’t you just pick a low </a:t>
                </a:r>
                <a14:m>
                  <m:oMath xmlns:m="http://schemas.openxmlformats.org/officeDocument/2006/math">
                    <m:r>
                      <a:rPr lang="en-US" b="0" i="1" smtClean="0">
                        <a:latin typeface="Cambria Math" panose="02040503050406030204" pitchFamily="18" charset="0"/>
                      </a:rPr>
                      <m:t>𝜇</m:t>
                    </m:r>
                  </m:oMath>
                </a14:m>
                <a:r>
                  <a:rPr lang="en-US" dirty="0" smtClean="0">
                    <a:sym typeface="Symbol"/>
                  </a:rPr>
                  <a:t>-value to start with?</a:t>
                </a:r>
              </a:p>
              <a:p>
                <a:r>
                  <a:rPr lang="en-US" dirty="0" smtClean="0">
                    <a:sym typeface="Symbol"/>
                  </a:rPr>
                  <a:t>How do you know when to stop iteratively solving the following system for decreasing </a:t>
                </a:r>
                <a14:m>
                  <m:oMath xmlns:m="http://schemas.openxmlformats.org/officeDocument/2006/math">
                    <m:r>
                      <a:rPr lang="en-US" i="1">
                        <a:latin typeface="Cambria Math" panose="02040503050406030204" pitchFamily="18" charset="0"/>
                      </a:rPr>
                      <m:t>𝜇</m:t>
                    </m:r>
                  </m:oMath>
                </a14:m>
                <a:r>
                  <a:rPr lang="en-US" dirty="0" smtClean="0">
                    <a:sym typeface="Symbol"/>
                  </a:rPr>
                  <a:t>-values?</a:t>
                </a:r>
              </a:p>
              <a:p>
                <a:pPr lvl="1"/>
                <a:r>
                  <a:rPr lang="en-US" dirty="0" smtClean="0">
                    <a:sym typeface="Symbol"/>
                  </a:rPr>
                  <a:t>Method #1.  Stop when we don’t move very far.</a:t>
                </a:r>
              </a:p>
              <a:p>
                <a:pPr lvl="1"/>
                <a:r>
                  <a:rPr lang="en-US" dirty="0" smtClean="0">
                    <a:sym typeface="Symbol"/>
                  </a:rPr>
                  <a:t>Method #2.  Stop when our optimality gap is ‘small’.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86" t="-1333"/>
                </a:stretch>
              </a:blipFill>
            </p:spPr>
            <p:txBody>
              <a:bodyPr/>
              <a:lstStyle/>
              <a:p>
                <a:r>
                  <a:rPr lang="en-US">
                    <a:noFill/>
                  </a:rPr>
                  <a:t> </a:t>
                </a:r>
              </a:p>
            </p:txBody>
          </p:sp>
        </mc:Fallback>
      </mc:AlternateContent>
      <p:grpSp>
        <p:nvGrpSpPr>
          <p:cNvPr id="80901" name="Group 80900"/>
          <p:cNvGrpSpPr/>
          <p:nvPr/>
        </p:nvGrpSpPr>
        <p:grpSpPr>
          <a:xfrm>
            <a:off x="1050325" y="4049270"/>
            <a:ext cx="2971871" cy="1301206"/>
            <a:chOff x="1050325" y="4049270"/>
            <a:chExt cx="2971871" cy="1301206"/>
          </a:xfrm>
        </p:grpSpPr>
        <mc:AlternateContent xmlns:mc="http://schemas.openxmlformats.org/markup-compatibility/2006" xmlns:a14="http://schemas.microsoft.com/office/drawing/2010/main">
          <mc:Choice Requires="a14">
            <p:sp>
              <p:nvSpPr>
                <p:cNvPr id="19" name="Rectangle 18"/>
                <p:cNvSpPr/>
                <p:nvPr/>
              </p:nvSpPr>
              <p:spPr>
                <a:xfrm>
                  <a:off x="1050325" y="4950366"/>
                  <a:ext cx="1466876" cy="400110"/>
                </a:xfrm>
                <a:prstGeom prst="rect">
                  <a:avLst/>
                </a:prstGeom>
                <a:solidFill>
                  <a:schemeClr val="bg1"/>
                </a:solidFill>
              </p:spPr>
              <p:txBody>
                <a:bodyPr wrap="none">
                  <a:spAutoFit/>
                </a:bodyPr>
                <a:lstStyle/>
                <a:p>
                  <a:pPr>
                    <a:spcBef>
                      <a:spcPts val="0"/>
                    </a:spcBef>
                    <a:buNone/>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𝒘</m:t>
                        </m:r>
                        <m:r>
                          <a:rPr lang="en-US" sz="2000" b="1" i="1" dirty="0">
                            <a:latin typeface="Cambria Math" panose="02040503050406030204" pitchFamily="18" charset="0"/>
                          </a:rPr>
                          <m:t>𝑨𝒙</m:t>
                        </m:r>
                        <m:r>
                          <a:rPr lang="en-US" sz="2000" b="1" i="1" dirty="0">
                            <a:latin typeface="Cambria Math" panose="02040503050406030204" pitchFamily="18" charset="0"/>
                          </a:rPr>
                          <m:t>=</m:t>
                        </m:r>
                        <m:r>
                          <a:rPr lang="en-US" sz="2000" b="1" i="1" dirty="0" smtClean="0">
                            <a:latin typeface="Cambria Math" panose="02040503050406030204" pitchFamily="18" charset="0"/>
                          </a:rPr>
                          <m:t>𝒘</m:t>
                        </m:r>
                        <m:r>
                          <a:rPr lang="en-US" sz="2000" b="1" i="1" dirty="0">
                            <a:latin typeface="Cambria Math" panose="02040503050406030204" pitchFamily="18" charset="0"/>
                          </a:rPr>
                          <m:t>𝒃</m:t>
                        </m:r>
                      </m:oMath>
                    </m:oMathPara>
                  </a14:m>
                  <a:endParaRPr lang="en-US" sz="2000" b="1" dirty="0"/>
                </a:p>
              </p:txBody>
            </p:sp>
          </mc:Choice>
          <mc:Fallback xmlns="">
            <p:sp>
              <p:nvSpPr>
                <p:cNvPr id="19" name="Rectangle 18"/>
                <p:cNvSpPr>
                  <a:spLocks noRot="1" noChangeAspect="1" noMove="1" noResize="1" noEditPoints="1" noAdjustHandles="1" noChangeArrowheads="1" noChangeShapeType="1" noTextEdit="1"/>
                </p:cNvSpPr>
                <p:nvPr/>
              </p:nvSpPr>
              <p:spPr>
                <a:xfrm>
                  <a:off x="1050325" y="4950366"/>
                  <a:ext cx="1466876" cy="400110"/>
                </a:xfrm>
                <a:prstGeom prst="rect">
                  <a:avLst/>
                </a:prstGeom>
                <a:blipFill rotWithShape="0">
                  <a:blip r:embed="rId4"/>
                  <a:stretch>
                    <a:fillRect/>
                  </a:stretch>
                </a:blipFill>
              </p:spPr>
              <p:txBody>
                <a:bodyPr/>
                <a:lstStyle/>
                <a:p>
                  <a:r>
                    <a:rPr lang="en-US">
                      <a:noFill/>
                    </a:rPr>
                    <a:t> </a:t>
                  </a:r>
                </a:p>
              </p:txBody>
            </p:sp>
          </mc:Fallback>
        </mc:AlternateContent>
        <p:cxnSp>
          <p:nvCxnSpPr>
            <p:cNvPr id="11" name="Straight Arrow Connector 10"/>
            <p:cNvCxnSpPr>
              <a:endCxn id="19" idx="3"/>
            </p:cNvCxnSpPr>
            <p:nvPr/>
          </p:nvCxnSpPr>
          <p:spPr bwMode="auto">
            <a:xfrm flipH="1">
              <a:off x="2517201" y="4049270"/>
              <a:ext cx="1504995" cy="1101151"/>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grpSp>
      <p:grpSp>
        <p:nvGrpSpPr>
          <p:cNvPr id="80902" name="Group 80901"/>
          <p:cNvGrpSpPr/>
          <p:nvPr/>
        </p:nvGrpSpPr>
        <p:grpSpPr>
          <a:xfrm>
            <a:off x="5419588" y="4327367"/>
            <a:ext cx="3456669" cy="916989"/>
            <a:chOff x="5419588" y="4327367"/>
            <a:chExt cx="3456669" cy="916989"/>
          </a:xfrm>
        </p:grpSpPr>
        <mc:AlternateContent xmlns:mc="http://schemas.openxmlformats.org/markup-compatibility/2006" xmlns:a14="http://schemas.microsoft.com/office/drawing/2010/main">
          <mc:Choice Requires="a14">
            <p:sp>
              <p:nvSpPr>
                <p:cNvPr id="22" name="Rectangle 21"/>
                <p:cNvSpPr/>
                <p:nvPr/>
              </p:nvSpPr>
              <p:spPr>
                <a:xfrm>
                  <a:off x="6881800" y="4844246"/>
                  <a:ext cx="1994457" cy="400110"/>
                </a:xfrm>
                <a:prstGeom prst="rect">
                  <a:avLst/>
                </a:prstGeom>
                <a:solidFill>
                  <a:schemeClr val="bg1"/>
                </a:solidFill>
              </p:spPr>
              <p:txBody>
                <a:bodyPr wrap="none">
                  <a:spAutoFit/>
                </a:bodyPr>
                <a:lstStyle/>
                <a:p>
                  <a:pPr>
                    <a:spcBef>
                      <a:spcPts val="0"/>
                    </a:spcBef>
                    <a:buNone/>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𝒘</m:t>
                        </m:r>
                        <m:r>
                          <a:rPr lang="en-US" sz="2000" b="1" i="1" dirty="0">
                            <a:latin typeface="Cambria Math" panose="02040503050406030204" pitchFamily="18" charset="0"/>
                          </a:rPr>
                          <m:t>𝑨𝒙</m:t>
                        </m:r>
                        <m:r>
                          <a:rPr lang="en-US" sz="2000" b="1" i="1" dirty="0" smtClean="0">
                            <a:latin typeface="Cambria Math" panose="02040503050406030204" pitchFamily="18" charset="0"/>
                          </a:rPr>
                          <m:t>+</m:t>
                        </m:r>
                        <m:r>
                          <a:rPr lang="en-US" sz="2000" b="1" i="1" dirty="0" smtClean="0">
                            <a:latin typeface="Cambria Math" panose="02040503050406030204" pitchFamily="18" charset="0"/>
                          </a:rPr>
                          <m:t>𝒗𝒙</m:t>
                        </m:r>
                        <m:r>
                          <a:rPr lang="en-US" sz="2000" b="1" i="1" dirty="0">
                            <a:latin typeface="Cambria Math" panose="02040503050406030204" pitchFamily="18" charset="0"/>
                          </a:rPr>
                          <m:t>=</m:t>
                        </m:r>
                        <m:r>
                          <a:rPr lang="en-US" sz="2000" b="1" i="1" dirty="0" smtClean="0">
                            <a:latin typeface="Cambria Math" panose="02040503050406030204" pitchFamily="18" charset="0"/>
                          </a:rPr>
                          <m:t>𝒄𝒙</m:t>
                        </m:r>
                      </m:oMath>
                    </m:oMathPara>
                  </a14:m>
                  <a:endParaRPr lang="en-US" sz="2000" b="1" dirty="0"/>
                </a:p>
              </p:txBody>
            </p:sp>
          </mc:Choice>
          <mc:Fallback xmlns="">
            <p:sp>
              <p:nvSpPr>
                <p:cNvPr id="22" name="Rectangle 21"/>
                <p:cNvSpPr>
                  <a:spLocks noRot="1" noChangeAspect="1" noMove="1" noResize="1" noEditPoints="1" noAdjustHandles="1" noChangeArrowheads="1" noChangeShapeType="1" noTextEdit="1"/>
                </p:cNvSpPr>
                <p:nvPr/>
              </p:nvSpPr>
              <p:spPr>
                <a:xfrm>
                  <a:off x="6881800" y="4844246"/>
                  <a:ext cx="1994457" cy="400110"/>
                </a:xfrm>
                <a:prstGeom prst="rect">
                  <a:avLst/>
                </a:prstGeom>
                <a:blipFill rotWithShape="0">
                  <a:blip r:embed="rId5"/>
                  <a:stretch>
                    <a:fillRect/>
                  </a:stretch>
                </a:blipFill>
              </p:spPr>
              <p:txBody>
                <a:bodyPr/>
                <a:lstStyle/>
                <a:p>
                  <a:r>
                    <a:rPr lang="en-US">
                      <a:noFill/>
                    </a:rPr>
                    <a:t> </a:t>
                  </a:r>
                </a:p>
              </p:txBody>
            </p:sp>
          </mc:Fallback>
        </mc:AlternateContent>
        <p:cxnSp>
          <p:nvCxnSpPr>
            <p:cNvPr id="12" name="Straight Arrow Connector 11"/>
            <p:cNvCxnSpPr>
              <a:endCxn id="22" idx="1"/>
            </p:cNvCxnSpPr>
            <p:nvPr/>
          </p:nvCxnSpPr>
          <p:spPr bwMode="auto">
            <a:xfrm>
              <a:off x="5419588" y="4327367"/>
              <a:ext cx="1462212" cy="716934"/>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grpSp>
      <p:grpSp>
        <p:nvGrpSpPr>
          <p:cNvPr id="80905" name="Group 80904"/>
          <p:cNvGrpSpPr/>
          <p:nvPr/>
        </p:nvGrpSpPr>
        <p:grpSpPr>
          <a:xfrm>
            <a:off x="2517201" y="5044301"/>
            <a:ext cx="4364599" cy="706294"/>
            <a:chOff x="2517201" y="5044301"/>
            <a:chExt cx="4364599" cy="706294"/>
          </a:xfrm>
        </p:grpSpPr>
        <p:grpSp>
          <p:nvGrpSpPr>
            <p:cNvPr id="80903" name="Group 80902"/>
            <p:cNvGrpSpPr/>
            <p:nvPr/>
          </p:nvGrpSpPr>
          <p:grpSpPr>
            <a:xfrm>
              <a:off x="3699320" y="5044301"/>
              <a:ext cx="3182480" cy="706294"/>
              <a:chOff x="3699320" y="5044301"/>
              <a:chExt cx="3182480" cy="706294"/>
            </a:xfrm>
          </p:grpSpPr>
          <mc:AlternateContent xmlns:mc="http://schemas.openxmlformats.org/markup-compatibility/2006" xmlns:a14="http://schemas.microsoft.com/office/drawing/2010/main">
            <mc:Choice Requires="a14">
              <p:sp>
                <p:nvSpPr>
                  <p:cNvPr id="23" name="Rectangle 22"/>
                  <p:cNvSpPr/>
                  <p:nvPr/>
                </p:nvSpPr>
                <p:spPr>
                  <a:xfrm>
                    <a:off x="3699320" y="5350485"/>
                    <a:ext cx="1832553" cy="400110"/>
                  </a:xfrm>
                  <a:prstGeom prst="rect">
                    <a:avLst/>
                  </a:prstGeom>
                  <a:solidFill>
                    <a:schemeClr val="bg1"/>
                  </a:solidFill>
                </p:spPr>
                <p:txBody>
                  <a:bodyPr wrap="none">
                    <a:spAutoFit/>
                  </a:bodyPr>
                  <a:lstStyle/>
                  <a:p>
                    <a:pPr>
                      <a:spcBef>
                        <a:spcPts val="0"/>
                      </a:spcBef>
                      <a:buNone/>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𝒄𝒙</m:t>
                          </m:r>
                          <m:r>
                            <a:rPr lang="en-US" sz="2000" b="1" i="1" dirty="0" smtClean="0">
                              <a:latin typeface="Cambria Math" panose="02040503050406030204" pitchFamily="18" charset="0"/>
                            </a:rPr>
                            <m:t>−</m:t>
                          </m:r>
                          <m:r>
                            <a:rPr lang="en-US" sz="2000" b="1" i="1" dirty="0" smtClean="0">
                              <a:latin typeface="Cambria Math" panose="02040503050406030204" pitchFamily="18" charset="0"/>
                            </a:rPr>
                            <m:t>𝒘𝒃</m:t>
                          </m:r>
                          <m:r>
                            <a:rPr lang="en-US" sz="2000" b="1" i="1" dirty="0" smtClean="0">
                              <a:latin typeface="Cambria Math" panose="02040503050406030204" pitchFamily="18" charset="0"/>
                            </a:rPr>
                            <m:t>=</m:t>
                          </m:r>
                          <m:r>
                            <a:rPr lang="en-US" sz="2000" b="1" i="1" dirty="0" smtClean="0">
                              <a:latin typeface="Cambria Math" panose="02040503050406030204" pitchFamily="18" charset="0"/>
                            </a:rPr>
                            <m:t>𝒗𝒙</m:t>
                          </m:r>
                        </m:oMath>
                      </m:oMathPara>
                    </a14:m>
                    <a:endParaRPr lang="en-US" sz="2000" b="1" i="1" dirty="0"/>
                  </a:p>
                </p:txBody>
              </p:sp>
            </mc:Choice>
            <mc:Fallback xmlns="">
              <p:sp>
                <p:nvSpPr>
                  <p:cNvPr id="23" name="Rectangle 22"/>
                  <p:cNvSpPr>
                    <a:spLocks noRot="1" noChangeAspect="1" noMove="1" noResize="1" noEditPoints="1" noAdjustHandles="1" noChangeArrowheads="1" noChangeShapeType="1" noTextEdit="1"/>
                  </p:cNvSpPr>
                  <p:nvPr/>
                </p:nvSpPr>
                <p:spPr>
                  <a:xfrm>
                    <a:off x="3699320" y="5350485"/>
                    <a:ext cx="1832553" cy="400110"/>
                  </a:xfrm>
                  <a:prstGeom prst="rect">
                    <a:avLst/>
                  </a:prstGeom>
                  <a:blipFill rotWithShape="0">
                    <a:blip r:embed="rId6"/>
                    <a:stretch>
                      <a:fillRect/>
                    </a:stretch>
                  </a:blipFill>
                </p:spPr>
                <p:txBody>
                  <a:bodyPr/>
                  <a:lstStyle/>
                  <a:p>
                    <a:r>
                      <a:rPr lang="en-US">
                        <a:noFill/>
                      </a:rPr>
                      <a:t> </a:t>
                    </a:r>
                  </a:p>
                </p:txBody>
              </p:sp>
            </mc:Fallback>
          </mc:AlternateContent>
          <p:cxnSp>
            <p:nvCxnSpPr>
              <p:cNvPr id="16" name="Straight Arrow Connector 15"/>
              <p:cNvCxnSpPr>
                <a:stCxn id="22" idx="1"/>
                <a:endCxn id="23" idx="3"/>
              </p:cNvCxnSpPr>
              <p:nvPr/>
            </p:nvCxnSpPr>
            <p:spPr bwMode="auto">
              <a:xfrm flipH="1">
                <a:off x="5531873" y="5044301"/>
                <a:ext cx="1349927" cy="506239"/>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grpSp>
        <p:cxnSp>
          <p:nvCxnSpPr>
            <p:cNvPr id="18" name="Straight Arrow Connector 17"/>
            <p:cNvCxnSpPr>
              <a:stCxn id="19" idx="3"/>
              <a:endCxn id="23" idx="1"/>
            </p:cNvCxnSpPr>
            <p:nvPr/>
          </p:nvCxnSpPr>
          <p:spPr bwMode="auto">
            <a:xfrm>
              <a:off x="2517201" y="5150421"/>
              <a:ext cx="1182119" cy="400119"/>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grpSp>
      <p:grpSp>
        <p:nvGrpSpPr>
          <p:cNvPr id="80904" name="Group 80903"/>
          <p:cNvGrpSpPr/>
          <p:nvPr/>
        </p:nvGrpSpPr>
        <p:grpSpPr>
          <a:xfrm>
            <a:off x="4022196" y="4849499"/>
            <a:ext cx="2205560" cy="1978783"/>
            <a:chOff x="4022196" y="4849499"/>
            <a:chExt cx="2205560" cy="1978783"/>
          </a:xfrm>
        </p:grpSpPr>
        <mc:AlternateContent xmlns:mc="http://schemas.openxmlformats.org/markup-compatibility/2006" xmlns:a14="http://schemas.microsoft.com/office/drawing/2010/main">
          <mc:Choice Requires="a14">
            <p:sp>
              <p:nvSpPr>
                <p:cNvPr id="24" name="Rectangle 23"/>
                <p:cNvSpPr/>
                <p:nvPr/>
              </p:nvSpPr>
              <p:spPr>
                <a:xfrm>
                  <a:off x="4022196" y="6428172"/>
                  <a:ext cx="1186800" cy="400110"/>
                </a:xfrm>
                <a:prstGeom prst="rect">
                  <a:avLst/>
                </a:prstGeom>
                <a:solidFill>
                  <a:schemeClr val="bg1"/>
                </a:solidFill>
              </p:spPr>
              <p:txBody>
                <a:bodyPr wrap="none">
                  <a:spAutoFit/>
                </a:bodyPr>
                <a:lstStyle/>
                <a:p>
                  <a:pPr>
                    <a:spcBef>
                      <a:spcPts val="0"/>
                    </a:spcBef>
                    <a:buNone/>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𝒗𝒙</m:t>
                        </m:r>
                        <m:r>
                          <a:rPr lang="en-US" sz="2000" b="1" i="1" dirty="0" smtClean="0">
                            <a:latin typeface="Cambria Math" panose="02040503050406030204" pitchFamily="18" charset="0"/>
                          </a:rPr>
                          <m:t>=</m:t>
                        </m:r>
                        <m:r>
                          <a:rPr lang="en-US" sz="2000" b="0" i="1" dirty="0" smtClean="0">
                            <a:latin typeface="Cambria Math" panose="02040503050406030204" pitchFamily="18" charset="0"/>
                          </a:rPr>
                          <m:t>𝑛</m:t>
                        </m:r>
                        <m:r>
                          <a:rPr lang="en-US" sz="2000" b="0" i="1" dirty="0" smtClean="0">
                            <a:latin typeface="Cambria Math" panose="02040503050406030204" pitchFamily="18" charset="0"/>
                          </a:rPr>
                          <m:t>𝜇</m:t>
                        </m:r>
                      </m:oMath>
                    </m:oMathPara>
                  </a14:m>
                  <a:endParaRPr lang="en-US" sz="2000" b="1" i="1" dirty="0"/>
                </a:p>
              </p:txBody>
            </p:sp>
          </mc:Choice>
          <mc:Fallback xmlns="">
            <p:sp>
              <p:nvSpPr>
                <p:cNvPr id="24" name="Rectangle 23"/>
                <p:cNvSpPr>
                  <a:spLocks noRot="1" noChangeAspect="1" noMove="1" noResize="1" noEditPoints="1" noAdjustHandles="1" noChangeArrowheads="1" noChangeShapeType="1" noTextEdit="1"/>
                </p:cNvSpPr>
                <p:nvPr/>
              </p:nvSpPr>
              <p:spPr>
                <a:xfrm>
                  <a:off x="4022196" y="6428172"/>
                  <a:ext cx="1186800" cy="400110"/>
                </a:xfrm>
                <a:prstGeom prst="rect">
                  <a:avLst/>
                </a:prstGeom>
                <a:blipFill rotWithShape="0">
                  <a:blip r:embed="rId7"/>
                  <a:stretch>
                    <a:fillRect b="-7576"/>
                  </a:stretch>
                </a:blipFill>
              </p:spPr>
              <p:txBody>
                <a:bodyPr/>
                <a:lstStyle/>
                <a:p>
                  <a:r>
                    <a:rPr lang="en-US">
                      <a:noFill/>
                    </a:rPr>
                    <a:t> </a:t>
                  </a:r>
                </a:p>
              </p:txBody>
            </p:sp>
          </mc:Fallback>
        </mc:AlternateContent>
        <p:cxnSp>
          <p:nvCxnSpPr>
            <p:cNvPr id="21" name="Straight Arrow Connector 20"/>
            <p:cNvCxnSpPr>
              <a:stCxn id="23" idx="2"/>
              <a:endCxn id="24" idx="0"/>
            </p:cNvCxnSpPr>
            <p:nvPr/>
          </p:nvCxnSpPr>
          <p:spPr bwMode="auto">
            <a:xfrm flipH="1">
              <a:off x="4615596" y="5750595"/>
              <a:ext cx="1" cy="677577"/>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sp>
          <p:nvSpPr>
            <p:cNvPr id="29" name="Freeform 28"/>
            <p:cNvSpPr/>
            <p:nvPr/>
          </p:nvSpPr>
          <p:spPr bwMode="auto">
            <a:xfrm>
              <a:off x="5128005" y="4849499"/>
              <a:ext cx="1099751" cy="1717588"/>
            </a:xfrm>
            <a:custGeom>
              <a:avLst/>
              <a:gdLst>
                <a:gd name="connsiteX0" fmla="*/ 0 w 1618735"/>
                <a:gd name="connsiteY0" fmla="*/ 0 h 2001794"/>
                <a:gd name="connsiteX1" fmla="*/ 0 w 1618735"/>
                <a:gd name="connsiteY1" fmla="*/ 0 h 2001794"/>
                <a:gd name="connsiteX2" fmla="*/ 1000897 w 1618735"/>
                <a:gd name="connsiteY2" fmla="*/ 518983 h 2001794"/>
                <a:gd name="connsiteX3" fmla="*/ 1618735 w 1618735"/>
                <a:gd name="connsiteY3" fmla="*/ 1482810 h 2001794"/>
                <a:gd name="connsiteX4" fmla="*/ 617838 w 1618735"/>
                <a:gd name="connsiteY4" fmla="*/ 2001794 h 2001794"/>
                <a:gd name="connsiteX0" fmla="*/ 0 w 1618735"/>
                <a:gd name="connsiteY0" fmla="*/ 0 h 2001794"/>
                <a:gd name="connsiteX1" fmla="*/ 0 w 1618735"/>
                <a:gd name="connsiteY1" fmla="*/ 0 h 2001794"/>
                <a:gd name="connsiteX2" fmla="*/ 1000897 w 1618735"/>
                <a:gd name="connsiteY2" fmla="*/ 518983 h 2001794"/>
                <a:gd name="connsiteX3" fmla="*/ 1618735 w 1618735"/>
                <a:gd name="connsiteY3" fmla="*/ 1482810 h 2001794"/>
                <a:gd name="connsiteX4" fmla="*/ 617838 w 1618735"/>
                <a:gd name="connsiteY4" fmla="*/ 2001794 h 2001794"/>
                <a:gd name="connsiteX0" fmla="*/ 0 w 1682578"/>
                <a:gd name="connsiteY0" fmla="*/ 0 h 2001794"/>
                <a:gd name="connsiteX1" fmla="*/ 0 w 1682578"/>
                <a:gd name="connsiteY1" fmla="*/ 0 h 2001794"/>
                <a:gd name="connsiteX2" fmla="*/ 1000897 w 1682578"/>
                <a:gd name="connsiteY2" fmla="*/ 518983 h 2001794"/>
                <a:gd name="connsiteX3" fmla="*/ 1618735 w 1682578"/>
                <a:gd name="connsiteY3" fmla="*/ 1482810 h 2001794"/>
                <a:gd name="connsiteX4" fmla="*/ 617838 w 1682578"/>
                <a:gd name="connsiteY4" fmla="*/ 2001794 h 2001794"/>
                <a:gd name="connsiteX0" fmla="*/ 0 w 1682578"/>
                <a:gd name="connsiteY0" fmla="*/ 0 h 2001794"/>
                <a:gd name="connsiteX1" fmla="*/ 0 w 1682578"/>
                <a:gd name="connsiteY1" fmla="*/ 0 h 2001794"/>
                <a:gd name="connsiteX2" fmla="*/ 1000897 w 1682578"/>
                <a:gd name="connsiteY2" fmla="*/ 518983 h 2001794"/>
                <a:gd name="connsiteX3" fmla="*/ 1618735 w 1682578"/>
                <a:gd name="connsiteY3" fmla="*/ 1482810 h 2001794"/>
                <a:gd name="connsiteX4" fmla="*/ 617838 w 1682578"/>
                <a:gd name="connsiteY4" fmla="*/ 2001794 h 2001794"/>
                <a:gd name="connsiteX0" fmla="*/ 0 w 1682578"/>
                <a:gd name="connsiteY0" fmla="*/ 0 h 2001794"/>
                <a:gd name="connsiteX1" fmla="*/ 556054 w 1682578"/>
                <a:gd name="connsiteY1" fmla="*/ 271848 h 2001794"/>
                <a:gd name="connsiteX2" fmla="*/ 1000897 w 1682578"/>
                <a:gd name="connsiteY2" fmla="*/ 518983 h 2001794"/>
                <a:gd name="connsiteX3" fmla="*/ 1618735 w 1682578"/>
                <a:gd name="connsiteY3" fmla="*/ 1482810 h 2001794"/>
                <a:gd name="connsiteX4" fmla="*/ 617838 w 1682578"/>
                <a:gd name="connsiteY4" fmla="*/ 2001794 h 2001794"/>
                <a:gd name="connsiteX0" fmla="*/ 0 w 1682578"/>
                <a:gd name="connsiteY0" fmla="*/ 0 h 2001794"/>
                <a:gd name="connsiteX1" fmla="*/ 1000897 w 1682578"/>
                <a:gd name="connsiteY1" fmla="*/ 518983 h 2001794"/>
                <a:gd name="connsiteX2" fmla="*/ 1618735 w 1682578"/>
                <a:gd name="connsiteY2" fmla="*/ 1482810 h 2001794"/>
                <a:gd name="connsiteX3" fmla="*/ 617838 w 1682578"/>
                <a:gd name="connsiteY3" fmla="*/ 2001794 h 2001794"/>
                <a:gd name="connsiteX0" fmla="*/ 0 w 1213022"/>
                <a:gd name="connsiteY0" fmla="*/ 0 h 1717588"/>
                <a:gd name="connsiteX1" fmla="*/ 531341 w 1213022"/>
                <a:gd name="connsiteY1" fmla="*/ 234777 h 1717588"/>
                <a:gd name="connsiteX2" fmla="*/ 1149179 w 1213022"/>
                <a:gd name="connsiteY2" fmla="*/ 1198604 h 1717588"/>
                <a:gd name="connsiteX3" fmla="*/ 148282 w 1213022"/>
                <a:gd name="connsiteY3" fmla="*/ 1717588 h 1717588"/>
                <a:gd name="connsiteX0" fmla="*/ 0 w 1245973"/>
                <a:gd name="connsiteY0" fmla="*/ 0 h 1717588"/>
                <a:gd name="connsiteX1" fmla="*/ 729049 w 1245973"/>
                <a:gd name="connsiteY1" fmla="*/ 444842 h 1717588"/>
                <a:gd name="connsiteX2" fmla="*/ 1149179 w 1245973"/>
                <a:gd name="connsiteY2" fmla="*/ 1198604 h 1717588"/>
                <a:gd name="connsiteX3" fmla="*/ 148282 w 1245973"/>
                <a:gd name="connsiteY3" fmla="*/ 1717588 h 1717588"/>
                <a:gd name="connsiteX0" fmla="*/ 0 w 1245973"/>
                <a:gd name="connsiteY0" fmla="*/ 0 h 1717588"/>
                <a:gd name="connsiteX1" fmla="*/ 729049 w 1245973"/>
                <a:gd name="connsiteY1" fmla="*/ 444842 h 1717588"/>
                <a:gd name="connsiteX2" fmla="*/ 1149179 w 1245973"/>
                <a:gd name="connsiteY2" fmla="*/ 1198604 h 1717588"/>
                <a:gd name="connsiteX3" fmla="*/ 148282 w 1245973"/>
                <a:gd name="connsiteY3" fmla="*/ 1717588 h 1717588"/>
                <a:gd name="connsiteX0" fmla="*/ 0 w 1272746"/>
                <a:gd name="connsiteY0" fmla="*/ 0 h 1717588"/>
                <a:gd name="connsiteX1" fmla="*/ 889687 w 1272746"/>
                <a:gd name="connsiteY1" fmla="*/ 481912 h 1717588"/>
                <a:gd name="connsiteX2" fmla="*/ 1149179 w 1272746"/>
                <a:gd name="connsiteY2" fmla="*/ 1198604 h 1717588"/>
                <a:gd name="connsiteX3" fmla="*/ 148282 w 1272746"/>
                <a:gd name="connsiteY3" fmla="*/ 1717588 h 1717588"/>
                <a:gd name="connsiteX0" fmla="*/ 0 w 1099751"/>
                <a:gd name="connsiteY0" fmla="*/ 0 h 1717588"/>
                <a:gd name="connsiteX1" fmla="*/ 889687 w 1099751"/>
                <a:gd name="connsiteY1" fmla="*/ 481912 h 1717588"/>
                <a:gd name="connsiteX2" fmla="*/ 976184 w 1099751"/>
                <a:gd name="connsiteY2" fmla="*/ 1136820 h 1717588"/>
                <a:gd name="connsiteX3" fmla="*/ 148282 w 1099751"/>
                <a:gd name="connsiteY3" fmla="*/ 1717588 h 1717588"/>
              </a:gdLst>
              <a:ahLst/>
              <a:cxnLst>
                <a:cxn ang="0">
                  <a:pos x="connsiteX0" y="connsiteY0"/>
                </a:cxn>
                <a:cxn ang="0">
                  <a:pos x="connsiteX1" y="connsiteY1"/>
                </a:cxn>
                <a:cxn ang="0">
                  <a:pos x="connsiteX2" y="connsiteY2"/>
                </a:cxn>
                <a:cxn ang="0">
                  <a:pos x="connsiteX3" y="connsiteY3"/>
                </a:cxn>
              </a:cxnLst>
              <a:rect l="l" t="t" r="r" b="b"/>
              <a:pathLst>
                <a:path w="1099751" h="1717588">
                  <a:moveTo>
                    <a:pt x="0" y="0"/>
                  </a:moveTo>
                  <a:cubicBezTo>
                    <a:pt x="243016" y="148281"/>
                    <a:pt x="698157" y="282145"/>
                    <a:pt x="889687" y="481912"/>
                  </a:cubicBezTo>
                  <a:cubicBezTo>
                    <a:pt x="1066800" y="683739"/>
                    <a:pt x="1099751" y="930874"/>
                    <a:pt x="976184" y="1136820"/>
                  </a:cubicBezTo>
                  <a:cubicBezTo>
                    <a:pt x="852617" y="1342766"/>
                    <a:pt x="481914" y="1544593"/>
                    <a:pt x="148282" y="1717588"/>
                  </a:cubicBezTo>
                </a:path>
              </a:pathLst>
            </a:custGeom>
            <a:noFill/>
            <a:ln w="38100" cap="flat" cmpd="sng" algn="ctr">
              <a:solidFill>
                <a:srgbClr val="0000FF"/>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9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0066"/>
                </a:solidFill>
              </a:rPr>
              <a:t>Primal-Dual Path-Following Method</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Speeding Up the Algorithm </a:t>
            </a:r>
            <a:r>
              <a:rPr lang="en-US" sz="2400" dirty="0" smtClean="0">
                <a:solidFill>
                  <a:srgbClr val="0000FF"/>
                </a:solidFill>
              </a:rPr>
              <a:t>(1 of 2)</a:t>
            </a:r>
            <a:r>
              <a:rPr lang="en-US" sz="2400" dirty="0" smtClean="0"/>
              <a:t/>
            </a:r>
            <a:br>
              <a:rPr lang="en-US" sz="2400" dirty="0" smtClean="0"/>
            </a:br>
            <a:r>
              <a:rPr lang="en-US" sz="2400" dirty="0" smtClean="0"/>
              <a:t>Start “Close enough” to the Central Path</a:t>
            </a:r>
            <a:endParaRPr lang="en-US" sz="16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smtClean="0"/>
                  <a:t>Instead of solving this system initially</a:t>
                </a:r>
              </a:p>
              <a:p>
                <a:pPr>
                  <a:spcBef>
                    <a:spcPts val="0"/>
                  </a:spcBef>
                  <a:buNone/>
                </a:pPr>
                <a14:m>
                  <m:oMathPara xmlns:m="http://schemas.openxmlformats.org/officeDocument/2006/math">
                    <m:oMathParaPr>
                      <m:jc m:val="centerGroup"/>
                    </m:oMathParaPr>
                    <m:oMath xmlns:m="http://schemas.openxmlformats.org/officeDocument/2006/math">
                      <m:r>
                        <a:rPr lang="en-US" sz="1800" b="1" i="1" dirty="0">
                          <a:latin typeface="Cambria Math" panose="02040503050406030204" pitchFamily="18" charset="0"/>
                        </a:rPr>
                        <m:t>𝑨𝒙</m:t>
                      </m:r>
                      <m:r>
                        <a:rPr lang="en-US" sz="1800" b="1" i="1" dirty="0">
                          <a:latin typeface="Cambria Math" panose="02040503050406030204" pitchFamily="18" charset="0"/>
                        </a:rPr>
                        <m:t>=</m:t>
                      </m:r>
                      <m:r>
                        <a:rPr lang="en-US" sz="1800" b="1" i="1" dirty="0">
                          <a:latin typeface="Cambria Math" panose="02040503050406030204" pitchFamily="18" charset="0"/>
                        </a:rPr>
                        <m:t>𝒃</m:t>
                      </m:r>
                    </m:oMath>
                  </m:oMathPara>
                </a14:m>
                <a:endParaRPr lang="en-US" sz="1800" b="1" dirty="0"/>
              </a:p>
              <a:p>
                <a:pPr>
                  <a:spcBef>
                    <a:spcPts val="0"/>
                  </a:spcBef>
                  <a:buNone/>
                </a:pPr>
                <a14:m>
                  <m:oMathPara xmlns:m="http://schemas.openxmlformats.org/officeDocument/2006/math">
                    <m:oMathParaPr>
                      <m:jc m:val="centerGroup"/>
                    </m:oMathParaPr>
                    <m:oMath xmlns:m="http://schemas.openxmlformats.org/officeDocument/2006/math">
                      <m:r>
                        <a:rPr lang="en-US" sz="1800" b="1" i="1">
                          <a:latin typeface="Cambria Math" panose="02040503050406030204" pitchFamily="18" charset="0"/>
                        </a:rPr>
                        <m:t>𝒘𝑨</m:t>
                      </m:r>
                      <m:r>
                        <a:rPr lang="en-US" sz="1800" b="1" i="1">
                          <a:latin typeface="Cambria Math" panose="02040503050406030204" pitchFamily="18" charset="0"/>
                        </a:rPr>
                        <m:t>+</m:t>
                      </m:r>
                      <m:r>
                        <a:rPr lang="en-US" sz="1800" b="1" i="1">
                          <a:latin typeface="Cambria Math" panose="02040503050406030204" pitchFamily="18" charset="0"/>
                        </a:rPr>
                        <m:t>𝒗</m:t>
                      </m:r>
                      <m:r>
                        <a:rPr lang="en-US" sz="1800" i="1">
                          <a:latin typeface="Cambria Math" panose="02040503050406030204" pitchFamily="18" charset="0"/>
                        </a:rPr>
                        <m:t>=</m:t>
                      </m:r>
                      <m:r>
                        <a:rPr lang="en-US" sz="1800" b="1" i="1">
                          <a:latin typeface="Cambria Math" panose="02040503050406030204" pitchFamily="18" charset="0"/>
                        </a:rPr>
                        <m:t>𝒄</m:t>
                      </m:r>
                    </m:oMath>
                  </m:oMathPara>
                </a14:m>
                <a:endParaRPr lang="en-US" sz="1800" b="1" i="1" dirty="0">
                  <a:latin typeface="Cambria Math" panose="02040503050406030204" pitchFamily="18" charset="0"/>
                </a:endParaRPr>
              </a:p>
              <a:p>
                <a:pPr>
                  <a:spcBef>
                    <a:spcPts val="0"/>
                  </a:spcBef>
                  <a:buNone/>
                </a:pP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𝑗</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r>
                        <a:rPr lang="en-US" sz="1800" i="1">
                          <a:latin typeface="Cambria Math" panose="02040503050406030204" pitchFamily="18" charset="0"/>
                        </a:rPr>
                        <m:t>=</m:t>
                      </m:r>
                      <m:r>
                        <a:rPr lang="en-US" sz="1800" i="1">
                          <a:latin typeface="Cambria Math" panose="02040503050406030204" pitchFamily="18" charset="0"/>
                        </a:rPr>
                        <m:t>𝜇</m:t>
                      </m:r>
                      <m:r>
                        <a:rPr lang="en-US" sz="1800" i="1">
                          <a:latin typeface="Cambria Math" panose="02040503050406030204" pitchFamily="18" charset="0"/>
                        </a:rPr>
                        <m:t>, </m:t>
                      </m:r>
                      <m:r>
                        <a:rPr lang="en-US" sz="1800" i="1">
                          <a:latin typeface="Cambria Math" panose="02040503050406030204" pitchFamily="18" charset="0"/>
                        </a:rPr>
                        <m:t>𝑗</m:t>
                      </m:r>
                      <m:r>
                        <a:rPr lang="en-US" sz="1800" i="1">
                          <a:latin typeface="Cambria Math" panose="02040503050406030204" pitchFamily="18" charset="0"/>
                        </a:rPr>
                        <m:t>=1,…,</m:t>
                      </m:r>
                      <m:r>
                        <a:rPr lang="en-US" sz="1800" i="1">
                          <a:latin typeface="Cambria Math" panose="02040503050406030204" pitchFamily="18" charset="0"/>
                        </a:rPr>
                        <m:t>𝑛</m:t>
                      </m:r>
                    </m:oMath>
                  </m:oMathPara>
                </a14:m>
                <a:endParaRPr lang="en-US" sz="1800" i="1" dirty="0" smtClean="0">
                  <a:latin typeface="Cambria Math" panose="02040503050406030204" pitchFamily="18" charset="0"/>
                </a:endParaRPr>
              </a:p>
              <a:p>
                <a:pPr>
                  <a:spcBef>
                    <a:spcPts val="0"/>
                  </a:spcBef>
                  <a:buNone/>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𝒙</m:t>
                      </m:r>
                      <m:r>
                        <a:rPr lang="en-US" sz="1800" b="1" i="1" smtClean="0">
                          <a:latin typeface="Cambria Math" panose="02040503050406030204" pitchFamily="18" charset="0"/>
                        </a:rPr>
                        <m:t>&gt;</m:t>
                      </m:r>
                      <m:r>
                        <a:rPr lang="en-US" sz="1800" b="1" i="1" smtClean="0">
                          <a:latin typeface="Cambria Math" panose="02040503050406030204" pitchFamily="18" charset="0"/>
                        </a:rPr>
                        <m:t>𝟎</m:t>
                      </m:r>
                    </m:oMath>
                  </m:oMathPara>
                </a14:m>
                <a:endParaRPr lang="en-US" sz="1800" b="1" i="1" dirty="0">
                  <a:latin typeface="Cambria Math" panose="02040503050406030204" pitchFamily="18" charset="0"/>
                </a:endParaRPr>
              </a:p>
              <a:p>
                <a:endParaRPr lang="en-US" sz="2400" dirty="0" smtClean="0"/>
              </a:p>
              <a:p>
                <a:r>
                  <a:rPr lang="en-US" sz="2400" dirty="0" smtClean="0"/>
                  <a:t>Solve this one, given a </a:t>
                </a:r>
                <a14:m>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m:t>
                    </m:r>
                    <m:d>
                      <m:dPr>
                        <m:begChr m:val="["/>
                        <m:ctrlPr>
                          <a:rPr lang="en-US" sz="2400" b="0" i="1" smtClean="0">
                            <a:latin typeface="Cambria Math" panose="02040503050406030204" pitchFamily="18" charset="0"/>
                          </a:rPr>
                        </m:ctrlPr>
                      </m:dPr>
                      <m:e>
                        <m:r>
                          <a:rPr lang="en-US" sz="2400" b="0" i="1" smtClean="0">
                            <a:latin typeface="Cambria Math" panose="02040503050406030204" pitchFamily="18" charset="0"/>
                          </a:rPr>
                          <m:t>0,0.5</m:t>
                        </m:r>
                      </m:e>
                    </m:d>
                  </m:oMath>
                </a14:m>
                <a:endParaRPr lang="en-US" sz="2400" i="1" dirty="0" smtClean="0"/>
              </a:p>
              <a:p>
                <a:pPr>
                  <a:spcBef>
                    <a:spcPts val="0"/>
                  </a:spcBef>
                  <a:buNone/>
                </a:pPr>
                <a14:m>
                  <m:oMathPara xmlns:m="http://schemas.openxmlformats.org/officeDocument/2006/math">
                    <m:oMathParaPr>
                      <m:jc m:val="centerGroup"/>
                    </m:oMathParaPr>
                    <m:oMath xmlns:m="http://schemas.openxmlformats.org/officeDocument/2006/math">
                      <m:r>
                        <a:rPr lang="en-US" sz="1800" b="1" i="1" dirty="0">
                          <a:latin typeface="Cambria Math" panose="02040503050406030204" pitchFamily="18" charset="0"/>
                        </a:rPr>
                        <m:t>𝑨𝒙</m:t>
                      </m:r>
                      <m:r>
                        <a:rPr lang="en-US" sz="1800" b="1" i="1" dirty="0">
                          <a:latin typeface="Cambria Math" panose="02040503050406030204" pitchFamily="18" charset="0"/>
                        </a:rPr>
                        <m:t>=</m:t>
                      </m:r>
                      <m:r>
                        <a:rPr lang="en-US" sz="1800" b="1" i="1" dirty="0">
                          <a:latin typeface="Cambria Math" panose="02040503050406030204" pitchFamily="18" charset="0"/>
                        </a:rPr>
                        <m:t>𝒃</m:t>
                      </m:r>
                    </m:oMath>
                  </m:oMathPara>
                </a14:m>
                <a:endParaRPr lang="en-US" sz="1800" b="1" dirty="0"/>
              </a:p>
              <a:p>
                <a:pPr>
                  <a:spcBef>
                    <a:spcPts val="0"/>
                  </a:spcBef>
                  <a:buNone/>
                </a:pPr>
                <a14:m>
                  <m:oMathPara xmlns:m="http://schemas.openxmlformats.org/officeDocument/2006/math">
                    <m:oMathParaPr>
                      <m:jc m:val="centerGroup"/>
                    </m:oMathParaPr>
                    <m:oMath xmlns:m="http://schemas.openxmlformats.org/officeDocument/2006/math">
                      <m:r>
                        <a:rPr lang="en-US" sz="1800" b="1" i="1">
                          <a:latin typeface="Cambria Math" panose="02040503050406030204" pitchFamily="18" charset="0"/>
                        </a:rPr>
                        <m:t>𝒘𝑨</m:t>
                      </m:r>
                      <m:r>
                        <a:rPr lang="en-US" sz="1800" b="1" i="1">
                          <a:latin typeface="Cambria Math" panose="02040503050406030204" pitchFamily="18" charset="0"/>
                        </a:rPr>
                        <m:t>+</m:t>
                      </m:r>
                      <m:r>
                        <a:rPr lang="en-US" sz="1800" b="1" i="1">
                          <a:latin typeface="Cambria Math" panose="02040503050406030204" pitchFamily="18" charset="0"/>
                        </a:rPr>
                        <m:t>𝒗</m:t>
                      </m:r>
                      <m:r>
                        <a:rPr lang="en-US" sz="1800" i="1">
                          <a:latin typeface="Cambria Math" panose="02040503050406030204" pitchFamily="18" charset="0"/>
                        </a:rPr>
                        <m:t>=</m:t>
                      </m:r>
                      <m:r>
                        <a:rPr lang="en-US" sz="1800" b="1" i="1">
                          <a:latin typeface="Cambria Math" panose="02040503050406030204" pitchFamily="18" charset="0"/>
                        </a:rPr>
                        <m:t>𝒄</m:t>
                      </m:r>
                    </m:oMath>
                  </m:oMathPara>
                </a14:m>
                <a:endParaRPr lang="en-US" sz="1800" b="1" i="1" dirty="0">
                  <a:latin typeface="Cambria Math" panose="02040503050406030204" pitchFamily="18" charset="0"/>
                </a:endParaRPr>
              </a:p>
              <a:p>
                <a:pPr>
                  <a:spcBef>
                    <a:spcPts val="0"/>
                  </a:spcBef>
                  <a:buNone/>
                </a:pPr>
                <a14:m>
                  <m:oMathPara xmlns:m="http://schemas.openxmlformats.org/officeDocument/2006/math">
                    <m:oMathParaPr>
                      <m:jc m:val="centerGroup"/>
                    </m:oMathParaPr>
                    <m:oMath xmlns:m="http://schemas.openxmlformats.org/officeDocument/2006/math">
                      <m:rad>
                        <m:radPr>
                          <m:degHide m:val="on"/>
                          <m:ctrlPr>
                            <a:rPr lang="en-US" sz="1800" i="1" smtClean="0">
                              <a:latin typeface="Cambria Math" panose="02040503050406030204" pitchFamily="18" charset="0"/>
                            </a:rPr>
                          </m:ctrlPr>
                        </m:radPr>
                        <m:deg/>
                        <m:e>
                          <m:nary>
                            <m:naryPr>
                              <m:chr m:val="∑"/>
                              <m:ctrlPr>
                                <a:rPr lang="en-US" sz="1800" b="0" i="1" smtClean="0">
                                  <a:latin typeface="Cambria Math" panose="02040503050406030204" pitchFamily="18" charset="0"/>
                                </a:rPr>
                              </m:ctrlPr>
                            </m:naryPr>
                            <m:sub>
                              <m: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𝑗</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r>
                                        <a:rPr lang="en-US" sz="1800" b="0" i="1" smtClean="0">
                                          <a:latin typeface="Cambria Math" panose="02040503050406030204" pitchFamily="18" charset="0"/>
                                        </a:rPr>
                                        <m:t>−</m:t>
                                      </m:r>
                                      <m:r>
                                        <a:rPr lang="en-US" sz="1800" b="0" i="1" smtClean="0">
                                          <a:latin typeface="Cambria Math" panose="02040503050406030204" pitchFamily="18" charset="0"/>
                                        </a:rPr>
                                        <m:t>𝜇</m:t>
                                      </m:r>
                                    </m:e>
                                  </m:d>
                                </m:e>
                                <m:sup>
                                  <m:r>
                                    <a:rPr lang="en-US" sz="1800" b="0" i="1" smtClean="0">
                                      <a:latin typeface="Cambria Math" panose="02040503050406030204" pitchFamily="18" charset="0"/>
                                    </a:rPr>
                                    <m:t>2</m:t>
                                  </m:r>
                                </m:sup>
                              </m:sSup>
                            </m:e>
                          </m:nary>
                        </m:e>
                      </m:rad>
                      <m:r>
                        <a:rPr lang="en-US" sz="1800" b="0" i="1" smtClean="0">
                          <a:latin typeface="Cambria Math" panose="02040503050406030204" pitchFamily="18" charset="0"/>
                        </a:rPr>
                        <m:t>≤</m:t>
                      </m:r>
                      <m:r>
                        <a:rPr lang="en-US" sz="1800" b="0" i="1" smtClean="0">
                          <a:latin typeface="Cambria Math" panose="02040503050406030204" pitchFamily="18" charset="0"/>
                        </a:rPr>
                        <m:t>𝜃𝜇</m:t>
                      </m:r>
                    </m:oMath>
                  </m:oMathPara>
                </a14:m>
                <a:endParaRPr lang="en-US" sz="1800" i="1" dirty="0">
                  <a:latin typeface="Cambria Math" panose="02040503050406030204" pitchFamily="18" charset="0"/>
                </a:endParaRPr>
              </a:p>
              <a:p>
                <a:pPr>
                  <a:spcBef>
                    <a:spcPts val="0"/>
                  </a:spcBef>
                  <a:buNone/>
                </a:pPr>
                <a14:m>
                  <m:oMathPara xmlns:m="http://schemas.openxmlformats.org/officeDocument/2006/math">
                    <m:oMathParaPr>
                      <m:jc m:val="centerGroup"/>
                    </m:oMathParaPr>
                    <m:oMath xmlns:m="http://schemas.openxmlformats.org/officeDocument/2006/math">
                      <m:nary>
                        <m:naryPr>
                          <m:chr m:val="∑"/>
                          <m:ctrlPr>
                            <a:rPr lang="en-US"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=1</m:t>
                          </m:r>
                        </m:sub>
                        <m:sup>
                          <m:r>
                            <a:rPr lang="en-US" sz="1800" i="1">
                              <a:latin typeface="Cambria Math" panose="02040503050406030204" pitchFamily="18" charset="0"/>
                            </a:rPr>
                            <m:t>𝑛</m:t>
                          </m:r>
                        </m:sup>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𝑗</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e>
                      </m:nary>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𝜇</m:t>
                      </m:r>
                    </m:oMath>
                  </m:oMathPara>
                </a14:m>
                <a:endParaRPr lang="en-US" sz="1800" b="1" i="1" dirty="0" smtClean="0">
                  <a:latin typeface="Cambria Math" panose="02040503050406030204" pitchFamily="18" charset="0"/>
                </a:endParaRPr>
              </a:p>
              <a:p>
                <a:pPr>
                  <a:spcBef>
                    <a:spcPts val="0"/>
                  </a:spcBef>
                  <a:buNone/>
                </a:pPr>
                <a14:m>
                  <m:oMathPara xmlns:m="http://schemas.openxmlformats.org/officeDocument/2006/math">
                    <m:oMathParaPr>
                      <m:jc m:val="centerGroup"/>
                    </m:oMathParaPr>
                    <m:oMath xmlns:m="http://schemas.openxmlformats.org/officeDocument/2006/math">
                      <m:r>
                        <a:rPr lang="en-US" sz="1800" b="1" i="1">
                          <a:latin typeface="Cambria Math" panose="02040503050406030204" pitchFamily="18" charset="0"/>
                        </a:rPr>
                        <m:t>𝒙</m:t>
                      </m:r>
                      <m:r>
                        <a:rPr lang="en-US" sz="1800" b="1" i="1">
                          <a:latin typeface="Cambria Math" panose="02040503050406030204" pitchFamily="18" charset="0"/>
                        </a:rPr>
                        <m:t>&gt;</m:t>
                      </m:r>
                      <m:r>
                        <a:rPr lang="en-US" sz="1800" b="1" i="1">
                          <a:latin typeface="Cambria Math" panose="02040503050406030204" pitchFamily="18" charset="0"/>
                        </a:rPr>
                        <m:t>𝟎</m:t>
                      </m:r>
                    </m:oMath>
                  </m:oMathPara>
                </a14:m>
                <a:endParaRPr lang="en-US" sz="1800" b="1" i="1" dirty="0">
                  <a:latin typeface="Cambria Math" panose="02040503050406030204" pitchFamily="18" charset="0"/>
                </a:endParaRPr>
              </a:p>
              <a:p>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38" t="-1037" b="-24148"/>
                </a:stretch>
              </a:blipFill>
            </p:spPr>
            <p:txBody>
              <a:bodyPr/>
              <a:lstStyle/>
              <a:p>
                <a:r>
                  <a:rPr lang="en-US">
                    <a:noFill/>
                  </a:rPr>
                  <a:t> </a:t>
                </a:r>
              </a:p>
            </p:txBody>
          </p:sp>
        </mc:Fallback>
      </mc:AlternateContent>
      <p:sp>
        <p:nvSpPr>
          <p:cNvPr id="6" name="TextBox 5"/>
          <p:cNvSpPr txBox="1"/>
          <p:nvPr/>
        </p:nvSpPr>
        <p:spPr>
          <a:xfrm>
            <a:off x="5609928" y="5097261"/>
            <a:ext cx="1450848" cy="584775"/>
          </a:xfrm>
          <a:prstGeom prst="rect">
            <a:avLst/>
          </a:prstGeom>
          <a:noFill/>
        </p:spPr>
        <p:txBody>
          <a:bodyPr wrap="square" rtlCol="0">
            <a:spAutoFit/>
          </a:bodyPr>
          <a:lstStyle/>
          <a:p>
            <a:pPr algn="ctr">
              <a:buNone/>
            </a:pPr>
            <a:r>
              <a:rPr lang="en-US" sz="1600" dirty="0" smtClean="0">
                <a:solidFill>
                  <a:srgbClr val="0000FF"/>
                </a:solidFill>
              </a:rPr>
              <a:t>What are these doing?</a:t>
            </a:r>
            <a:endParaRPr lang="en-US" sz="1600" dirty="0">
              <a:solidFill>
                <a:srgbClr val="0000FF"/>
              </a:solidFill>
            </a:endParaRPr>
          </a:p>
        </p:txBody>
      </p:sp>
      <p:grpSp>
        <p:nvGrpSpPr>
          <p:cNvPr id="5" name="Group 4"/>
          <p:cNvGrpSpPr/>
          <p:nvPr/>
        </p:nvGrpSpPr>
        <p:grpSpPr>
          <a:xfrm>
            <a:off x="6936140" y="2222382"/>
            <a:ext cx="2043804" cy="2572055"/>
            <a:chOff x="6936140" y="2222382"/>
            <a:chExt cx="2043804" cy="2572055"/>
          </a:xfrm>
        </p:grpSpPr>
        <p:sp>
          <p:nvSpPr>
            <p:cNvPr id="11" name="TextBox 10"/>
            <p:cNvSpPr txBox="1"/>
            <p:nvPr/>
          </p:nvSpPr>
          <p:spPr>
            <a:xfrm>
              <a:off x="6936140" y="2222382"/>
              <a:ext cx="1970467" cy="738664"/>
            </a:xfrm>
            <a:prstGeom prst="rect">
              <a:avLst/>
            </a:prstGeom>
            <a:noFill/>
          </p:spPr>
          <p:txBody>
            <a:bodyPr wrap="square" rtlCol="0">
              <a:spAutoFit/>
            </a:bodyPr>
            <a:lstStyle/>
            <a:p>
              <a:pPr>
                <a:buNone/>
              </a:pPr>
              <a:r>
                <a:rPr lang="en-US" sz="1400" dirty="0" smtClean="0">
                  <a:solidFill>
                    <a:srgbClr val="0000FF"/>
                  </a:solidFill>
                </a:rPr>
                <a:t>Solving this system would find a point </a:t>
              </a:r>
              <a:r>
                <a:rPr lang="en-US" sz="1400" u="sng" dirty="0" smtClean="0">
                  <a:solidFill>
                    <a:srgbClr val="0000FF"/>
                  </a:solidFill>
                </a:rPr>
                <a:t>on</a:t>
              </a:r>
              <a:r>
                <a:rPr lang="en-US" sz="1400" dirty="0" smtClean="0">
                  <a:solidFill>
                    <a:srgbClr val="0000FF"/>
                  </a:solidFill>
                </a:rPr>
                <a:t> the Central Path</a:t>
              </a:r>
              <a:endParaRPr lang="en-US" sz="1400" dirty="0">
                <a:solidFill>
                  <a:srgbClr val="0000FF"/>
                </a:solidFill>
              </a:endParaRPr>
            </a:p>
          </p:txBody>
        </p:sp>
        <p:sp>
          <p:nvSpPr>
            <p:cNvPr id="12" name="TextBox 11"/>
            <p:cNvSpPr txBox="1"/>
            <p:nvPr/>
          </p:nvSpPr>
          <p:spPr>
            <a:xfrm>
              <a:off x="6936140" y="4055773"/>
              <a:ext cx="2043804" cy="738664"/>
            </a:xfrm>
            <a:prstGeom prst="rect">
              <a:avLst/>
            </a:prstGeom>
            <a:noFill/>
          </p:spPr>
          <p:txBody>
            <a:bodyPr wrap="square" rtlCol="0">
              <a:spAutoFit/>
            </a:bodyPr>
            <a:lstStyle>
              <a:defPPr>
                <a:defRPr lang="en-US"/>
              </a:defPPr>
              <a:lvl1pPr>
                <a:buNone/>
                <a:defRPr sz="1400">
                  <a:solidFill>
                    <a:srgbClr val="0000FF"/>
                  </a:solidFill>
                </a:defRPr>
              </a:lvl1pPr>
            </a:lstStyle>
            <a:p>
              <a:r>
                <a:rPr lang="en-US" dirty="0"/>
                <a:t>Solving this system will find a point </a:t>
              </a:r>
              <a:r>
                <a:rPr lang="en-US" dirty="0" smtClean="0"/>
                <a:t>“</a:t>
              </a:r>
              <a:r>
                <a:rPr lang="en-US" u="sng" dirty="0" smtClean="0"/>
                <a:t>close</a:t>
              </a:r>
              <a:r>
                <a:rPr lang="en-US" dirty="0" smtClean="0"/>
                <a:t>” to </a:t>
              </a:r>
              <a:r>
                <a:rPr lang="en-US" dirty="0"/>
                <a:t>the Central Path</a:t>
              </a:r>
            </a:p>
          </p:txBody>
        </p:sp>
      </p:grpSp>
      <p:sp>
        <p:nvSpPr>
          <p:cNvPr id="4" name="Right Brace 3"/>
          <p:cNvSpPr/>
          <p:nvPr/>
        </p:nvSpPr>
        <p:spPr bwMode="auto">
          <a:xfrm>
            <a:off x="5256191" y="4491612"/>
            <a:ext cx="503433" cy="1752069"/>
          </a:xfrm>
          <a:prstGeom prst="rightBrace">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7065077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000066"/>
                </a:solidFill>
              </a:rPr>
              <a:t>Speeding Up the Algorithm </a:t>
            </a:r>
            <a:r>
              <a:rPr lang="en-US" sz="2400" dirty="0" smtClean="0">
                <a:solidFill>
                  <a:srgbClr val="0000FF"/>
                </a:solidFill>
              </a:rPr>
              <a:t>(2 of 2)</a:t>
            </a:r>
            <a:r>
              <a:rPr lang="en-US" sz="2400" dirty="0" smtClean="0">
                <a:solidFill>
                  <a:srgbClr val="000066"/>
                </a:solidFill>
              </a:rPr>
              <a:t/>
            </a:r>
            <a:br>
              <a:rPr lang="en-US" sz="2400" dirty="0" smtClean="0">
                <a:solidFill>
                  <a:srgbClr val="000066"/>
                </a:solidFill>
              </a:rPr>
            </a:br>
            <a:r>
              <a:rPr lang="en-US" sz="2400" dirty="0" smtClean="0">
                <a:solidFill>
                  <a:srgbClr val="000066"/>
                </a:solidFill>
              </a:rPr>
              <a:t>“Move from Point to Point along the CP”</a:t>
            </a:r>
            <a:endParaRPr lang="en-US" sz="18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At iteration </a:t>
                </a:r>
                <a14:m>
                  <m:oMath xmlns:m="http://schemas.openxmlformats.org/officeDocument/2006/math">
                    <m:r>
                      <a:rPr lang="en-US" b="0" i="1" smtClean="0">
                        <a:latin typeface="Cambria Math" panose="02040503050406030204" pitchFamily="18" charset="0"/>
                      </a:rPr>
                      <m:t>𝑘</m:t>
                    </m:r>
                  </m:oMath>
                </a14:m>
                <a:r>
                  <a:rPr lang="en-US" dirty="0" smtClean="0"/>
                  <a:t>, we have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𝒘</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𝒗</m:t>
                            </m:r>
                          </m:e>
                          <m:sub>
                            <m:r>
                              <a:rPr lang="en-US" b="0" i="1" smtClean="0">
                                <a:latin typeface="Cambria Math" panose="02040503050406030204" pitchFamily="18" charset="0"/>
                              </a:rPr>
                              <m:t>𝑘</m:t>
                            </m:r>
                          </m:sub>
                        </m:sSub>
                      </m:e>
                    </m:d>
                  </m:oMath>
                </a14:m>
                <a:r>
                  <a:rPr lang="en-US" dirty="0" smtClean="0"/>
                  <a:t>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𝑘</m:t>
                        </m:r>
                      </m:sub>
                    </m:sSub>
                    <m:r>
                      <a:rPr lang="en-US" b="0" i="1" smtClean="0">
                        <a:latin typeface="Cambria Math" panose="02040503050406030204" pitchFamily="18" charset="0"/>
                      </a:rPr>
                      <m:t>&gt;0</m:t>
                    </m:r>
                  </m:oMath>
                </a14:m>
                <a:r>
                  <a:rPr lang="en-US" dirty="0" smtClean="0"/>
                  <a:t> and </a:t>
                </a:r>
                <a14:m>
                  <m:oMath xmlns:m="http://schemas.openxmlformats.org/officeDocument/2006/math">
                    <m:r>
                      <a:rPr lang="en-US" i="1">
                        <a:latin typeface="Cambria Math" panose="02040503050406030204" pitchFamily="18" charset="0"/>
                      </a:rPr>
                      <m:t>𝛽</m:t>
                    </m:r>
                  </m:oMath>
                </a14:m>
                <a:endParaRPr lang="en-US" dirty="0" smtClean="0"/>
              </a:p>
              <a:p>
                <a:endParaRPr lang="en-US" dirty="0" smtClean="0"/>
              </a:p>
              <a:p>
                <a:r>
                  <a:rPr lang="en-US" dirty="0" smtClean="0"/>
                  <a:t>For iteration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smtClean="0"/>
                  <a:t>, </a:t>
                </a:r>
              </a:p>
              <a:p>
                <a:pPr lvl="1"/>
                <a:r>
                  <a:rPr lang="en-US" dirty="0" smtClean="0"/>
                  <a:t>Instead of directly finding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𝑘</m:t>
                            </m:r>
                            <m:r>
                              <a:rPr lang="en-US" i="1">
                                <a:latin typeface="Cambria Math" panose="02040503050406030204" pitchFamily="18" charset="0"/>
                              </a:rPr>
                              <m:t>+1</m:t>
                            </m:r>
                          </m:sub>
                        </m:sSub>
                      </m:e>
                    </m:d>
                  </m:oMath>
                </a14:m>
                <a:r>
                  <a:rPr lang="en-US" dirty="0" smtClean="0"/>
                  <a:t> by solving a nonlinear system of equations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𝛽</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oMath>
                </a14:m>
                <a:endParaRPr lang="en-US" dirty="0" smtClean="0"/>
              </a:p>
              <a:p>
                <a:pPr lvl="1"/>
                <a:r>
                  <a:rPr lang="en-US" dirty="0" smtClean="0"/>
                  <a:t>Define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𝑘</m:t>
                            </m:r>
                            <m:r>
                              <a:rPr lang="en-US" i="1">
                                <a:latin typeface="Cambria Math" panose="02040503050406030204" pitchFamily="18" charset="0"/>
                              </a:rPr>
                              <m:t>+1</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smtClean="0">
                                <a:latin typeface="Cambria Math" panose="02040503050406030204" pitchFamily="18" charset="0"/>
                              </a:rPr>
                              <m:t>𝒅</m:t>
                            </m:r>
                          </m:e>
                          <m:sub>
                            <m:r>
                              <a:rPr lang="en-US" b="1" i="1" smtClean="0">
                                <a:latin typeface="Cambria Math" panose="02040503050406030204" pitchFamily="18" charset="0"/>
                              </a:rPr>
                              <m:t>𝒙</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𝒅</m:t>
                            </m:r>
                          </m:e>
                          <m:sub>
                            <m:r>
                              <a:rPr lang="en-US" b="1" i="1" smtClean="0">
                                <a:latin typeface="Cambria Math" panose="02040503050406030204" pitchFamily="18" charset="0"/>
                              </a:rPr>
                              <m:t>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𝒅</m:t>
                            </m:r>
                          </m:e>
                          <m:sub>
                            <m:r>
                              <a:rPr lang="en-US" b="1" i="1" smtClean="0">
                                <a:latin typeface="Cambria Math" panose="02040503050406030204" pitchFamily="18" charset="0"/>
                              </a:rPr>
                              <m:t>𝒗</m:t>
                            </m:r>
                          </m:sub>
                        </m:sSub>
                      </m:e>
                    </m:d>
                  </m:oMath>
                </a14:m>
                <a:r>
                  <a:rPr lang="en-US" dirty="0" smtClean="0"/>
                  <a:t> </a:t>
                </a:r>
              </a:p>
              <a:p>
                <a:pPr lvl="1"/>
                <a:r>
                  <a:rPr lang="en-US" dirty="0" smtClean="0"/>
                  <a:t>Calculate </a:t>
                </a:r>
                <a14:m>
                  <m:oMath xmlns:m="http://schemas.openxmlformats.org/officeDocument/2006/math">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𝒅</m:t>
                            </m:r>
                          </m:e>
                          <m:sub>
                            <m:r>
                              <a:rPr lang="en-US" b="1" i="1">
                                <a:latin typeface="Cambria Math" panose="02040503050406030204" pitchFamily="18" charset="0"/>
                              </a:rPr>
                              <m:t>𝒙</m:t>
                            </m:r>
                          </m:sub>
                        </m:sSub>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𝒅</m:t>
                            </m:r>
                          </m:e>
                          <m:sub>
                            <m:r>
                              <a:rPr lang="en-US" b="1" i="1">
                                <a:latin typeface="Cambria Math" panose="02040503050406030204" pitchFamily="18" charset="0"/>
                              </a:rPr>
                              <m:t>𝒘</m:t>
                            </m:r>
                          </m:sub>
                        </m:sSub>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𝒅</m:t>
                            </m:r>
                          </m:e>
                          <m:sub>
                            <m:r>
                              <a:rPr lang="en-US" b="1" i="1">
                                <a:latin typeface="Cambria Math" panose="02040503050406030204" pitchFamily="18" charset="0"/>
                              </a:rPr>
                              <m:t>𝒗</m:t>
                            </m:r>
                          </m:sub>
                        </m:sSub>
                      </m:e>
                    </m:d>
                  </m:oMath>
                </a14:m>
                <a:r>
                  <a:rPr lang="en-US" dirty="0" smtClean="0"/>
                  <a:t> or, better yet, set aside nonlinearities and approximate </a:t>
                </a:r>
                <a14:m>
                  <m:oMath xmlns:m="http://schemas.openxmlformats.org/officeDocument/2006/math">
                    <m:d>
                      <m:dPr>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𝒅</m:t>
                            </m:r>
                          </m:e>
                          <m:sub>
                            <m:r>
                              <a:rPr lang="en-US" b="1" i="1">
                                <a:latin typeface="Cambria Math" panose="02040503050406030204" pitchFamily="18" charset="0"/>
                              </a:rPr>
                              <m:t>𝒙</m:t>
                            </m:r>
                          </m:sub>
                        </m:sSub>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𝒅</m:t>
                            </m:r>
                          </m:e>
                          <m:sub>
                            <m:r>
                              <a:rPr lang="en-US" b="1" i="1">
                                <a:latin typeface="Cambria Math" panose="02040503050406030204" pitchFamily="18" charset="0"/>
                              </a:rPr>
                              <m:t>𝒘</m:t>
                            </m:r>
                          </m:sub>
                        </m:sSub>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𝒅</m:t>
                            </m:r>
                          </m:e>
                          <m:sub>
                            <m:r>
                              <a:rPr lang="en-US" b="1" i="1" smtClean="0">
                                <a:latin typeface="Cambria Math" panose="02040503050406030204" pitchFamily="18" charset="0"/>
                              </a:rPr>
                              <m:t>𝒗</m:t>
                            </m:r>
                          </m:sub>
                        </m:sSub>
                      </m:e>
                    </m:d>
                  </m:oMath>
                </a14:m>
                <a:endParaRPr lang="en-US" dirty="0" smtClean="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86" t="-1333"/>
                </a:stretch>
              </a:blipFill>
            </p:spPr>
            <p:txBody>
              <a:bodyPr/>
              <a:lstStyle/>
              <a:p>
                <a:r>
                  <a:rPr lang="en-US">
                    <a:noFill/>
                  </a:rPr>
                  <a:t> </a:t>
                </a:r>
              </a:p>
            </p:txBody>
          </p:sp>
        </mc:Fallback>
      </mc:AlternateContent>
    </p:spTree>
    <p:extLst>
      <p:ext uri="{BB962C8B-B14F-4D97-AF65-F5344CB8AC3E}">
        <p14:creationId xmlns:p14="http://schemas.microsoft.com/office/powerpoint/2010/main" val="333940908"/>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Primal-Dual Path-Following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8891" y="1371313"/>
                <a:ext cx="8224939" cy="4115373"/>
              </a:xfrm>
            </p:spPr>
            <p:txBody>
              <a:bodyPr/>
              <a:lstStyle/>
              <a:p>
                <a:r>
                  <a:rPr lang="en-US" sz="2400" dirty="0" smtClean="0"/>
                  <a:t>Solve</a:t>
                </a:r>
              </a:p>
              <a:p>
                <a:pPr>
                  <a:spcBef>
                    <a:spcPts val="0"/>
                  </a:spcBef>
                  <a:buNone/>
                </a:pPr>
                <a14:m>
                  <m:oMathPara xmlns:m="http://schemas.openxmlformats.org/officeDocument/2006/math">
                    <m:oMathParaPr>
                      <m:jc m:val="centerGroup"/>
                    </m:oMathParaPr>
                    <m:oMath xmlns:m="http://schemas.openxmlformats.org/officeDocument/2006/math">
                      <m:r>
                        <a:rPr lang="en-US" sz="1600" b="1" i="1" dirty="0">
                          <a:latin typeface="Cambria Math" panose="02040503050406030204" pitchFamily="18" charset="0"/>
                        </a:rPr>
                        <m:t>𝑨</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1" i="1">
                                  <a:latin typeface="Cambria Math" panose="02040503050406030204" pitchFamily="18" charset="0"/>
                                </a:rPr>
                                <m:t>𝒙</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𝒙</m:t>
                              </m:r>
                            </m:sub>
                          </m:sSub>
                        </m:e>
                      </m:d>
                      <m:r>
                        <a:rPr lang="en-US" sz="1600" b="1" i="1" dirty="0">
                          <a:latin typeface="Cambria Math" panose="02040503050406030204" pitchFamily="18" charset="0"/>
                        </a:rPr>
                        <m:t>=</m:t>
                      </m:r>
                      <m:r>
                        <a:rPr lang="en-US" sz="1600" b="1" i="1" dirty="0">
                          <a:latin typeface="Cambria Math" panose="02040503050406030204" pitchFamily="18" charset="0"/>
                        </a:rPr>
                        <m:t>𝒃</m:t>
                      </m:r>
                    </m:oMath>
                  </m:oMathPara>
                </a14:m>
                <a:endParaRPr lang="en-US" sz="1600" b="1" dirty="0"/>
              </a:p>
              <a:p>
                <a:pPr>
                  <a:spcBef>
                    <a:spcPts val="0"/>
                  </a:spcBef>
                  <a:buNone/>
                </a:pPr>
                <a14:m>
                  <m:oMathPara xmlns:m="http://schemas.openxmlformats.org/officeDocument/2006/math">
                    <m:oMathParaPr>
                      <m:jc m:val="centerGroup"/>
                    </m:oMathParaPr>
                    <m:oMath xmlns:m="http://schemas.openxmlformats.org/officeDocument/2006/math">
                      <m:d>
                        <m:dPr>
                          <m:ctrlPr>
                            <a:rPr lang="en-US" sz="1600" i="1">
                              <a:latin typeface="Cambria Math" panose="02040503050406030204" pitchFamily="18" charset="0"/>
                            </a:rPr>
                          </m:ctrlPr>
                        </m:dPr>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b="1" i="1">
                                  <a:latin typeface="Cambria Math" panose="02040503050406030204" pitchFamily="18" charset="0"/>
                                </a:rPr>
                                <m:t>𝒘</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𝒘</m:t>
                              </m:r>
                            </m:sub>
                          </m:sSub>
                        </m:e>
                      </m:d>
                      <m:r>
                        <a:rPr lang="en-US" sz="1600" b="1" i="1">
                          <a:latin typeface="Cambria Math" panose="02040503050406030204" pitchFamily="18" charset="0"/>
                        </a:rPr>
                        <m:t>𝑨</m:t>
                      </m:r>
                      <m:r>
                        <a:rPr lang="en-US" sz="1600" b="1" i="1">
                          <a:latin typeface="Cambria Math" panose="02040503050406030204" pitchFamily="18" charset="0"/>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1" i="1">
                                  <a:latin typeface="Cambria Math" panose="02040503050406030204" pitchFamily="18" charset="0"/>
                                </a:rPr>
                                <m:t>𝒗</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b="1" i="1">
                                  <a:latin typeface="Cambria Math" panose="02040503050406030204" pitchFamily="18" charset="0"/>
                                </a:rPr>
                              </m:ctrlPr>
                            </m:sSubPr>
                            <m:e>
                              <m:r>
                                <a:rPr lang="en-US" sz="1600" b="1" i="1">
                                  <a:latin typeface="Cambria Math" panose="02040503050406030204" pitchFamily="18" charset="0"/>
                                </a:rPr>
                                <m:t>𝒅</m:t>
                              </m:r>
                            </m:e>
                            <m:sub>
                              <m:r>
                                <a:rPr lang="en-US" sz="1600" b="1" i="1" smtClean="0">
                                  <a:latin typeface="Cambria Math" panose="02040503050406030204" pitchFamily="18" charset="0"/>
                                </a:rPr>
                                <m:t>𝒗</m:t>
                              </m:r>
                            </m:sub>
                          </m:sSub>
                        </m:e>
                      </m:d>
                      <m:r>
                        <a:rPr lang="en-US" sz="1600" i="1">
                          <a:latin typeface="Cambria Math" panose="02040503050406030204" pitchFamily="18" charset="0"/>
                        </a:rPr>
                        <m:t>=</m:t>
                      </m:r>
                      <m:r>
                        <a:rPr lang="en-US" sz="1600" b="1" i="1">
                          <a:latin typeface="Cambria Math" panose="02040503050406030204" pitchFamily="18" charset="0"/>
                        </a:rPr>
                        <m:t>𝒄</m:t>
                      </m:r>
                    </m:oMath>
                  </m:oMathPara>
                </a14:m>
                <a:endParaRPr lang="en-US" sz="1600" b="1" i="1" dirty="0">
                  <a:latin typeface="Cambria Math" panose="02040503050406030204" pitchFamily="18" charset="0"/>
                </a:endParaRPr>
              </a:p>
              <a:p>
                <a:pPr>
                  <a:spcBef>
                    <a:spcPts val="0"/>
                  </a:spcBef>
                  <a:buNone/>
                </a:pPr>
                <a14:m>
                  <m:oMathPara xmlns:m="http://schemas.openxmlformats.org/officeDocument/2006/math">
                    <m:oMathParaPr>
                      <m:jc m:val="centerGroup"/>
                    </m:oMathParaPr>
                    <m:oMath xmlns:m="http://schemas.openxmlformats.org/officeDocument/2006/math">
                      <m:d>
                        <m:dPr>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b="0" i="1" smtClean="0">
                                  <a:latin typeface="Cambria Math" panose="02040503050406030204" pitchFamily="18" charset="0"/>
                                </a:rPr>
                                <m:t>𝑘</m:t>
                              </m:r>
                              <m:r>
                                <a:rPr lang="en-US" sz="1600" i="1">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𝑑</m:t>
                              </m:r>
                            </m:e>
                            <m:sub>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𝒗</m:t>
                                  </m:r>
                                </m:e>
                                <m:sub>
                                  <m:r>
                                    <a:rPr lang="en-US" sz="1600" b="0" i="1" smtClean="0">
                                      <a:latin typeface="Cambria Math" panose="02040503050406030204" pitchFamily="18" charset="0"/>
                                    </a:rPr>
                                    <m:t>𝑘𝑗</m:t>
                                  </m:r>
                                </m:sub>
                              </m:sSub>
                            </m:sub>
                          </m:sSub>
                        </m:e>
                      </m:d>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𝑘𝑗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𝒙</m:t>
                                  </m:r>
                                </m:e>
                                <m:sub>
                                  <m:r>
                                    <a:rPr lang="en-US" sz="1600" b="0" i="1" smtClean="0">
                                      <a:latin typeface="Cambria Math" panose="02040503050406030204" pitchFamily="18" charset="0"/>
                                    </a:rPr>
                                    <m:t>𝑘</m:t>
                                  </m:r>
                                  <m:r>
                                    <a:rPr lang="en-US" sz="1600" i="1">
                                      <a:latin typeface="Cambria Math" panose="02040503050406030204" pitchFamily="18" charset="0"/>
                                    </a:rPr>
                                    <m:t>𝑗</m:t>
                                  </m:r>
                                </m:sub>
                              </m:sSub>
                            </m:sub>
                          </m:sSub>
                        </m:e>
                      </m:d>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𝜇</m:t>
                          </m:r>
                        </m:e>
                        <m:sub>
                          <m:r>
                            <a:rPr lang="en-US" sz="1600" b="0" i="1" smtClean="0">
                              <a:latin typeface="Cambria Math" panose="02040503050406030204" pitchFamily="18" charset="0"/>
                            </a:rPr>
                            <m:t>𝑘</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i="1">
                          <a:latin typeface="Cambria Math" panose="02040503050406030204" pitchFamily="18" charset="0"/>
                        </a:rPr>
                        <m:t> </m:t>
                      </m:r>
                      <m:r>
                        <a:rPr lang="en-US" sz="1600" i="1">
                          <a:latin typeface="Cambria Math" panose="02040503050406030204" pitchFamily="18" charset="0"/>
                        </a:rPr>
                        <m:t>𝑗</m:t>
                      </m:r>
                      <m:r>
                        <a:rPr lang="en-US" sz="1600" i="1">
                          <a:latin typeface="Cambria Math" panose="02040503050406030204" pitchFamily="18" charset="0"/>
                        </a:rPr>
                        <m:t>=1,…,</m:t>
                      </m:r>
                      <m:r>
                        <a:rPr lang="en-US" sz="1600" i="1">
                          <a:latin typeface="Cambria Math" panose="02040503050406030204" pitchFamily="18" charset="0"/>
                        </a:rPr>
                        <m:t>𝑛</m:t>
                      </m:r>
                    </m:oMath>
                  </m:oMathPara>
                </a14:m>
                <a:endParaRPr lang="en-US" sz="1600" dirty="0" smtClean="0"/>
              </a:p>
              <a:p>
                <a:r>
                  <a:rPr lang="en-US" sz="2400" dirty="0" smtClean="0"/>
                  <a:t>Which, given the following</a:t>
                </a:r>
              </a:p>
              <a:p>
                <a:pPr>
                  <a:spcBef>
                    <a:spcPts val="0"/>
                  </a:spcBef>
                  <a:buNone/>
                </a:pPr>
                <a14:m>
                  <m:oMathPara xmlns:m="http://schemas.openxmlformats.org/officeDocument/2006/math">
                    <m:oMathParaPr>
                      <m:jc m:val="centerGroup"/>
                    </m:oMathParaPr>
                    <m:oMath xmlns:m="http://schemas.openxmlformats.org/officeDocument/2006/math">
                      <m:r>
                        <a:rPr lang="en-US" sz="1600" b="1" i="1" dirty="0">
                          <a:latin typeface="Cambria Math" panose="02040503050406030204" pitchFamily="18" charset="0"/>
                        </a:rPr>
                        <m:t>𝑨</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1" i="1">
                                  <a:latin typeface="Cambria Math" panose="02040503050406030204" pitchFamily="18" charset="0"/>
                                </a:rPr>
                                <m:t>𝒙</m:t>
                              </m:r>
                            </m:e>
                            <m:sub>
                              <m:r>
                                <a:rPr lang="en-US" sz="1600" i="1">
                                  <a:latin typeface="Cambria Math" panose="02040503050406030204" pitchFamily="18" charset="0"/>
                                </a:rPr>
                                <m:t>𝑘</m:t>
                              </m:r>
                            </m:sub>
                          </m:sSub>
                        </m:e>
                      </m:d>
                      <m:r>
                        <a:rPr lang="en-US" sz="1600" b="1" i="1" dirty="0">
                          <a:latin typeface="Cambria Math" panose="02040503050406030204" pitchFamily="18" charset="0"/>
                        </a:rPr>
                        <m:t>=</m:t>
                      </m:r>
                      <m:r>
                        <a:rPr lang="en-US" sz="1600" b="1" i="1" dirty="0">
                          <a:latin typeface="Cambria Math" panose="02040503050406030204" pitchFamily="18" charset="0"/>
                        </a:rPr>
                        <m:t>𝒃</m:t>
                      </m:r>
                    </m:oMath>
                  </m:oMathPara>
                </a14:m>
                <a:endParaRPr lang="en-US" sz="1600" b="1" dirty="0"/>
              </a:p>
              <a:p>
                <a:pPr>
                  <a:spcBef>
                    <a:spcPts val="0"/>
                  </a:spcBef>
                  <a:buNone/>
                </a:pPr>
                <a14:m>
                  <m:oMathPara xmlns:m="http://schemas.openxmlformats.org/officeDocument/2006/math">
                    <m:oMathParaPr>
                      <m:jc m:val="centerGroup"/>
                    </m:oMathParaPr>
                    <m:oMath xmlns:m="http://schemas.openxmlformats.org/officeDocument/2006/math">
                      <m:d>
                        <m:dPr>
                          <m:ctrlPr>
                            <a:rPr lang="en-US" sz="1600" i="1">
                              <a:latin typeface="Cambria Math" panose="02040503050406030204" pitchFamily="18" charset="0"/>
                            </a:rPr>
                          </m:ctrlPr>
                        </m:dPr>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b="1" i="1">
                                  <a:latin typeface="Cambria Math" panose="02040503050406030204" pitchFamily="18" charset="0"/>
                                </a:rPr>
                                <m:t>𝒘</m:t>
                              </m:r>
                            </m:e>
                            <m:sub>
                              <m:r>
                                <a:rPr lang="en-US" sz="1600" i="1">
                                  <a:latin typeface="Cambria Math" panose="02040503050406030204" pitchFamily="18" charset="0"/>
                                </a:rPr>
                                <m:t>𝑘</m:t>
                              </m:r>
                            </m:sub>
                          </m:sSub>
                        </m:e>
                      </m:d>
                      <m:r>
                        <a:rPr lang="en-US" sz="1600" b="1" i="1">
                          <a:latin typeface="Cambria Math" panose="02040503050406030204" pitchFamily="18" charset="0"/>
                        </a:rPr>
                        <m:t>𝑨</m:t>
                      </m:r>
                      <m:r>
                        <a:rPr lang="en-US" sz="1600" b="1" i="1">
                          <a:latin typeface="Cambria Math" panose="02040503050406030204" pitchFamily="18" charset="0"/>
                        </a:rPr>
                        <m:t>+</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1" i="1">
                                  <a:latin typeface="Cambria Math" panose="02040503050406030204" pitchFamily="18" charset="0"/>
                                </a:rPr>
                                <m:t>𝒗</m:t>
                              </m:r>
                            </m:e>
                            <m:sub>
                              <m:r>
                                <a:rPr lang="en-US" sz="1600" i="1">
                                  <a:latin typeface="Cambria Math" panose="02040503050406030204" pitchFamily="18" charset="0"/>
                                </a:rPr>
                                <m:t>𝑘</m:t>
                              </m:r>
                            </m:sub>
                          </m:sSub>
                        </m:e>
                      </m:d>
                      <m:r>
                        <a:rPr lang="en-US" sz="1600" i="1">
                          <a:latin typeface="Cambria Math" panose="02040503050406030204" pitchFamily="18" charset="0"/>
                        </a:rPr>
                        <m:t>=</m:t>
                      </m:r>
                      <m:r>
                        <a:rPr lang="en-US" sz="1600" b="1" i="1">
                          <a:latin typeface="Cambria Math" panose="02040503050406030204" pitchFamily="18" charset="0"/>
                        </a:rPr>
                        <m:t>𝒄</m:t>
                      </m:r>
                    </m:oMath>
                  </m:oMathPara>
                </a14:m>
                <a:endParaRPr lang="en-US" sz="1600" b="1" i="1" dirty="0">
                  <a:latin typeface="Cambria Math" panose="02040503050406030204" pitchFamily="18" charset="0"/>
                </a:endParaRPr>
              </a:p>
              <a:p>
                <a:r>
                  <a:rPr lang="en-US" sz="2400" dirty="0" smtClean="0"/>
                  <a:t>Is equivalent to solving this “almost” linear system</a:t>
                </a:r>
              </a:p>
              <a:p>
                <a:pPr>
                  <a:spcBef>
                    <a:spcPts val="0"/>
                  </a:spcBef>
                  <a:buNone/>
                </a:pPr>
                <a14:m>
                  <m:oMathPara xmlns:m="http://schemas.openxmlformats.org/officeDocument/2006/math">
                    <m:oMathParaPr>
                      <m:jc m:val="centerGroup"/>
                    </m:oMathParaPr>
                    <m:oMath xmlns:m="http://schemas.openxmlformats.org/officeDocument/2006/math">
                      <m:r>
                        <a:rPr lang="en-US" sz="1600" b="1" i="1" dirty="0">
                          <a:latin typeface="Cambria Math" panose="02040503050406030204" pitchFamily="18" charset="0"/>
                        </a:rPr>
                        <m:t>𝑨</m:t>
                      </m:r>
                      <m:sSub>
                        <m:sSubPr>
                          <m:ctrlPr>
                            <a:rPr lang="en-US" sz="1600" b="1"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𝒙</m:t>
                          </m:r>
                        </m:sub>
                      </m:sSub>
                      <m:r>
                        <a:rPr lang="en-US" sz="1600" b="1" i="1" dirty="0">
                          <a:latin typeface="Cambria Math" panose="02040503050406030204" pitchFamily="18" charset="0"/>
                        </a:rPr>
                        <m:t>=</m:t>
                      </m:r>
                      <m:r>
                        <a:rPr lang="en-US" sz="1600" b="1" i="1" dirty="0" smtClean="0">
                          <a:latin typeface="Cambria Math" panose="02040503050406030204" pitchFamily="18" charset="0"/>
                        </a:rPr>
                        <m:t>𝟎</m:t>
                      </m:r>
                    </m:oMath>
                  </m:oMathPara>
                </a14:m>
                <a:endParaRPr lang="en-US" sz="1600" b="1" i="1" dirty="0" smtClean="0">
                  <a:latin typeface="Cambria Math" panose="02040503050406030204" pitchFamily="18" charset="0"/>
                </a:endParaRPr>
              </a:p>
              <a:p>
                <a:pPr>
                  <a:spcBef>
                    <a:spcPts val="0"/>
                  </a:spcBef>
                  <a:buNone/>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𝒘</m:t>
                          </m:r>
                        </m:sub>
                      </m:sSub>
                      <m:r>
                        <a:rPr lang="en-US" sz="1600" b="1" i="1">
                          <a:latin typeface="Cambria Math" panose="02040503050406030204" pitchFamily="18" charset="0"/>
                        </a:rPr>
                        <m:t>𝑨</m:t>
                      </m:r>
                      <m:r>
                        <a:rPr lang="en-US" sz="1600" b="1" i="1">
                          <a:latin typeface="Cambria Math" panose="02040503050406030204" pitchFamily="18" charset="0"/>
                        </a:rPr>
                        <m:t>+</m:t>
                      </m:r>
                      <m:sSub>
                        <m:sSubPr>
                          <m:ctrlPr>
                            <a:rPr lang="en-US" sz="1600" b="1" i="1">
                              <a:latin typeface="Cambria Math" panose="02040503050406030204" pitchFamily="18" charset="0"/>
                            </a:rPr>
                          </m:ctrlPr>
                        </m:sSubPr>
                        <m:e>
                          <m:r>
                            <a:rPr lang="en-US" sz="1600" b="1" i="1">
                              <a:latin typeface="Cambria Math" panose="02040503050406030204" pitchFamily="18" charset="0"/>
                            </a:rPr>
                            <m:t>𝒅</m:t>
                          </m:r>
                        </m:e>
                        <m:sub>
                          <m:r>
                            <a:rPr lang="en-US" sz="1600" b="1" i="1" smtClean="0">
                              <a:latin typeface="Cambria Math" panose="02040503050406030204" pitchFamily="18" charset="0"/>
                            </a:rPr>
                            <m:t>𝒗</m:t>
                          </m:r>
                        </m:sub>
                      </m:sSub>
                      <m:r>
                        <a:rPr lang="en-US" sz="1600" i="1">
                          <a:latin typeface="Cambria Math" panose="02040503050406030204" pitchFamily="18" charset="0"/>
                        </a:rPr>
                        <m:t>=</m:t>
                      </m:r>
                      <m:r>
                        <a:rPr lang="en-US" sz="1600" b="1" i="1" smtClean="0">
                          <a:latin typeface="Cambria Math" panose="02040503050406030204" pitchFamily="18" charset="0"/>
                        </a:rPr>
                        <m:t>𝟎</m:t>
                      </m:r>
                    </m:oMath>
                  </m:oMathPara>
                </a14:m>
                <a:endParaRPr lang="en-US" sz="1600" b="1" i="1" dirty="0">
                  <a:latin typeface="Cambria Math" panose="02040503050406030204" pitchFamily="18" charset="0"/>
                </a:endParaRPr>
              </a:p>
              <a:p>
                <a:pPr>
                  <a:spcBef>
                    <a:spcPts val="0"/>
                  </a:spcBef>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𝑘𝑗</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𝑘𝑗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𝑘𝑗</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𝒙</m:t>
                              </m:r>
                            </m:e>
                            <m:sub>
                              <m:r>
                                <a:rPr lang="en-US" sz="1600" b="0" i="1" smtClean="0">
                                  <a:latin typeface="Cambria Math" panose="02040503050406030204" pitchFamily="18" charset="0"/>
                                </a:rPr>
                                <m:t>𝑘</m:t>
                              </m:r>
                              <m:r>
                                <a:rPr lang="en-US" sz="1600" i="1">
                                  <a:latin typeface="Cambria Math" panose="02040503050406030204" pitchFamily="18" charset="0"/>
                                </a:rPr>
                                <m:t>𝑗</m:t>
                              </m:r>
                            </m:sub>
                          </m:sSub>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sSub>
                            <m:sSubPr>
                              <m:ctrlPr>
                                <a:rPr lang="en-US" sz="1600" b="0" i="1" smtClean="0">
                                  <a:latin typeface="Cambria Math" panose="02040503050406030204" pitchFamily="18" charset="0"/>
                                </a:rPr>
                              </m:ctrlPr>
                            </m:sSubPr>
                            <m:e>
                              <m:r>
                                <a:rPr lang="en-US" sz="1600" b="1" i="1">
                                  <a:latin typeface="Cambria Math" panose="02040503050406030204" pitchFamily="18" charset="0"/>
                                </a:rPr>
                                <m:t>𝒗</m:t>
                              </m:r>
                            </m:e>
                            <m:sub>
                              <m:r>
                                <a:rPr lang="en-US" sz="1600" b="0" i="1" smtClean="0">
                                  <a:latin typeface="Cambria Math" panose="02040503050406030204" pitchFamily="18" charset="0"/>
                                </a:rPr>
                                <m:t>𝑘</m:t>
                              </m:r>
                              <m:r>
                                <a:rPr lang="en-US" sz="1600" i="1">
                                  <a:latin typeface="Cambria Math" panose="02040503050406030204" pitchFamily="18" charset="0"/>
                                </a:rPr>
                                <m:t>𝑗</m:t>
                              </m:r>
                            </m:sub>
                          </m:sSub>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𝑘𝑗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sSub>
                            <m:sSubPr>
                              <m:ctrlPr>
                                <a:rPr lang="en-US" sz="1600" b="0" i="1" smtClean="0">
                                  <a:latin typeface="Cambria Math" panose="02040503050406030204" pitchFamily="18" charset="0"/>
                                </a:rPr>
                              </m:ctrlPr>
                            </m:sSubPr>
                            <m:e>
                              <m:r>
                                <a:rPr lang="en-US" sz="1600" b="1" i="1">
                                  <a:latin typeface="Cambria Math" panose="02040503050406030204" pitchFamily="18" charset="0"/>
                                </a:rPr>
                                <m:t>𝒗</m:t>
                              </m:r>
                            </m:e>
                            <m:sub>
                              <m:r>
                                <a:rPr lang="en-US" sz="1600" b="0" i="1" smtClean="0">
                                  <a:latin typeface="Cambria Math" panose="02040503050406030204" pitchFamily="18" charset="0"/>
                                </a:rPr>
                                <m:t>𝑘</m:t>
                              </m:r>
                              <m:r>
                                <a:rPr lang="en-US" sz="1600" i="1">
                                  <a:latin typeface="Cambria Math" panose="02040503050406030204" pitchFamily="18" charset="0"/>
                                </a:rPr>
                                <m:t>𝑗</m:t>
                              </m:r>
                            </m:sub>
                          </m:sSub>
                        </m:sub>
                      </m:sSub>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sSub>
                            <m:sSubPr>
                              <m:ctrlPr>
                                <a:rPr lang="en-US" sz="1600" b="0" i="1" smtClean="0">
                                  <a:latin typeface="Cambria Math" panose="02040503050406030204" pitchFamily="18" charset="0"/>
                                </a:rPr>
                              </m:ctrlPr>
                            </m:sSubPr>
                            <m:e>
                              <m:r>
                                <a:rPr lang="en-US" sz="1600" b="1" i="1">
                                  <a:latin typeface="Cambria Math" panose="02040503050406030204" pitchFamily="18" charset="0"/>
                                </a:rPr>
                                <m:t>𝒙</m:t>
                              </m:r>
                            </m:e>
                            <m:sub>
                              <m:r>
                                <a:rPr lang="en-US" sz="1600" b="0" i="1" smtClean="0">
                                  <a:latin typeface="Cambria Math" panose="02040503050406030204" pitchFamily="18" charset="0"/>
                                </a:rPr>
                                <m:t>𝑘</m:t>
                              </m:r>
                              <m:r>
                                <a:rPr lang="en-US" sz="1600" i="1">
                                  <a:latin typeface="Cambria Math" panose="02040503050406030204" pitchFamily="18" charset="0"/>
                                </a:rPr>
                                <m:t>𝑗</m:t>
                              </m:r>
                            </m:sub>
                          </m:sSub>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𝑘</m:t>
                          </m:r>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𝑗</m:t>
                      </m:r>
                      <m:r>
                        <a:rPr lang="en-US" sz="1600" i="1">
                          <a:latin typeface="Cambria Math" panose="02040503050406030204" pitchFamily="18" charset="0"/>
                        </a:rPr>
                        <m:t>=1,…,</m:t>
                      </m:r>
                      <m:r>
                        <a:rPr lang="en-US" sz="1600" i="1">
                          <a:latin typeface="Cambria Math" panose="02040503050406030204" pitchFamily="18" charset="0"/>
                        </a:rPr>
                        <m:t>𝑛</m:t>
                      </m:r>
                    </m:oMath>
                  </m:oMathPara>
                </a14:m>
                <a:endParaRPr lang="en-US" sz="1600" dirty="0"/>
              </a:p>
              <a:p>
                <a:r>
                  <a:rPr lang="en-US" sz="2400" dirty="0" smtClean="0"/>
                  <a:t>Which we can approximate with a linear system that ignores the </a:t>
                </a:r>
                <a14:m>
                  <m:oMath xmlns:m="http://schemas.openxmlformats.org/officeDocument/2006/math">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sSub>
                              <m:sSubPr>
                                <m:ctrlPr>
                                  <a:rPr lang="en-US" sz="2400" b="0" i="1" smtClean="0">
                                    <a:latin typeface="Cambria Math" panose="02040503050406030204" pitchFamily="18" charset="0"/>
                                  </a:rPr>
                                </m:ctrlPr>
                              </m:sSubPr>
                              <m:e>
                                <m:r>
                                  <a:rPr lang="en-US" sz="2400" b="1" i="1">
                                    <a:latin typeface="Cambria Math" panose="02040503050406030204" pitchFamily="18" charset="0"/>
                                  </a:rPr>
                                  <m:t>𝒗</m:t>
                                </m:r>
                              </m:e>
                              <m:sub>
                                <m:r>
                                  <a:rPr lang="en-US" sz="2400" b="0" i="1" smtClean="0">
                                    <a:latin typeface="Cambria Math" panose="02040503050406030204" pitchFamily="18" charset="0"/>
                                  </a:rPr>
                                  <m:t>𝑘</m:t>
                                </m:r>
                                <m:r>
                                  <a:rPr lang="en-US" sz="2400" i="1">
                                    <a:latin typeface="Cambria Math" panose="02040503050406030204" pitchFamily="18" charset="0"/>
                                  </a:rPr>
                                  <m:t>𝑗</m:t>
                                </m:r>
                              </m:sub>
                            </m:sSub>
                          </m:sub>
                        </m:sSub>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sSub>
                              <m:sSubPr>
                                <m:ctrlPr>
                                  <a:rPr lang="en-US" sz="2400" b="0" i="1" smtClean="0">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𝑘</m:t>
                                </m:r>
                                <m:r>
                                  <a:rPr lang="en-US" sz="2400" i="1">
                                    <a:latin typeface="Cambria Math" panose="02040503050406030204" pitchFamily="18" charset="0"/>
                                  </a:rPr>
                                  <m:t>𝑗</m:t>
                                </m:r>
                              </m:sub>
                            </m:sSub>
                          </m:sub>
                        </m:sSub>
                      </m:e>
                    </m:d>
                  </m:oMath>
                </a14:m>
                <a:r>
                  <a:rPr lang="en-US" sz="2400" dirty="0" smtClean="0"/>
                  <a:t> bilinear terms</a:t>
                </a:r>
              </a:p>
              <a:p>
                <a:pPr lvl="1"/>
                <a:r>
                  <a:rPr lang="en-US" sz="2000" dirty="0" smtClean="0"/>
                  <a:t>Has been shown to be sufficiently accurate for low enough </a:t>
                </a:r>
                <a14:m>
                  <m:oMath xmlns:m="http://schemas.openxmlformats.org/officeDocument/2006/math">
                    <m:r>
                      <a:rPr lang="en-US" sz="2000" b="0" i="1" smtClean="0">
                        <a:latin typeface="Cambria Math" panose="02040503050406030204" pitchFamily="18" charset="0"/>
                      </a:rPr>
                      <m:t>𝛽</m:t>
                    </m:r>
                  </m:oMath>
                </a14:m>
                <a:r>
                  <a:rPr lang="en-US" sz="2000" dirty="0" smtClean="0"/>
                  <a:t>-values as a function of </a:t>
                </a:r>
                <a14:m>
                  <m:oMath xmlns:m="http://schemas.openxmlformats.org/officeDocument/2006/math">
                    <m:r>
                      <a:rPr lang="en-US" sz="2000" b="0" i="1" smtClean="0">
                        <a:latin typeface="Cambria Math" panose="02040503050406030204" pitchFamily="18" charset="0"/>
                      </a:rPr>
                      <m:t>𝑛</m:t>
                    </m:r>
                  </m:oMath>
                </a14:m>
                <a:endParaRPr lang="en-US" sz="2000" dirty="0" smtClean="0"/>
              </a:p>
              <a:p>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8891" y="1371313"/>
                <a:ext cx="8224939" cy="4115373"/>
              </a:xfrm>
              <a:blipFill rotWithShape="0">
                <a:blip r:embed="rId2"/>
                <a:stretch>
                  <a:fillRect l="-1038" t="-1037" b="-26963"/>
                </a:stretch>
              </a:blipFill>
            </p:spPr>
            <p:txBody>
              <a:bodyPr/>
              <a:lstStyle/>
              <a:p>
                <a:r>
                  <a:rPr lang="en-US">
                    <a:noFill/>
                  </a:rPr>
                  <a:t> </a:t>
                </a:r>
              </a:p>
            </p:txBody>
          </p:sp>
        </mc:Fallback>
      </mc:AlternateContent>
      <p:grpSp>
        <p:nvGrpSpPr>
          <p:cNvPr id="14" name="Group 13"/>
          <p:cNvGrpSpPr/>
          <p:nvPr/>
        </p:nvGrpSpPr>
        <p:grpSpPr>
          <a:xfrm>
            <a:off x="4572000" y="4079730"/>
            <a:ext cx="3821723" cy="733707"/>
            <a:chOff x="4572000" y="4259035"/>
            <a:chExt cx="3821723" cy="733707"/>
          </a:xfrm>
        </p:grpSpPr>
        <p:sp>
          <p:nvSpPr>
            <p:cNvPr id="9" name="&quot;No&quot; Symbol 8"/>
            <p:cNvSpPr/>
            <p:nvPr/>
          </p:nvSpPr>
          <p:spPr bwMode="auto">
            <a:xfrm>
              <a:off x="4572000" y="4563642"/>
              <a:ext cx="429100" cy="429100"/>
            </a:xfrm>
            <a:prstGeom prst="noSmoking">
              <a:avLst/>
            </a:prstGeom>
            <a:solidFill>
              <a:srgbClr val="FF0000">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1" name="Rectangle 10"/>
            <p:cNvSpPr/>
            <p:nvPr/>
          </p:nvSpPr>
          <p:spPr>
            <a:xfrm>
              <a:off x="6298759" y="4259035"/>
              <a:ext cx="2094964" cy="338554"/>
            </a:xfrm>
            <a:prstGeom prst="rect">
              <a:avLst/>
            </a:prstGeom>
          </p:spPr>
          <p:txBody>
            <a:bodyPr wrap="square" lIns="91440" tIns="45720" rIns="91440" bIns="45720">
              <a:spAutoFit/>
            </a:bodyPr>
            <a:lstStyle/>
            <a:p>
              <a:pPr eaLnBrk="0" hangingPunct="0">
                <a:spcBef>
                  <a:spcPct val="0"/>
                </a:spcBef>
                <a:buNone/>
              </a:pPr>
              <a:r>
                <a:rPr lang="en-US" sz="1600" dirty="0" smtClean="0">
                  <a:solidFill>
                    <a:srgbClr val="0000FF"/>
                  </a:solidFill>
                </a:rPr>
                <a:t>Newton’s Method!</a:t>
              </a:r>
            </a:p>
          </p:txBody>
        </p:sp>
        <p:cxnSp>
          <p:nvCxnSpPr>
            <p:cNvPr id="12" name="Straight Arrow Connector 11"/>
            <p:cNvCxnSpPr>
              <a:stCxn id="11" idx="1"/>
              <a:endCxn id="9" idx="7"/>
            </p:cNvCxnSpPr>
            <p:nvPr/>
          </p:nvCxnSpPr>
          <p:spPr bwMode="auto">
            <a:xfrm flipH="1">
              <a:off x="4938260" y="4428312"/>
              <a:ext cx="1360499" cy="198170"/>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http://www.vlib.us/wwi/resources/archives/images/i050203/images/AMER%2322C.jpg"/>
          <p:cNvPicPr>
            <a:picLocks noGrp="1" noChangeAspect="1" noChangeArrowheads="1"/>
          </p:cNvPicPr>
          <p:nvPr>
            <p:ph sz="half" idx="2"/>
          </p:nvPr>
        </p:nvPicPr>
        <p:blipFill>
          <a:blip r:embed="rId3" cstate="print"/>
          <a:srcRect/>
          <a:stretch>
            <a:fillRect/>
          </a:stretch>
        </p:blipFill>
        <p:spPr bwMode="auto">
          <a:xfrm>
            <a:off x="305018" y="1150805"/>
            <a:ext cx="4040188" cy="2905889"/>
          </a:xfrm>
          <a:prstGeom prst="rect">
            <a:avLst/>
          </a:prstGeom>
          <a:noFill/>
        </p:spPr>
      </p:pic>
      <p:pic>
        <p:nvPicPr>
          <p:cNvPr id="11" name="Picture 2" descr="File:SPAD XIII USAF.jpg">
            <a:hlinkClick r:id="rId4"/>
          </p:cNvPr>
          <p:cNvPicPr>
            <a:picLocks noGrp="1" noChangeAspect="1" noChangeArrowheads="1"/>
          </p:cNvPicPr>
          <p:nvPr>
            <p:ph sz="quarter" idx="4"/>
          </p:nvPr>
        </p:nvPicPr>
        <p:blipFill>
          <a:blip r:embed="rId5" cstate="print"/>
          <a:srcRect/>
          <a:stretch>
            <a:fillRect/>
          </a:stretch>
        </p:blipFill>
        <p:spPr bwMode="auto">
          <a:xfrm>
            <a:off x="4817722" y="1154280"/>
            <a:ext cx="4108396" cy="2732082"/>
          </a:xfrm>
          <a:prstGeom prst="rect">
            <a:avLst/>
          </a:prstGeom>
          <a:noFill/>
        </p:spPr>
      </p:pic>
      <p:sp>
        <p:nvSpPr>
          <p:cNvPr id="4" name="Title 3"/>
          <p:cNvSpPr>
            <a:spLocks noGrp="1"/>
          </p:cNvSpPr>
          <p:nvPr>
            <p:ph type="title"/>
          </p:nvPr>
        </p:nvSpPr>
        <p:spPr>
          <a:xfrm>
            <a:off x="723567" y="0"/>
            <a:ext cx="6962024" cy="1143239"/>
          </a:xfrm>
        </p:spPr>
        <p:txBody>
          <a:bodyPr/>
          <a:lstStyle/>
          <a:p>
            <a:r>
              <a:rPr lang="en-US" sz="3200" dirty="0" smtClean="0"/>
              <a:t>What’s special about these aircrafts’ squadrons?</a:t>
            </a:r>
            <a:endParaRPr lang="en-US" sz="3200" dirty="0"/>
          </a:p>
        </p:txBody>
      </p:sp>
      <p:sp>
        <p:nvSpPr>
          <p:cNvPr id="6" name="Text Placeholder 5"/>
          <p:cNvSpPr>
            <a:spLocks noGrp="1"/>
          </p:cNvSpPr>
          <p:nvPr>
            <p:ph type="body" idx="1"/>
          </p:nvPr>
        </p:nvSpPr>
        <p:spPr>
          <a:xfrm>
            <a:off x="275493" y="1049845"/>
            <a:ext cx="4040372" cy="639755"/>
          </a:xfrm>
        </p:spPr>
        <p:txBody>
          <a:bodyPr/>
          <a:lstStyle/>
          <a:p>
            <a:r>
              <a:rPr lang="en-US" dirty="0" err="1" smtClean="0"/>
              <a:t>Nieuport</a:t>
            </a:r>
            <a:endParaRPr lang="en-US" dirty="0"/>
          </a:p>
        </p:txBody>
      </p:sp>
      <p:sp>
        <p:nvSpPr>
          <p:cNvPr id="8" name="Text Placeholder 7"/>
          <p:cNvSpPr>
            <a:spLocks noGrp="1"/>
          </p:cNvSpPr>
          <p:nvPr>
            <p:ph type="body" sz="quarter" idx="3"/>
          </p:nvPr>
        </p:nvSpPr>
        <p:spPr>
          <a:xfrm>
            <a:off x="4920941" y="1152707"/>
            <a:ext cx="4041828" cy="639755"/>
          </a:xfrm>
        </p:spPr>
        <p:txBody>
          <a:bodyPr/>
          <a:lstStyle/>
          <a:p>
            <a:r>
              <a:rPr lang="en-US" dirty="0" smtClean="0"/>
              <a:t>SPAD XIII</a:t>
            </a:r>
            <a:endParaRPr lang="en-US" dirty="0"/>
          </a:p>
        </p:txBody>
      </p:sp>
      <p:pic>
        <p:nvPicPr>
          <p:cNvPr id="140290" name="Picture 2" descr="File:95th Aero Squadron - SPAD XIII.jpg">
            <a:hlinkClick r:id="rId6"/>
          </p:cNvPr>
          <p:cNvPicPr>
            <a:picLocks noChangeAspect="1" noChangeArrowheads="1"/>
          </p:cNvPicPr>
          <p:nvPr/>
        </p:nvPicPr>
        <p:blipFill>
          <a:blip r:embed="rId7" cstate="print"/>
          <a:srcRect/>
          <a:stretch>
            <a:fillRect/>
          </a:stretch>
        </p:blipFill>
        <p:spPr bwMode="auto">
          <a:xfrm>
            <a:off x="4479522" y="4127687"/>
            <a:ext cx="4484174" cy="2466296"/>
          </a:xfrm>
          <a:prstGeom prst="rect">
            <a:avLst/>
          </a:prstGeom>
          <a:noFill/>
        </p:spPr>
      </p:pic>
      <p:sp>
        <p:nvSpPr>
          <p:cNvPr id="9" name="Text Placeholder 7"/>
          <p:cNvSpPr txBox="1">
            <a:spLocks/>
          </p:cNvSpPr>
          <p:nvPr/>
        </p:nvSpPr>
        <p:spPr bwMode="auto">
          <a:xfrm>
            <a:off x="4637603" y="4076210"/>
            <a:ext cx="4041828" cy="639755"/>
          </a:xfrm>
          <a:prstGeom prst="rect">
            <a:avLst/>
          </a:prstGeom>
          <a:noFill/>
          <a:ln w="9525">
            <a:noFill/>
            <a:miter lim="800000"/>
            <a:headEnd/>
            <a:tailEnd/>
          </a:ln>
        </p:spPr>
        <p:txBody>
          <a:bodyPr vert="horz" wrap="square" lIns="91406" tIns="45703" rIns="91406" bIns="45703" numCol="1" anchor="b" anchorCtr="0" compatLnSpc="1">
            <a:prstTxWarp prst="textNoShape">
              <a:avLst/>
            </a:prstTxWarp>
          </a:bodyPr>
          <a:lstStyle/>
          <a:p>
            <a:pPr marL="0" marR="0" lvl="0" indent="0" algn="l" defTabSz="914314" rtl="0" eaLnBrk="0" fontAlgn="base" latinLnBrk="0" hangingPunct="0">
              <a:lnSpc>
                <a:spcPct val="100000"/>
              </a:lnSpc>
              <a:spcBef>
                <a:spcPct val="20000"/>
              </a:spcBef>
              <a:spcAft>
                <a:spcPct val="0"/>
              </a:spcAft>
              <a:buClrTx/>
              <a:buSzTx/>
              <a:buFontTx/>
              <a:buNone/>
              <a:tabLst/>
              <a:defRPr/>
            </a:pPr>
            <a:r>
              <a:rPr kumimoji="0" lang="en-US" sz="2200" b="1" i="0" u="none" strike="noStrike" kern="0" cap="none" spc="0" normalizeH="0" baseline="0" noProof="0" smtClean="0">
                <a:ln>
                  <a:noFill/>
                </a:ln>
                <a:solidFill>
                  <a:schemeClr val="tx1"/>
                </a:solidFill>
                <a:effectLst/>
                <a:uLnTx/>
                <a:uFillTx/>
                <a:latin typeface="+mn-lt"/>
                <a:ea typeface="+mn-ea"/>
                <a:cs typeface="+mn-cs"/>
              </a:rPr>
              <a:t>SPAD XIII</a:t>
            </a: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pic>
        <p:nvPicPr>
          <p:cNvPr id="140292" name="Picture 4" descr="File:103rd Aero Squadron - Spad XIII.jpg">
            <a:hlinkClick r:id="rId8"/>
          </p:cNvPr>
          <p:cNvPicPr>
            <a:picLocks noChangeAspect="1" noChangeArrowheads="1"/>
          </p:cNvPicPr>
          <p:nvPr/>
        </p:nvPicPr>
        <p:blipFill>
          <a:blip r:embed="rId9" cstate="print"/>
          <a:srcRect b="14571"/>
          <a:stretch>
            <a:fillRect/>
          </a:stretch>
        </p:blipFill>
        <p:spPr bwMode="auto">
          <a:xfrm>
            <a:off x="297241" y="4303797"/>
            <a:ext cx="3914150" cy="2303065"/>
          </a:xfrm>
          <a:prstGeom prst="rect">
            <a:avLst/>
          </a:prstGeom>
          <a:noFill/>
        </p:spPr>
      </p:pic>
      <p:sp>
        <p:nvSpPr>
          <p:cNvPr id="12" name="Text Placeholder 7"/>
          <p:cNvSpPr txBox="1">
            <a:spLocks/>
          </p:cNvSpPr>
          <p:nvPr/>
        </p:nvSpPr>
        <p:spPr bwMode="auto">
          <a:xfrm>
            <a:off x="336062" y="4127725"/>
            <a:ext cx="4041828" cy="639755"/>
          </a:xfrm>
          <a:prstGeom prst="rect">
            <a:avLst/>
          </a:prstGeom>
          <a:noFill/>
          <a:ln w="9525">
            <a:noFill/>
            <a:miter lim="800000"/>
            <a:headEnd/>
            <a:tailEnd/>
          </a:ln>
        </p:spPr>
        <p:txBody>
          <a:bodyPr vert="horz" wrap="square" lIns="91406" tIns="45703" rIns="91406" bIns="45703" numCol="1" anchor="b" anchorCtr="0" compatLnSpc="1">
            <a:prstTxWarp prst="textNoShape">
              <a:avLst/>
            </a:prstTxWarp>
          </a:bodyPr>
          <a:lstStyle/>
          <a:p>
            <a:pPr marL="0" marR="0" lvl="0" indent="0" algn="l" defTabSz="914314" rtl="0" eaLnBrk="0" fontAlgn="base" latinLnBrk="0" hangingPunct="0">
              <a:lnSpc>
                <a:spcPct val="100000"/>
              </a:lnSpc>
              <a:spcBef>
                <a:spcPct val="20000"/>
              </a:spcBef>
              <a:spcAft>
                <a:spcPct val="0"/>
              </a:spcAft>
              <a:buClrTx/>
              <a:buSzTx/>
              <a:buFontTx/>
              <a:buNone/>
              <a:tabLst/>
              <a:defRPr/>
            </a:pPr>
            <a:r>
              <a:rPr kumimoji="0" lang="en-US" sz="2200" b="1" i="0" u="none" strike="noStrike" kern="0" cap="none" spc="0" normalizeH="0" baseline="0" noProof="0" smtClean="0">
                <a:ln>
                  <a:noFill/>
                </a:ln>
                <a:solidFill>
                  <a:schemeClr val="tx1"/>
                </a:solidFill>
                <a:effectLst/>
                <a:uLnTx/>
                <a:uFillTx/>
                <a:latin typeface="+mn-lt"/>
                <a:ea typeface="+mn-ea"/>
                <a:cs typeface="+mn-cs"/>
              </a:rPr>
              <a:t>SPAD XIII</a:t>
            </a:r>
            <a:endParaRPr kumimoji="0" lang="en-US" sz="2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solidFill>
                  <a:srgbClr val="000066"/>
                </a:solidFill>
              </a:rPr>
              <a:t>Primal Path-Following Method</a:t>
            </a:r>
            <a:endParaRPr lang="en-US" dirty="0"/>
          </a:p>
        </p:txBody>
      </p:sp>
      <p:sp>
        <p:nvSpPr>
          <p:cNvPr id="5" name="Subtitle 4"/>
          <p:cNvSpPr>
            <a:spLocks noGrp="1"/>
          </p:cNvSpPr>
          <p:nvPr>
            <p:ph type="subTitle" idx="1"/>
          </p:nvPr>
        </p:nvSpPr>
        <p:spPr>
          <a:xfrm>
            <a:off x="1372037" y="3885868"/>
            <a:ext cx="6399926" cy="726325"/>
          </a:xfrm>
        </p:spPr>
        <p:txBody>
          <a:bodyPr/>
          <a:lstStyle/>
          <a:p>
            <a:pPr marL="231775" indent="-231775" algn="l"/>
            <a:r>
              <a:rPr lang="en-US" sz="1600" dirty="0" smtClean="0"/>
              <a:t>Bertsimas</a:t>
            </a:r>
            <a:r>
              <a:rPr lang="en-US" sz="1600" dirty="0"/>
              <a:t>, D., &amp; </a:t>
            </a:r>
            <a:r>
              <a:rPr lang="en-US" sz="1600" dirty="0" err="1"/>
              <a:t>Tsitsiklis</a:t>
            </a:r>
            <a:r>
              <a:rPr lang="en-US" sz="1600" dirty="0"/>
              <a:t>, J. N. (1997). </a:t>
            </a:r>
            <a:r>
              <a:rPr lang="en-US" sz="1600" i="1" dirty="0"/>
              <a:t>Introduction to linear </a:t>
            </a:r>
            <a:r>
              <a:rPr lang="en-US" sz="1600" i="1" dirty="0" smtClean="0"/>
              <a:t>optimization</a:t>
            </a:r>
            <a:r>
              <a:rPr lang="en-US" sz="1600" dirty="0" smtClean="0"/>
              <a:t>. </a:t>
            </a:r>
            <a:r>
              <a:rPr lang="en-US" sz="1600" dirty="0"/>
              <a:t>Belmont, MA: Athena Scientific</a:t>
            </a:r>
            <a:r>
              <a:rPr lang="en-US" sz="1600" dirty="0" smtClean="0"/>
              <a:t>.</a:t>
            </a:r>
            <a:endParaRPr lang="en-US" sz="1600" dirty="0"/>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66"/>
                </a:solidFill>
              </a:rPr>
              <a:t>Primal Path-Following Method</a:t>
            </a:r>
            <a:br>
              <a:rPr lang="en-US" dirty="0">
                <a:solidFill>
                  <a:srgbClr val="000066"/>
                </a:solidFill>
              </a:rPr>
            </a:br>
            <a:r>
              <a:rPr lang="en-US" sz="2000" dirty="0"/>
              <a:t> (1 of 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At iteration </a:t>
                </a:r>
                <a14:m>
                  <m:oMath xmlns:m="http://schemas.openxmlformats.org/officeDocument/2006/math">
                    <m:r>
                      <a:rPr lang="en-US" i="1">
                        <a:latin typeface="Cambria Math" panose="02040503050406030204" pitchFamily="18" charset="0"/>
                      </a:rPr>
                      <m:t>𝑘</m:t>
                    </m:r>
                  </m:oMath>
                </a14:m>
                <a:r>
                  <a:rPr lang="en-US" dirty="0"/>
                  <a:t>, we have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𝑘</m:t>
                            </m:r>
                          </m:sub>
                        </m:sSub>
                      </m:e>
                    </m:d>
                  </m:oMath>
                </a14:m>
                <a:r>
                  <a:rPr lang="en-US" dirty="0"/>
                  <a:t>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𝑘</m:t>
                        </m:r>
                      </m:sub>
                    </m:sSub>
                    <m:r>
                      <a:rPr lang="en-US" i="1">
                        <a:latin typeface="Cambria Math" panose="02040503050406030204" pitchFamily="18" charset="0"/>
                      </a:rPr>
                      <m:t>&gt;0</m:t>
                    </m:r>
                  </m:oMath>
                </a14:m>
                <a:r>
                  <a:rPr lang="en-US" dirty="0"/>
                  <a:t> and </a:t>
                </a:r>
                <a14:m>
                  <m:oMath xmlns:m="http://schemas.openxmlformats.org/officeDocument/2006/math">
                    <m:r>
                      <a:rPr lang="en-US" i="1">
                        <a:latin typeface="Cambria Math" panose="02040503050406030204" pitchFamily="18" charset="0"/>
                      </a:rPr>
                      <m:t>𝛽</m:t>
                    </m:r>
                  </m:oMath>
                </a14:m>
                <a:endParaRPr lang="en-US" dirty="0"/>
              </a:p>
              <a:p>
                <a:endParaRPr lang="en-US" dirty="0"/>
              </a:p>
              <a:p>
                <a:r>
                  <a:rPr lang="en-US" dirty="0"/>
                  <a:t>For iteration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+1</m:t>
                    </m:r>
                  </m:oMath>
                </a14:m>
                <a:r>
                  <a:rPr lang="en-US" dirty="0"/>
                  <a:t>, </a:t>
                </a:r>
              </a:p>
              <a:p>
                <a:pPr lvl="1"/>
                <a:r>
                  <a:rPr lang="en-US" dirty="0"/>
                  <a:t>Instead of directly finding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𝑘</m:t>
                            </m:r>
                            <m:r>
                              <a:rPr lang="en-US" i="1">
                                <a:latin typeface="Cambria Math" panose="02040503050406030204" pitchFamily="18" charset="0"/>
                              </a:rPr>
                              <m:t>+1</m:t>
                            </m:r>
                          </m:sub>
                        </m:sSub>
                      </m:e>
                    </m:d>
                  </m:oMath>
                </a14:m>
                <a:endParaRPr lang="en-US" dirty="0"/>
              </a:p>
              <a:p>
                <a:pPr lvl="1"/>
                <a:r>
                  <a:rPr lang="en-US" dirty="0" smtClean="0"/>
                  <a:t>Define </a:t>
                </a:r>
                <a14:m>
                  <m:oMath xmlns:m="http://schemas.openxmlformats.org/officeDocument/2006/math">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𝑘</m:t>
                            </m:r>
                            <m:r>
                              <a:rPr lang="en-US" i="1">
                                <a:latin typeface="Cambria Math" panose="02040503050406030204" pitchFamily="18" charset="0"/>
                              </a:rPr>
                              <m:t>+1</m:t>
                            </m:r>
                          </m:sub>
                        </m:sSub>
                      </m:e>
                    </m:d>
                    <m:r>
                      <a:rPr lang="en-US" i="1">
                        <a:latin typeface="Cambria Math" panose="02040503050406030204" pitchFamily="18" charset="0"/>
                      </a:rPr>
                      <m:t>=</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𝒅</m:t>
                            </m:r>
                          </m:e>
                          <m:sub>
                            <m:r>
                              <a:rPr lang="en-US" b="1" i="1">
                                <a:latin typeface="Cambria Math" panose="02040503050406030204" pitchFamily="18" charset="0"/>
                              </a:rPr>
                              <m:t>𝒙</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𝒅</m:t>
                            </m:r>
                          </m:e>
                          <m:sub>
                            <m:r>
                              <a:rPr lang="en-US" b="1" i="1">
                                <a:latin typeface="Cambria Math" panose="02040503050406030204" pitchFamily="18" charset="0"/>
                              </a:rPr>
                              <m:t>𝒘</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𝒅</m:t>
                            </m:r>
                          </m:e>
                          <m:sub>
                            <m:r>
                              <a:rPr lang="en-US" b="1" i="1" smtClean="0">
                                <a:latin typeface="Cambria Math" panose="02040503050406030204" pitchFamily="18" charset="0"/>
                              </a:rPr>
                              <m:t>𝒗</m:t>
                            </m:r>
                          </m:sub>
                        </m:sSub>
                      </m:e>
                    </m:d>
                  </m:oMath>
                </a14:m>
                <a:r>
                  <a:rPr lang="en-US" dirty="0"/>
                  <a:t> </a:t>
                </a:r>
                <a:endParaRPr lang="en-US" dirty="0" smtClean="0"/>
              </a:p>
              <a:p>
                <a:pPr lvl="1"/>
                <a:r>
                  <a:rPr lang="en-US" dirty="0" smtClean="0"/>
                  <a:t>Calculate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𝒅</m:t>
                        </m:r>
                      </m:e>
                      <m:sub>
                        <m:r>
                          <a:rPr lang="en-US" i="1">
                            <a:latin typeface="Cambria Math" panose="02040503050406030204" pitchFamily="18" charset="0"/>
                          </a:rPr>
                          <m:t>𝑥</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𝑘</m:t>
                        </m:r>
                        <m:r>
                          <a:rPr lang="en-US" i="1">
                            <a:latin typeface="Cambria Math" panose="02040503050406030204" pitchFamily="18" charset="0"/>
                          </a:rPr>
                          <m:t>+1</m:t>
                        </m:r>
                      </m:sub>
                    </m:sSub>
                  </m:oMath>
                </a14:m>
                <a:endParaRPr lang="en-US" dirty="0"/>
              </a:p>
              <a:p>
                <a:pPr lvl="1"/>
                <a:r>
                  <a:rPr lang="en-US" dirty="0" smtClean="0"/>
                  <a:t>With that information, calculate </a:t>
                </a:r>
              </a:p>
              <a:p>
                <a:pPr marL="457158"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𝒅</m:t>
                          </m:r>
                        </m:e>
                        <m:sub>
                          <m:r>
                            <a:rPr lang="en-US" b="1" i="1">
                              <a:latin typeface="Cambria Math" panose="02040503050406030204" pitchFamily="18" charset="0"/>
                            </a:rPr>
                            <m:t>𝒙</m:t>
                          </m:r>
                        </m:sub>
                      </m:sSub>
                    </m:oMath>
                  </m:oMathPara>
                </a14:m>
                <a:endParaRPr lang="en-US" dirty="0" smtClean="0"/>
              </a:p>
              <a:p>
                <a:pPr marL="457158"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r>
                        <a:rPr lang="en-US" b="1" i="1" smtClean="0">
                          <a:latin typeface="Cambria Math" panose="02040503050406030204" pitchFamily="18" charset="0"/>
                        </a:rPr>
                        <m:t>𝒄</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𝑘</m:t>
                          </m:r>
                          <m:r>
                            <a:rPr lang="en-US" i="1">
                              <a:latin typeface="Cambria Math" panose="02040503050406030204" pitchFamily="18" charset="0"/>
                            </a:rPr>
                            <m:t>+1</m:t>
                          </m:r>
                        </m:sub>
                      </m:sSub>
                      <m:r>
                        <a:rPr lang="en-US" b="1" i="1" smtClean="0">
                          <a:latin typeface="Cambria Math" panose="02040503050406030204" pitchFamily="18" charset="0"/>
                        </a:rPr>
                        <m:t>𝑨</m:t>
                      </m:r>
                    </m:oMath>
                  </m:oMathPara>
                </a14:m>
                <a:endParaRPr lang="en-US" b="1" dirty="0" smtClean="0"/>
              </a:p>
              <a:p>
                <a:pPr marL="457158" lvl="1" indent="0">
                  <a:buNone/>
                </a:pPr>
                <a:endParaRPr lang="en-US" dirty="0"/>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86" t="-1333"/>
                </a:stretch>
              </a:blipFill>
            </p:spPr>
            <p:txBody>
              <a:bodyPr/>
              <a:lstStyle/>
              <a:p>
                <a:r>
                  <a:rPr lang="en-US">
                    <a:noFill/>
                  </a:rPr>
                  <a:t> </a:t>
                </a:r>
              </a:p>
            </p:txBody>
          </p:sp>
        </mc:Fallback>
      </mc:AlternateContent>
    </p:spTree>
    <p:extLst>
      <p:ext uri="{BB962C8B-B14F-4D97-AF65-F5344CB8AC3E}">
        <p14:creationId xmlns:p14="http://schemas.microsoft.com/office/powerpoint/2010/main" val="3648469829"/>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Primal Path-Following Method</a:t>
            </a:r>
            <a:br>
              <a:rPr lang="en-US" dirty="0" smtClean="0"/>
            </a:br>
            <a:r>
              <a:rPr lang="en-US" sz="2000" dirty="0" smtClean="0"/>
              <a:t>(2 of 3)</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sz="2400" dirty="0" smtClean="0"/>
                  <a:t>Given the problem to minimize</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𝑚</m:t>
                            </m:r>
                            <m:r>
                              <a:rPr lang="en-US" sz="1600" i="1">
                                <a:latin typeface="Cambria Math" panose="02040503050406030204" pitchFamily="18" charset="0"/>
                              </a:rPr>
                              <m:t>𝑖𝑛</m:t>
                            </m:r>
                          </m:e>
                          <m:e>
                            <m:r>
                              <a:rPr lang="en-US" sz="1600" b="1" i="1">
                                <a:latin typeface="Cambria Math" panose="02040503050406030204" pitchFamily="18" charset="0"/>
                              </a:rPr>
                              <m:t>𝒄</m:t>
                            </m:r>
                            <m:d>
                              <m:dPr>
                                <m:ctrlPr>
                                  <a:rPr lang="en-US" sz="1600" b="1"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b="1" i="1">
                                        <a:latin typeface="Cambria Math" panose="02040503050406030204" pitchFamily="18" charset="0"/>
                                      </a:rPr>
                                      <m:t>𝒙</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𝒙</m:t>
                                    </m:r>
                                  </m:sub>
                                </m:sSub>
                              </m:e>
                            </m:d>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𝜇</m:t>
                                </m:r>
                              </m:e>
                              <m:sub>
                                <m:r>
                                  <a:rPr lang="en-US" sz="1600" b="0" i="1" smtClean="0">
                                    <a:latin typeface="Cambria Math" panose="02040503050406030204" pitchFamily="18" charset="0"/>
                                  </a:rPr>
                                  <m:t>𝑘</m:t>
                                </m:r>
                                <m:r>
                                  <a:rPr lang="en-US" sz="1600" b="0" i="1" smtClean="0">
                                    <a:latin typeface="Cambria Math" panose="02040503050406030204" pitchFamily="18" charset="0"/>
                                  </a:rPr>
                                  <m:t>+1</m:t>
                                </m:r>
                              </m:sub>
                            </m:sSub>
                            <m:nary>
                              <m:naryPr>
                                <m:chr m:val="∑"/>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𝑛</m:t>
                                </m:r>
                              </m:sup>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d>
                                      <m:dPr>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𝑘</m:t>
                                            </m:r>
                                            <m:r>
                                              <a:rPr lang="en-US" sz="1600" i="1">
                                                <a:latin typeface="Cambria Math" panose="02040503050406030204" pitchFamily="18" charset="0"/>
                                              </a:rPr>
                                              <m:t>𝑗</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sSub>
                                              <m:sSubPr>
                                                <m:ctrlPr>
                                                  <a:rPr lang="en-US" sz="1600" b="0" i="1" smtClean="0">
                                                    <a:latin typeface="Cambria Math" panose="02040503050406030204" pitchFamily="18" charset="0"/>
                                                  </a:rPr>
                                                </m:ctrlPr>
                                              </m:sSubPr>
                                              <m:e>
                                                <m:r>
                                                  <a:rPr lang="en-US" sz="1600" b="1" i="1">
                                                    <a:latin typeface="Cambria Math" panose="02040503050406030204" pitchFamily="18" charset="0"/>
                                                  </a:rPr>
                                                  <m:t>𝒙</m:t>
                                                </m:r>
                                              </m:e>
                                              <m:sub>
                                                <m:r>
                                                  <a:rPr lang="en-US" sz="1600" b="0" i="1" smtClean="0">
                                                    <a:latin typeface="Cambria Math" panose="02040503050406030204" pitchFamily="18" charset="0"/>
                                                  </a:rPr>
                                                  <m:t>𝑘</m:t>
                                                </m:r>
                                                <m:r>
                                                  <a:rPr lang="en-US" sz="1600" i="1">
                                                    <a:latin typeface="Cambria Math" panose="02040503050406030204" pitchFamily="18" charset="0"/>
                                                  </a:rPr>
                                                  <m:t>𝑗</m:t>
                                                </m:r>
                                              </m:sub>
                                            </m:sSub>
                                          </m:sub>
                                        </m:sSub>
                                      </m:e>
                                    </m:d>
                                  </m:e>
                                </m:func>
                              </m:e>
                            </m:nary>
                          </m:e>
                        </m:mr>
                        <m:mr>
                          <m:e>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e>
                          <m:e>
                            <m:r>
                              <a:rPr lang="en-US" sz="1600" b="1" i="1">
                                <a:latin typeface="Cambria Math" panose="02040503050406030204" pitchFamily="18" charset="0"/>
                              </a:rPr>
                              <m:t>𝑨</m:t>
                            </m:r>
                            <m:d>
                              <m:dPr>
                                <m:ctrlPr>
                                  <a:rPr lang="en-US" sz="1600" b="1"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b="1" i="1">
                                        <a:latin typeface="Cambria Math" panose="02040503050406030204" pitchFamily="18" charset="0"/>
                                      </a:rPr>
                                      <m:t>𝒙</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𝒙</m:t>
                                    </m:r>
                                  </m:sub>
                                </m:sSub>
                              </m:e>
                            </m:d>
                            <m:r>
                              <a:rPr lang="en-US" sz="1600" b="1" i="1">
                                <a:latin typeface="Cambria Math" panose="02040503050406030204" pitchFamily="18" charset="0"/>
                              </a:rPr>
                              <m:t>=</m:t>
                            </m:r>
                            <m:r>
                              <a:rPr lang="en-US" sz="1600" b="1" i="1">
                                <a:latin typeface="Cambria Math" panose="02040503050406030204" pitchFamily="18" charset="0"/>
                              </a:rPr>
                              <m:t>𝒃</m:t>
                            </m:r>
                          </m:e>
                        </m:mr>
                      </m:m>
                    </m:oMath>
                  </m:oMathPara>
                </a14:m>
                <a:endParaRPr lang="en-US" sz="1400" dirty="0" smtClean="0"/>
              </a:p>
              <a:p>
                <a:r>
                  <a:rPr lang="en-US" sz="2400" dirty="0" smtClean="0"/>
                  <a:t>Construct the 2</a:t>
                </a:r>
                <a:r>
                  <a:rPr lang="en-US" sz="2400" baseline="30000" dirty="0" smtClean="0"/>
                  <a:t>nd</a:t>
                </a:r>
                <a:r>
                  <a:rPr lang="en-US" sz="2400" dirty="0" smtClean="0"/>
                  <a:t> Order Taylor Series Approximation</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𝑚</m:t>
                            </m:r>
                            <m:r>
                              <a:rPr lang="en-US" sz="1600" i="1">
                                <a:latin typeface="Cambria Math" panose="02040503050406030204" pitchFamily="18" charset="0"/>
                              </a:rPr>
                              <m:t>𝑖𝑛</m:t>
                            </m:r>
                          </m:e>
                          <m:e>
                            <m:d>
                              <m:dPr>
                                <m:ctrlPr>
                                  <a:rPr lang="en-US" sz="1600" b="0" i="1" smtClean="0">
                                    <a:latin typeface="Cambria Math" panose="02040503050406030204" pitchFamily="18" charset="0"/>
                                  </a:rPr>
                                </m:ctrlPr>
                              </m:dPr>
                              <m:e>
                                <m:r>
                                  <a:rPr lang="en-US" sz="1600" b="1" i="1">
                                    <a:latin typeface="Cambria Math" panose="02040503050406030204" pitchFamily="18" charset="0"/>
                                  </a:rPr>
                                  <m:t>𝒄</m:t>
                                </m:r>
                                <m:sSub>
                                  <m:sSubPr>
                                    <m:ctrlPr>
                                      <a:rPr lang="en-US" sz="1600" i="1">
                                        <a:latin typeface="Cambria Math" panose="02040503050406030204" pitchFamily="18" charset="0"/>
                                      </a:rPr>
                                    </m:ctrlPr>
                                  </m:sSubPr>
                                  <m:e>
                                    <m:r>
                                      <a:rPr lang="en-US" sz="1600" b="1" i="1">
                                        <a:latin typeface="Cambria Math" panose="02040503050406030204" pitchFamily="18" charset="0"/>
                                      </a:rPr>
                                      <m:t>𝒙</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𝑘</m:t>
                                    </m:r>
                                    <m:r>
                                      <a:rPr lang="en-US" sz="1600" i="1">
                                        <a:latin typeface="Cambria Math" panose="02040503050406030204" pitchFamily="18" charset="0"/>
                                      </a:rPr>
                                      <m:t>+1</m:t>
                                    </m:r>
                                  </m:sub>
                                </m:sSub>
                                <m:nary>
                                  <m:naryPr>
                                    <m:chr m:val="∑"/>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𝑛</m:t>
                                    </m:r>
                                  </m:sup>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ln</m:t>
                                        </m:r>
                                      </m:fNa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𝑘𝑗</m:t>
                                            </m:r>
                                          </m:sub>
                                        </m:sSub>
                                      </m:e>
                                    </m:func>
                                  </m:e>
                                </m:nary>
                              </m:e>
                            </m:d>
                            <m:r>
                              <a:rPr lang="en-US" sz="1600" b="1" i="1" smtClean="0">
                                <a:latin typeface="Cambria Math" panose="02040503050406030204" pitchFamily="18" charset="0"/>
                              </a:rPr>
                              <m:t>+</m:t>
                            </m:r>
                            <m:d>
                              <m:dPr>
                                <m:ctrlPr>
                                  <a:rPr lang="en-US" sz="1600" b="1" i="1" smtClean="0">
                                    <a:latin typeface="Cambria Math" panose="02040503050406030204" pitchFamily="18" charset="0"/>
                                  </a:rPr>
                                </m:ctrlPr>
                              </m:dPr>
                              <m:e>
                                <m:r>
                                  <a:rPr lang="en-US" sz="1600" b="1" i="1" smtClean="0">
                                    <a:latin typeface="Cambria Math" panose="02040503050406030204" pitchFamily="18" charset="0"/>
                                  </a:rPr>
                                  <m:t>𝒄</m:t>
                                </m:r>
                                <m:r>
                                  <a:rPr lang="en-US" sz="1600" b="1"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𝑘</m:t>
                                    </m:r>
                                    <m:r>
                                      <a:rPr lang="en-US" sz="1600" i="1">
                                        <a:latin typeface="Cambria Math" panose="02040503050406030204" pitchFamily="18" charset="0"/>
                                      </a:rPr>
                                      <m:t>+1</m:t>
                                    </m:r>
                                  </m:sub>
                                </m:sSub>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𝟏</m:t>
                                    </m:r>
                                  </m:e>
                                  <m:sup>
                                    <m:r>
                                      <a:rPr lang="en-US" sz="1600" b="0" i="1" smtClean="0">
                                        <a:latin typeface="Cambria Math" panose="02040503050406030204" pitchFamily="18" charset="0"/>
                                      </a:rPr>
                                      <m:t>𝑡</m:t>
                                    </m:r>
                                  </m:sup>
                                </m:sSup>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𝑿</m:t>
                                    </m:r>
                                  </m:e>
                                  <m:sub>
                                    <m:r>
                                      <a:rPr lang="en-US" sz="1600" b="0" i="1" smtClean="0">
                                        <a:latin typeface="Cambria Math" panose="02040503050406030204" pitchFamily="18" charset="0"/>
                                      </a:rPr>
                                      <m:t>𝑘</m:t>
                                    </m:r>
                                  </m:sub>
                                  <m:sup>
                                    <m:r>
                                      <a:rPr lang="en-US" sz="1600" b="0" i="1" smtClean="0">
                                        <a:latin typeface="Cambria Math" panose="02040503050406030204" pitchFamily="18" charset="0"/>
                                      </a:rPr>
                                      <m:t>−1</m:t>
                                    </m:r>
                                  </m:sup>
                                </m:sSubSup>
                              </m:e>
                            </m:d>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𝒙</m:t>
                                </m:r>
                              </m:sub>
                            </m:sSub>
                            <m:r>
                              <a:rPr lang="en-US" sz="1600" b="1" i="1" smtClean="0">
                                <a:latin typeface="Cambria Math" panose="02040503050406030204" pitchFamily="18" charset="0"/>
                              </a:rPr>
                              <m:t>+</m:t>
                            </m:r>
                            <m:d>
                              <m:dPr>
                                <m:ctrlPr>
                                  <a:rPr lang="en-US" sz="1600" b="1"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e>
                            </m:d>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𝑘</m:t>
                                </m:r>
                                <m:r>
                                  <a:rPr lang="en-US" sz="1600" i="1">
                                    <a:latin typeface="Cambria Math" panose="02040503050406030204" pitchFamily="18" charset="0"/>
                                  </a:rPr>
                                  <m:t>+1</m:t>
                                </m:r>
                              </m:sub>
                            </m:sSub>
                            <m:sSubSup>
                              <m:sSubSupPr>
                                <m:ctrlPr>
                                  <a:rPr lang="en-US" sz="1600" b="1" i="1" smtClean="0">
                                    <a:latin typeface="Cambria Math" panose="02040503050406030204" pitchFamily="18" charset="0"/>
                                  </a:rPr>
                                </m:ctrlPr>
                              </m:sSubSupPr>
                              <m:e>
                                <m:r>
                                  <a:rPr lang="en-US" sz="1600" b="1" i="1">
                                    <a:latin typeface="Cambria Math" panose="02040503050406030204" pitchFamily="18" charset="0"/>
                                  </a:rPr>
                                  <m:t>𝒅</m:t>
                                </m:r>
                              </m:e>
                              <m:sub>
                                <m:r>
                                  <a:rPr lang="en-US" sz="1600" b="1" i="1">
                                    <a:latin typeface="Cambria Math" panose="02040503050406030204" pitchFamily="18" charset="0"/>
                                  </a:rPr>
                                  <m:t>𝒙</m:t>
                                </m:r>
                              </m:sub>
                              <m:sup>
                                <m:r>
                                  <a:rPr lang="en-US" sz="1600" b="0" i="1" smtClean="0">
                                    <a:latin typeface="Cambria Math" panose="02040503050406030204" pitchFamily="18" charset="0"/>
                                  </a:rPr>
                                  <m:t>𝑡</m:t>
                                </m:r>
                              </m:sup>
                            </m:sSubSup>
                            <m:sSubSup>
                              <m:sSubSupPr>
                                <m:ctrlPr>
                                  <a:rPr lang="en-US" sz="1600" b="1" i="1">
                                    <a:latin typeface="Cambria Math" panose="02040503050406030204" pitchFamily="18" charset="0"/>
                                  </a:rPr>
                                </m:ctrlPr>
                              </m:sSubSupPr>
                              <m:e>
                                <m:r>
                                  <a:rPr lang="en-US" sz="1600" b="1" i="1">
                                    <a:latin typeface="Cambria Math" panose="02040503050406030204" pitchFamily="18" charset="0"/>
                                  </a:rPr>
                                  <m:t>𝑿</m:t>
                                </m:r>
                              </m:e>
                              <m:sub>
                                <m:r>
                                  <a:rPr lang="en-US" sz="1600" i="1">
                                    <a:latin typeface="Cambria Math" panose="02040503050406030204" pitchFamily="18" charset="0"/>
                                  </a:rPr>
                                  <m:t>𝑘</m:t>
                                </m:r>
                              </m:sub>
                              <m:sup>
                                <m:r>
                                  <a:rPr lang="en-US" sz="1600" i="1">
                                    <a:latin typeface="Cambria Math" panose="02040503050406030204" pitchFamily="18" charset="0"/>
                                  </a:rPr>
                                  <m:t>−</m:t>
                                </m:r>
                                <m:r>
                                  <a:rPr lang="en-US" sz="1600" b="0" i="1" smtClean="0">
                                    <a:latin typeface="Cambria Math" panose="02040503050406030204" pitchFamily="18" charset="0"/>
                                  </a:rPr>
                                  <m:t>2</m:t>
                                </m:r>
                              </m:sup>
                            </m:sSubSup>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𝒙</m:t>
                                </m:r>
                              </m:sub>
                            </m:sSub>
                          </m:e>
                        </m:mr>
                        <m:mr>
                          <m:e>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e>
                          <m:e>
                            <m:r>
                              <a:rPr lang="en-US" sz="1600" b="1" i="1">
                                <a:latin typeface="Cambria Math" panose="02040503050406030204" pitchFamily="18" charset="0"/>
                              </a:rPr>
                              <m:t>𝑨</m:t>
                            </m:r>
                            <m:d>
                              <m:dPr>
                                <m:ctrlPr>
                                  <a:rPr lang="en-US" sz="1600" b="1" i="1">
                                    <a:latin typeface="Cambria Math" panose="02040503050406030204" pitchFamily="18" charset="0"/>
                                  </a:rPr>
                                </m:ctrlPr>
                              </m:dPr>
                              <m:e>
                                <m:sSub>
                                  <m:sSubPr>
                                    <m:ctrlPr>
                                      <a:rPr lang="en-US" sz="1600" i="1">
                                        <a:latin typeface="Cambria Math" panose="02040503050406030204" pitchFamily="18" charset="0"/>
                                      </a:rPr>
                                    </m:ctrlPr>
                                  </m:sSubPr>
                                  <m:e>
                                    <m:r>
                                      <a:rPr lang="en-US" sz="1600" b="1" i="1">
                                        <a:latin typeface="Cambria Math" panose="02040503050406030204" pitchFamily="18" charset="0"/>
                                      </a:rPr>
                                      <m:t>𝒙</m:t>
                                    </m:r>
                                  </m:e>
                                  <m:sub>
                                    <m:r>
                                      <a:rPr lang="en-US" sz="1600" i="1">
                                        <a:latin typeface="Cambria Math" panose="02040503050406030204" pitchFamily="18" charset="0"/>
                                      </a:rPr>
                                      <m:t>𝑘</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i="1">
                                        <a:latin typeface="Cambria Math" panose="02040503050406030204" pitchFamily="18" charset="0"/>
                                      </a:rPr>
                                      <m:t>𝑥</m:t>
                                    </m:r>
                                  </m:sub>
                                </m:sSub>
                              </m:e>
                            </m:d>
                            <m:r>
                              <a:rPr lang="en-US" sz="1600" b="1" i="1">
                                <a:latin typeface="Cambria Math" panose="02040503050406030204" pitchFamily="18" charset="0"/>
                              </a:rPr>
                              <m:t>=</m:t>
                            </m:r>
                            <m:r>
                              <a:rPr lang="en-US" sz="1600" b="1" i="1">
                                <a:latin typeface="Cambria Math" panose="02040503050406030204" pitchFamily="18" charset="0"/>
                              </a:rPr>
                              <m:t>𝒃</m:t>
                            </m:r>
                          </m:e>
                        </m:mr>
                      </m:m>
                    </m:oMath>
                  </m:oMathPara>
                </a14:m>
                <a:endParaRPr lang="en-US" sz="1400" dirty="0" smtClean="0"/>
              </a:p>
              <a:p>
                <a:r>
                  <a:rPr lang="en-US" sz="2400" dirty="0" smtClean="0"/>
                  <a:t>Which is equivalent to solving</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𝑚</m:t>
                            </m:r>
                            <m:r>
                              <a:rPr lang="en-US" sz="1600" i="1">
                                <a:latin typeface="Cambria Math" panose="02040503050406030204" pitchFamily="18" charset="0"/>
                              </a:rPr>
                              <m:t>𝑖𝑛</m:t>
                            </m:r>
                          </m:e>
                          <m:e>
                            <m:d>
                              <m:dPr>
                                <m:ctrlPr>
                                  <a:rPr lang="en-US" sz="1600" b="1" i="1">
                                    <a:latin typeface="Cambria Math" panose="02040503050406030204" pitchFamily="18" charset="0"/>
                                  </a:rPr>
                                </m:ctrlPr>
                              </m:dPr>
                              <m:e>
                                <m:r>
                                  <a:rPr lang="en-US" sz="1600" b="1" i="1">
                                    <a:latin typeface="Cambria Math" panose="02040503050406030204" pitchFamily="18" charset="0"/>
                                  </a:rPr>
                                  <m:t>𝒄</m:t>
                                </m:r>
                                <m:r>
                                  <a:rPr lang="en-US" sz="1600" b="1"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𝑘</m:t>
                                    </m:r>
                                    <m:r>
                                      <a:rPr lang="en-US" sz="1600" i="1">
                                        <a:latin typeface="Cambria Math" panose="02040503050406030204" pitchFamily="18" charset="0"/>
                                      </a:rPr>
                                      <m:t>+1</m:t>
                                    </m:r>
                                  </m:sub>
                                </m:sSub>
                                <m:sSup>
                                  <m:sSupPr>
                                    <m:ctrlPr>
                                      <a:rPr lang="en-US" sz="1600" b="1" i="1">
                                        <a:latin typeface="Cambria Math" panose="02040503050406030204" pitchFamily="18" charset="0"/>
                                      </a:rPr>
                                    </m:ctrlPr>
                                  </m:sSupPr>
                                  <m:e>
                                    <m:r>
                                      <a:rPr lang="en-US" sz="1600" b="1" i="1">
                                        <a:latin typeface="Cambria Math" panose="02040503050406030204" pitchFamily="18" charset="0"/>
                                      </a:rPr>
                                      <m:t>𝟏</m:t>
                                    </m:r>
                                  </m:e>
                                  <m:sup>
                                    <m:r>
                                      <a:rPr lang="en-US" sz="1600" i="1">
                                        <a:latin typeface="Cambria Math" panose="02040503050406030204" pitchFamily="18" charset="0"/>
                                      </a:rPr>
                                      <m:t>𝑡</m:t>
                                    </m:r>
                                  </m:sup>
                                </m:sSup>
                                <m:sSubSup>
                                  <m:sSubSupPr>
                                    <m:ctrlPr>
                                      <a:rPr lang="en-US" sz="1600" b="1" i="1">
                                        <a:latin typeface="Cambria Math" panose="02040503050406030204" pitchFamily="18" charset="0"/>
                                      </a:rPr>
                                    </m:ctrlPr>
                                  </m:sSubSupPr>
                                  <m:e>
                                    <m:r>
                                      <a:rPr lang="en-US" sz="1600" b="1" i="1">
                                        <a:latin typeface="Cambria Math" panose="02040503050406030204" pitchFamily="18" charset="0"/>
                                      </a:rPr>
                                      <m:t>𝑿</m:t>
                                    </m:r>
                                  </m:e>
                                  <m:sub>
                                    <m:r>
                                      <a:rPr lang="en-US" sz="1600" i="1">
                                        <a:latin typeface="Cambria Math" panose="02040503050406030204" pitchFamily="18" charset="0"/>
                                      </a:rPr>
                                      <m:t>𝑘</m:t>
                                    </m:r>
                                  </m:sub>
                                  <m:sup>
                                    <m:r>
                                      <a:rPr lang="en-US" sz="1600" i="1">
                                        <a:latin typeface="Cambria Math" panose="02040503050406030204" pitchFamily="18" charset="0"/>
                                      </a:rPr>
                                      <m:t>−1</m:t>
                                    </m:r>
                                  </m:sup>
                                </m:sSubSup>
                              </m:e>
                            </m:d>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i="1">
                                    <a:latin typeface="Cambria Math" panose="02040503050406030204" pitchFamily="18" charset="0"/>
                                  </a:rPr>
                                  <m:t>𝑥</m:t>
                                </m:r>
                              </m:sub>
                            </m:sSub>
                            <m:r>
                              <a:rPr lang="en-US" sz="1600" b="1" i="1">
                                <a:latin typeface="Cambria Math" panose="02040503050406030204" pitchFamily="18" charset="0"/>
                              </a:rPr>
                              <m:t>+</m:t>
                            </m:r>
                            <m:d>
                              <m:dPr>
                                <m:ctrlPr>
                                  <a:rPr lang="en-US" sz="1600" b="1"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e>
                            </m:d>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𝑘</m:t>
                                </m:r>
                                <m:r>
                                  <a:rPr lang="en-US" sz="1600" i="1">
                                    <a:latin typeface="Cambria Math" panose="02040503050406030204" pitchFamily="18" charset="0"/>
                                  </a:rPr>
                                  <m:t>+1</m:t>
                                </m:r>
                              </m:sub>
                            </m:sSub>
                            <m:sSubSup>
                              <m:sSubSupPr>
                                <m:ctrlPr>
                                  <a:rPr lang="en-US" sz="1600" b="1" i="1">
                                    <a:latin typeface="Cambria Math" panose="02040503050406030204" pitchFamily="18" charset="0"/>
                                  </a:rPr>
                                </m:ctrlPr>
                              </m:sSubSupPr>
                              <m:e>
                                <m:r>
                                  <a:rPr lang="en-US" sz="1600" b="1" i="1">
                                    <a:latin typeface="Cambria Math" panose="02040503050406030204" pitchFamily="18" charset="0"/>
                                  </a:rPr>
                                  <m:t>𝒅</m:t>
                                </m:r>
                              </m:e>
                              <m:sub>
                                <m:r>
                                  <a:rPr lang="en-US" sz="1600" b="1" i="1">
                                    <a:latin typeface="Cambria Math" panose="02040503050406030204" pitchFamily="18" charset="0"/>
                                  </a:rPr>
                                  <m:t>𝒙</m:t>
                                </m:r>
                              </m:sub>
                              <m:sup>
                                <m:r>
                                  <a:rPr lang="en-US" sz="1600" i="1">
                                    <a:latin typeface="Cambria Math" panose="02040503050406030204" pitchFamily="18" charset="0"/>
                                  </a:rPr>
                                  <m:t>𝑡</m:t>
                                </m:r>
                              </m:sup>
                            </m:sSubSup>
                            <m:sSubSup>
                              <m:sSubSupPr>
                                <m:ctrlPr>
                                  <a:rPr lang="en-US" sz="1600" b="1" i="1">
                                    <a:latin typeface="Cambria Math" panose="02040503050406030204" pitchFamily="18" charset="0"/>
                                  </a:rPr>
                                </m:ctrlPr>
                              </m:sSubSupPr>
                              <m:e>
                                <m:r>
                                  <a:rPr lang="en-US" sz="1600" b="1" i="1">
                                    <a:latin typeface="Cambria Math" panose="02040503050406030204" pitchFamily="18" charset="0"/>
                                  </a:rPr>
                                  <m:t>𝑿</m:t>
                                </m:r>
                              </m:e>
                              <m:sub>
                                <m:r>
                                  <a:rPr lang="en-US" sz="1600" i="1">
                                    <a:latin typeface="Cambria Math" panose="02040503050406030204" pitchFamily="18" charset="0"/>
                                  </a:rPr>
                                  <m:t>𝑘</m:t>
                                </m:r>
                              </m:sub>
                              <m:sup>
                                <m:r>
                                  <a:rPr lang="en-US" sz="1600" i="1">
                                    <a:latin typeface="Cambria Math" panose="02040503050406030204" pitchFamily="18" charset="0"/>
                                  </a:rPr>
                                  <m:t>−2</m:t>
                                </m:r>
                              </m:sup>
                            </m:sSubSup>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𝒙</m:t>
                                </m:r>
                              </m:sub>
                            </m:sSub>
                          </m:e>
                        </m:mr>
                        <m:mr>
                          <m:e>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e>
                          <m:e>
                            <m:r>
                              <a:rPr lang="en-US" sz="1600" b="1" i="1">
                                <a:latin typeface="Cambria Math" panose="02040503050406030204" pitchFamily="18" charset="0"/>
                              </a:rPr>
                              <m:t>𝑨</m:t>
                            </m:r>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𝒙</m:t>
                                </m:r>
                              </m:sub>
                            </m:sSub>
                            <m:r>
                              <a:rPr lang="en-US" sz="1600" b="1" i="1">
                                <a:latin typeface="Cambria Math" panose="02040503050406030204" pitchFamily="18" charset="0"/>
                              </a:rPr>
                              <m:t>=</m:t>
                            </m:r>
                            <m:r>
                              <a:rPr lang="en-US" sz="1600" b="1" i="1" smtClean="0">
                                <a:latin typeface="Cambria Math" panose="02040503050406030204" pitchFamily="18" charset="0"/>
                              </a:rPr>
                              <m:t>𝟎</m:t>
                            </m:r>
                          </m:e>
                        </m:mr>
                      </m:m>
                    </m:oMath>
                  </m:oMathPara>
                </a14:m>
                <a:endParaRPr lang="en-US" sz="1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038" t="-1037"/>
                </a:stretch>
              </a:blipFill>
            </p:spPr>
            <p:txBody>
              <a:bodyPr/>
              <a:lstStyle/>
              <a:p>
                <a:r>
                  <a:rPr lang="en-US">
                    <a:noFill/>
                  </a:rPr>
                  <a:t> </a:t>
                </a:r>
              </a:p>
            </p:txBody>
          </p:sp>
        </mc:Fallback>
      </mc:AlternateContent>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Primal Path-Following Method</a:t>
            </a:r>
            <a:br>
              <a:rPr lang="en-US" dirty="0" smtClean="0"/>
            </a:br>
            <a:r>
              <a:rPr lang="en-US" sz="2000" dirty="0" smtClean="0"/>
              <a:t>(3 of 3)</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sz="2400" dirty="0" smtClean="0"/>
                  <a:t>For the revised problem</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𝑚</m:t>
                            </m:r>
                            <m:r>
                              <a:rPr lang="en-US" sz="1600" i="1">
                                <a:latin typeface="Cambria Math" panose="02040503050406030204" pitchFamily="18" charset="0"/>
                              </a:rPr>
                              <m:t>𝑖𝑛</m:t>
                            </m:r>
                          </m:e>
                          <m:e>
                            <m:d>
                              <m:dPr>
                                <m:ctrlPr>
                                  <a:rPr lang="en-US" sz="1600" b="1" i="1">
                                    <a:latin typeface="Cambria Math" panose="02040503050406030204" pitchFamily="18" charset="0"/>
                                  </a:rPr>
                                </m:ctrlPr>
                              </m:dPr>
                              <m:e>
                                <m:r>
                                  <a:rPr lang="en-US" sz="1600" b="1" i="1">
                                    <a:latin typeface="Cambria Math" panose="02040503050406030204" pitchFamily="18" charset="0"/>
                                  </a:rPr>
                                  <m:t>𝒄</m:t>
                                </m:r>
                                <m:r>
                                  <a:rPr lang="en-US" sz="1600" b="1"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𝑘</m:t>
                                    </m:r>
                                    <m:r>
                                      <a:rPr lang="en-US" sz="1600" i="1">
                                        <a:latin typeface="Cambria Math" panose="02040503050406030204" pitchFamily="18" charset="0"/>
                                      </a:rPr>
                                      <m:t>+1</m:t>
                                    </m:r>
                                  </m:sub>
                                </m:sSub>
                                <m:sSup>
                                  <m:sSupPr>
                                    <m:ctrlPr>
                                      <a:rPr lang="en-US" sz="1600" b="1" i="1">
                                        <a:latin typeface="Cambria Math" panose="02040503050406030204" pitchFamily="18" charset="0"/>
                                      </a:rPr>
                                    </m:ctrlPr>
                                  </m:sSupPr>
                                  <m:e>
                                    <m:r>
                                      <a:rPr lang="en-US" sz="1600" b="1" i="1">
                                        <a:latin typeface="Cambria Math" panose="02040503050406030204" pitchFamily="18" charset="0"/>
                                      </a:rPr>
                                      <m:t>𝟏</m:t>
                                    </m:r>
                                  </m:e>
                                  <m:sup>
                                    <m:r>
                                      <a:rPr lang="en-US" sz="1600" i="1">
                                        <a:latin typeface="Cambria Math" panose="02040503050406030204" pitchFamily="18" charset="0"/>
                                      </a:rPr>
                                      <m:t>𝑡</m:t>
                                    </m:r>
                                  </m:sup>
                                </m:sSup>
                                <m:sSubSup>
                                  <m:sSubSupPr>
                                    <m:ctrlPr>
                                      <a:rPr lang="en-US" sz="1600" b="1" i="1">
                                        <a:latin typeface="Cambria Math" panose="02040503050406030204" pitchFamily="18" charset="0"/>
                                      </a:rPr>
                                    </m:ctrlPr>
                                  </m:sSubSupPr>
                                  <m:e>
                                    <m:r>
                                      <a:rPr lang="en-US" sz="1600" b="1" i="1">
                                        <a:latin typeface="Cambria Math" panose="02040503050406030204" pitchFamily="18" charset="0"/>
                                      </a:rPr>
                                      <m:t>𝑿</m:t>
                                    </m:r>
                                  </m:e>
                                  <m:sub>
                                    <m:r>
                                      <a:rPr lang="en-US" sz="1600" i="1">
                                        <a:latin typeface="Cambria Math" panose="02040503050406030204" pitchFamily="18" charset="0"/>
                                      </a:rPr>
                                      <m:t>𝑘</m:t>
                                    </m:r>
                                  </m:sub>
                                  <m:sup>
                                    <m:r>
                                      <a:rPr lang="en-US" sz="1600" i="1">
                                        <a:latin typeface="Cambria Math" panose="02040503050406030204" pitchFamily="18" charset="0"/>
                                      </a:rPr>
                                      <m:t>−1</m:t>
                                    </m:r>
                                  </m:sup>
                                </m:sSubSup>
                              </m:e>
                            </m:d>
                            <m:sSub>
                              <m:sSubPr>
                                <m:ctrlPr>
                                  <a:rPr lang="en-US" sz="1600" b="1"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𝒙</m:t>
                                </m:r>
                              </m:sub>
                            </m:sSub>
                            <m:r>
                              <a:rPr lang="en-US" sz="1600" b="1" i="1">
                                <a:latin typeface="Cambria Math" panose="02040503050406030204" pitchFamily="18" charset="0"/>
                              </a:rPr>
                              <m:t>+</m:t>
                            </m:r>
                            <m:d>
                              <m:dPr>
                                <m:ctrlPr>
                                  <a:rPr lang="en-US" sz="1600" b="1"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e>
                            </m:d>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𝑘</m:t>
                                </m:r>
                                <m:r>
                                  <a:rPr lang="en-US" sz="1600" i="1">
                                    <a:latin typeface="Cambria Math" panose="02040503050406030204" pitchFamily="18" charset="0"/>
                                  </a:rPr>
                                  <m:t>+1</m:t>
                                </m:r>
                              </m:sub>
                            </m:sSub>
                            <m:sSubSup>
                              <m:sSubSupPr>
                                <m:ctrlPr>
                                  <a:rPr lang="en-US" sz="1600" b="1" i="1">
                                    <a:latin typeface="Cambria Math" panose="02040503050406030204" pitchFamily="18" charset="0"/>
                                  </a:rPr>
                                </m:ctrlPr>
                              </m:sSubSupPr>
                              <m:e>
                                <m:r>
                                  <a:rPr lang="en-US" sz="1600" b="1" i="1">
                                    <a:latin typeface="Cambria Math" panose="02040503050406030204" pitchFamily="18" charset="0"/>
                                  </a:rPr>
                                  <m:t>𝒅</m:t>
                                </m:r>
                              </m:e>
                              <m:sub>
                                <m:r>
                                  <a:rPr lang="en-US" sz="1600" b="1" i="1">
                                    <a:latin typeface="Cambria Math" panose="02040503050406030204" pitchFamily="18" charset="0"/>
                                  </a:rPr>
                                  <m:t>𝒙</m:t>
                                </m:r>
                              </m:sub>
                              <m:sup>
                                <m:r>
                                  <a:rPr lang="en-US" sz="1600" i="1">
                                    <a:latin typeface="Cambria Math" panose="02040503050406030204" pitchFamily="18" charset="0"/>
                                  </a:rPr>
                                  <m:t>𝑡</m:t>
                                </m:r>
                              </m:sup>
                            </m:sSubSup>
                            <m:sSubSup>
                              <m:sSubSupPr>
                                <m:ctrlPr>
                                  <a:rPr lang="en-US" sz="1600" b="1" i="1">
                                    <a:latin typeface="Cambria Math" panose="02040503050406030204" pitchFamily="18" charset="0"/>
                                  </a:rPr>
                                </m:ctrlPr>
                              </m:sSubSupPr>
                              <m:e>
                                <m:r>
                                  <a:rPr lang="en-US" sz="1600" b="1" i="1">
                                    <a:latin typeface="Cambria Math" panose="02040503050406030204" pitchFamily="18" charset="0"/>
                                  </a:rPr>
                                  <m:t>𝑿</m:t>
                                </m:r>
                              </m:e>
                              <m:sub>
                                <m:r>
                                  <a:rPr lang="en-US" sz="1600" i="1">
                                    <a:latin typeface="Cambria Math" panose="02040503050406030204" pitchFamily="18" charset="0"/>
                                  </a:rPr>
                                  <m:t>𝑘</m:t>
                                </m:r>
                              </m:sub>
                              <m:sup>
                                <m:r>
                                  <a:rPr lang="en-US" sz="1600" i="1">
                                    <a:latin typeface="Cambria Math" panose="02040503050406030204" pitchFamily="18" charset="0"/>
                                  </a:rPr>
                                  <m:t>−2</m:t>
                                </m:r>
                              </m:sup>
                            </m:sSubSup>
                            <m:sSub>
                              <m:sSubPr>
                                <m:ctrlPr>
                                  <a:rPr lang="en-US" sz="1600" b="1"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𝒙</m:t>
                                </m:r>
                              </m:sub>
                            </m:sSub>
                          </m:e>
                        </m:mr>
                        <m:mr>
                          <m:e>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e>
                          <m:e>
                            <m:r>
                              <a:rPr lang="en-US" sz="1600" b="1" i="1">
                                <a:latin typeface="Cambria Math" panose="02040503050406030204" pitchFamily="18" charset="0"/>
                              </a:rPr>
                              <m:t>𝑨</m:t>
                            </m:r>
                            <m:sSub>
                              <m:sSubPr>
                                <m:ctrlPr>
                                  <a:rPr lang="en-US" sz="1600" b="1" i="1">
                                    <a:latin typeface="Cambria Math" panose="02040503050406030204" pitchFamily="18" charset="0"/>
                                  </a:rPr>
                                </m:ctrlPr>
                              </m:sSubPr>
                              <m:e>
                                <m:r>
                                  <a:rPr lang="en-US" sz="1600" b="1" i="1">
                                    <a:latin typeface="Cambria Math" panose="02040503050406030204" pitchFamily="18" charset="0"/>
                                  </a:rPr>
                                  <m:t>𝒅</m:t>
                                </m:r>
                              </m:e>
                              <m:sub>
                                <m:r>
                                  <a:rPr lang="en-US" sz="1600" b="1" i="1">
                                    <a:latin typeface="Cambria Math" panose="02040503050406030204" pitchFamily="18" charset="0"/>
                                  </a:rPr>
                                  <m:t>𝒙</m:t>
                                </m:r>
                              </m:sub>
                            </m:sSub>
                            <m:r>
                              <a:rPr lang="en-US" sz="1600" b="1" i="1">
                                <a:latin typeface="Cambria Math" panose="02040503050406030204" pitchFamily="18" charset="0"/>
                              </a:rPr>
                              <m:t>=</m:t>
                            </m:r>
                            <m:r>
                              <a:rPr lang="en-US" sz="1600" b="1" i="1">
                                <a:latin typeface="Cambria Math" panose="02040503050406030204" pitchFamily="18" charset="0"/>
                              </a:rPr>
                              <m:t>𝟎</m:t>
                            </m:r>
                          </m:e>
                        </m:mr>
                      </m:m>
                    </m:oMath>
                  </m:oMathPara>
                </a14:m>
                <a:endParaRPr lang="en-US" sz="1400" dirty="0" smtClean="0"/>
              </a:p>
              <a:p>
                <a:r>
                  <a:rPr lang="en-US" sz="2400" dirty="0" smtClean="0"/>
                  <a:t>This has an optimal solution when the following system has a solution</a:t>
                </a:r>
              </a:p>
              <a:p>
                <a:pPr marL="0"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1600" i="1" smtClean="0">
                              <a:latin typeface="Cambria Math" panose="02040503050406030204" pitchFamily="18" charset="0"/>
                            </a:rPr>
                          </m:ctrlPr>
                        </m:mPr>
                        <m:m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m:rPr>
                                        <m:brk m:alnAt="7"/>
                                      </m:rPr>
                                      <a:rPr lang="en-US" sz="1600" b="1" i="1" smtClean="0">
                                        <a:latin typeface="Cambria Math" panose="02040503050406030204" pitchFamily="18" charset="0"/>
                                      </a:rPr>
                                      <m:t>𝒘</m:t>
                                    </m:r>
                                  </m:e>
                                  <m:sub>
                                    <m:r>
                                      <m:rPr>
                                        <m:brk m:alnAt="7"/>
                                      </m:rPr>
                                      <a:rPr lang="en-US" sz="1600" b="0" i="1" smtClean="0">
                                        <a:latin typeface="Cambria Math" panose="02040503050406030204" pitchFamily="18" charset="0"/>
                                      </a:rPr>
                                      <m:t>𝑘</m:t>
                                    </m:r>
                                    <m:r>
                                      <a:rPr lang="en-US" sz="1600" b="0" i="1" smtClean="0">
                                        <a:latin typeface="Cambria Math" panose="02040503050406030204" pitchFamily="18" charset="0"/>
                                      </a:rPr>
                                      <m:t>+1</m:t>
                                    </m:r>
                                  </m:sub>
                                </m:sSub>
                                <m:r>
                                  <m:rPr>
                                    <m:brk m:alnAt="7"/>
                                  </m:rPr>
                                  <a:rPr lang="en-US" sz="1600" b="1" i="1" smtClean="0">
                                    <a:latin typeface="Cambria Math" panose="02040503050406030204" pitchFamily="18" charset="0"/>
                                  </a:rPr>
                                  <m:t>𝑨</m:t>
                                </m:r>
                                <m:r>
                                  <m:rPr>
                                    <m:brk m:alnAt="7"/>
                                  </m:rPr>
                                  <a:rPr lang="en-US" sz="1600" b="0" i="1" smtClean="0">
                                    <a:latin typeface="Cambria Math" panose="02040503050406030204" pitchFamily="18" charset="0"/>
                                  </a:rPr>
                                  <m:t>=</m:t>
                                </m:r>
                                <m:r>
                                  <a:rPr lang="en-US" sz="1600" b="0" i="0"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𝒅</m:t>
                                        </m:r>
                                      </m:e>
                                      <m:sub>
                                        <m:r>
                                          <a:rPr lang="en-US" sz="1600" b="1" i="1" smtClean="0">
                                            <a:latin typeface="Cambria Math" panose="02040503050406030204" pitchFamily="18" charset="0"/>
                                          </a:rPr>
                                          <m:t>𝒙</m:t>
                                        </m:r>
                                      </m:sub>
                                    </m:sSub>
                                  </m:e>
                                </m:d>
                              </m:e>
                              <m:e>
                                <m:r>
                                  <a:rPr lang="en-US" sz="1600" b="1" i="1">
                                    <a:latin typeface="Cambria Math" panose="02040503050406030204" pitchFamily="18" charset="0"/>
                                  </a:rPr>
                                  <m:t>𝑨</m:t>
                                </m:r>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i="1">
                                        <a:latin typeface="Cambria Math" panose="02040503050406030204" pitchFamily="18" charset="0"/>
                                      </a:rPr>
                                      <m:t>𝑥</m:t>
                                    </m:r>
                                  </m:sub>
                                </m:sSub>
                                <m:r>
                                  <a:rPr lang="en-US" sz="1600" b="1" i="1">
                                    <a:latin typeface="Cambria Math" panose="02040503050406030204" pitchFamily="18" charset="0"/>
                                  </a:rPr>
                                  <m:t>=</m:t>
                                </m:r>
                                <m:r>
                                  <a:rPr lang="en-US" sz="1600" b="1" i="1">
                                    <a:latin typeface="Cambria Math" panose="02040503050406030204" pitchFamily="18" charset="0"/>
                                  </a:rPr>
                                  <m:t>𝟎</m:t>
                                </m:r>
                              </m:e>
                            </m:eqArr>
                          </m:e>
                          <m:e>
                            <m:r>
                              <m:rPr>
                                <m:sty m:val="p"/>
                              </m:rPr>
                              <a:rPr lang="en-US" sz="1600" b="0" i="0" smtClean="0">
                                <a:latin typeface="Cambria Math" panose="02040503050406030204" pitchFamily="18" charset="0"/>
                              </a:rPr>
                              <m:t>or</m:t>
                            </m:r>
                            <m:r>
                              <a:rPr lang="en-US" sz="1600" b="0" i="0" smtClean="0">
                                <a:latin typeface="Cambria Math" panose="02040503050406030204" pitchFamily="18" charset="0"/>
                              </a:rPr>
                              <m:t>, </m:t>
                            </m:r>
                            <m:r>
                              <m:rPr>
                                <m:sty m:val="p"/>
                              </m:rPr>
                              <a:rPr lang="en-US" sz="1600" b="0" i="0" smtClean="0">
                                <a:latin typeface="Cambria Math" panose="02040503050406030204" pitchFamily="18" charset="0"/>
                              </a:rPr>
                              <m:t>equivalently</m:t>
                            </m:r>
                          </m:e>
                          <m:e>
                            <m:eqArr>
                              <m:eqArrPr>
                                <m:ctrlPr>
                                  <a:rPr lang="en-US" sz="1600" i="1">
                                    <a:latin typeface="Cambria Math" panose="02040503050406030204" pitchFamily="18" charset="0"/>
                                  </a:rPr>
                                </m:ctrlPr>
                              </m:eqArrPr>
                              <m:e>
                                <m:sSub>
                                  <m:sSubPr>
                                    <m:ctrlPr>
                                      <a:rPr lang="en-US" sz="1600" i="1">
                                        <a:latin typeface="Cambria Math" panose="02040503050406030204" pitchFamily="18" charset="0"/>
                                      </a:rPr>
                                    </m:ctrlPr>
                                  </m:sSubPr>
                                  <m:e>
                                    <m:r>
                                      <m:rPr>
                                        <m:brk m:alnAt="7"/>
                                      </m:rPr>
                                      <a:rPr lang="en-US" sz="1600" b="1" i="1">
                                        <a:latin typeface="Cambria Math" panose="02040503050406030204" pitchFamily="18" charset="0"/>
                                      </a:rPr>
                                      <m:t>𝒘</m:t>
                                    </m:r>
                                  </m:e>
                                  <m:sub>
                                    <m:r>
                                      <m:rPr>
                                        <m:brk m:alnAt="7"/>
                                      </m:rPr>
                                      <a:rPr lang="en-US" sz="1600" i="1">
                                        <a:latin typeface="Cambria Math" panose="02040503050406030204" pitchFamily="18" charset="0"/>
                                      </a:rPr>
                                      <m:t>𝑘</m:t>
                                    </m:r>
                                    <m:r>
                                      <a:rPr lang="en-US" sz="1600" i="1">
                                        <a:latin typeface="Cambria Math" panose="02040503050406030204" pitchFamily="18" charset="0"/>
                                      </a:rPr>
                                      <m:t>+1</m:t>
                                    </m:r>
                                  </m:sub>
                                </m:sSub>
                                <m:r>
                                  <m:rPr>
                                    <m:brk m:alnAt="7"/>
                                  </m:rPr>
                                  <a:rPr lang="en-US" sz="1600" b="1" i="1">
                                    <a:latin typeface="Cambria Math" panose="02040503050406030204" pitchFamily="18" charset="0"/>
                                  </a:rPr>
                                  <m:t>𝑨</m:t>
                                </m:r>
                                <m:r>
                                  <m:rPr>
                                    <m:brk m:alnAt="7"/>
                                  </m:rPr>
                                  <a:rPr lang="en-US" sz="1600" i="1">
                                    <a:latin typeface="Cambria Math" panose="02040503050406030204" pitchFamily="18" charset="0"/>
                                  </a:rPr>
                                  <m:t>=</m:t>
                                </m:r>
                                <m:d>
                                  <m:dPr>
                                    <m:ctrlPr>
                                      <a:rPr lang="en-US" sz="1600" b="1" i="1">
                                        <a:latin typeface="Cambria Math" panose="02040503050406030204" pitchFamily="18" charset="0"/>
                                      </a:rPr>
                                    </m:ctrlPr>
                                  </m:dPr>
                                  <m:e>
                                    <m:r>
                                      <a:rPr lang="en-US" sz="1600" b="1" i="1">
                                        <a:latin typeface="Cambria Math" panose="02040503050406030204" pitchFamily="18" charset="0"/>
                                      </a:rPr>
                                      <m:t>𝒄</m:t>
                                    </m:r>
                                    <m:r>
                                      <a:rPr lang="en-US" sz="1600" b="1"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𝑘</m:t>
                                        </m:r>
                                        <m:r>
                                          <a:rPr lang="en-US" sz="1600" i="1">
                                            <a:latin typeface="Cambria Math" panose="02040503050406030204" pitchFamily="18" charset="0"/>
                                          </a:rPr>
                                          <m:t>+1</m:t>
                                        </m:r>
                                      </m:sub>
                                    </m:sSub>
                                    <m:sSup>
                                      <m:sSupPr>
                                        <m:ctrlPr>
                                          <a:rPr lang="en-US" sz="1600" b="1" i="1">
                                            <a:latin typeface="Cambria Math" panose="02040503050406030204" pitchFamily="18" charset="0"/>
                                          </a:rPr>
                                        </m:ctrlPr>
                                      </m:sSupPr>
                                      <m:e>
                                        <m:r>
                                          <a:rPr lang="en-US" sz="1600" b="1" i="1">
                                            <a:latin typeface="Cambria Math" panose="02040503050406030204" pitchFamily="18" charset="0"/>
                                          </a:rPr>
                                          <m:t>𝟏</m:t>
                                        </m:r>
                                      </m:e>
                                      <m:sup>
                                        <m:r>
                                          <a:rPr lang="en-US" sz="1600" i="1">
                                            <a:latin typeface="Cambria Math" panose="02040503050406030204" pitchFamily="18" charset="0"/>
                                          </a:rPr>
                                          <m:t>𝑡</m:t>
                                        </m:r>
                                      </m:sup>
                                    </m:sSup>
                                    <m:sSubSup>
                                      <m:sSubSupPr>
                                        <m:ctrlPr>
                                          <a:rPr lang="en-US" sz="1600" b="1" i="1">
                                            <a:latin typeface="Cambria Math" panose="02040503050406030204" pitchFamily="18" charset="0"/>
                                          </a:rPr>
                                        </m:ctrlPr>
                                      </m:sSubSupPr>
                                      <m:e>
                                        <m:r>
                                          <a:rPr lang="en-US" sz="1600" b="1" i="1">
                                            <a:latin typeface="Cambria Math" panose="02040503050406030204" pitchFamily="18" charset="0"/>
                                          </a:rPr>
                                          <m:t>𝑿</m:t>
                                        </m:r>
                                      </m:e>
                                      <m:sub>
                                        <m:r>
                                          <a:rPr lang="en-US" sz="1600" i="1">
                                            <a:latin typeface="Cambria Math" panose="02040503050406030204" pitchFamily="18" charset="0"/>
                                          </a:rPr>
                                          <m:t>𝑘</m:t>
                                        </m:r>
                                      </m:sub>
                                      <m:sup>
                                        <m:r>
                                          <a:rPr lang="en-US" sz="1600" i="1">
                                            <a:latin typeface="Cambria Math" panose="02040503050406030204" pitchFamily="18" charset="0"/>
                                          </a:rPr>
                                          <m:t>−1</m:t>
                                        </m:r>
                                      </m:sup>
                                    </m:sSubSup>
                                  </m:e>
                                </m:d>
                                <m:r>
                                  <a:rPr lang="en-US" sz="1600" b="1"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𝑘</m:t>
                                    </m:r>
                                    <m:r>
                                      <a:rPr lang="en-US" sz="1600" i="1">
                                        <a:latin typeface="Cambria Math" panose="02040503050406030204" pitchFamily="18" charset="0"/>
                                      </a:rPr>
                                      <m:t>+1</m:t>
                                    </m:r>
                                  </m:sub>
                                </m:sSub>
                                <m:sSubSup>
                                  <m:sSubSupPr>
                                    <m:ctrlPr>
                                      <a:rPr lang="en-US" sz="1600" b="1" i="1">
                                        <a:latin typeface="Cambria Math" panose="02040503050406030204" pitchFamily="18" charset="0"/>
                                      </a:rPr>
                                    </m:ctrlPr>
                                  </m:sSubSupPr>
                                  <m:e>
                                    <m:r>
                                      <a:rPr lang="en-US" sz="1600" b="1" i="1">
                                        <a:latin typeface="Cambria Math" panose="02040503050406030204" pitchFamily="18" charset="0"/>
                                      </a:rPr>
                                      <m:t>𝑿</m:t>
                                    </m:r>
                                  </m:e>
                                  <m:sub>
                                    <m:r>
                                      <a:rPr lang="en-US" sz="1600" i="1">
                                        <a:latin typeface="Cambria Math" panose="02040503050406030204" pitchFamily="18" charset="0"/>
                                      </a:rPr>
                                      <m:t>𝑘</m:t>
                                    </m:r>
                                  </m:sub>
                                  <m:sup>
                                    <m:r>
                                      <a:rPr lang="en-US" sz="1600" i="1">
                                        <a:latin typeface="Cambria Math" panose="02040503050406030204" pitchFamily="18" charset="0"/>
                                      </a:rPr>
                                      <m:t>−</m:t>
                                    </m:r>
                                    <m:r>
                                      <a:rPr lang="en-US" sz="1600" b="0" i="1" smtClean="0">
                                        <a:latin typeface="Cambria Math" panose="02040503050406030204" pitchFamily="18" charset="0"/>
                                      </a:rPr>
                                      <m:t>1</m:t>
                                    </m:r>
                                  </m:sup>
                                </m:sSubSup>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i="1">
                                        <a:latin typeface="Cambria Math" panose="02040503050406030204" pitchFamily="18" charset="0"/>
                                      </a:rPr>
                                      <m:t>𝑥</m:t>
                                    </m:r>
                                  </m:sub>
                                </m:sSub>
                              </m:e>
                              <m:e>
                                <m:r>
                                  <a:rPr lang="en-US" sz="1600" b="1" i="1">
                                    <a:latin typeface="Cambria Math" panose="02040503050406030204" pitchFamily="18" charset="0"/>
                                  </a:rPr>
                                  <m:t>𝑨</m:t>
                                </m:r>
                                <m:sSub>
                                  <m:sSubPr>
                                    <m:ctrlPr>
                                      <a:rPr lang="en-US" sz="1600" i="1">
                                        <a:latin typeface="Cambria Math" panose="02040503050406030204" pitchFamily="18" charset="0"/>
                                      </a:rPr>
                                    </m:ctrlPr>
                                  </m:sSubPr>
                                  <m:e>
                                    <m:r>
                                      <a:rPr lang="en-US" sz="1600" b="1" i="1">
                                        <a:latin typeface="Cambria Math" panose="02040503050406030204" pitchFamily="18" charset="0"/>
                                      </a:rPr>
                                      <m:t>𝒅</m:t>
                                    </m:r>
                                  </m:e>
                                  <m:sub>
                                    <m:r>
                                      <a:rPr lang="en-US" sz="1600" i="1">
                                        <a:latin typeface="Cambria Math" panose="02040503050406030204" pitchFamily="18" charset="0"/>
                                      </a:rPr>
                                      <m:t>𝑥</m:t>
                                    </m:r>
                                  </m:sub>
                                </m:sSub>
                                <m:r>
                                  <a:rPr lang="en-US" sz="1600" b="1" i="1">
                                    <a:latin typeface="Cambria Math" panose="02040503050406030204" pitchFamily="18" charset="0"/>
                                  </a:rPr>
                                  <m:t>=</m:t>
                                </m:r>
                                <m:r>
                                  <a:rPr lang="en-US" sz="1600" b="1" i="1">
                                    <a:latin typeface="Cambria Math" panose="02040503050406030204" pitchFamily="18" charset="0"/>
                                  </a:rPr>
                                  <m:t>𝟎</m:t>
                                </m:r>
                              </m:e>
                            </m:eqArr>
                          </m:e>
                        </m:mr>
                      </m:m>
                    </m:oMath>
                  </m:oMathPara>
                </a14:m>
                <a:endParaRPr lang="en-US" sz="1400" dirty="0" smtClean="0"/>
              </a:p>
              <a:p>
                <a:r>
                  <a:rPr lang="en-US" sz="2400" dirty="0" smtClean="0"/>
                  <a:t>The solution to this system is given by</a:t>
                </a:r>
              </a:p>
              <a:p>
                <a:pPr marL="0" indent="0">
                  <a:buNone/>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𝒅</m:t>
                          </m:r>
                        </m:e>
                        <m:sub>
                          <m:r>
                            <a:rPr lang="en-US" sz="1600" b="1" i="1" smtClean="0">
                              <a:latin typeface="Cambria Math" panose="02040503050406030204" pitchFamily="18" charset="0"/>
                            </a:rPr>
                            <m:t>𝒙</m:t>
                          </m:r>
                        </m:sub>
                      </m:sSub>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𝑰</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1" i="1" smtClean="0">
                                  <a:latin typeface="Cambria Math" panose="02040503050406030204" pitchFamily="18" charset="0"/>
                                </a:rPr>
                                <m:t>𝑿</m:t>
                              </m:r>
                            </m:e>
                            <m:sub>
                              <m:r>
                                <a:rPr lang="en-US" sz="1600" b="0" i="1" smtClean="0">
                                  <a:latin typeface="Cambria Math" panose="02040503050406030204" pitchFamily="18" charset="0"/>
                                </a:rPr>
                                <m:t>𝑘</m:t>
                              </m:r>
                            </m:sub>
                            <m:sup>
                              <m:r>
                                <a:rPr lang="en-US" sz="1600" b="0" i="1" smtClean="0">
                                  <a:latin typeface="Cambria Math" panose="02040503050406030204" pitchFamily="18" charset="0"/>
                                </a:rPr>
                                <m:t>2</m:t>
                              </m:r>
                            </m:sup>
                          </m:sSubSup>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𝑨</m:t>
                              </m:r>
                            </m:e>
                            <m:sup>
                              <m:r>
                                <a:rPr lang="en-US" sz="1600" b="0" i="1" smtClean="0">
                                  <a:latin typeface="Cambria Math" panose="02040503050406030204" pitchFamily="18" charset="0"/>
                                </a:rPr>
                                <m:t>𝑡</m:t>
                              </m:r>
                            </m:sup>
                          </m:sSup>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1" i="1">
                                      <a:latin typeface="Cambria Math" panose="02040503050406030204" pitchFamily="18" charset="0"/>
                                    </a:rPr>
                                    <m:t>𝑨</m:t>
                                  </m:r>
                                  <m:sSubSup>
                                    <m:sSubSupPr>
                                      <m:ctrlPr>
                                        <a:rPr lang="en-US" sz="1600" i="1">
                                          <a:latin typeface="Cambria Math" panose="02040503050406030204" pitchFamily="18" charset="0"/>
                                        </a:rPr>
                                      </m:ctrlPr>
                                    </m:sSubSupPr>
                                    <m:e>
                                      <m:r>
                                        <a:rPr lang="en-US" sz="1600" b="1" i="1">
                                          <a:latin typeface="Cambria Math" panose="02040503050406030204" pitchFamily="18" charset="0"/>
                                        </a:rPr>
                                        <m:t>𝑿</m:t>
                                      </m:r>
                                    </m:e>
                                    <m:sub>
                                      <m:r>
                                        <a:rPr lang="en-US" sz="1600" i="1">
                                          <a:latin typeface="Cambria Math" panose="02040503050406030204" pitchFamily="18" charset="0"/>
                                        </a:rPr>
                                        <m:t>𝑘</m:t>
                                      </m:r>
                                    </m:sub>
                                    <m:sup>
                                      <m:r>
                                        <a:rPr lang="en-US" sz="1600" i="1">
                                          <a:latin typeface="Cambria Math" panose="02040503050406030204" pitchFamily="18" charset="0"/>
                                        </a:rPr>
                                        <m:t>2</m:t>
                                      </m:r>
                                    </m:sup>
                                  </m:sSubSup>
                                  <m:sSup>
                                    <m:sSupPr>
                                      <m:ctrlPr>
                                        <a:rPr lang="en-US" sz="1600" i="1">
                                          <a:latin typeface="Cambria Math" panose="02040503050406030204" pitchFamily="18" charset="0"/>
                                        </a:rPr>
                                      </m:ctrlPr>
                                    </m:sSupPr>
                                    <m:e>
                                      <m:r>
                                        <a:rPr lang="en-US" sz="1600" b="1" i="1">
                                          <a:latin typeface="Cambria Math" panose="02040503050406030204" pitchFamily="18" charset="0"/>
                                        </a:rPr>
                                        <m:t>𝑨</m:t>
                                      </m:r>
                                    </m:e>
                                    <m:sup>
                                      <m:r>
                                        <a:rPr lang="en-US" sz="1600" i="1">
                                          <a:latin typeface="Cambria Math" panose="02040503050406030204" pitchFamily="18" charset="0"/>
                                        </a:rPr>
                                        <m:t>𝑡</m:t>
                                      </m:r>
                                    </m:sup>
                                  </m:sSup>
                                </m:e>
                              </m:d>
                            </m:e>
                            <m:sup>
                              <m:r>
                                <a:rPr lang="en-US" sz="1600" b="0" i="1" smtClean="0">
                                  <a:latin typeface="Cambria Math" panose="02040503050406030204" pitchFamily="18" charset="0"/>
                                </a:rPr>
                                <m:t>−1</m:t>
                              </m:r>
                            </m:sup>
                          </m:sSup>
                          <m:r>
                            <a:rPr lang="en-US" sz="1600" b="1" i="1" smtClean="0">
                              <a:latin typeface="Cambria Math" panose="02040503050406030204" pitchFamily="18" charset="0"/>
                            </a:rPr>
                            <m:t>𝑨</m:t>
                          </m:r>
                        </m:e>
                      </m:d>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𝑿</m:t>
                              </m:r>
                            </m:e>
                            <m:sub>
                              <m:r>
                                <a:rPr lang="en-US" sz="1600" b="0" i="1" smtClean="0">
                                  <a:latin typeface="Cambria Math" panose="02040503050406030204" pitchFamily="18" charset="0"/>
                                </a:rPr>
                                <m:t>𝑘</m:t>
                              </m:r>
                            </m:sub>
                          </m:sSub>
                          <m:r>
                            <a:rPr lang="en-US" sz="1600" b="1" i="1" smtClean="0">
                              <a:latin typeface="Cambria Math" panose="02040503050406030204" pitchFamily="18" charset="0"/>
                            </a:rPr>
                            <m:t>𝟏</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𝜇</m:t>
                                  </m:r>
                                </m:e>
                                <m:sub>
                                  <m:r>
                                    <a:rPr lang="en-US" sz="1600" b="0" i="1" smtClean="0">
                                      <a:latin typeface="Cambria Math" panose="02040503050406030204" pitchFamily="18" charset="0"/>
                                    </a:rPr>
                                    <m:t>𝑘</m:t>
                                  </m:r>
                                  <m:r>
                                    <a:rPr lang="en-US" sz="1600" b="0" i="1" smtClean="0">
                                      <a:latin typeface="Cambria Math" panose="02040503050406030204" pitchFamily="18" charset="0"/>
                                    </a:rPr>
                                    <m:t>+1</m:t>
                                  </m:r>
                                </m:sub>
                              </m:sSub>
                            </m:den>
                          </m:f>
                          <m:sSubSup>
                            <m:sSubSupPr>
                              <m:ctrlPr>
                                <a:rPr lang="en-US" sz="1600" i="1">
                                  <a:latin typeface="Cambria Math" panose="02040503050406030204" pitchFamily="18" charset="0"/>
                                </a:rPr>
                              </m:ctrlPr>
                            </m:sSubSupPr>
                            <m:e>
                              <m:r>
                                <a:rPr lang="en-US" sz="1600" b="1" i="1">
                                  <a:latin typeface="Cambria Math" panose="02040503050406030204" pitchFamily="18" charset="0"/>
                                </a:rPr>
                                <m:t>𝑿</m:t>
                              </m:r>
                            </m:e>
                            <m:sub>
                              <m:r>
                                <a:rPr lang="en-US" sz="1600" i="1">
                                  <a:latin typeface="Cambria Math" panose="02040503050406030204" pitchFamily="18" charset="0"/>
                                </a:rPr>
                                <m:t>𝑘</m:t>
                              </m:r>
                            </m:sub>
                            <m:sup>
                              <m:r>
                                <a:rPr lang="en-US" sz="1600" i="1">
                                  <a:latin typeface="Cambria Math" panose="02040503050406030204" pitchFamily="18" charset="0"/>
                                </a:rPr>
                                <m:t>2</m:t>
                              </m:r>
                            </m:sup>
                          </m:sSubSup>
                          <m:r>
                            <a:rPr lang="en-US" sz="1600" b="1" i="1" smtClean="0">
                              <a:latin typeface="Cambria Math" panose="02040503050406030204" pitchFamily="18" charset="0"/>
                            </a:rPr>
                            <m:t>𝒄</m:t>
                          </m:r>
                        </m:e>
                      </m:d>
                    </m:oMath>
                  </m:oMathPara>
                </a14:m>
                <a:endParaRPr lang="en-US" sz="1600" dirty="0" smtClean="0"/>
              </a:p>
              <a:p>
                <a:pPr marL="0" indent="0">
                  <a:buNone/>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smtClean="0">
                              <a:latin typeface="Cambria Math" panose="02040503050406030204" pitchFamily="18" charset="0"/>
                            </a:rPr>
                            <m:t>𝒘</m:t>
                          </m:r>
                        </m:e>
                        <m:sub>
                          <m:r>
                            <a:rPr lang="en-US" sz="1600" b="0" i="1" smtClean="0">
                              <a:latin typeface="Cambria Math" panose="02040503050406030204" pitchFamily="18" charset="0"/>
                            </a:rPr>
                            <m:t>𝑘</m:t>
                          </m:r>
                          <m:r>
                            <a:rPr lang="en-US" sz="1600" b="0" i="1" smtClean="0">
                              <a:latin typeface="Cambria Math" panose="02040503050406030204" pitchFamily="18" charset="0"/>
                            </a:rPr>
                            <m:t>+1</m:t>
                          </m:r>
                        </m:sub>
                      </m:sSub>
                      <m:r>
                        <a:rPr lang="en-US" sz="1600" i="1">
                          <a:latin typeface="Cambria Math" panose="02040503050406030204" pitchFamily="18" charset="0"/>
                        </a:rPr>
                        <m:t>=</m:t>
                      </m:r>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b="1" i="1">
                                  <a:latin typeface="Cambria Math" panose="02040503050406030204" pitchFamily="18" charset="0"/>
                                </a:rPr>
                                <m:t>𝑨</m:t>
                              </m:r>
                              <m:sSubSup>
                                <m:sSubSupPr>
                                  <m:ctrlPr>
                                    <a:rPr lang="en-US" sz="1600" i="1">
                                      <a:latin typeface="Cambria Math" panose="02040503050406030204" pitchFamily="18" charset="0"/>
                                    </a:rPr>
                                  </m:ctrlPr>
                                </m:sSubSupPr>
                                <m:e>
                                  <m:r>
                                    <a:rPr lang="en-US" sz="1600" b="1" i="1">
                                      <a:latin typeface="Cambria Math" panose="02040503050406030204" pitchFamily="18" charset="0"/>
                                    </a:rPr>
                                    <m:t>𝑿</m:t>
                                  </m:r>
                                </m:e>
                                <m:sub>
                                  <m:r>
                                    <a:rPr lang="en-US" sz="1600" i="1">
                                      <a:latin typeface="Cambria Math" panose="02040503050406030204" pitchFamily="18" charset="0"/>
                                    </a:rPr>
                                    <m:t>𝑘</m:t>
                                  </m:r>
                                </m:sub>
                                <m:sup>
                                  <m:r>
                                    <a:rPr lang="en-US" sz="1600" i="1">
                                      <a:latin typeface="Cambria Math" panose="02040503050406030204" pitchFamily="18" charset="0"/>
                                    </a:rPr>
                                    <m:t>2</m:t>
                                  </m:r>
                                </m:sup>
                              </m:sSubSup>
                              <m:sSup>
                                <m:sSupPr>
                                  <m:ctrlPr>
                                    <a:rPr lang="en-US" sz="1600" i="1">
                                      <a:latin typeface="Cambria Math" panose="02040503050406030204" pitchFamily="18" charset="0"/>
                                    </a:rPr>
                                  </m:ctrlPr>
                                </m:sSupPr>
                                <m:e>
                                  <m:r>
                                    <a:rPr lang="en-US" sz="1600" b="1" i="1">
                                      <a:latin typeface="Cambria Math" panose="02040503050406030204" pitchFamily="18" charset="0"/>
                                    </a:rPr>
                                    <m:t>𝑨</m:t>
                                  </m:r>
                                </m:e>
                                <m:sup>
                                  <m:r>
                                    <a:rPr lang="en-US" sz="1600" i="1">
                                      <a:latin typeface="Cambria Math" panose="02040503050406030204" pitchFamily="18" charset="0"/>
                                    </a:rPr>
                                    <m:t>𝑡</m:t>
                                  </m:r>
                                </m:sup>
                              </m:sSup>
                            </m:e>
                          </m:d>
                        </m:e>
                        <m:sup>
                          <m:r>
                            <a:rPr lang="en-US" sz="1600" i="1">
                              <a:latin typeface="Cambria Math" panose="02040503050406030204" pitchFamily="18" charset="0"/>
                            </a:rPr>
                            <m:t>−1</m:t>
                          </m:r>
                        </m:sup>
                      </m:sSup>
                      <m:r>
                        <a:rPr lang="en-US" sz="1600" b="1" i="1" smtClean="0">
                          <a:latin typeface="Cambria Math" panose="02040503050406030204" pitchFamily="18" charset="0"/>
                        </a:rPr>
                        <m:t>𝑨</m:t>
                      </m:r>
                      <m:d>
                        <m:dPr>
                          <m:ctrlPr>
                            <a:rPr lang="en-US" sz="1600" b="1" i="1" smtClean="0">
                              <a:latin typeface="Cambria Math" panose="02040503050406030204" pitchFamily="18" charset="0"/>
                            </a:rPr>
                          </m:ctrlPr>
                        </m:dPr>
                        <m:e>
                          <m:sSubSup>
                            <m:sSubSupPr>
                              <m:ctrlPr>
                                <a:rPr lang="en-US" sz="1600" i="1">
                                  <a:latin typeface="Cambria Math" panose="02040503050406030204" pitchFamily="18" charset="0"/>
                                </a:rPr>
                              </m:ctrlPr>
                            </m:sSubSupPr>
                            <m:e>
                              <m:r>
                                <a:rPr lang="en-US" sz="1600" b="1" i="1">
                                  <a:latin typeface="Cambria Math" panose="02040503050406030204" pitchFamily="18" charset="0"/>
                                </a:rPr>
                                <m:t>𝑿</m:t>
                              </m:r>
                            </m:e>
                            <m:sub>
                              <m:r>
                                <a:rPr lang="en-US" sz="1600" i="1">
                                  <a:latin typeface="Cambria Math" panose="02040503050406030204" pitchFamily="18" charset="0"/>
                                </a:rPr>
                                <m:t>𝑘</m:t>
                              </m:r>
                            </m:sub>
                            <m:sup>
                              <m:r>
                                <a:rPr lang="en-US" sz="1600" i="1">
                                  <a:latin typeface="Cambria Math" panose="02040503050406030204" pitchFamily="18" charset="0"/>
                                </a:rPr>
                                <m:t>2</m:t>
                              </m:r>
                            </m:sup>
                          </m:sSubSup>
                          <m:r>
                            <a:rPr lang="en-US" sz="1600" b="1" i="1">
                              <a:latin typeface="Cambria Math" panose="02040503050406030204" pitchFamily="18" charset="0"/>
                            </a:rPr>
                            <m:t>𝒄</m:t>
                          </m:r>
                          <m:r>
                            <a:rPr lang="en-US" sz="1600" b="1"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𝜇</m:t>
                              </m:r>
                            </m:e>
                            <m:sub>
                              <m:r>
                                <a:rPr lang="en-US" sz="1600" i="1">
                                  <a:latin typeface="Cambria Math" panose="02040503050406030204" pitchFamily="18" charset="0"/>
                                </a:rPr>
                                <m:t>𝑘</m:t>
                              </m:r>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b="1" i="1">
                                  <a:latin typeface="Cambria Math" panose="02040503050406030204" pitchFamily="18" charset="0"/>
                                </a:rPr>
                                <m:t>𝑿</m:t>
                              </m:r>
                            </m:e>
                            <m:sub>
                              <m:r>
                                <a:rPr lang="en-US" sz="1600" i="1">
                                  <a:latin typeface="Cambria Math" panose="02040503050406030204" pitchFamily="18" charset="0"/>
                                </a:rPr>
                                <m:t>𝑘</m:t>
                              </m:r>
                            </m:sub>
                          </m:sSub>
                          <m:r>
                            <a:rPr lang="en-US" sz="1600" b="1" i="1">
                              <a:latin typeface="Cambria Math" panose="02040503050406030204" pitchFamily="18" charset="0"/>
                            </a:rPr>
                            <m:t>𝟏</m:t>
                          </m:r>
                        </m:e>
                      </m:d>
                    </m:oMath>
                  </m:oMathPara>
                </a14:m>
                <a:endParaRPr lang="en-US" sz="1600" dirty="0" smtClean="0"/>
              </a:p>
              <a:p>
                <a:endParaRPr lang="en-US" sz="2400" dirty="0" smtClean="0"/>
              </a:p>
              <a:p>
                <a:pPr>
                  <a:buNone/>
                </a:pP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038" t="-1037"/>
                </a:stretch>
              </a:blipFill>
            </p:spPr>
            <p:txBody>
              <a:bodyPr/>
              <a:lstStyle/>
              <a:p>
                <a:r>
                  <a:rPr lang="en-US">
                    <a:noFill/>
                  </a:rPr>
                  <a:t> </a:t>
                </a:r>
              </a:p>
            </p:txBody>
          </p:sp>
        </mc:Fallback>
      </mc:AlternateContent>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Discussion</a:t>
            </a:r>
            <a:endParaRPr lang="en-US" dirty="0"/>
          </a:p>
        </p:txBody>
      </p:sp>
      <p:sp>
        <p:nvSpPr>
          <p:cNvPr id="18" name="Content Placeholder 17"/>
          <p:cNvSpPr>
            <a:spLocks noGrp="1"/>
          </p:cNvSpPr>
          <p:nvPr>
            <p:ph idx="1"/>
          </p:nvPr>
        </p:nvSpPr>
        <p:spPr/>
        <p:txBody>
          <a:bodyPr/>
          <a:lstStyle/>
          <a:p>
            <a:r>
              <a:rPr lang="en-US" dirty="0" smtClean="0"/>
              <a:t>From a conceptual viewpoint, how do the PD and Primal Path Following Methods compare to the Affine Scaling Algorithm and </a:t>
            </a:r>
            <a:r>
              <a:rPr lang="en-US" dirty="0" err="1" smtClean="0"/>
              <a:t>Karmarkar’s</a:t>
            </a:r>
            <a:r>
              <a:rPr lang="en-US" dirty="0" smtClean="0"/>
              <a:t> Algorithm?</a:t>
            </a:r>
            <a:endParaRPr lang="en-US" dirty="0"/>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Questions &amp; Discussion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22463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Class</a:t>
            </a:r>
            <a:endParaRPr lang="en-US" dirty="0"/>
          </a:p>
        </p:txBody>
      </p:sp>
      <p:sp>
        <p:nvSpPr>
          <p:cNvPr id="3" name="Content Placeholder 2"/>
          <p:cNvSpPr>
            <a:spLocks noGrp="1"/>
          </p:cNvSpPr>
          <p:nvPr>
            <p:ph idx="1"/>
          </p:nvPr>
        </p:nvSpPr>
        <p:spPr/>
        <p:txBody>
          <a:bodyPr/>
          <a:lstStyle/>
          <a:p>
            <a:r>
              <a:rPr lang="en-US" dirty="0"/>
              <a:t>Section 5.3 (Review)</a:t>
            </a:r>
          </a:p>
          <a:p>
            <a:endParaRPr lang="en-US" dirty="0"/>
          </a:p>
          <a:p>
            <a:r>
              <a:rPr lang="en-US" dirty="0"/>
              <a:t>Homework #</a:t>
            </a:r>
            <a:r>
              <a:rPr lang="en-US" dirty="0" smtClean="0"/>
              <a:t>15: </a:t>
            </a:r>
            <a:r>
              <a:rPr lang="en-US" dirty="0"/>
              <a:t>Problem 8.44</a:t>
            </a:r>
          </a:p>
          <a:p>
            <a:pPr lvl="1"/>
            <a:r>
              <a:rPr lang="en-US" dirty="0"/>
              <a:t>Use the algorithm as described on pp. 429-430 in the text, </a:t>
            </a:r>
            <a:r>
              <a:rPr lang="en-US" u="sng" dirty="0"/>
              <a:t>not</a:t>
            </a:r>
            <a:r>
              <a:rPr lang="en-US" dirty="0"/>
              <a:t> the variant described in Exercise 8.43</a:t>
            </a:r>
            <a:r>
              <a:rPr lang="en-US" dirty="0" smtClean="0"/>
              <a:t>.</a:t>
            </a:r>
          </a:p>
          <a:p>
            <a:pPr lvl="1"/>
            <a:r>
              <a:rPr lang="en-US" dirty="0" smtClean="0"/>
              <a:t>Show </a:t>
            </a:r>
            <a:r>
              <a:rPr lang="en-US" dirty="0"/>
              <a:t>the progress of iterates (as directed by the text)</a:t>
            </a:r>
          </a:p>
          <a:p>
            <a:pPr lvl="1"/>
            <a:r>
              <a:rPr lang="en-US" strike="sngStrike" dirty="0"/>
              <a:t>Purify the resulting solution</a:t>
            </a:r>
          </a:p>
          <a:p>
            <a:pPr lvl="2"/>
            <a:endParaRPr lang="en-US" dirty="0"/>
          </a:p>
          <a:p>
            <a:endParaRPr lang="en-US" dirty="0" smtClean="0"/>
          </a:p>
          <a:p>
            <a:endParaRPr lang="en-US" dirty="0"/>
          </a:p>
        </p:txBody>
      </p:sp>
    </p:spTree>
    <p:extLst>
      <p:ext uri="{BB962C8B-B14F-4D97-AF65-F5344CB8AC3E}">
        <p14:creationId xmlns:p14="http://schemas.microsoft.com/office/powerpoint/2010/main" val="898492398"/>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Karmarkar’s</a:t>
            </a:r>
            <a:r>
              <a:rPr lang="en-US" dirty="0" smtClean="0"/>
              <a:t> w/Different Q-values</a:t>
            </a:r>
            <a:br>
              <a:rPr lang="en-US" dirty="0" smtClean="0"/>
            </a:br>
            <a:r>
              <a:rPr lang="en-US" sz="2800" dirty="0" smtClean="0"/>
              <a:t>(Iterates after initialization)</a:t>
            </a:r>
            <a:endParaRPr lang="en-US" sz="2800" dirty="0"/>
          </a:p>
        </p:txBody>
      </p:sp>
      <p:pic>
        <p:nvPicPr>
          <p:cNvPr id="4" name="Picture 3"/>
          <p:cNvPicPr>
            <a:picLocks noChangeAspect="1"/>
          </p:cNvPicPr>
          <p:nvPr/>
        </p:nvPicPr>
        <p:blipFill>
          <a:blip r:embed="rId2"/>
          <a:stretch>
            <a:fillRect/>
          </a:stretch>
        </p:blipFill>
        <p:spPr>
          <a:xfrm>
            <a:off x="809350" y="4081135"/>
            <a:ext cx="3550422" cy="2663514"/>
          </a:xfrm>
          <a:prstGeom prst="rect">
            <a:avLst/>
          </a:prstGeom>
        </p:spPr>
      </p:pic>
      <p:pic>
        <p:nvPicPr>
          <p:cNvPr id="6" name="Picture 5"/>
          <p:cNvPicPr>
            <a:picLocks noChangeAspect="1"/>
          </p:cNvPicPr>
          <p:nvPr/>
        </p:nvPicPr>
        <p:blipFill>
          <a:blip r:embed="rId3"/>
          <a:stretch>
            <a:fillRect/>
          </a:stretch>
        </p:blipFill>
        <p:spPr>
          <a:xfrm>
            <a:off x="809350" y="1417621"/>
            <a:ext cx="3550422" cy="2663514"/>
          </a:xfrm>
          <a:prstGeom prst="rect">
            <a:avLst/>
          </a:prstGeom>
        </p:spPr>
      </p:pic>
      <p:pic>
        <p:nvPicPr>
          <p:cNvPr id="7" name="Picture 6"/>
          <p:cNvPicPr>
            <a:picLocks noChangeAspect="1"/>
          </p:cNvPicPr>
          <p:nvPr/>
        </p:nvPicPr>
        <p:blipFill>
          <a:blip r:embed="rId4"/>
          <a:stretch>
            <a:fillRect/>
          </a:stretch>
        </p:blipFill>
        <p:spPr>
          <a:xfrm>
            <a:off x="4804744" y="4081135"/>
            <a:ext cx="3550422" cy="2663514"/>
          </a:xfrm>
          <a:prstGeom prst="rect">
            <a:avLst/>
          </a:prstGeom>
        </p:spPr>
      </p:pic>
      <p:pic>
        <p:nvPicPr>
          <p:cNvPr id="8" name="Picture 7"/>
          <p:cNvPicPr>
            <a:picLocks noChangeAspect="1"/>
          </p:cNvPicPr>
          <p:nvPr/>
        </p:nvPicPr>
        <p:blipFill>
          <a:blip r:embed="rId5"/>
          <a:stretch>
            <a:fillRect/>
          </a:stretch>
        </p:blipFill>
        <p:spPr>
          <a:xfrm>
            <a:off x="4804744" y="1417621"/>
            <a:ext cx="3550422" cy="2663514"/>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184713" y="1088470"/>
                <a:ext cx="1227067" cy="461665"/>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i="1" dirty="0" smtClean="0">
                          <a:solidFill>
                            <a:srgbClr val="0000FF"/>
                          </a:solidFill>
                          <a:latin typeface="Cambria Math" panose="02040503050406030204" pitchFamily="18" charset="0"/>
                        </a:rPr>
                        <m:t>𝑄</m:t>
                      </m:r>
                      <m:r>
                        <a:rPr lang="en-US" i="1" dirty="0" smtClean="0">
                          <a:solidFill>
                            <a:srgbClr val="0000FF"/>
                          </a:solidFill>
                          <a:latin typeface="Cambria Math" panose="02040503050406030204" pitchFamily="18" charset="0"/>
                        </a:rPr>
                        <m:t>=11</m:t>
                      </m:r>
                    </m:oMath>
                  </m:oMathPara>
                </a14:m>
                <a:endParaRPr lang="en-US" dirty="0">
                  <a:solidFill>
                    <a:srgbClr val="0000FF"/>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184713" y="1088470"/>
                <a:ext cx="1227067" cy="461665"/>
              </a:xfrm>
              <a:prstGeom prst="rect">
                <a:avLst/>
              </a:prstGeom>
              <a:blipFill rotWithShape="0">
                <a:blip r:embed="rId6"/>
                <a:stretch>
                  <a:fillRect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209253" y="1100289"/>
                <a:ext cx="1396985" cy="461665"/>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i="1" dirty="0" smtClean="0">
                          <a:solidFill>
                            <a:srgbClr val="0000FF"/>
                          </a:solidFill>
                          <a:latin typeface="Cambria Math" panose="02040503050406030204" pitchFamily="18" charset="0"/>
                        </a:rPr>
                        <m:t>𝑄</m:t>
                      </m:r>
                      <m:r>
                        <a:rPr lang="en-US" i="1" dirty="0" smtClean="0">
                          <a:solidFill>
                            <a:srgbClr val="0000FF"/>
                          </a:solidFill>
                          <a:latin typeface="Cambria Math" panose="02040503050406030204" pitchFamily="18" charset="0"/>
                        </a:rPr>
                        <m:t>=100</m:t>
                      </m:r>
                    </m:oMath>
                  </m:oMathPara>
                </a14:m>
                <a:endParaRPr lang="en-US" dirty="0">
                  <a:solidFill>
                    <a:srgbClr val="0000FF"/>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209253" y="1100289"/>
                <a:ext cx="1396985" cy="461665"/>
              </a:xfrm>
              <a:prstGeom prst="rect">
                <a:avLst/>
              </a:prstGeom>
              <a:blipFill rotWithShape="0">
                <a:blip r:embed="rId7"/>
                <a:stretch>
                  <a:fillRect b="-15789"/>
                </a:stretch>
              </a:blipFill>
            </p:spPr>
            <p:txBody>
              <a:bodyPr/>
              <a:lstStyle/>
              <a:p>
                <a:r>
                  <a:rPr lang="en-US">
                    <a:noFill/>
                  </a:rPr>
                  <a:t> </a:t>
                </a:r>
              </a:p>
            </p:txBody>
          </p:sp>
        </mc:Fallback>
      </mc:AlternateContent>
    </p:spTree>
    <p:extLst>
      <p:ext uri="{BB962C8B-B14F-4D97-AF65-F5344CB8AC3E}">
        <p14:creationId xmlns:p14="http://schemas.microsoft.com/office/powerpoint/2010/main" val="2913217356"/>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www.sv.uio.no/econ/om/tall-og-fakta/nobelprisvinnere/ragnar-frisch/uio_frisch_2006_0025.jpg"/>
          <p:cNvPicPr>
            <a:picLocks noChangeAspect="1" noChangeArrowheads="1"/>
          </p:cNvPicPr>
          <p:nvPr/>
        </p:nvPicPr>
        <p:blipFill>
          <a:blip r:embed="rId3" cstate="print"/>
          <a:srcRect/>
          <a:stretch>
            <a:fillRect/>
          </a:stretch>
        </p:blipFill>
        <p:spPr bwMode="auto">
          <a:xfrm>
            <a:off x="3580742" y="2722302"/>
            <a:ext cx="1982515" cy="2148235"/>
          </a:xfrm>
          <a:prstGeom prst="rect">
            <a:avLst/>
          </a:prstGeom>
          <a:noFill/>
        </p:spPr>
      </p:pic>
      <p:sp>
        <p:nvSpPr>
          <p:cNvPr id="2" name="Title 1"/>
          <p:cNvSpPr>
            <a:spLocks noGrp="1"/>
          </p:cNvSpPr>
          <p:nvPr>
            <p:ph type="ctrTitle"/>
          </p:nvPr>
        </p:nvSpPr>
        <p:spPr>
          <a:xfrm>
            <a:off x="686021" y="1252014"/>
            <a:ext cx="7771963" cy="1470288"/>
          </a:xfrm>
        </p:spPr>
        <p:txBody>
          <a:bodyPr/>
          <a:lstStyle/>
          <a:p>
            <a:r>
              <a:rPr lang="en-US" b="0" dirty="0">
                <a:solidFill>
                  <a:schemeClr val="tx1"/>
                </a:solidFill>
              </a:rPr>
              <a:t>OPER 610 Lesson </a:t>
            </a:r>
            <a:r>
              <a:rPr lang="en-US" b="0" dirty="0" smtClean="0">
                <a:solidFill>
                  <a:schemeClr val="tx1"/>
                </a:solidFill>
              </a:rPr>
              <a:t>18</a:t>
            </a:r>
            <a:r>
              <a:rPr lang="en-US" dirty="0" smtClean="0">
                <a:solidFill>
                  <a:schemeClr val="tx1"/>
                </a:solidFill>
              </a:rPr>
              <a:t/>
            </a:r>
            <a:br>
              <a:rPr lang="en-US" dirty="0" smtClean="0">
                <a:solidFill>
                  <a:schemeClr val="tx1"/>
                </a:solidFill>
              </a:rPr>
            </a:br>
            <a:r>
              <a:rPr lang="en-US" dirty="0"/>
              <a:t>Interior Point Methods </a:t>
            </a:r>
            <a:r>
              <a:rPr lang="en-US" dirty="0" smtClean="0"/>
              <a:t>3: Primal </a:t>
            </a:r>
            <a:r>
              <a:rPr lang="en-US" dirty="0"/>
              <a:t>&amp; Primal-Dual </a:t>
            </a:r>
            <a:r>
              <a:rPr lang="en-US" dirty="0" smtClean="0"/>
              <a:t>Path Following </a:t>
            </a:r>
            <a:r>
              <a:rPr lang="en-US" dirty="0"/>
              <a:t>Methods</a:t>
            </a:r>
          </a:p>
        </p:txBody>
      </p:sp>
      <p:sp>
        <p:nvSpPr>
          <p:cNvPr id="3" name="Subtitle 2"/>
          <p:cNvSpPr>
            <a:spLocks noGrp="1"/>
          </p:cNvSpPr>
          <p:nvPr>
            <p:ph type="subTitle" idx="1"/>
          </p:nvPr>
        </p:nvSpPr>
        <p:spPr>
          <a:xfrm>
            <a:off x="1371600" y="5239871"/>
            <a:ext cx="6400800" cy="1195435"/>
          </a:xfrm>
        </p:spPr>
        <p:txBody>
          <a:bodyPr>
            <a:normAutofit/>
          </a:bodyPr>
          <a:lstStyle/>
          <a:p>
            <a:r>
              <a:rPr lang="en-US" sz="2400" dirty="0" smtClean="0">
                <a:solidFill>
                  <a:schemeClr val="tx1"/>
                </a:solidFill>
              </a:rPr>
              <a:t>Dr Brian J. Lunday</a:t>
            </a:r>
          </a:p>
          <a:p>
            <a:r>
              <a:rPr lang="en-US" sz="2400" dirty="0" smtClean="0">
                <a:solidFill>
                  <a:schemeClr val="tx1"/>
                </a:solidFill>
              </a:rPr>
              <a:t>Office:  Rm 201E, Bldg 641</a:t>
            </a:r>
          </a:p>
        </p:txBody>
      </p:sp>
      <p:sp>
        <p:nvSpPr>
          <p:cNvPr id="11" name="Rectangle 10"/>
          <p:cNvSpPr/>
          <p:nvPr/>
        </p:nvSpPr>
        <p:spPr>
          <a:xfrm>
            <a:off x="3793682" y="4870539"/>
            <a:ext cx="1507948" cy="369332"/>
          </a:xfrm>
          <a:prstGeom prst="rect">
            <a:avLst/>
          </a:prstGeom>
        </p:spPr>
        <p:txBody>
          <a:bodyPr wrap="square">
            <a:spAutoFit/>
          </a:bodyPr>
          <a:lstStyle/>
          <a:p>
            <a:pPr algn="ctr">
              <a:buNone/>
            </a:pPr>
            <a:r>
              <a:rPr lang="en-US" sz="1800" dirty="0">
                <a:solidFill>
                  <a:srgbClr val="0000FF"/>
                </a:solidFill>
              </a:rPr>
              <a:t>1895 – 1973</a:t>
            </a:r>
          </a:p>
        </p:txBody>
      </p:sp>
    </p:spTree>
    <p:extLst>
      <p:ext uri="{BB962C8B-B14F-4D97-AF65-F5344CB8AC3E}">
        <p14:creationId xmlns:p14="http://schemas.microsoft.com/office/powerpoint/2010/main" val="39612679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Developments </a:t>
            </a:r>
            <a:br>
              <a:rPr lang="en-US" dirty="0" smtClean="0"/>
            </a:br>
            <a:r>
              <a:rPr lang="en-US" dirty="0" smtClean="0"/>
              <a:t>in Linear Optimization</a:t>
            </a:r>
            <a:endParaRPr lang="en-US" dirty="0"/>
          </a:p>
        </p:txBody>
      </p:sp>
      <p:sp>
        <p:nvSpPr>
          <p:cNvPr id="3" name="Content Placeholder 2"/>
          <p:cNvSpPr>
            <a:spLocks noGrp="1"/>
          </p:cNvSpPr>
          <p:nvPr>
            <p:ph idx="1"/>
          </p:nvPr>
        </p:nvSpPr>
        <p:spPr>
          <a:xfrm>
            <a:off x="782150" y="1550618"/>
            <a:ext cx="7831680" cy="4115373"/>
          </a:xfrm>
        </p:spPr>
        <p:txBody>
          <a:bodyPr/>
          <a:lstStyle/>
          <a:p>
            <a:pPr>
              <a:buNone/>
            </a:pPr>
            <a:r>
              <a:rPr lang="en-US" sz="2000" dirty="0" smtClean="0"/>
              <a:t>1947	Simplex Method (</a:t>
            </a:r>
            <a:r>
              <a:rPr lang="en-US" sz="2000" dirty="0" err="1" smtClean="0"/>
              <a:t>Dantzig</a:t>
            </a:r>
            <a:r>
              <a:rPr lang="en-US" sz="2000" dirty="0" smtClean="0"/>
              <a:t>)</a:t>
            </a:r>
          </a:p>
          <a:p>
            <a:pPr>
              <a:buNone/>
            </a:pPr>
            <a:r>
              <a:rPr lang="en-US" sz="2000" dirty="0" smtClean="0"/>
              <a:t>1955 	</a:t>
            </a:r>
            <a:r>
              <a:rPr lang="en-US" sz="2000" dirty="0" smtClean="0">
                <a:solidFill>
                  <a:srgbClr val="0000FF"/>
                </a:solidFill>
              </a:rPr>
              <a:t>Logarithmic Barrier Method (Frisch)</a:t>
            </a:r>
          </a:p>
          <a:p>
            <a:pPr>
              <a:buNone/>
            </a:pPr>
            <a:r>
              <a:rPr lang="en-US" sz="2000" dirty="0" smtClean="0"/>
              <a:t>1960	Method(s) of Feasible Directions (</a:t>
            </a:r>
            <a:r>
              <a:rPr lang="en-US" sz="2000" dirty="0" err="1" smtClean="0"/>
              <a:t>Zoutendijk</a:t>
            </a:r>
            <a:r>
              <a:rPr lang="en-US" sz="2000" dirty="0" smtClean="0"/>
              <a:t>)</a:t>
            </a:r>
          </a:p>
          <a:p>
            <a:pPr>
              <a:buNone/>
            </a:pPr>
            <a:r>
              <a:rPr lang="en-US" sz="2000" dirty="0" smtClean="0"/>
              <a:t>1967	Affine Scaling Method (</a:t>
            </a:r>
            <a:r>
              <a:rPr lang="en-US" sz="2000" dirty="0" err="1" smtClean="0"/>
              <a:t>Dikin</a:t>
            </a:r>
            <a:r>
              <a:rPr lang="en-US" sz="2000" dirty="0" smtClean="0"/>
              <a:t>)</a:t>
            </a:r>
          </a:p>
          <a:p>
            <a:pPr>
              <a:buNone/>
            </a:pPr>
            <a:r>
              <a:rPr lang="en-US" sz="2000" dirty="0" smtClean="0"/>
              <a:t>1967</a:t>
            </a:r>
            <a:r>
              <a:rPr lang="en-US" sz="2000" i="1" dirty="0" smtClean="0"/>
              <a:t>	*</a:t>
            </a:r>
            <a:r>
              <a:rPr lang="en-US" sz="2000" dirty="0" smtClean="0"/>
              <a:t>Center Method (Huard)</a:t>
            </a:r>
          </a:p>
          <a:p>
            <a:pPr>
              <a:buNone/>
            </a:pPr>
            <a:r>
              <a:rPr lang="en-US" sz="2000" dirty="0" smtClean="0"/>
              <a:t>1968	*Barrier Methods (</a:t>
            </a:r>
            <a:r>
              <a:rPr lang="en-US" sz="2000" dirty="0" err="1" smtClean="0"/>
              <a:t>Fiacco</a:t>
            </a:r>
            <a:r>
              <a:rPr lang="en-US" sz="2000" dirty="0" smtClean="0"/>
              <a:t>, McCormick)</a:t>
            </a:r>
          </a:p>
          <a:p>
            <a:pPr>
              <a:buNone/>
            </a:pPr>
            <a:r>
              <a:rPr lang="en-US" sz="2000" dirty="0" smtClean="0"/>
              <a:t>1972	Exponential example (Klee and Minty)</a:t>
            </a:r>
          </a:p>
          <a:p>
            <a:pPr>
              <a:buNone/>
            </a:pPr>
            <a:r>
              <a:rPr lang="en-US" sz="2000" dirty="0" smtClean="0"/>
              <a:t>1979	Ellipsoid Method (</a:t>
            </a:r>
            <a:r>
              <a:rPr lang="en-US" sz="2000" dirty="0" err="1" smtClean="0"/>
              <a:t>Khachian</a:t>
            </a:r>
            <a:r>
              <a:rPr lang="en-US" sz="2000" dirty="0" smtClean="0"/>
              <a:t>)</a:t>
            </a:r>
          </a:p>
          <a:p>
            <a:pPr>
              <a:buNone/>
            </a:pPr>
            <a:r>
              <a:rPr lang="en-US" sz="2000" dirty="0" smtClean="0"/>
              <a:t>1984	Projective Method (</a:t>
            </a:r>
            <a:r>
              <a:rPr lang="en-US" sz="2000" dirty="0" err="1" smtClean="0"/>
              <a:t>Karmarkar</a:t>
            </a:r>
            <a:r>
              <a:rPr lang="en-US" sz="2000" dirty="0" smtClean="0"/>
              <a:t>)</a:t>
            </a:r>
          </a:p>
          <a:p>
            <a:pPr>
              <a:buNone/>
            </a:pPr>
            <a:r>
              <a:rPr lang="en-US" sz="2000" dirty="0" smtClean="0"/>
              <a:t>1989	</a:t>
            </a:r>
            <a:r>
              <a:rPr lang="en-US" sz="2000" dirty="0" smtClean="0">
                <a:solidFill>
                  <a:srgbClr val="0000FF"/>
                </a:solidFill>
              </a:rPr>
              <a:t>Primal-dual Path Following (Kojima et al., </a:t>
            </a:r>
            <a:r>
              <a:rPr lang="en-US" sz="2000" dirty="0" err="1" smtClean="0">
                <a:solidFill>
                  <a:srgbClr val="0000FF"/>
                </a:solidFill>
              </a:rPr>
              <a:t>Meggido</a:t>
            </a:r>
            <a:r>
              <a:rPr lang="en-US" sz="2000" dirty="0" smtClean="0">
                <a:solidFill>
                  <a:srgbClr val="0000FF"/>
                </a:solidFill>
              </a:rPr>
              <a:t>)</a:t>
            </a:r>
          </a:p>
          <a:p>
            <a:pPr>
              <a:buNone/>
            </a:pPr>
            <a:r>
              <a:rPr lang="en-US" sz="2000" dirty="0" smtClean="0"/>
              <a:t>1990	Predictor-corrector Algorithms (</a:t>
            </a:r>
            <a:r>
              <a:rPr lang="en-US" sz="2000" dirty="0" err="1" smtClean="0"/>
              <a:t>Mehrotra</a:t>
            </a:r>
            <a:r>
              <a:rPr lang="en-US" sz="2000" dirty="0" smtClean="0"/>
              <a:t>)</a:t>
            </a:r>
          </a:p>
          <a:p>
            <a:pPr>
              <a:buNone/>
            </a:pPr>
            <a:endParaRPr lang="en-US" sz="1600" dirty="0" smtClean="0"/>
          </a:p>
          <a:p>
            <a:pPr>
              <a:buNone/>
            </a:pPr>
            <a:r>
              <a:rPr lang="en-US" sz="1600" dirty="0" smtClean="0"/>
              <a:t>* Not covered in OPER 610</a:t>
            </a:r>
            <a:endParaRPr lang="en-US" sz="1600" dirty="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a:t>
            </a:r>
            <a:r>
              <a:rPr lang="en-US" baseline="0" dirty="0" smtClean="0"/>
              <a:t> Problem &amp; Assumptions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8891" y="1550618"/>
                <a:ext cx="8224939" cy="4115373"/>
              </a:xfrm>
            </p:spPr>
            <p:txBody>
              <a:bodyPr/>
              <a:lstStyle/>
              <a:p>
                <a:r>
                  <a:rPr lang="en-US" dirty="0" smtClean="0"/>
                  <a:t>Problem P</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𝑚</m:t>
                            </m:r>
                            <m:r>
                              <a:rPr lang="en-US" sz="2400" b="0" i="1" smtClean="0">
                                <a:latin typeface="Cambria Math" panose="02040503050406030204" pitchFamily="18" charset="0"/>
                              </a:rPr>
                              <m:t>𝑖𝑛</m:t>
                            </m:r>
                          </m:e>
                          <m:e>
                            <m:r>
                              <a:rPr lang="en-US" sz="2400" b="1" i="1" smtClean="0">
                                <a:latin typeface="Cambria Math" panose="02040503050406030204" pitchFamily="18" charset="0"/>
                              </a:rPr>
                              <m:t>𝒄𝒙</m:t>
                            </m:r>
                          </m:e>
                        </m:mr>
                        <m:mr>
                          <m:e>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e>
                            <m:r>
                              <a:rPr lang="en-US" sz="2400" b="1" i="1" smtClean="0">
                                <a:latin typeface="Cambria Math" panose="02040503050406030204" pitchFamily="18" charset="0"/>
                              </a:rPr>
                              <m:t>𝑨𝒙</m:t>
                            </m:r>
                            <m:r>
                              <a:rPr lang="en-US" sz="2400" b="1" i="1" smtClean="0">
                                <a:latin typeface="Cambria Math" panose="02040503050406030204" pitchFamily="18" charset="0"/>
                              </a:rPr>
                              <m:t>=</m:t>
                            </m:r>
                            <m:r>
                              <a:rPr lang="en-US" sz="2400" b="1" i="1" smtClean="0">
                                <a:latin typeface="Cambria Math" panose="02040503050406030204" pitchFamily="18" charset="0"/>
                              </a:rPr>
                              <m:t>𝒃</m:t>
                            </m:r>
                          </m:e>
                        </m:mr>
                        <m:mr>
                          <m:e/>
                          <m:e>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𝟎</m:t>
                            </m:r>
                          </m:e>
                        </m:mr>
                      </m:m>
                    </m:oMath>
                  </m:oMathPara>
                </a14:m>
                <a:endParaRPr lang="en-US" dirty="0" smtClean="0"/>
              </a:p>
              <a:p>
                <a:endParaRPr lang="en-US" dirty="0" smtClean="0"/>
              </a:p>
              <a:p>
                <a:r>
                  <a:rPr lang="en-US" dirty="0" smtClean="0"/>
                  <a:t>Assumption – A feasible interior point solution exists</a:t>
                </a:r>
                <a:endParaRPr lang="en-US" dirty="0"/>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m:rPr>
                          <m:lit/>
                        </m:rPr>
                        <a:rPr lang="en-US" sz="2400" b="1" i="1" smtClean="0">
                          <a:latin typeface="Cambria Math" panose="02040503050406030204" pitchFamily="18" charset="0"/>
                        </a:rPr>
                        <m:t> </m:t>
                      </m:r>
                      <m:r>
                        <a:rPr lang="en-US" sz="2400" b="1" i="1" smtClean="0">
                          <a:latin typeface="Cambria Math" panose="02040503050406030204" pitchFamily="18" charset="0"/>
                        </a:rPr>
                        <m:t>𝒙</m:t>
                      </m:r>
                      <m:r>
                        <a:rPr lang="en-US" sz="2400" b="1" i="1" smtClean="0">
                          <a:latin typeface="Cambria Math" panose="02040503050406030204" pitchFamily="18" charset="0"/>
                        </a:rPr>
                        <m:t>&gt;</m:t>
                      </m:r>
                      <m:r>
                        <a:rPr lang="en-US" sz="2400" b="1" i="1" smtClean="0">
                          <a:latin typeface="Cambria Math" panose="02040503050406030204" pitchFamily="18" charset="0"/>
                        </a:rPr>
                        <m:t>𝟎</m:t>
                      </m:r>
                      <m:r>
                        <a:rPr lang="en-US" sz="2400" b="0" i="1" smtClean="0">
                          <a:latin typeface="Cambria Math" panose="02040503050406030204" pitchFamily="18" charset="0"/>
                        </a:rPr>
                        <m:t>:</m:t>
                      </m:r>
                      <m:r>
                        <a:rPr lang="en-US" sz="2400" b="1" i="1" smtClean="0">
                          <a:latin typeface="Cambria Math" panose="02040503050406030204" pitchFamily="18" charset="0"/>
                        </a:rPr>
                        <m:t>𝑨𝒙</m:t>
                      </m:r>
                      <m:r>
                        <a:rPr lang="en-US" sz="2400" b="1" i="1" smtClean="0">
                          <a:latin typeface="Cambria Math" panose="02040503050406030204" pitchFamily="18" charset="0"/>
                        </a:rPr>
                        <m:t>=</m:t>
                      </m:r>
                      <m:r>
                        <a:rPr lang="en-US" sz="2400" b="1" i="1" smtClean="0">
                          <a:latin typeface="Cambria Math" panose="02040503050406030204" pitchFamily="18" charset="0"/>
                        </a:rPr>
                        <m:t>𝒃</m:t>
                      </m:r>
                    </m:oMath>
                  </m:oMathPara>
                </a14:m>
                <a:endParaRPr lang="en-US" sz="2400" b="1" dirty="0" smtClean="0"/>
              </a:p>
              <a:p>
                <a:pPr marL="913639" lvl="1" indent="-51435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8891" y="1550618"/>
                <a:ext cx="8224939" cy="4115373"/>
              </a:xfrm>
              <a:blipFill rotWithShape="0">
                <a:blip r:embed="rId2"/>
                <a:stretch>
                  <a:fillRect l="-1186" t="-1333" r="-445"/>
                </a:stretch>
              </a:blipFill>
            </p:spPr>
            <p:txBody>
              <a:bodyPr/>
              <a:lstStyle/>
              <a:p>
                <a:r>
                  <a:rPr lang="en-US">
                    <a:noFill/>
                  </a:rPr>
                  <a:t> </a:t>
                </a:r>
              </a:p>
            </p:txBody>
          </p:sp>
        </mc:Fallback>
      </mc:AlternateContent>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Solve a Related Barrier Problem</a:t>
            </a:r>
            <a:endParaRPr lang="en-US" sz="2800"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smtClean="0"/>
                  <a:t>Problem P</a:t>
                </a:r>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𝑚</m:t>
                            </m:r>
                            <m:r>
                              <a:rPr lang="en-US" sz="2400" i="1">
                                <a:latin typeface="Cambria Math" panose="02040503050406030204" pitchFamily="18" charset="0"/>
                              </a:rPr>
                              <m:t>𝑖𝑛</m:t>
                            </m:r>
                          </m:e>
                          <m:e>
                            <m:r>
                              <a:rPr lang="en-US" sz="2400" b="1" i="1">
                                <a:latin typeface="Cambria Math" panose="02040503050406030204" pitchFamily="18" charset="0"/>
                              </a:rPr>
                              <m:t>𝒄𝒙</m:t>
                            </m:r>
                          </m:e>
                        </m:mr>
                        <m:mr>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e>
                          <m:e>
                            <m:r>
                              <a:rPr lang="en-US" sz="2400" b="1" i="1">
                                <a:latin typeface="Cambria Math" panose="02040503050406030204" pitchFamily="18" charset="0"/>
                              </a:rPr>
                              <m:t>𝑨𝒙</m:t>
                            </m:r>
                            <m:r>
                              <a:rPr lang="en-US" sz="2400" b="1" i="1">
                                <a:latin typeface="Cambria Math" panose="02040503050406030204" pitchFamily="18" charset="0"/>
                              </a:rPr>
                              <m:t>=</m:t>
                            </m:r>
                            <m:r>
                              <a:rPr lang="en-US" sz="2400" b="1" i="1">
                                <a:latin typeface="Cambria Math" panose="02040503050406030204" pitchFamily="18" charset="0"/>
                              </a:rPr>
                              <m:t>𝒃</m:t>
                            </m:r>
                          </m:e>
                        </m:mr>
                        <m:mr>
                          <m:e/>
                          <m:e>
                            <m:r>
                              <a:rPr lang="en-US" sz="2400" b="1" i="1">
                                <a:latin typeface="Cambria Math" panose="02040503050406030204" pitchFamily="18" charset="0"/>
                              </a:rPr>
                              <m:t>𝒙</m:t>
                            </m:r>
                            <m:r>
                              <a:rPr lang="en-US" sz="2400" b="1" i="1">
                                <a:latin typeface="Cambria Math" panose="02040503050406030204" pitchFamily="18" charset="0"/>
                              </a:rPr>
                              <m:t>≥</m:t>
                            </m:r>
                            <m:r>
                              <a:rPr lang="en-US" sz="2400" b="1" i="1">
                                <a:latin typeface="Cambria Math" panose="02040503050406030204" pitchFamily="18" charset="0"/>
                              </a:rPr>
                              <m:t>𝟎</m:t>
                            </m:r>
                          </m:e>
                        </m:mr>
                      </m:m>
                    </m:oMath>
                  </m:oMathPara>
                </a14:m>
                <a:endParaRPr lang="en-US" dirty="0"/>
              </a:p>
              <a:p>
                <a:endParaRPr lang="en-US" dirty="0" smtClean="0"/>
              </a:p>
              <a:p>
                <a:r>
                  <a:rPr lang="en-US" dirty="0" smtClean="0"/>
                  <a:t>Problem BP – for a given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&gt;0</m:t>
                    </m:r>
                  </m:oMath>
                </a14:m>
                <a:endParaRPr lang="en-US" dirty="0" smtClean="0"/>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𝑚</m:t>
                            </m:r>
                            <m:r>
                              <a:rPr lang="en-US" sz="2400" i="1">
                                <a:latin typeface="Cambria Math" panose="02040503050406030204" pitchFamily="18" charset="0"/>
                              </a:rPr>
                              <m:t>𝑖𝑛</m:t>
                            </m:r>
                          </m:e>
                          <m:e>
                            <m:r>
                              <a:rPr lang="en-US" sz="2400" b="1" i="1">
                                <a:latin typeface="Cambria Math" panose="02040503050406030204" pitchFamily="18" charset="0"/>
                              </a:rPr>
                              <m:t>𝒄𝒙</m:t>
                            </m:r>
                            <m:r>
                              <a:rPr lang="en-US" sz="2400" b="0" i="1" smtClean="0">
                                <a:latin typeface="Cambria Math" panose="02040503050406030204" pitchFamily="18" charset="0"/>
                              </a:rPr>
                              <m:t>−</m:t>
                            </m:r>
                            <m:r>
                              <a:rPr lang="en-US" sz="2400" b="0" i="1" smtClean="0">
                                <a:latin typeface="Cambria Math" panose="02040503050406030204" pitchFamily="18" charset="0"/>
                              </a:rPr>
                              <m:t>𝜇</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sub>
                                    </m:sSub>
                                  </m:e>
                                </m:func>
                              </m:e>
                            </m:nary>
                          </m:e>
                        </m:mr>
                        <m:mr>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e>
                          <m:e>
                            <m:r>
                              <a:rPr lang="en-US" sz="2400" b="1" i="1">
                                <a:latin typeface="Cambria Math" panose="02040503050406030204" pitchFamily="18" charset="0"/>
                              </a:rPr>
                              <m:t>𝑨𝒙</m:t>
                            </m:r>
                            <m:r>
                              <a:rPr lang="en-US" sz="2400" b="1" i="1">
                                <a:latin typeface="Cambria Math" panose="02040503050406030204" pitchFamily="18" charset="0"/>
                              </a:rPr>
                              <m:t>=</m:t>
                            </m:r>
                            <m:r>
                              <a:rPr lang="en-US" sz="2400" b="1" i="1">
                                <a:latin typeface="Cambria Math" panose="02040503050406030204" pitchFamily="18" charset="0"/>
                              </a:rPr>
                              <m:t>𝒃</m:t>
                            </m:r>
                          </m:e>
                        </m:mr>
                      </m:m>
                    </m:oMath>
                  </m:oMathPara>
                </a14:m>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1186" t="-1333"/>
                </a:stretch>
              </a:blipFill>
            </p:spPr>
            <p:txBody>
              <a:bodyPr/>
              <a:lstStyle/>
              <a:p>
                <a:r>
                  <a:rPr lang="en-US">
                    <a:noFill/>
                  </a:rPr>
                  <a:t> </a:t>
                </a:r>
              </a:p>
            </p:txBody>
          </p:sp>
        </mc:Fallback>
      </mc:AlternateContent>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KKT Optimality </a:t>
            </a:r>
            <a:r>
              <a:rPr lang="en-US" sz="2800" dirty="0" smtClean="0">
                <a:solidFill>
                  <a:srgbClr val="0000FF"/>
                </a:solidFill>
              </a:rPr>
              <a:t>&amp; Feasibility </a:t>
            </a:r>
            <a:r>
              <a:rPr lang="en-US" sz="2800" dirty="0" smtClean="0"/>
              <a:t>Conditions for Problem BP</a:t>
            </a:r>
            <a:endParaRPr lang="en-US" sz="2800" dirty="0"/>
          </a:p>
        </p:txBody>
      </p:sp>
      <p:grpSp>
        <p:nvGrpSpPr>
          <p:cNvPr id="16" name="Group 15"/>
          <p:cNvGrpSpPr/>
          <p:nvPr/>
        </p:nvGrpSpPr>
        <p:grpSpPr>
          <a:xfrm>
            <a:off x="5961346" y="2500190"/>
            <a:ext cx="3038260" cy="2279504"/>
            <a:chOff x="5961346" y="2500190"/>
            <a:chExt cx="3038260" cy="2279504"/>
          </a:xfrm>
        </p:grpSpPr>
        <mc:AlternateContent xmlns:mc="http://schemas.openxmlformats.org/markup-compatibility/2006" xmlns:a14="http://schemas.microsoft.com/office/drawing/2010/main">
          <mc:Choice Requires="a14">
            <p:sp>
              <p:nvSpPr>
                <p:cNvPr id="22" name="Rectangle 21"/>
                <p:cNvSpPr/>
                <p:nvPr/>
              </p:nvSpPr>
              <p:spPr>
                <a:xfrm>
                  <a:off x="6607605" y="2884945"/>
                  <a:ext cx="2392001" cy="1894749"/>
                </a:xfrm>
                <a:prstGeom prst="rect">
                  <a:avLst/>
                </a:prstGeom>
                <a:solidFill>
                  <a:schemeClr val="bg1"/>
                </a:solidFill>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𝒘𝑨</m:t>
                        </m:r>
                        <m:r>
                          <a:rPr lang="en-US" sz="2000" b="0" i="1" smtClean="0">
                            <a:latin typeface="Cambria Math" panose="02040503050406030204" pitchFamily="18" charset="0"/>
                          </a:rPr>
                          <m:t>=</m:t>
                        </m:r>
                        <m:r>
                          <a:rPr lang="en-US" sz="2000" b="1" i="1" smtClean="0">
                            <a:latin typeface="Cambria Math" panose="02040503050406030204" pitchFamily="18" charset="0"/>
                          </a:rPr>
                          <m:t>𝒄</m:t>
                        </m:r>
                        <m:r>
                          <a:rPr lang="en-US" sz="2000" b="1" i="1" smtClean="0">
                            <a:latin typeface="Cambria Math" panose="02040503050406030204" pitchFamily="18" charset="0"/>
                          </a:rPr>
                          <m:t>−</m:t>
                        </m:r>
                        <m:r>
                          <a:rPr lang="en-US" sz="2000" b="0" i="1" smtClean="0">
                            <a:latin typeface="Cambria Math" panose="02040503050406030204" pitchFamily="18" charset="0"/>
                          </a:rPr>
                          <m:t>𝜇</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e>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e>
                                <m:r>
                                  <a:rPr lang="en-US" sz="2000" b="0" i="1" smtClean="0">
                                    <a:latin typeface="Cambria Math" panose="02040503050406030204" pitchFamily="18" charset="0"/>
                                  </a:rPr>
                                  <m:t>⋮</m:t>
                                </m:r>
                              </m:e>
                              <m:e>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e>
                            </m:eqArr>
                          </m:e>
                        </m:d>
                      </m:oMath>
                    </m:oMathPara>
                  </a14:m>
                  <a:endParaRPr lang="en-US" sz="2000" b="0" i="1" dirty="0" smtClean="0">
                    <a:latin typeface="Cambria Math" panose="02040503050406030204" pitchFamily="18" charset="0"/>
                  </a:endParaRPr>
                </a:p>
                <a:p>
                  <a:pPr>
                    <a:buNone/>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𝑨𝒙</m:t>
                        </m:r>
                        <m:r>
                          <a:rPr lang="en-US" sz="2000" b="1" i="1" dirty="0" smtClean="0">
                            <a:latin typeface="Cambria Math" panose="02040503050406030204" pitchFamily="18" charset="0"/>
                          </a:rPr>
                          <m:t>=</m:t>
                        </m:r>
                        <m:r>
                          <a:rPr lang="en-US" sz="2000" b="1" i="1" dirty="0" smtClean="0">
                            <a:latin typeface="Cambria Math" panose="02040503050406030204" pitchFamily="18" charset="0"/>
                          </a:rPr>
                          <m:t>𝒃</m:t>
                        </m:r>
                      </m:oMath>
                    </m:oMathPara>
                  </a14:m>
                  <a:endParaRPr lang="en-US" sz="2000" b="1" dirty="0" smtClean="0"/>
                </a:p>
                <a:p>
                  <a:pPr>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𝒙</m:t>
                        </m:r>
                        <m:r>
                          <a:rPr lang="en-US" sz="2000" b="1" i="1" smtClean="0">
                            <a:latin typeface="Cambria Math" panose="02040503050406030204" pitchFamily="18" charset="0"/>
                          </a:rPr>
                          <m:t>&gt;</m:t>
                        </m:r>
                        <m:r>
                          <a:rPr lang="en-US" sz="2000" b="1" i="1" smtClean="0">
                            <a:latin typeface="Cambria Math" panose="02040503050406030204" pitchFamily="18" charset="0"/>
                          </a:rPr>
                          <m:t>𝟎</m:t>
                        </m:r>
                      </m:oMath>
                    </m:oMathPara>
                  </a14:m>
                  <a:endParaRPr lang="en-US" sz="2000" b="1" dirty="0"/>
                </a:p>
              </p:txBody>
            </p:sp>
          </mc:Choice>
          <mc:Fallback xmlns="">
            <p:sp>
              <p:nvSpPr>
                <p:cNvPr id="22" name="Rectangle 21"/>
                <p:cNvSpPr>
                  <a:spLocks noRot="1" noChangeAspect="1" noMove="1" noResize="1" noEditPoints="1" noAdjustHandles="1" noChangeArrowheads="1" noChangeShapeType="1" noTextEdit="1"/>
                </p:cNvSpPr>
                <p:nvPr/>
              </p:nvSpPr>
              <p:spPr>
                <a:xfrm>
                  <a:off x="6607605" y="2884945"/>
                  <a:ext cx="2392001" cy="1894749"/>
                </a:xfrm>
                <a:prstGeom prst="rect">
                  <a:avLst/>
                </a:prstGeom>
                <a:blipFill rotWithShape="0">
                  <a:blip r:embed="rId2"/>
                  <a:stretch>
                    <a:fillRect/>
                  </a:stretch>
                </a:blipFill>
              </p:spPr>
              <p:txBody>
                <a:bodyPr/>
                <a:lstStyle/>
                <a:p>
                  <a:r>
                    <a:rPr lang="en-US">
                      <a:noFill/>
                    </a:rPr>
                    <a:t> </a:t>
                  </a:r>
                </a:p>
              </p:txBody>
            </p:sp>
          </mc:Fallback>
        </mc:AlternateContent>
        <p:sp>
          <p:nvSpPr>
            <p:cNvPr id="6" name="Down Arrow 5"/>
            <p:cNvSpPr/>
            <p:nvPr/>
          </p:nvSpPr>
          <p:spPr bwMode="auto">
            <a:xfrm rot="18349420">
              <a:off x="6180380" y="2281156"/>
              <a:ext cx="443753" cy="881822"/>
            </a:xfrm>
            <a:prstGeom prst="downArrow">
              <a:avLst/>
            </a:prstGeom>
            <a:solidFill>
              <a:schemeClr val="accent2"/>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grpSp>
      <p:grpSp>
        <p:nvGrpSpPr>
          <p:cNvPr id="27" name="Group 26"/>
          <p:cNvGrpSpPr/>
          <p:nvPr/>
        </p:nvGrpSpPr>
        <p:grpSpPr>
          <a:xfrm>
            <a:off x="2422980" y="5312716"/>
            <a:ext cx="2569947" cy="1323439"/>
            <a:chOff x="2422980" y="5312716"/>
            <a:chExt cx="2569947" cy="1323439"/>
          </a:xfrm>
        </p:grpSpPr>
        <mc:AlternateContent xmlns:mc="http://schemas.openxmlformats.org/markup-compatibility/2006" xmlns:a14="http://schemas.microsoft.com/office/drawing/2010/main">
          <mc:Choice Requires="a14">
            <p:sp>
              <p:nvSpPr>
                <p:cNvPr id="24" name="Rectangle 23"/>
                <p:cNvSpPr/>
                <p:nvPr/>
              </p:nvSpPr>
              <p:spPr>
                <a:xfrm>
                  <a:off x="2422980" y="5312716"/>
                  <a:ext cx="1688124" cy="1323439"/>
                </a:xfrm>
                <a:prstGeom prst="rect">
                  <a:avLst/>
                </a:prstGeom>
                <a:solidFill>
                  <a:schemeClr val="bg1"/>
                </a:solidFill>
              </p:spPr>
              <p:txBody>
                <a:bodyPr wrap="square">
                  <a:spAutoFit/>
                </a:bodyPr>
                <a:lstStyle/>
                <a:p>
                  <a:pPr>
                    <a:spcBef>
                      <a:spcPts val="0"/>
                    </a:spcBef>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𝒘</m:t>
                                </m:r>
                                <m:r>
                                  <a:rPr lang="en-US" sz="2000" b="1" i="1" smtClean="0">
                                    <a:latin typeface="Cambria Math" panose="02040503050406030204" pitchFamily="18" charset="0"/>
                                  </a:rPr>
                                  <m:t>,</m:t>
                                </m:r>
                                <m:r>
                                  <a:rPr lang="en-US" sz="2000" b="1" i="1" smtClean="0">
                                    <a:latin typeface="Cambria Math" panose="02040503050406030204" pitchFamily="18" charset="0"/>
                                  </a:rPr>
                                  <m:t>𝒗</m:t>
                                </m:r>
                              </m:e>
                            </m:d>
                          </m:e>
                          <m:sup>
                            <m:r>
                              <a:rPr lang="en-US" sz="2000" b="0" i="1" smtClean="0">
                                <a:latin typeface="Cambria Math" panose="02040503050406030204" pitchFamily="18" charset="0"/>
                              </a:rPr>
                              <m:t>∗</m:t>
                            </m:r>
                          </m:sup>
                        </m:sSup>
                      </m:oMath>
                    </m:oMathPara>
                  </a14:m>
                  <a:endParaRPr lang="en-US" sz="2000" dirty="0" smtClean="0">
                    <a:solidFill>
                      <a:srgbClr val="0000FF"/>
                    </a:solidFill>
                  </a:endParaRPr>
                </a:p>
                <a:p>
                  <a:pPr algn="ctr">
                    <a:spcBef>
                      <a:spcPts val="0"/>
                    </a:spcBef>
                    <a:buNone/>
                  </a:pPr>
                  <a:r>
                    <a:rPr lang="en-US" sz="2000" dirty="0" smtClean="0"/>
                    <a:t>as optimal solution to Problem BP</a:t>
                  </a:r>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2422980" y="5312716"/>
                  <a:ext cx="1688124" cy="1323439"/>
                </a:xfrm>
                <a:prstGeom prst="rect">
                  <a:avLst/>
                </a:prstGeom>
                <a:blipFill rotWithShape="0">
                  <a:blip r:embed="rId3"/>
                  <a:stretch>
                    <a:fillRect b="-7834"/>
                  </a:stretch>
                </a:blipFill>
              </p:spPr>
              <p:txBody>
                <a:bodyPr/>
                <a:lstStyle/>
                <a:p>
                  <a:r>
                    <a:rPr lang="en-US">
                      <a:noFill/>
                    </a:rPr>
                    <a:t> </a:t>
                  </a:r>
                </a:p>
              </p:txBody>
            </p:sp>
          </mc:Fallback>
        </mc:AlternateContent>
        <p:sp>
          <p:nvSpPr>
            <p:cNvPr id="8" name="Down Arrow 7"/>
            <p:cNvSpPr/>
            <p:nvPr/>
          </p:nvSpPr>
          <p:spPr bwMode="auto">
            <a:xfrm rot="5400000">
              <a:off x="4330139" y="5339454"/>
              <a:ext cx="443753" cy="881822"/>
            </a:xfrm>
            <a:prstGeom prst="downArrow">
              <a:avLst/>
            </a:prstGeom>
            <a:solidFill>
              <a:schemeClr val="accent2"/>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grpSp>
      <p:grpSp>
        <p:nvGrpSpPr>
          <p:cNvPr id="17" name="Group 16"/>
          <p:cNvGrpSpPr/>
          <p:nvPr/>
        </p:nvGrpSpPr>
        <p:grpSpPr>
          <a:xfrm>
            <a:off x="4848958" y="4484565"/>
            <a:ext cx="3005759" cy="2359809"/>
            <a:chOff x="4848958" y="4484565"/>
            <a:chExt cx="3005759" cy="2359809"/>
          </a:xfrm>
        </p:grpSpPr>
        <mc:AlternateContent xmlns:mc="http://schemas.openxmlformats.org/markup-compatibility/2006" xmlns:a14="http://schemas.microsoft.com/office/drawing/2010/main">
          <mc:Choice Requires="a14">
            <p:sp>
              <p:nvSpPr>
                <p:cNvPr id="23" name="Rectangle 22"/>
                <p:cNvSpPr/>
                <p:nvPr/>
              </p:nvSpPr>
              <p:spPr>
                <a:xfrm>
                  <a:off x="4848958" y="5188471"/>
                  <a:ext cx="3005759" cy="1655903"/>
                </a:xfrm>
                <a:prstGeom prst="rect">
                  <a:avLst/>
                </a:prstGeom>
                <a:solidFill>
                  <a:schemeClr val="bg1"/>
                </a:solidFill>
              </p:spPr>
              <p:txBody>
                <a:bodyPr wrap="none">
                  <a:spAutoFit/>
                </a:bodyPr>
                <a:lstStyle/>
                <a:p>
                  <a:pPr>
                    <a:spcBef>
                      <a:spcPts val="0"/>
                    </a:spcBef>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𝒘𝑨</m:t>
                        </m:r>
                        <m:r>
                          <a:rPr lang="en-US" sz="2000" b="1" i="1" smtClean="0">
                            <a:latin typeface="Cambria Math" panose="02040503050406030204" pitchFamily="18" charset="0"/>
                          </a:rPr>
                          <m:t>+</m:t>
                        </m:r>
                        <m:r>
                          <a:rPr lang="en-US" sz="2000" b="1" i="1" smtClean="0">
                            <a:latin typeface="Cambria Math" panose="02040503050406030204" pitchFamily="18" charset="0"/>
                          </a:rPr>
                          <m:t>𝒗</m:t>
                        </m:r>
                        <m:r>
                          <a:rPr lang="en-US" sz="2000" b="0" i="1" smtClean="0">
                            <a:latin typeface="Cambria Math" panose="02040503050406030204" pitchFamily="18" charset="0"/>
                          </a:rPr>
                          <m:t>=</m:t>
                        </m:r>
                        <m:r>
                          <a:rPr lang="en-US" sz="2000" b="1" i="1" smtClean="0">
                            <a:latin typeface="Cambria Math" panose="02040503050406030204" pitchFamily="18" charset="0"/>
                          </a:rPr>
                          <m:t>𝒄</m:t>
                        </m:r>
                      </m:oMath>
                    </m:oMathPara>
                  </a14:m>
                  <a:endParaRPr lang="en-US" sz="2000" b="1" i="1" dirty="0" smtClean="0">
                    <a:latin typeface="Cambria Math" panose="02040503050406030204" pitchFamily="18" charset="0"/>
                  </a:endParaRPr>
                </a:p>
                <a:p>
                  <a:pPr>
                    <a:spcBef>
                      <a:spcPts val="0"/>
                    </a:spcBef>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𝑗</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𝜇</m:t>
                        </m:r>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=1,…,</m:t>
                        </m:r>
                        <m:r>
                          <a:rPr lang="en-US" sz="2000" b="0" i="1" smtClean="0">
                            <a:latin typeface="Cambria Math" panose="02040503050406030204" pitchFamily="18" charset="0"/>
                          </a:rPr>
                          <m:t>𝑛</m:t>
                        </m:r>
                      </m:oMath>
                    </m:oMathPara>
                  </a14:m>
                  <a:endParaRPr lang="en-US" sz="2000" b="0" i="1" dirty="0" smtClean="0">
                    <a:latin typeface="Cambria Math" panose="02040503050406030204" pitchFamily="18" charset="0"/>
                  </a:endParaRPr>
                </a:p>
                <a:p>
                  <a:pPr>
                    <a:spcBef>
                      <a:spcPts val="0"/>
                    </a:spcBef>
                    <a:buNone/>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𝑨𝒙</m:t>
                        </m:r>
                        <m:r>
                          <a:rPr lang="en-US" sz="2000" b="1" i="1" dirty="0" smtClean="0">
                            <a:latin typeface="Cambria Math" panose="02040503050406030204" pitchFamily="18" charset="0"/>
                          </a:rPr>
                          <m:t>=</m:t>
                        </m:r>
                        <m:r>
                          <a:rPr lang="en-US" sz="2000" b="1" i="1" dirty="0" smtClean="0">
                            <a:latin typeface="Cambria Math" panose="02040503050406030204" pitchFamily="18" charset="0"/>
                          </a:rPr>
                          <m:t>𝒃</m:t>
                        </m:r>
                      </m:oMath>
                    </m:oMathPara>
                  </a14:m>
                  <a:endParaRPr lang="en-US" sz="2000" b="1" dirty="0" smtClean="0"/>
                </a:p>
                <a:p>
                  <a:pPr>
                    <a:spcBef>
                      <a:spcPts val="0"/>
                    </a:spcBef>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𝒙</m:t>
                        </m:r>
                        <m:r>
                          <a:rPr lang="en-US" sz="2000" b="1" i="1" smtClean="0">
                            <a:latin typeface="Cambria Math" panose="02040503050406030204" pitchFamily="18" charset="0"/>
                          </a:rPr>
                          <m:t>&gt;</m:t>
                        </m:r>
                        <m:r>
                          <a:rPr lang="en-US" sz="2000" b="1" i="1" smtClean="0">
                            <a:latin typeface="Cambria Math" panose="02040503050406030204" pitchFamily="18" charset="0"/>
                          </a:rPr>
                          <m:t>𝟎</m:t>
                        </m:r>
                      </m:oMath>
                    </m:oMathPara>
                  </a14:m>
                  <a:endParaRPr lang="en-US" sz="2000" b="1" dirty="0" smtClean="0"/>
                </a:p>
                <a:p>
                  <a:pPr>
                    <a:spcBef>
                      <a:spcPts val="0"/>
                    </a:spcBef>
                    <a:buNone/>
                  </a:pPr>
                  <a:r>
                    <a:rPr lang="en-US" sz="2000" dirty="0" smtClean="0">
                      <a:solidFill>
                        <a:srgbClr val="0000FF"/>
                      </a:solidFill>
                    </a:rPr>
                    <a:t>(</a:t>
                  </a:r>
                  <a14:m>
                    <m:oMath xmlns:m="http://schemas.openxmlformats.org/officeDocument/2006/math">
                      <m:r>
                        <a:rPr lang="en-US" sz="2000" b="1" i="1" smtClean="0">
                          <a:solidFill>
                            <a:srgbClr val="0000FF"/>
                          </a:solidFill>
                          <a:latin typeface="Cambria Math" panose="02040503050406030204" pitchFamily="18" charset="0"/>
                        </a:rPr>
                        <m:t>𝒗</m:t>
                      </m:r>
                      <m:r>
                        <a:rPr lang="en-US" sz="2000" b="1" i="1" smtClean="0">
                          <a:solidFill>
                            <a:srgbClr val="0000FF"/>
                          </a:solidFill>
                          <a:latin typeface="Cambria Math" panose="02040503050406030204" pitchFamily="18" charset="0"/>
                        </a:rPr>
                        <m:t>&gt;</m:t>
                      </m:r>
                      <m:r>
                        <a:rPr lang="en-US" sz="2000" b="1" i="1" smtClean="0">
                          <a:solidFill>
                            <a:srgbClr val="0000FF"/>
                          </a:solidFill>
                          <a:latin typeface="Cambria Math" panose="02040503050406030204" pitchFamily="18" charset="0"/>
                        </a:rPr>
                        <m:t>𝟎</m:t>
                      </m:r>
                    </m:oMath>
                  </a14:m>
                  <a:r>
                    <a:rPr lang="en-US" sz="2000" dirty="0" smtClean="0">
                      <a:solidFill>
                        <a:srgbClr val="0000FF"/>
                      </a:solidFill>
                    </a:rPr>
                    <a:t> is implied.  Why?)</a:t>
                  </a:r>
                  <a:endParaRPr lang="en-US" sz="2000" dirty="0">
                    <a:solidFill>
                      <a:srgbClr val="0000FF"/>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4848958" y="5188471"/>
                  <a:ext cx="3005759" cy="1655903"/>
                </a:xfrm>
                <a:prstGeom prst="rect">
                  <a:avLst/>
                </a:prstGeom>
                <a:blipFill rotWithShape="0">
                  <a:blip r:embed="rId4"/>
                  <a:stretch>
                    <a:fillRect l="-2024" r="-1619" b="-5882"/>
                  </a:stretch>
                </a:blipFill>
              </p:spPr>
              <p:txBody>
                <a:bodyPr/>
                <a:lstStyle/>
                <a:p>
                  <a:r>
                    <a:rPr lang="en-US">
                      <a:noFill/>
                    </a:rPr>
                    <a:t> </a:t>
                  </a:r>
                </a:p>
              </p:txBody>
            </p:sp>
          </mc:Fallback>
        </mc:AlternateContent>
        <p:sp>
          <p:nvSpPr>
            <p:cNvPr id="19" name="Down Arrow 18"/>
            <p:cNvSpPr/>
            <p:nvPr/>
          </p:nvSpPr>
          <p:spPr bwMode="auto">
            <a:xfrm rot="2485392">
              <a:off x="6667743" y="4484565"/>
              <a:ext cx="443753" cy="881822"/>
            </a:xfrm>
            <a:prstGeom prst="downArrow">
              <a:avLst/>
            </a:prstGeom>
            <a:solidFill>
              <a:schemeClr val="accent2"/>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grpSp>
      <mc:AlternateContent xmlns:mc="http://schemas.openxmlformats.org/markup-compatibility/2006" xmlns:a14="http://schemas.microsoft.com/office/drawing/2010/main">
        <mc:Choice Requires="a14">
          <p:sp>
            <p:nvSpPr>
              <p:cNvPr id="3" name="Rectangle 2"/>
              <p:cNvSpPr/>
              <p:nvPr/>
            </p:nvSpPr>
            <p:spPr>
              <a:xfrm>
                <a:off x="358708" y="1228907"/>
                <a:ext cx="2587760" cy="1230722"/>
              </a:xfrm>
              <a:prstGeom prst="rect">
                <a:avLst/>
              </a:prstGeom>
              <a:solidFill>
                <a:schemeClr val="bg1"/>
              </a:solidFill>
            </p:spPr>
            <p:txBody>
              <a:bodyPr wrap="none">
                <a:spAutoFit/>
              </a:bodyPr>
              <a:lstStyle/>
              <a:p>
                <a:pPr>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𝑚</m:t>
                            </m:r>
                            <m:r>
                              <a:rPr lang="en-US" sz="2000" i="1">
                                <a:latin typeface="Cambria Math" panose="02040503050406030204" pitchFamily="18" charset="0"/>
                              </a:rPr>
                              <m:t>𝑖𝑛</m:t>
                            </m:r>
                          </m:e>
                          <m:e>
                            <m:r>
                              <a:rPr lang="en-US" sz="2000" b="1" i="1">
                                <a:latin typeface="Cambria Math" panose="02040503050406030204" pitchFamily="18" charset="0"/>
                              </a:rPr>
                              <m:t>𝒄𝒙</m:t>
                            </m:r>
                            <m:r>
                              <a:rPr lang="en-US" sz="2000" i="1">
                                <a:latin typeface="Cambria Math" panose="02040503050406030204" pitchFamily="18" charset="0"/>
                              </a:rPr>
                              <m:t>−</m:t>
                            </m:r>
                            <m:r>
                              <a:rPr lang="en-US" sz="2000" i="1">
                                <a:latin typeface="Cambria Math" panose="02040503050406030204" pitchFamily="18" charset="0"/>
                              </a:rPr>
                              <m:t>𝜇</m:t>
                            </m:r>
                            <m:nary>
                              <m:naryPr>
                                <m:chr m:val="∑"/>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𝑛</m:t>
                                </m:r>
                              </m:sup>
                              <m:e>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e>
                                </m:func>
                              </m:e>
                            </m:nary>
                          </m:e>
                        </m:mr>
                        <m:mr>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𝑡</m:t>
                            </m:r>
                            <m:r>
                              <a:rPr lang="en-US" sz="2000" i="1">
                                <a:latin typeface="Cambria Math" panose="02040503050406030204" pitchFamily="18" charset="0"/>
                              </a:rPr>
                              <m:t>.</m:t>
                            </m:r>
                          </m:e>
                          <m:e>
                            <m:r>
                              <a:rPr lang="en-US" sz="2000" b="1" i="1">
                                <a:latin typeface="Cambria Math" panose="02040503050406030204" pitchFamily="18" charset="0"/>
                              </a:rPr>
                              <m:t>𝑨𝒙</m:t>
                            </m:r>
                            <m:r>
                              <a:rPr lang="en-US" sz="2000" b="1" i="1">
                                <a:latin typeface="Cambria Math" panose="02040503050406030204" pitchFamily="18" charset="0"/>
                              </a:rPr>
                              <m:t>=</m:t>
                            </m:r>
                            <m:r>
                              <a:rPr lang="en-US" sz="2000" b="1" i="1">
                                <a:latin typeface="Cambria Math" panose="02040503050406030204" pitchFamily="18" charset="0"/>
                              </a:rPr>
                              <m:t>𝒃</m:t>
                            </m:r>
                          </m:e>
                        </m:mr>
                      </m:m>
                    </m:oMath>
                  </m:oMathPara>
                </a14:m>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358708" y="1228907"/>
                <a:ext cx="2587760" cy="1230722"/>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3751306" y="1609369"/>
            <a:ext cx="2515573" cy="707886"/>
            <a:chOff x="3751306" y="1609369"/>
            <a:chExt cx="2515573" cy="707886"/>
          </a:xfrm>
        </p:grpSpPr>
        <p:sp>
          <p:nvSpPr>
            <p:cNvPr id="5" name="Down Arrow 4"/>
            <p:cNvSpPr/>
            <p:nvPr/>
          </p:nvSpPr>
          <p:spPr bwMode="auto">
            <a:xfrm rot="16200000">
              <a:off x="3970340" y="1503409"/>
              <a:ext cx="443753" cy="881822"/>
            </a:xfrm>
            <a:prstGeom prst="downArrow">
              <a:avLst/>
            </a:prstGeom>
            <a:solidFill>
              <a:schemeClr val="accent2"/>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21" name="Rectangle 20"/>
                <p:cNvSpPr/>
                <p:nvPr/>
              </p:nvSpPr>
              <p:spPr>
                <a:xfrm>
                  <a:off x="4645025" y="1609369"/>
                  <a:ext cx="1621854" cy="707886"/>
                </a:xfrm>
                <a:prstGeom prst="rect">
                  <a:avLst/>
                </a:prstGeom>
                <a:solidFill>
                  <a:schemeClr val="bg1"/>
                </a:solidFill>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𝒘𝑨</m:t>
                        </m:r>
                        <m:r>
                          <a:rPr lang="en-US" sz="2000" b="0" i="1" smtClean="0">
                            <a:latin typeface="Cambria Math" panose="02040503050406030204" pitchFamily="18" charset="0"/>
                          </a:rPr>
                          <m:t>=</m:t>
                        </m:r>
                        <m:r>
                          <a:rPr lang="en-US" sz="2000" b="0" i="0"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oMath>
                    </m:oMathPara>
                  </a14:m>
                  <a:endParaRPr lang="en-US" sz="2000" dirty="0" smtClean="0"/>
                </a:p>
                <a:p>
                  <a:pPr>
                    <a:buNone/>
                  </a:pPr>
                  <a14:m>
                    <m:oMathPara xmlns:m="http://schemas.openxmlformats.org/officeDocument/2006/math">
                      <m:oMathParaPr>
                        <m:jc m:val="centerGroup"/>
                      </m:oMathParaPr>
                      <m:oMath xmlns:m="http://schemas.openxmlformats.org/officeDocument/2006/math">
                        <m:r>
                          <a:rPr lang="en-US" sz="2000" b="1" i="1" dirty="0" smtClean="0">
                            <a:latin typeface="Cambria Math" panose="02040503050406030204" pitchFamily="18" charset="0"/>
                          </a:rPr>
                          <m:t>𝑨𝒙</m:t>
                        </m:r>
                        <m:r>
                          <a:rPr lang="en-US" sz="2000" b="1" i="1" dirty="0" smtClean="0">
                            <a:latin typeface="Cambria Math" panose="02040503050406030204" pitchFamily="18" charset="0"/>
                          </a:rPr>
                          <m:t>=</m:t>
                        </m:r>
                        <m:r>
                          <a:rPr lang="en-US" sz="2000" b="1" i="1" dirty="0" smtClean="0">
                            <a:latin typeface="Cambria Math" panose="02040503050406030204" pitchFamily="18" charset="0"/>
                          </a:rPr>
                          <m:t>𝒃</m:t>
                        </m:r>
                      </m:oMath>
                    </m:oMathPara>
                  </a14:m>
                  <a:endParaRPr lang="en-US" sz="2000" b="1" dirty="0"/>
                </a:p>
              </p:txBody>
            </p:sp>
          </mc:Choice>
          <mc:Fallback xmlns="">
            <p:sp>
              <p:nvSpPr>
                <p:cNvPr id="21" name="Rectangle 20"/>
                <p:cNvSpPr>
                  <a:spLocks noRot="1" noChangeAspect="1" noMove="1" noResize="1" noEditPoints="1" noAdjustHandles="1" noChangeArrowheads="1" noChangeShapeType="1" noTextEdit="1"/>
                </p:cNvSpPr>
                <p:nvPr/>
              </p:nvSpPr>
              <p:spPr>
                <a:xfrm>
                  <a:off x="4645025" y="1609369"/>
                  <a:ext cx="1621854" cy="707886"/>
                </a:xfrm>
                <a:prstGeom prst="rect">
                  <a:avLst/>
                </a:prstGeom>
                <a:blipFill rotWithShape="0">
                  <a:blip r:embed="rId6"/>
                  <a:stretch>
                    <a:fillRect/>
                  </a:stretch>
                </a:blipFill>
              </p:spPr>
              <p:txBody>
                <a:bodyPr/>
                <a:lstStyle/>
                <a:p>
                  <a:r>
                    <a:rPr lang="en-US">
                      <a:noFill/>
                    </a:rPr>
                    <a:t> </a:t>
                  </a:r>
                </a:p>
              </p:txBody>
            </p:sp>
          </mc:Fallback>
        </mc:AlternateContent>
      </p:grpSp>
      <p:grpSp>
        <p:nvGrpSpPr>
          <p:cNvPr id="28" name="Group 27"/>
          <p:cNvGrpSpPr/>
          <p:nvPr/>
        </p:nvGrpSpPr>
        <p:grpSpPr>
          <a:xfrm>
            <a:off x="624113" y="4022795"/>
            <a:ext cx="1941109" cy="1437793"/>
            <a:chOff x="624113" y="4022795"/>
            <a:chExt cx="1941109" cy="1437793"/>
          </a:xfrm>
        </p:grpSpPr>
        <p:sp>
          <p:nvSpPr>
            <p:cNvPr id="11" name="Down Arrow 10"/>
            <p:cNvSpPr/>
            <p:nvPr/>
          </p:nvSpPr>
          <p:spPr bwMode="auto">
            <a:xfrm rot="7970224">
              <a:off x="1869172" y="4797801"/>
              <a:ext cx="443753" cy="881822"/>
            </a:xfrm>
            <a:prstGeom prst="downArrow">
              <a:avLst/>
            </a:prstGeom>
            <a:solidFill>
              <a:schemeClr val="accent2"/>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25" name="Rectangle 24"/>
                <p:cNvSpPr/>
                <p:nvPr/>
              </p:nvSpPr>
              <p:spPr>
                <a:xfrm>
                  <a:off x="624113" y="4022795"/>
                  <a:ext cx="1941109" cy="707886"/>
                </a:xfrm>
                <a:prstGeom prst="rect">
                  <a:avLst/>
                </a:prstGeom>
                <a:solidFill>
                  <a:schemeClr val="bg1"/>
                </a:solidFill>
              </p:spPr>
              <p:txBody>
                <a:bodyPr wrap="none">
                  <a:spAutoFit/>
                </a:bodyPr>
                <a:lstStyle/>
                <a:p>
                  <a:pPr>
                    <a:spcBef>
                      <a:spcPts val="0"/>
                    </a:spcBef>
                    <a:buNone/>
                  </a:pPr>
                  <a:r>
                    <a:rPr lang="en-US" sz="2000" dirty="0" smtClean="0">
                      <a:solidFill>
                        <a:schemeClr val="tx1"/>
                      </a:solidFill>
                    </a:rPr>
                    <a:t>Given </a:t>
                  </a:r>
                  <a14:m>
                    <m:oMath xmlns:m="http://schemas.openxmlformats.org/officeDocument/2006/math">
                      <m:r>
                        <a:rPr lang="en-US" sz="2000" b="0" i="1" smtClean="0">
                          <a:solidFill>
                            <a:schemeClr val="tx1"/>
                          </a:solidFill>
                          <a:latin typeface="Cambria Math" panose="02040503050406030204" pitchFamily="18" charset="0"/>
                        </a:rPr>
                        <m:t>𝛽</m:t>
                      </m:r>
                      <m:r>
                        <a:rPr lang="en-US" sz="2000" b="0" i="1" smtClean="0">
                          <a:solidFill>
                            <a:schemeClr val="tx1"/>
                          </a:solidFill>
                          <a:latin typeface="Cambria Math" panose="02040503050406030204" pitchFamily="18" charset="0"/>
                        </a:rPr>
                        <m:t>∈(0,1)</m:t>
                      </m:r>
                    </m:oMath>
                  </a14:m>
                  <a:endParaRPr lang="en-US" sz="2000" dirty="0" smtClean="0">
                    <a:solidFill>
                      <a:schemeClr val="tx1"/>
                    </a:solidFill>
                  </a:endParaRPr>
                </a:p>
                <a:p>
                  <a:pPr>
                    <a:spcBef>
                      <a:spcPts val="0"/>
                    </a:spcBef>
                    <a:buNone/>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𝜇</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𝛽𝜇</m:t>
                        </m:r>
                        <m:r>
                          <a:rPr lang="en-US" sz="2000" b="0" i="1" smtClean="0">
                            <a:solidFill>
                              <a:schemeClr val="tx1"/>
                            </a:solidFill>
                            <a:latin typeface="Cambria Math" panose="02040503050406030204" pitchFamily="18" charset="0"/>
                          </a:rPr>
                          <m:t> </m:t>
                        </m:r>
                      </m:oMath>
                    </m:oMathPara>
                  </a14:m>
                  <a:endParaRPr lang="en-US" sz="2000" dirty="0">
                    <a:solidFill>
                      <a:schemeClr val="tx1"/>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624113" y="4022795"/>
                  <a:ext cx="1941109" cy="707886"/>
                </a:xfrm>
                <a:prstGeom prst="rect">
                  <a:avLst/>
                </a:prstGeom>
                <a:blipFill rotWithShape="0">
                  <a:blip r:embed="rId7"/>
                  <a:stretch>
                    <a:fillRect l="-3135" t="-4310" r="-313" b="-9483"/>
                  </a:stretch>
                </a:blipFill>
              </p:spPr>
              <p:txBody>
                <a:bodyPr/>
                <a:lstStyle/>
                <a:p>
                  <a:r>
                    <a:rPr lang="en-US">
                      <a:noFill/>
                    </a:rPr>
                    <a:t> </a:t>
                  </a:r>
                </a:p>
              </p:txBody>
            </p:sp>
          </mc:Fallback>
        </mc:AlternateContent>
      </p:grpSp>
      <p:grpSp>
        <p:nvGrpSpPr>
          <p:cNvPr id="29" name="Group 28"/>
          <p:cNvGrpSpPr/>
          <p:nvPr/>
        </p:nvGrpSpPr>
        <p:grpSpPr>
          <a:xfrm>
            <a:off x="1361607" y="2412555"/>
            <a:ext cx="5278933" cy="2810687"/>
            <a:chOff x="1361607" y="2412555"/>
            <a:chExt cx="5278933" cy="2810687"/>
          </a:xfrm>
        </p:grpSpPr>
        <p:sp>
          <p:nvSpPr>
            <p:cNvPr id="10" name="Down Arrow 9"/>
            <p:cNvSpPr/>
            <p:nvPr/>
          </p:nvSpPr>
          <p:spPr bwMode="auto">
            <a:xfrm rot="10800000">
              <a:off x="1361607" y="2861560"/>
              <a:ext cx="443753" cy="881822"/>
            </a:xfrm>
            <a:prstGeom prst="downArrow">
              <a:avLst/>
            </a:prstGeom>
            <a:solidFill>
              <a:schemeClr val="accent2"/>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3" name="Freeform 12"/>
            <p:cNvSpPr/>
            <p:nvPr/>
          </p:nvSpPr>
          <p:spPr bwMode="auto">
            <a:xfrm>
              <a:off x="2644871" y="2412555"/>
              <a:ext cx="3995669" cy="2810687"/>
            </a:xfrm>
            <a:custGeom>
              <a:avLst/>
              <a:gdLst>
                <a:gd name="connsiteX0" fmla="*/ 647700 w 3209364"/>
                <a:gd name="connsiteY0" fmla="*/ 20170 h 2424952"/>
                <a:gd name="connsiteX1" fmla="*/ 2745441 w 3209364"/>
                <a:gd name="connsiteY1" fmla="*/ 221876 h 2424952"/>
                <a:gd name="connsiteX2" fmla="*/ 2974041 w 3209364"/>
                <a:gd name="connsiteY2" fmla="*/ 1351429 h 2424952"/>
                <a:gd name="connsiteX3" fmla="*/ 1333500 w 3209364"/>
                <a:gd name="connsiteY3" fmla="*/ 2373405 h 2424952"/>
                <a:gd name="connsiteX4" fmla="*/ 150159 w 3209364"/>
                <a:gd name="connsiteY4" fmla="*/ 1660711 h 2424952"/>
                <a:gd name="connsiteX5" fmla="*/ 432547 w 3209364"/>
                <a:gd name="connsiteY5" fmla="*/ 396688 h 2424952"/>
                <a:gd name="connsiteX0" fmla="*/ 647700 w 3209364"/>
                <a:gd name="connsiteY0" fmla="*/ 192075 h 2596857"/>
                <a:gd name="connsiteX1" fmla="*/ 1663134 w 3209364"/>
                <a:gd name="connsiteY1" fmla="*/ 33618 h 2596857"/>
                <a:gd name="connsiteX2" fmla="*/ 2745441 w 3209364"/>
                <a:gd name="connsiteY2" fmla="*/ 393781 h 2596857"/>
                <a:gd name="connsiteX3" fmla="*/ 2974041 w 3209364"/>
                <a:gd name="connsiteY3" fmla="*/ 1523334 h 2596857"/>
                <a:gd name="connsiteX4" fmla="*/ 1333500 w 3209364"/>
                <a:gd name="connsiteY4" fmla="*/ 2545310 h 2596857"/>
                <a:gd name="connsiteX5" fmla="*/ 150159 w 3209364"/>
                <a:gd name="connsiteY5" fmla="*/ 1832616 h 2596857"/>
                <a:gd name="connsiteX6" fmla="*/ 432547 w 3209364"/>
                <a:gd name="connsiteY6" fmla="*/ 568593 h 2596857"/>
                <a:gd name="connsiteX0" fmla="*/ 647700 w 3028798"/>
                <a:gd name="connsiteY0" fmla="*/ 192075 h 2624418"/>
                <a:gd name="connsiteX1" fmla="*/ 1663134 w 3028798"/>
                <a:gd name="connsiteY1" fmla="*/ 33618 h 2624418"/>
                <a:gd name="connsiteX2" fmla="*/ 2745441 w 3028798"/>
                <a:gd name="connsiteY2" fmla="*/ 393781 h 2624418"/>
                <a:gd name="connsiteX3" fmla="*/ 2974041 w 3028798"/>
                <a:gd name="connsiteY3" fmla="*/ 1523334 h 2624418"/>
                <a:gd name="connsiteX4" fmla="*/ 2416896 w 3028798"/>
                <a:gd name="connsiteY4" fmla="*/ 2307262 h 2624418"/>
                <a:gd name="connsiteX5" fmla="*/ 1333500 w 3028798"/>
                <a:gd name="connsiteY5" fmla="*/ 2545310 h 2624418"/>
                <a:gd name="connsiteX6" fmla="*/ 150159 w 3028798"/>
                <a:gd name="connsiteY6" fmla="*/ 1832616 h 2624418"/>
                <a:gd name="connsiteX7" fmla="*/ 432547 w 3028798"/>
                <a:gd name="connsiteY7" fmla="*/ 568593 h 2624418"/>
                <a:gd name="connsiteX0" fmla="*/ 647700 w 3943198"/>
                <a:gd name="connsiteY0" fmla="*/ 192075 h 2624418"/>
                <a:gd name="connsiteX1" fmla="*/ 1663134 w 3943198"/>
                <a:gd name="connsiteY1" fmla="*/ 33618 h 2624418"/>
                <a:gd name="connsiteX2" fmla="*/ 2745441 w 3943198"/>
                <a:gd name="connsiteY2" fmla="*/ 393781 h 2624418"/>
                <a:gd name="connsiteX3" fmla="*/ 3888441 w 3943198"/>
                <a:gd name="connsiteY3" fmla="*/ 1696329 h 2624418"/>
                <a:gd name="connsiteX4" fmla="*/ 2416896 w 3943198"/>
                <a:gd name="connsiteY4" fmla="*/ 2307262 h 2624418"/>
                <a:gd name="connsiteX5" fmla="*/ 1333500 w 3943198"/>
                <a:gd name="connsiteY5" fmla="*/ 2545310 h 2624418"/>
                <a:gd name="connsiteX6" fmla="*/ 150159 w 3943198"/>
                <a:gd name="connsiteY6" fmla="*/ 1832616 h 2624418"/>
                <a:gd name="connsiteX7" fmla="*/ 432547 w 3943198"/>
                <a:gd name="connsiteY7" fmla="*/ 568593 h 2624418"/>
                <a:gd name="connsiteX0" fmla="*/ 647700 w 4013220"/>
                <a:gd name="connsiteY0" fmla="*/ 181777 h 2614120"/>
                <a:gd name="connsiteX1" fmla="*/ 1663134 w 4013220"/>
                <a:gd name="connsiteY1" fmla="*/ 23320 h 2614120"/>
                <a:gd name="connsiteX2" fmla="*/ 3165570 w 4013220"/>
                <a:gd name="connsiteY2" fmla="*/ 321699 h 2614120"/>
                <a:gd name="connsiteX3" fmla="*/ 3888441 w 4013220"/>
                <a:gd name="connsiteY3" fmla="*/ 1686031 h 2614120"/>
                <a:gd name="connsiteX4" fmla="*/ 2416896 w 4013220"/>
                <a:gd name="connsiteY4" fmla="*/ 2296964 h 2614120"/>
                <a:gd name="connsiteX5" fmla="*/ 1333500 w 4013220"/>
                <a:gd name="connsiteY5" fmla="*/ 2535012 h 2614120"/>
                <a:gd name="connsiteX6" fmla="*/ 150159 w 4013220"/>
                <a:gd name="connsiteY6" fmla="*/ 1822318 h 2614120"/>
                <a:gd name="connsiteX7" fmla="*/ 432547 w 4013220"/>
                <a:gd name="connsiteY7" fmla="*/ 558295 h 2614120"/>
                <a:gd name="connsiteX0" fmla="*/ 647700 w 3916425"/>
                <a:gd name="connsiteY0" fmla="*/ 181777 h 2645011"/>
                <a:gd name="connsiteX1" fmla="*/ 1663134 w 3916425"/>
                <a:gd name="connsiteY1" fmla="*/ 23320 h 2645011"/>
                <a:gd name="connsiteX2" fmla="*/ 3165570 w 3916425"/>
                <a:gd name="connsiteY2" fmla="*/ 321699 h 2645011"/>
                <a:gd name="connsiteX3" fmla="*/ 3888441 w 3916425"/>
                <a:gd name="connsiteY3" fmla="*/ 1686031 h 2645011"/>
                <a:gd name="connsiteX4" fmla="*/ 2997664 w 3916425"/>
                <a:gd name="connsiteY4" fmla="*/ 2482315 h 2645011"/>
                <a:gd name="connsiteX5" fmla="*/ 1333500 w 3916425"/>
                <a:gd name="connsiteY5" fmla="*/ 2535012 h 2645011"/>
                <a:gd name="connsiteX6" fmla="*/ 150159 w 3916425"/>
                <a:gd name="connsiteY6" fmla="*/ 1822318 h 2645011"/>
                <a:gd name="connsiteX7" fmla="*/ 432547 w 3916425"/>
                <a:gd name="connsiteY7" fmla="*/ 558295 h 2645011"/>
                <a:gd name="connsiteX0" fmla="*/ 462349 w 3731074"/>
                <a:gd name="connsiteY0" fmla="*/ 181777 h 2645011"/>
                <a:gd name="connsiteX1" fmla="*/ 1477783 w 3731074"/>
                <a:gd name="connsiteY1" fmla="*/ 23320 h 2645011"/>
                <a:gd name="connsiteX2" fmla="*/ 2980219 w 3731074"/>
                <a:gd name="connsiteY2" fmla="*/ 321699 h 2645011"/>
                <a:gd name="connsiteX3" fmla="*/ 3703090 w 3731074"/>
                <a:gd name="connsiteY3" fmla="*/ 1686031 h 2645011"/>
                <a:gd name="connsiteX4" fmla="*/ 2812313 w 3731074"/>
                <a:gd name="connsiteY4" fmla="*/ 2482315 h 2645011"/>
                <a:gd name="connsiteX5" fmla="*/ 1148149 w 3731074"/>
                <a:gd name="connsiteY5" fmla="*/ 2535012 h 2645011"/>
                <a:gd name="connsiteX6" fmla="*/ 150159 w 3731074"/>
                <a:gd name="connsiteY6" fmla="*/ 1822318 h 2645011"/>
                <a:gd name="connsiteX7" fmla="*/ 247196 w 3731074"/>
                <a:gd name="connsiteY7" fmla="*/ 558295 h 2645011"/>
                <a:gd name="connsiteX0" fmla="*/ 356744 w 3608989"/>
                <a:gd name="connsiteY0" fmla="*/ 229202 h 2582091"/>
                <a:gd name="connsiteX1" fmla="*/ 1382226 w 3608989"/>
                <a:gd name="connsiteY1" fmla="*/ 406 h 2582091"/>
                <a:gd name="connsiteX2" fmla="*/ 2884662 w 3608989"/>
                <a:gd name="connsiteY2" fmla="*/ 298785 h 2582091"/>
                <a:gd name="connsiteX3" fmla="*/ 3607533 w 3608989"/>
                <a:gd name="connsiteY3" fmla="*/ 1663117 h 2582091"/>
                <a:gd name="connsiteX4" fmla="*/ 2716756 w 3608989"/>
                <a:gd name="connsiteY4" fmla="*/ 2459401 h 2582091"/>
                <a:gd name="connsiteX5" fmla="*/ 1052592 w 3608989"/>
                <a:gd name="connsiteY5" fmla="*/ 2512098 h 2582091"/>
                <a:gd name="connsiteX6" fmla="*/ 54602 w 3608989"/>
                <a:gd name="connsiteY6" fmla="*/ 1799404 h 2582091"/>
                <a:gd name="connsiteX7" fmla="*/ 151639 w 3608989"/>
                <a:gd name="connsiteY7" fmla="*/ 535381 h 2582091"/>
                <a:gd name="connsiteX0" fmla="*/ 356744 w 3608989"/>
                <a:gd name="connsiteY0" fmla="*/ 229573 h 2582462"/>
                <a:gd name="connsiteX1" fmla="*/ 1382226 w 3608989"/>
                <a:gd name="connsiteY1" fmla="*/ 777 h 2582462"/>
                <a:gd name="connsiteX2" fmla="*/ 2884662 w 3608989"/>
                <a:gd name="connsiteY2" fmla="*/ 299156 h 2582462"/>
                <a:gd name="connsiteX3" fmla="*/ 3607533 w 3608989"/>
                <a:gd name="connsiteY3" fmla="*/ 1663488 h 2582462"/>
                <a:gd name="connsiteX4" fmla="*/ 2716756 w 3608989"/>
                <a:gd name="connsiteY4" fmla="*/ 2459772 h 2582462"/>
                <a:gd name="connsiteX5" fmla="*/ 1052592 w 3608989"/>
                <a:gd name="connsiteY5" fmla="*/ 2512469 h 2582462"/>
                <a:gd name="connsiteX6" fmla="*/ 54602 w 3608989"/>
                <a:gd name="connsiteY6" fmla="*/ 1799775 h 2582462"/>
                <a:gd name="connsiteX7" fmla="*/ 151639 w 3608989"/>
                <a:gd name="connsiteY7" fmla="*/ 535752 h 2582462"/>
                <a:gd name="connsiteX0" fmla="*/ 356744 w 3608611"/>
                <a:gd name="connsiteY0" fmla="*/ 219590 h 2572479"/>
                <a:gd name="connsiteX1" fmla="*/ 2246384 w 3608611"/>
                <a:gd name="connsiteY1" fmla="*/ 842 h 2572479"/>
                <a:gd name="connsiteX2" fmla="*/ 2884662 w 3608611"/>
                <a:gd name="connsiteY2" fmla="*/ 289173 h 2572479"/>
                <a:gd name="connsiteX3" fmla="*/ 3607533 w 3608611"/>
                <a:gd name="connsiteY3" fmla="*/ 1653505 h 2572479"/>
                <a:gd name="connsiteX4" fmla="*/ 2716756 w 3608611"/>
                <a:gd name="connsiteY4" fmla="*/ 2449789 h 2572479"/>
                <a:gd name="connsiteX5" fmla="*/ 1052592 w 3608611"/>
                <a:gd name="connsiteY5" fmla="*/ 2502486 h 2572479"/>
                <a:gd name="connsiteX6" fmla="*/ 54602 w 3608611"/>
                <a:gd name="connsiteY6" fmla="*/ 1789792 h 2572479"/>
                <a:gd name="connsiteX7" fmla="*/ 151639 w 3608611"/>
                <a:gd name="connsiteY7" fmla="*/ 525769 h 2572479"/>
                <a:gd name="connsiteX0" fmla="*/ 356744 w 3763165"/>
                <a:gd name="connsiteY0" fmla="*/ 262379 h 2615268"/>
                <a:gd name="connsiteX1" fmla="*/ 2246384 w 3763165"/>
                <a:gd name="connsiteY1" fmla="*/ 43631 h 2615268"/>
                <a:gd name="connsiteX2" fmla="*/ 3628240 w 3763165"/>
                <a:gd name="connsiteY2" fmla="*/ 1115733 h 2615268"/>
                <a:gd name="connsiteX3" fmla="*/ 3607533 w 3763165"/>
                <a:gd name="connsiteY3" fmla="*/ 1696294 h 2615268"/>
                <a:gd name="connsiteX4" fmla="*/ 2716756 w 3763165"/>
                <a:gd name="connsiteY4" fmla="*/ 2492578 h 2615268"/>
                <a:gd name="connsiteX5" fmla="*/ 1052592 w 3763165"/>
                <a:gd name="connsiteY5" fmla="*/ 2545275 h 2615268"/>
                <a:gd name="connsiteX6" fmla="*/ 54602 w 3763165"/>
                <a:gd name="connsiteY6" fmla="*/ 1832581 h 2615268"/>
                <a:gd name="connsiteX7" fmla="*/ 151639 w 3763165"/>
                <a:gd name="connsiteY7" fmla="*/ 568558 h 2615268"/>
                <a:gd name="connsiteX0" fmla="*/ 356744 w 3659887"/>
                <a:gd name="connsiteY0" fmla="*/ 262379 h 2585060"/>
                <a:gd name="connsiteX1" fmla="*/ 2246384 w 3659887"/>
                <a:gd name="connsiteY1" fmla="*/ 43631 h 2585060"/>
                <a:gd name="connsiteX2" fmla="*/ 3628240 w 3659887"/>
                <a:gd name="connsiteY2" fmla="*/ 1115733 h 2585060"/>
                <a:gd name="connsiteX3" fmla="*/ 3175454 w 3659887"/>
                <a:gd name="connsiteY3" fmla="*/ 2480066 h 2585060"/>
                <a:gd name="connsiteX4" fmla="*/ 2716756 w 3659887"/>
                <a:gd name="connsiteY4" fmla="*/ 2492578 h 2585060"/>
                <a:gd name="connsiteX5" fmla="*/ 1052592 w 3659887"/>
                <a:gd name="connsiteY5" fmla="*/ 2545275 h 2585060"/>
                <a:gd name="connsiteX6" fmla="*/ 54602 w 3659887"/>
                <a:gd name="connsiteY6" fmla="*/ 1832581 h 2585060"/>
                <a:gd name="connsiteX7" fmla="*/ 151639 w 3659887"/>
                <a:gd name="connsiteY7" fmla="*/ 568558 h 2585060"/>
                <a:gd name="connsiteX0" fmla="*/ 356744 w 3687052"/>
                <a:gd name="connsiteY0" fmla="*/ 262379 h 2784855"/>
                <a:gd name="connsiteX1" fmla="*/ 2246384 w 3687052"/>
                <a:gd name="connsiteY1" fmla="*/ 43631 h 2784855"/>
                <a:gd name="connsiteX2" fmla="*/ 3628240 w 3687052"/>
                <a:gd name="connsiteY2" fmla="*/ 1115733 h 2784855"/>
                <a:gd name="connsiteX3" fmla="*/ 3175454 w 3687052"/>
                <a:gd name="connsiteY3" fmla="*/ 2480066 h 2784855"/>
                <a:gd name="connsiteX4" fmla="*/ 887956 w 3687052"/>
                <a:gd name="connsiteY4" fmla="*/ 2783981 h 2784855"/>
                <a:gd name="connsiteX5" fmla="*/ 1052592 w 3687052"/>
                <a:gd name="connsiteY5" fmla="*/ 2545275 h 2784855"/>
                <a:gd name="connsiteX6" fmla="*/ 54602 w 3687052"/>
                <a:gd name="connsiteY6" fmla="*/ 1832581 h 2784855"/>
                <a:gd name="connsiteX7" fmla="*/ 151639 w 3687052"/>
                <a:gd name="connsiteY7" fmla="*/ 568558 h 2784855"/>
                <a:gd name="connsiteX0" fmla="*/ 356744 w 3687052"/>
                <a:gd name="connsiteY0" fmla="*/ 262379 h 2821281"/>
                <a:gd name="connsiteX1" fmla="*/ 2246384 w 3687052"/>
                <a:gd name="connsiteY1" fmla="*/ 43631 h 2821281"/>
                <a:gd name="connsiteX2" fmla="*/ 3628240 w 3687052"/>
                <a:gd name="connsiteY2" fmla="*/ 1115733 h 2821281"/>
                <a:gd name="connsiteX3" fmla="*/ 3175454 w 3687052"/>
                <a:gd name="connsiteY3" fmla="*/ 2480066 h 2821281"/>
                <a:gd name="connsiteX4" fmla="*/ 887956 w 3687052"/>
                <a:gd name="connsiteY4" fmla="*/ 2783981 h 2821281"/>
                <a:gd name="connsiteX5" fmla="*/ 54602 w 3687052"/>
                <a:gd name="connsiteY5" fmla="*/ 1832581 h 2821281"/>
                <a:gd name="connsiteX6" fmla="*/ 151639 w 3687052"/>
                <a:gd name="connsiteY6" fmla="*/ 568558 h 2821281"/>
                <a:gd name="connsiteX0" fmla="*/ 356744 w 3687052"/>
                <a:gd name="connsiteY0" fmla="*/ 262379 h 2821281"/>
                <a:gd name="connsiteX1" fmla="*/ 2246384 w 3687052"/>
                <a:gd name="connsiteY1" fmla="*/ 43631 h 2821281"/>
                <a:gd name="connsiteX2" fmla="*/ 3628240 w 3687052"/>
                <a:gd name="connsiteY2" fmla="*/ 1115733 h 2821281"/>
                <a:gd name="connsiteX3" fmla="*/ 3175454 w 3687052"/>
                <a:gd name="connsiteY3" fmla="*/ 2480066 h 2821281"/>
                <a:gd name="connsiteX4" fmla="*/ 887956 w 3687052"/>
                <a:gd name="connsiteY4" fmla="*/ 2783981 h 2821281"/>
                <a:gd name="connsiteX5" fmla="*/ 54602 w 3687052"/>
                <a:gd name="connsiteY5" fmla="*/ 1832581 h 2821281"/>
                <a:gd name="connsiteX6" fmla="*/ 151639 w 3687052"/>
                <a:gd name="connsiteY6" fmla="*/ 568558 h 2821281"/>
                <a:gd name="connsiteX0" fmla="*/ 356744 w 3687052"/>
                <a:gd name="connsiteY0" fmla="*/ 218748 h 2777650"/>
                <a:gd name="connsiteX1" fmla="*/ 2246384 w 3687052"/>
                <a:gd name="connsiteY1" fmla="*/ 0 h 2777650"/>
                <a:gd name="connsiteX2" fmla="*/ 3628240 w 3687052"/>
                <a:gd name="connsiteY2" fmla="*/ 1072102 h 2777650"/>
                <a:gd name="connsiteX3" fmla="*/ 3175454 w 3687052"/>
                <a:gd name="connsiteY3" fmla="*/ 2436435 h 2777650"/>
                <a:gd name="connsiteX4" fmla="*/ 887956 w 3687052"/>
                <a:gd name="connsiteY4" fmla="*/ 2740350 h 2777650"/>
                <a:gd name="connsiteX5" fmla="*/ 54602 w 3687052"/>
                <a:gd name="connsiteY5" fmla="*/ 1788950 h 2777650"/>
                <a:gd name="connsiteX6" fmla="*/ 151639 w 3687052"/>
                <a:gd name="connsiteY6" fmla="*/ 524927 h 2777650"/>
                <a:gd name="connsiteX0" fmla="*/ 302142 w 3632450"/>
                <a:gd name="connsiteY0" fmla="*/ 218748 h 2777650"/>
                <a:gd name="connsiteX1" fmla="*/ 2191782 w 3632450"/>
                <a:gd name="connsiteY1" fmla="*/ 0 h 2777650"/>
                <a:gd name="connsiteX2" fmla="*/ 3573638 w 3632450"/>
                <a:gd name="connsiteY2" fmla="*/ 1072102 h 2777650"/>
                <a:gd name="connsiteX3" fmla="*/ 3120852 w 3632450"/>
                <a:gd name="connsiteY3" fmla="*/ 2436435 h 2777650"/>
                <a:gd name="connsiteX4" fmla="*/ 833354 w 3632450"/>
                <a:gd name="connsiteY4" fmla="*/ 2740350 h 2777650"/>
                <a:gd name="connsiteX5" fmla="*/ 0 w 3632450"/>
                <a:gd name="connsiteY5" fmla="*/ 1788950 h 2777650"/>
                <a:gd name="connsiteX6" fmla="*/ 97037 w 3632450"/>
                <a:gd name="connsiteY6" fmla="*/ 524927 h 2777650"/>
                <a:gd name="connsiteX0" fmla="*/ 302142 w 3632450"/>
                <a:gd name="connsiteY0" fmla="*/ 218748 h 2777650"/>
                <a:gd name="connsiteX1" fmla="*/ 2191782 w 3632450"/>
                <a:gd name="connsiteY1" fmla="*/ 0 h 2777650"/>
                <a:gd name="connsiteX2" fmla="*/ 3573638 w 3632450"/>
                <a:gd name="connsiteY2" fmla="*/ 1072102 h 2777650"/>
                <a:gd name="connsiteX3" fmla="*/ 3120852 w 3632450"/>
                <a:gd name="connsiteY3" fmla="*/ 2436435 h 2777650"/>
                <a:gd name="connsiteX4" fmla="*/ 833354 w 3632450"/>
                <a:gd name="connsiteY4" fmla="*/ 2740350 h 2777650"/>
                <a:gd name="connsiteX5" fmla="*/ 0 w 3632450"/>
                <a:gd name="connsiteY5" fmla="*/ 1788950 h 2777650"/>
                <a:gd name="connsiteX6" fmla="*/ 97037 w 3632450"/>
                <a:gd name="connsiteY6" fmla="*/ 524927 h 2777650"/>
                <a:gd name="connsiteX0" fmla="*/ 302142 w 3632450"/>
                <a:gd name="connsiteY0" fmla="*/ 218748 h 2740350"/>
                <a:gd name="connsiteX1" fmla="*/ 2191782 w 3632450"/>
                <a:gd name="connsiteY1" fmla="*/ 0 h 2740350"/>
                <a:gd name="connsiteX2" fmla="*/ 3573638 w 3632450"/>
                <a:gd name="connsiteY2" fmla="*/ 1072102 h 2740350"/>
                <a:gd name="connsiteX3" fmla="*/ 3120852 w 3632450"/>
                <a:gd name="connsiteY3" fmla="*/ 2436435 h 2740350"/>
                <a:gd name="connsiteX4" fmla="*/ 833354 w 3632450"/>
                <a:gd name="connsiteY4" fmla="*/ 2740350 h 2740350"/>
                <a:gd name="connsiteX5" fmla="*/ 0 w 3632450"/>
                <a:gd name="connsiteY5" fmla="*/ 1788950 h 2740350"/>
                <a:gd name="connsiteX6" fmla="*/ 97037 w 3632450"/>
                <a:gd name="connsiteY6" fmla="*/ 524927 h 2740350"/>
                <a:gd name="connsiteX0" fmla="*/ 302142 w 3573638"/>
                <a:gd name="connsiteY0" fmla="*/ 218748 h 2740350"/>
                <a:gd name="connsiteX1" fmla="*/ 2191782 w 3573638"/>
                <a:gd name="connsiteY1" fmla="*/ 0 h 2740350"/>
                <a:gd name="connsiteX2" fmla="*/ 3573638 w 3573638"/>
                <a:gd name="connsiteY2" fmla="*/ 1072102 h 2740350"/>
                <a:gd name="connsiteX3" fmla="*/ 3120852 w 3573638"/>
                <a:gd name="connsiteY3" fmla="*/ 2436435 h 2740350"/>
                <a:gd name="connsiteX4" fmla="*/ 833354 w 3573638"/>
                <a:gd name="connsiteY4" fmla="*/ 2740350 h 2740350"/>
                <a:gd name="connsiteX5" fmla="*/ 0 w 3573638"/>
                <a:gd name="connsiteY5" fmla="*/ 1788950 h 2740350"/>
                <a:gd name="connsiteX6" fmla="*/ 97037 w 3573638"/>
                <a:gd name="connsiteY6" fmla="*/ 524927 h 2740350"/>
                <a:gd name="connsiteX0" fmla="*/ 302142 w 3592427"/>
                <a:gd name="connsiteY0" fmla="*/ 299134 h 2820736"/>
                <a:gd name="connsiteX1" fmla="*/ 2453039 w 3592427"/>
                <a:gd name="connsiteY1" fmla="*/ 0 h 2820736"/>
                <a:gd name="connsiteX2" fmla="*/ 3573638 w 3592427"/>
                <a:gd name="connsiteY2" fmla="*/ 1152488 h 2820736"/>
                <a:gd name="connsiteX3" fmla="*/ 3120852 w 3592427"/>
                <a:gd name="connsiteY3" fmla="*/ 2516821 h 2820736"/>
                <a:gd name="connsiteX4" fmla="*/ 833354 w 3592427"/>
                <a:gd name="connsiteY4" fmla="*/ 2820736 h 2820736"/>
                <a:gd name="connsiteX5" fmla="*/ 0 w 3592427"/>
                <a:gd name="connsiteY5" fmla="*/ 1869336 h 2820736"/>
                <a:gd name="connsiteX6" fmla="*/ 97037 w 3592427"/>
                <a:gd name="connsiteY6" fmla="*/ 605313 h 2820736"/>
                <a:gd name="connsiteX0" fmla="*/ 302142 w 3583853"/>
                <a:gd name="connsiteY0" fmla="*/ 313518 h 2835120"/>
                <a:gd name="connsiteX1" fmla="*/ 2453039 w 3583853"/>
                <a:gd name="connsiteY1" fmla="*/ 14384 h 2835120"/>
                <a:gd name="connsiteX2" fmla="*/ 3353995 w 3583853"/>
                <a:gd name="connsiteY2" fmla="*/ 797204 h 2835120"/>
                <a:gd name="connsiteX3" fmla="*/ 3573638 w 3583853"/>
                <a:gd name="connsiteY3" fmla="*/ 1166872 h 2835120"/>
                <a:gd name="connsiteX4" fmla="*/ 3120852 w 3583853"/>
                <a:gd name="connsiteY4" fmla="*/ 2531205 h 2835120"/>
                <a:gd name="connsiteX5" fmla="*/ 833354 w 3583853"/>
                <a:gd name="connsiteY5" fmla="*/ 2835120 h 2835120"/>
                <a:gd name="connsiteX6" fmla="*/ 0 w 3583853"/>
                <a:gd name="connsiteY6" fmla="*/ 1883720 h 2835120"/>
                <a:gd name="connsiteX7" fmla="*/ 97037 w 3583853"/>
                <a:gd name="connsiteY7" fmla="*/ 619697 h 2835120"/>
                <a:gd name="connsiteX0" fmla="*/ 302142 w 3573638"/>
                <a:gd name="connsiteY0" fmla="*/ 333286 h 2854888"/>
                <a:gd name="connsiteX1" fmla="*/ 2453039 w 3573638"/>
                <a:gd name="connsiteY1" fmla="*/ 34152 h 2854888"/>
                <a:gd name="connsiteX2" fmla="*/ 3573638 w 3573638"/>
                <a:gd name="connsiteY2" fmla="*/ 1186640 h 2854888"/>
                <a:gd name="connsiteX3" fmla="*/ 3120852 w 3573638"/>
                <a:gd name="connsiteY3" fmla="*/ 2550973 h 2854888"/>
                <a:gd name="connsiteX4" fmla="*/ 833354 w 3573638"/>
                <a:gd name="connsiteY4" fmla="*/ 2854888 h 2854888"/>
                <a:gd name="connsiteX5" fmla="*/ 0 w 3573638"/>
                <a:gd name="connsiteY5" fmla="*/ 1903488 h 2854888"/>
                <a:gd name="connsiteX6" fmla="*/ 97037 w 3573638"/>
                <a:gd name="connsiteY6" fmla="*/ 639465 h 2854888"/>
                <a:gd name="connsiteX0" fmla="*/ 302142 w 3573638"/>
                <a:gd name="connsiteY0" fmla="*/ 333286 h 2854888"/>
                <a:gd name="connsiteX1" fmla="*/ 2453039 w 3573638"/>
                <a:gd name="connsiteY1" fmla="*/ 34152 h 2854888"/>
                <a:gd name="connsiteX2" fmla="*/ 3573638 w 3573638"/>
                <a:gd name="connsiteY2" fmla="*/ 1186640 h 2854888"/>
                <a:gd name="connsiteX3" fmla="*/ 3120852 w 3573638"/>
                <a:gd name="connsiteY3" fmla="*/ 2550973 h 2854888"/>
                <a:gd name="connsiteX4" fmla="*/ 833354 w 3573638"/>
                <a:gd name="connsiteY4" fmla="*/ 2854888 h 2854888"/>
                <a:gd name="connsiteX5" fmla="*/ 0 w 3573638"/>
                <a:gd name="connsiteY5" fmla="*/ 1903488 h 2854888"/>
                <a:gd name="connsiteX6" fmla="*/ 97037 w 3573638"/>
                <a:gd name="connsiteY6" fmla="*/ 639465 h 2854888"/>
                <a:gd name="connsiteX0" fmla="*/ 302142 w 3573638"/>
                <a:gd name="connsiteY0" fmla="*/ 299134 h 2820736"/>
                <a:gd name="connsiteX1" fmla="*/ 2453039 w 3573638"/>
                <a:gd name="connsiteY1" fmla="*/ 0 h 2820736"/>
                <a:gd name="connsiteX2" fmla="*/ 3573638 w 3573638"/>
                <a:gd name="connsiteY2" fmla="*/ 1152488 h 2820736"/>
                <a:gd name="connsiteX3" fmla="*/ 3120852 w 3573638"/>
                <a:gd name="connsiteY3" fmla="*/ 2516821 h 2820736"/>
                <a:gd name="connsiteX4" fmla="*/ 833354 w 3573638"/>
                <a:gd name="connsiteY4" fmla="*/ 2820736 h 2820736"/>
                <a:gd name="connsiteX5" fmla="*/ 0 w 3573638"/>
                <a:gd name="connsiteY5" fmla="*/ 1869336 h 2820736"/>
                <a:gd name="connsiteX6" fmla="*/ 97037 w 3573638"/>
                <a:gd name="connsiteY6" fmla="*/ 605313 h 2820736"/>
                <a:gd name="connsiteX0" fmla="*/ 302142 w 3595696"/>
                <a:gd name="connsiteY0" fmla="*/ 349375 h 2870977"/>
                <a:gd name="connsiteX1" fmla="*/ 2382700 w 3595696"/>
                <a:gd name="connsiteY1" fmla="*/ 0 h 2870977"/>
                <a:gd name="connsiteX2" fmla="*/ 3573638 w 3595696"/>
                <a:gd name="connsiteY2" fmla="*/ 1202729 h 2870977"/>
                <a:gd name="connsiteX3" fmla="*/ 3120852 w 3595696"/>
                <a:gd name="connsiteY3" fmla="*/ 2567062 h 2870977"/>
                <a:gd name="connsiteX4" fmla="*/ 833354 w 3595696"/>
                <a:gd name="connsiteY4" fmla="*/ 2870977 h 2870977"/>
                <a:gd name="connsiteX5" fmla="*/ 0 w 3595696"/>
                <a:gd name="connsiteY5" fmla="*/ 1919577 h 2870977"/>
                <a:gd name="connsiteX6" fmla="*/ 97037 w 3595696"/>
                <a:gd name="connsiteY6" fmla="*/ 655554 h 2870977"/>
                <a:gd name="connsiteX0" fmla="*/ 302142 w 3573638"/>
                <a:gd name="connsiteY0" fmla="*/ 349375 h 2870977"/>
                <a:gd name="connsiteX1" fmla="*/ 2382700 w 3573638"/>
                <a:gd name="connsiteY1" fmla="*/ 0 h 2870977"/>
                <a:gd name="connsiteX2" fmla="*/ 3573638 w 3573638"/>
                <a:gd name="connsiteY2" fmla="*/ 1202729 h 2870977"/>
                <a:gd name="connsiteX3" fmla="*/ 3120852 w 3573638"/>
                <a:gd name="connsiteY3" fmla="*/ 2567062 h 2870977"/>
                <a:gd name="connsiteX4" fmla="*/ 833354 w 3573638"/>
                <a:gd name="connsiteY4" fmla="*/ 2870977 h 2870977"/>
                <a:gd name="connsiteX5" fmla="*/ 0 w 3573638"/>
                <a:gd name="connsiteY5" fmla="*/ 1919577 h 2870977"/>
                <a:gd name="connsiteX6" fmla="*/ 97037 w 3573638"/>
                <a:gd name="connsiteY6" fmla="*/ 655554 h 2870977"/>
                <a:gd name="connsiteX0" fmla="*/ 302142 w 3754509"/>
                <a:gd name="connsiteY0" fmla="*/ 390869 h 2912471"/>
                <a:gd name="connsiteX1" fmla="*/ 2382700 w 3754509"/>
                <a:gd name="connsiteY1" fmla="*/ 41494 h 2912471"/>
                <a:gd name="connsiteX2" fmla="*/ 3754509 w 3754509"/>
                <a:gd name="connsiteY2" fmla="*/ 1415045 h 2912471"/>
                <a:gd name="connsiteX3" fmla="*/ 3120852 w 3754509"/>
                <a:gd name="connsiteY3" fmla="*/ 2608556 h 2912471"/>
                <a:gd name="connsiteX4" fmla="*/ 833354 w 3754509"/>
                <a:gd name="connsiteY4" fmla="*/ 2912471 h 2912471"/>
                <a:gd name="connsiteX5" fmla="*/ 0 w 3754509"/>
                <a:gd name="connsiteY5" fmla="*/ 1961071 h 2912471"/>
                <a:gd name="connsiteX6" fmla="*/ 97037 w 3754509"/>
                <a:gd name="connsiteY6" fmla="*/ 697048 h 2912471"/>
                <a:gd name="connsiteX0" fmla="*/ 302142 w 3770233"/>
                <a:gd name="connsiteY0" fmla="*/ 390869 h 2980795"/>
                <a:gd name="connsiteX1" fmla="*/ 2382700 w 3770233"/>
                <a:gd name="connsiteY1" fmla="*/ 41494 h 2980795"/>
                <a:gd name="connsiteX2" fmla="*/ 3754509 w 3770233"/>
                <a:gd name="connsiteY2" fmla="*/ 1415045 h 2980795"/>
                <a:gd name="connsiteX3" fmla="*/ 2980175 w 3770233"/>
                <a:gd name="connsiteY3" fmla="*/ 2739185 h 2980795"/>
                <a:gd name="connsiteX4" fmla="*/ 833354 w 3770233"/>
                <a:gd name="connsiteY4" fmla="*/ 2912471 h 2980795"/>
                <a:gd name="connsiteX5" fmla="*/ 0 w 3770233"/>
                <a:gd name="connsiteY5" fmla="*/ 1961071 h 2980795"/>
                <a:gd name="connsiteX6" fmla="*/ 97037 w 3770233"/>
                <a:gd name="connsiteY6" fmla="*/ 697048 h 2980795"/>
                <a:gd name="connsiteX0" fmla="*/ 302142 w 3770981"/>
                <a:gd name="connsiteY0" fmla="*/ 390869 h 2937614"/>
                <a:gd name="connsiteX1" fmla="*/ 2382700 w 3770981"/>
                <a:gd name="connsiteY1" fmla="*/ 41494 h 2937614"/>
                <a:gd name="connsiteX2" fmla="*/ 3754509 w 3770981"/>
                <a:gd name="connsiteY2" fmla="*/ 1415045 h 2937614"/>
                <a:gd name="connsiteX3" fmla="*/ 2980175 w 3770981"/>
                <a:gd name="connsiteY3" fmla="*/ 2739185 h 2937614"/>
                <a:gd name="connsiteX4" fmla="*/ 692677 w 3770981"/>
                <a:gd name="connsiteY4" fmla="*/ 2852181 h 2937614"/>
                <a:gd name="connsiteX5" fmla="*/ 0 w 3770981"/>
                <a:gd name="connsiteY5" fmla="*/ 1961071 h 2937614"/>
                <a:gd name="connsiteX6" fmla="*/ 97037 w 3770981"/>
                <a:gd name="connsiteY6" fmla="*/ 697048 h 2937614"/>
                <a:gd name="connsiteX0" fmla="*/ 543302 w 4012141"/>
                <a:gd name="connsiteY0" fmla="*/ 390869 h 2943312"/>
                <a:gd name="connsiteX1" fmla="*/ 2623860 w 4012141"/>
                <a:gd name="connsiteY1" fmla="*/ 41494 h 2943312"/>
                <a:gd name="connsiteX2" fmla="*/ 3995669 w 4012141"/>
                <a:gd name="connsiteY2" fmla="*/ 1415045 h 2943312"/>
                <a:gd name="connsiteX3" fmla="*/ 3221335 w 4012141"/>
                <a:gd name="connsiteY3" fmla="*/ 2739185 h 2943312"/>
                <a:gd name="connsiteX4" fmla="*/ 933837 w 4012141"/>
                <a:gd name="connsiteY4" fmla="*/ 2852181 h 2943312"/>
                <a:gd name="connsiteX5" fmla="*/ 0 w 4012141"/>
                <a:gd name="connsiteY5" fmla="*/ 1880684 h 2943312"/>
                <a:gd name="connsiteX6" fmla="*/ 338197 w 4012141"/>
                <a:gd name="connsiteY6" fmla="*/ 697048 h 2943312"/>
                <a:gd name="connsiteX0" fmla="*/ 543302 w 4012141"/>
                <a:gd name="connsiteY0" fmla="*/ 390869 h 2943312"/>
                <a:gd name="connsiteX1" fmla="*/ 2623860 w 4012141"/>
                <a:gd name="connsiteY1" fmla="*/ 41494 h 2943312"/>
                <a:gd name="connsiteX2" fmla="*/ 3995669 w 4012141"/>
                <a:gd name="connsiteY2" fmla="*/ 1415045 h 2943312"/>
                <a:gd name="connsiteX3" fmla="*/ 3221335 w 4012141"/>
                <a:gd name="connsiteY3" fmla="*/ 2739185 h 2943312"/>
                <a:gd name="connsiteX4" fmla="*/ 933837 w 4012141"/>
                <a:gd name="connsiteY4" fmla="*/ 2852181 h 2943312"/>
                <a:gd name="connsiteX5" fmla="*/ 0 w 4012141"/>
                <a:gd name="connsiteY5" fmla="*/ 1880684 h 2943312"/>
                <a:gd name="connsiteX6" fmla="*/ 448729 w 4012141"/>
                <a:gd name="connsiteY6" fmla="*/ 465936 h 2943312"/>
                <a:gd name="connsiteX0" fmla="*/ 543302 w 4012141"/>
                <a:gd name="connsiteY0" fmla="*/ 349375 h 2901818"/>
                <a:gd name="connsiteX1" fmla="*/ 2623860 w 4012141"/>
                <a:gd name="connsiteY1" fmla="*/ 0 h 2901818"/>
                <a:gd name="connsiteX2" fmla="*/ 3995669 w 4012141"/>
                <a:gd name="connsiteY2" fmla="*/ 1373551 h 2901818"/>
                <a:gd name="connsiteX3" fmla="*/ 3221335 w 4012141"/>
                <a:gd name="connsiteY3" fmla="*/ 2697691 h 2901818"/>
                <a:gd name="connsiteX4" fmla="*/ 933837 w 4012141"/>
                <a:gd name="connsiteY4" fmla="*/ 2810687 h 2901818"/>
                <a:gd name="connsiteX5" fmla="*/ 0 w 4012141"/>
                <a:gd name="connsiteY5" fmla="*/ 1839190 h 2901818"/>
                <a:gd name="connsiteX6" fmla="*/ 448729 w 4012141"/>
                <a:gd name="connsiteY6" fmla="*/ 424442 h 2901818"/>
                <a:gd name="connsiteX0" fmla="*/ 543302 w 3995669"/>
                <a:gd name="connsiteY0" fmla="*/ 349375 h 2901818"/>
                <a:gd name="connsiteX1" fmla="*/ 2623860 w 3995669"/>
                <a:gd name="connsiteY1" fmla="*/ 0 h 2901818"/>
                <a:gd name="connsiteX2" fmla="*/ 3995669 w 3995669"/>
                <a:gd name="connsiteY2" fmla="*/ 1373551 h 2901818"/>
                <a:gd name="connsiteX3" fmla="*/ 3221335 w 3995669"/>
                <a:gd name="connsiteY3" fmla="*/ 2697691 h 2901818"/>
                <a:gd name="connsiteX4" fmla="*/ 933837 w 3995669"/>
                <a:gd name="connsiteY4" fmla="*/ 2810687 h 2901818"/>
                <a:gd name="connsiteX5" fmla="*/ 0 w 3995669"/>
                <a:gd name="connsiteY5" fmla="*/ 1839190 h 2901818"/>
                <a:gd name="connsiteX6" fmla="*/ 448729 w 3995669"/>
                <a:gd name="connsiteY6" fmla="*/ 424442 h 2901818"/>
                <a:gd name="connsiteX0" fmla="*/ 543302 w 3995669"/>
                <a:gd name="connsiteY0" fmla="*/ 349375 h 2810687"/>
                <a:gd name="connsiteX1" fmla="*/ 2623860 w 3995669"/>
                <a:gd name="connsiteY1" fmla="*/ 0 h 2810687"/>
                <a:gd name="connsiteX2" fmla="*/ 3995669 w 3995669"/>
                <a:gd name="connsiteY2" fmla="*/ 1373551 h 2810687"/>
                <a:gd name="connsiteX3" fmla="*/ 3221335 w 3995669"/>
                <a:gd name="connsiteY3" fmla="*/ 2697691 h 2810687"/>
                <a:gd name="connsiteX4" fmla="*/ 933837 w 3995669"/>
                <a:gd name="connsiteY4" fmla="*/ 2810687 h 2810687"/>
                <a:gd name="connsiteX5" fmla="*/ 0 w 3995669"/>
                <a:gd name="connsiteY5" fmla="*/ 1839190 h 2810687"/>
                <a:gd name="connsiteX6" fmla="*/ 448729 w 3995669"/>
                <a:gd name="connsiteY6" fmla="*/ 424442 h 2810687"/>
                <a:gd name="connsiteX0" fmla="*/ 543302 w 3995669"/>
                <a:gd name="connsiteY0" fmla="*/ 349375 h 2813723"/>
                <a:gd name="connsiteX1" fmla="*/ 2623860 w 3995669"/>
                <a:gd name="connsiteY1" fmla="*/ 0 h 2813723"/>
                <a:gd name="connsiteX2" fmla="*/ 3995669 w 3995669"/>
                <a:gd name="connsiteY2" fmla="*/ 1373551 h 2813723"/>
                <a:gd name="connsiteX3" fmla="*/ 3221335 w 3995669"/>
                <a:gd name="connsiteY3" fmla="*/ 2697691 h 2813723"/>
                <a:gd name="connsiteX4" fmla="*/ 933837 w 3995669"/>
                <a:gd name="connsiteY4" fmla="*/ 2810687 h 2813723"/>
                <a:gd name="connsiteX5" fmla="*/ 520360 w 3995669"/>
                <a:gd name="connsiteY5" fmla="*/ 2569753 h 2813723"/>
                <a:gd name="connsiteX6" fmla="*/ 0 w 3995669"/>
                <a:gd name="connsiteY6" fmla="*/ 1839190 h 2813723"/>
                <a:gd name="connsiteX7" fmla="*/ 448729 w 3995669"/>
                <a:gd name="connsiteY7" fmla="*/ 424442 h 2813723"/>
                <a:gd name="connsiteX0" fmla="*/ 543302 w 3995669"/>
                <a:gd name="connsiteY0" fmla="*/ 349375 h 2858738"/>
                <a:gd name="connsiteX1" fmla="*/ 2623860 w 3995669"/>
                <a:gd name="connsiteY1" fmla="*/ 0 h 2858738"/>
                <a:gd name="connsiteX2" fmla="*/ 3995669 w 3995669"/>
                <a:gd name="connsiteY2" fmla="*/ 1373551 h 2858738"/>
                <a:gd name="connsiteX3" fmla="*/ 3221335 w 3995669"/>
                <a:gd name="connsiteY3" fmla="*/ 2697691 h 2858738"/>
                <a:gd name="connsiteX4" fmla="*/ 933837 w 3995669"/>
                <a:gd name="connsiteY4" fmla="*/ 2810687 h 2858738"/>
                <a:gd name="connsiteX5" fmla="*/ 0 w 3995669"/>
                <a:gd name="connsiteY5" fmla="*/ 1839190 h 2858738"/>
                <a:gd name="connsiteX6" fmla="*/ 448729 w 3995669"/>
                <a:gd name="connsiteY6" fmla="*/ 424442 h 2858738"/>
                <a:gd name="connsiteX0" fmla="*/ 543302 w 3995669"/>
                <a:gd name="connsiteY0" fmla="*/ 349375 h 2858738"/>
                <a:gd name="connsiteX1" fmla="*/ 2623860 w 3995669"/>
                <a:gd name="connsiteY1" fmla="*/ 0 h 2858738"/>
                <a:gd name="connsiteX2" fmla="*/ 3995669 w 3995669"/>
                <a:gd name="connsiteY2" fmla="*/ 1373551 h 2858738"/>
                <a:gd name="connsiteX3" fmla="*/ 3221335 w 3995669"/>
                <a:gd name="connsiteY3" fmla="*/ 2697691 h 2858738"/>
                <a:gd name="connsiteX4" fmla="*/ 933837 w 3995669"/>
                <a:gd name="connsiteY4" fmla="*/ 2810687 h 2858738"/>
                <a:gd name="connsiteX5" fmla="*/ 0 w 3995669"/>
                <a:gd name="connsiteY5" fmla="*/ 1839190 h 2858738"/>
                <a:gd name="connsiteX6" fmla="*/ 448729 w 3995669"/>
                <a:gd name="connsiteY6" fmla="*/ 424442 h 2858738"/>
                <a:gd name="connsiteX0" fmla="*/ 543302 w 3995669"/>
                <a:gd name="connsiteY0" fmla="*/ 349375 h 2810687"/>
                <a:gd name="connsiteX1" fmla="*/ 2623860 w 3995669"/>
                <a:gd name="connsiteY1" fmla="*/ 0 h 2810687"/>
                <a:gd name="connsiteX2" fmla="*/ 3995669 w 3995669"/>
                <a:gd name="connsiteY2" fmla="*/ 1373551 h 2810687"/>
                <a:gd name="connsiteX3" fmla="*/ 3221335 w 3995669"/>
                <a:gd name="connsiteY3" fmla="*/ 2697691 h 2810687"/>
                <a:gd name="connsiteX4" fmla="*/ 933837 w 3995669"/>
                <a:gd name="connsiteY4" fmla="*/ 2810687 h 2810687"/>
                <a:gd name="connsiteX5" fmla="*/ 0 w 3995669"/>
                <a:gd name="connsiteY5" fmla="*/ 1839190 h 2810687"/>
                <a:gd name="connsiteX6" fmla="*/ 448729 w 3995669"/>
                <a:gd name="connsiteY6" fmla="*/ 424442 h 2810687"/>
                <a:gd name="connsiteX0" fmla="*/ 543302 w 3995669"/>
                <a:gd name="connsiteY0" fmla="*/ 349375 h 2810687"/>
                <a:gd name="connsiteX1" fmla="*/ 2623860 w 3995669"/>
                <a:gd name="connsiteY1" fmla="*/ 0 h 2810687"/>
                <a:gd name="connsiteX2" fmla="*/ 3995669 w 3995669"/>
                <a:gd name="connsiteY2" fmla="*/ 1373551 h 2810687"/>
                <a:gd name="connsiteX3" fmla="*/ 3221335 w 3995669"/>
                <a:gd name="connsiteY3" fmla="*/ 2697691 h 2810687"/>
                <a:gd name="connsiteX4" fmla="*/ 933837 w 3995669"/>
                <a:gd name="connsiteY4" fmla="*/ 2810687 h 2810687"/>
                <a:gd name="connsiteX5" fmla="*/ 0 w 3995669"/>
                <a:gd name="connsiteY5" fmla="*/ 1839190 h 2810687"/>
                <a:gd name="connsiteX6" fmla="*/ 448729 w 3995669"/>
                <a:gd name="connsiteY6" fmla="*/ 424442 h 281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95669" h="2810687">
                  <a:moveTo>
                    <a:pt x="543302" y="349375"/>
                  </a:moveTo>
                  <a:lnTo>
                    <a:pt x="2623860" y="0"/>
                  </a:lnTo>
                  <a:lnTo>
                    <a:pt x="3995669" y="1373551"/>
                  </a:lnTo>
                  <a:lnTo>
                    <a:pt x="3221335" y="2697691"/>
                  </a:lnTo>
                  <a:lnTo>
                    <a:pt x="933837" y="2810687"/>
                  </a:lnTo>
                  <a:lnTo>
                    <a:pt x="0" y="1839190"/>
                  </a:lnTo>
                  <a:lnTo>
                    <a:pt x="448729" y="424442"/>
                  </a:lnTo>
                </a:path>
              </a:pathLst>
            </a:custGeom>
            <a:noFill/>
            <a:ln w="57150" cap="flat" cmpd="sng" algn="ctr">
              <a:solidFill>
                <a:srgbClr val="FF0000"/>
              </a:solidFill>
              <a:prstDash val="dash"/>
              <a:round/>
              <a:headEnd type="none" w="med" len="med"/>
              <a:tailEnd type="triangle" w="lg"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w="57150">
                  <a:solidFill>
                    <a:schemeClr val="tx1"/>
                  </a:solid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26" name="Rectangle 25"/>
                <p:cNvSpPr/>
                <p:nvPr/>
              </p:nvSpPr>
              <p:spPr>
                <a:xfrm>
                  <a:off x="3495733" y="3012280"/>
                  <a:ext cx="1940425" cy="1631216"/>
                </a:xfrm>
                <a:prstGeom prst="rect">
                  <a:avLst/>
                </a:prstGeom>
                <a:solidFill>
                  <a:schemeClr val="bg1"/>
                </a:solidFill>
              </p:spPr>
              <p:txBody>
                <a:bodyPr wrap="square">
                  <a:spAutoFit/>
                </a:bodyPr>
                <a:lstStyle/>
                <a:p>
                  <a:pPr algn="ctr">
                    <a:spcBef>
                      <a:spcPts val="0"/>
                    </a:spcBef>
                    <a:buNone/>
                  </a:pPr>
                  <a:r>
                    <a:rPr lang="en-US" sz="2000" dirty="0" smtClean="0">
                      <a:solidFill>
                        <a:schemeClr val="tx1"/>
                      </a:solidFill>
                    </a:rPr>
                    <a:t>As </a:t>
                  </a:r>
                  <a14:m>
                    <m:oMath xmlns:m="http://schemas.openxmlformats.org/officeDocument/2006/math">
                      <m:r>
                        <a:rPr lang="en-US" sz="2000" b="0" i="1" smtClean="0">
                          <a:solidFill>
                            <a:schemeClr val="tx1"/>
                          </a:solidFill>
                          <a:latin typeface="Cambria Math" panose="02040503050406030204" pitchFamily="18" charset="0"/>
                        </a:rPr>
                        <m:t>𝜇</m:t>
                      </m:r>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0</m:t>
                          </m:r>
                        </m:e>
                        <m:sup>
                          <m:r>
                            <a:rPr lang="en-US" sz="2000" b="0" i="1" smtClean="0">
                              <a:solidFill>
                                <a:schemeClr val="tx1"/>
                              </a:solidFill>
                              <a:latin typeface="Cambria Math" panose="02040503050406030204" pitchFamily="18" charset="0"/>
                            </a:rPr>
                            <m:t>+</m:t>
                          </m:r>
                        </m:sup>
                      </m:sSup>
                    </m:oMath>
                  </a14:m>
                  <a:r>
                    <a:rPr lang="en-US" sz="2000" dirty="0" smtClean="0">
                      <a:solidFill>
                        <a:schemeClr val="tx1"/>
                      </a:solidFill>
                    </a:rPr>
                    <a:t>, </a:t>
                  </a: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b="1" i="1" smtClean="0">
                              <a:solidFill>
                                <a:schemeClr val="tx1"/>
                              </a:solidFill>
                              <a:latin typeface="Cambria Math" panose="02040503050406030204" pitchFamily="18" charset="0"/>
                            </a:rPr>
                            <m:t>𝒙</m:t>
                          </m:r>
                        </m:e>
                        <m:sup>
                          <m:r>
                            <a:rPr lang="en-US" sz="2000" i="1">
                              <a:solidFill>
                                <a:schemeClr val="tx1"/>
                              </a:solidFill>
                              <a:latin typeface="Cambria Math" panose="02040503050406030204" pitchFamily="18" charset="0"/>
                            </a:rPr>
                            <m:t>∗</m:t>
                          </m:r>
                        </m:sup>
                      </m:sSup>
                    </m:oMath>
                  </a14:m>
                  <a:r>
                    <a:rPr lang="en-US" sz="2000" dirty="0" smtClean="0">
                      <a:solidFill>
                        <a:schemeClr val="tx1"/>
                      </a:solidFill>
                    </a:rPr>
                    <a:t> approaches the optimal solution to Problem P</a:t>
                  </a:r>
                  <a:endParaRPr lang="en-US" sz="2000"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495733" y="3012280"/>
                  <a:ext cx="1940425" cy="1631216"/>
                </a:xfrm>
                <a:prstGeom prst="rect">
                  <a:avLst/>
                </a:prstGeom>
                <a:blipFill rotWithShape="0">
                  <a:blip r:embed="rId8"/>
                  <a:stretch>
                    <a:fillRect l="-3135" t="-1493" r="-6270" b="-5970"/>
                  </a:stretch>
                </a:blipFill>
              </p:spPr>
              <p:txBody>
                <a:bodyPr/>
                <a:lstStyle/>
                <a:p>
                  <a:r>
                    <a:rPr lang="en-US">
                      <a:noFill/>
                    </a:rPr>
                    <a:t> </a:t>
                  </a:r>
                </a:p>
              </p:txBody>
            </p:sp>
          </mc:Fallback>
        </mc:AlternateContent>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7402" y="2819806"/>
            <a:ext cx="3949639" cy="4019475"/>
          </a:xfrm>
          <a:prstGeom prst="rect">
            <a:avLst/>
          </a:prstGeom>
        </p:spPr>
      </p:pic>
      <p:pic>
        <p:nvPicPr>
          <p:cNvPr id="4" name="Picture 3"/>
          <p:cNvPicPr>
            <a:picLocks noChangeAspect="1"/>
          </p:cNvPicPr>
          <p:nvPr/>
        </p:nvPicPr>
        <p:blipFill>
          <a:blip r:embed="rId3"/>
          <a:stretch>
            <a:fillRect/>
          </a:stretch>
        </p:blipFill>
        <p:spPr>
          <a:xfrm>
            <a:off x="4328832" y="3458382"/>
            <a:ext cx="4762500" cy="2993332"/>
          </a:xfrm>
          <a:prstGeom prst="rect">
            <a:avLst/>
          </a:prstGeom>
        </p:spPr>
      </p:pic>
      <mc:AlternateContent xmlns:mc="http://schemas.openxmlformats.org/markup-compatibility/2006" xmlns:a14="http://schemas.microsoft.com/office/drawing/2010/main">
        <mc:Choice Requires="a14">
          <p:sp>
            <p:nvSpPr>
              <p:cNvPr id="2" name="Rectangle 1"/>
              <p:cNvSpPr/>
              <p:nvPr/>
            </p:nvSpPr>
            <p:spPr bwMode="auto">
              <a:xfrm>
                <a:off x="2705733" y="1139788"/>
                <a:ext cx="3557116" cy="170149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m>
                        <m:mPr>
                          <m:mcs>
                            <m:mc>
                              <m:mcPr>
                                <m:count m:val="2"/>
                                <m:mcJc m:val="center"/>
                              </m:mcPr>
                            </m:mc>
                          </m:mcs>
                          <m:ctrlPr>
                            <a:rPr kumimoji="0" lang="en-US" sz="20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2000" b="0" i="1" u="none" strike="noStrike" cap="none" normalizeH="0" baseline="0" smtClean="0">
                                <a:ln>
                                  <a:noFill/>
                                </a:ln>
                                <a:solidFill>
                                  <a:schemeClr val="tx1"/>
                                </a:solidFill>
                                <a:effectLst/>
                                <a:latin typeface="Cambria Math" panose="02040503050406030204" pitchFamily="18" charset="0"/>
                              </a:rPr>
                              <m:t>𝑚</m:t>
                            </m:r>
                            <m:r>
                              <a:rPr kumimoji="0" lang="en-US" sz="2000" b="0" i="1" u="none" strike="noStrike" cap="none" normalizeH="0" baseline="0" smtClean="0">
                                <a:ln>
                                  <a:noFill/>
                                </a:ln>
                                <a:solidFill>
                                  <a:schemeClr val="tx1"/>
                                </a:solidFill>
                                <a:effectLst/>
                                <a:latin typeface="Cambria Math" panose="02040503050406030204" pitchFamily="18" charset="0"/>
                              </a:rPr>
                              <m:t>𝑖𝑛</m:t>
                            </m:r>
                          </m:e>
                          <m:e>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+4</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e>
                        </m:mr>
                        <m:mr>
                          <m:e>
                            <m:r>
                              <a:rPr kumimoji="0" lang="en-US" sz="2000" b="0" i="1" u="none" strike="noStrike" cap="none" normalizeH="0" baseline="0" smtClean="0">
                                <a:ln>
                                  <a:noFill/>
                                </a:ln>
                                <a:solidFill>
                                  <a:schemeClr val="tx1"/>
                                </a:solidFill>
                                <a:effectLst/>
                                <a:latin typeface="Cambria Math" panose="02040503050406030204" pitchFamily="18" charset="0"/>
                              </a:rPr>
                              <m:t>𝑠</m:t>
                            </m:r>
                            <m:r>
                              <a:rPr kumimoji="0" lang="en-US" sz="2000" b="0" i="1" u="none" strike="noStrike" cap="none" normalizeH="0" baseline="0" smtClean="0">
                                <a:ln>
                                  <a:noFill/>
                                </a:ln>
                                <a:solidFill>
                                  <a:schemeClr val="tx1"/>
                                </a:solidFill>
                                <a:effectLst/>
                                <a:latin typeface="Cambria Math" panose="02040503050406030204" pitchFamily="18" charset="0"/>
                              </a:rPr>
                              <m:t>.</m:t>
                            </m:r>
                            <m:r>
                              <a:rPr kumimoji="0" lang="en-US" sz="2000" b="0" i="1" u="none" strike="noStrike" cap="none" normalizeH="0" baseline="0" smtClean="0">
                                <a:ln>
                                  <a:noFill/>
                                </a:ln>
                                <a:solidFill>
                                  <a:schemeClr val="tx1"/>
                                </a:solidFill>
                                <a:effectLst/>
                                <a:latin typeface="Cambria Math" panose="02040503050406030204" pitchFamily="18" charset="0"/>
                              </a:rPr>
                              <m:t>𝑡</m:t>
                            </m:r>
                            <m:r>
                              <a:rPr kumimoji="0" lang="en-US" sz="2000" b="0" i="1" u="none" strike="noStrike" cap="none" normalizeH="0" baseline="0" smtClean="0">
                                <a:ln>
                                  <a:noFill/>
                                </a:ln>
                                <a:solidFill>
                                  <a:schemeClr val="tx1"/>
                                </a:solidFill>
                                <a:effectLst/>
                                <a:latin typeface="Cambria Math" panose="02040503050406030204" pitchFamily="18" charset="0"/>
                              </a:rPr>
                              <m:t>.</m:t>
                            </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3</m:t>
                                </m:r>
                              </m:sub>
                            </m:sSub>
                            <m:r>
                              <a:rPr kumimoji="0" lang="en-US" sz="2000" b="0" i="1" u="none" strike="noStrike" cap="none" normalizeH="0" baseline="0" smtClean="0">
                                <a:ln>
                                  <a:noFill/>
                                </a:ln>
                                <a:solidFill>
                                  <a:schemeClr val="tx1"/>
                                </a:solidFill>
                                <a:effectLst/>
                                <a:latin typeface="Cambria Math" panose="02040503050406030204" pitchFamily="18" charset="0"/>
                              </a:rPr>
                              <m:t>=5</m:t>
                            </m:r>
                          </m:e>
                        </m:mr>
                        <m:mr>
                          <m:e/>
                          <m:e>
                            <m:r>
                              <a:rPr kumimoji="0" lang="en-US" sz="2000" b="0" i="1" u="none" strike="noStrike" cap="none" normalizeH="0" baseline="0" smtClean="0">
                                <a:ln>
                                  <a:noFill/>
                                </a:ln>
                                <a:solidFill>
                                  <a:schemeClr val="tx1"/>
                                </a:solidFill>
                                <a:effectLst/>
                                <a:latin typeface="Cambria Math" panose="02040503050406030204" pitchFamily="18" charset="0"/>
                              </a:rPr>
                              <m:t>1</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+2</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4</m:t>
                                </m:r>
                              </m:sub>
                            </m:sSub>
                            <m:r>
                              <a:rPr kumimoji="0" lang="en-US" sz="2000" b="0" i="1" u="none" strike="noStrike" cap="none" normalizeH="0" baseline="0" smtClean="0">
                                <a:ln>
                                  <a:noFill/>
                                </a:ln>
                                <a:solidFill>
                                  <a:schemeClr val="tx1"/>
                                </a:solidFill>
                                <a:effectLst/>
                                <a:latin typeface="Cambria Math" panose="02040503050406030204" pitchFamily="18" charset="0"/>
                              </a:rPr>
                              <m:t>=9</m:t>
                            </m:r>
                          </m:e>
                        </m:mr>
                        <m:mr>
                          <m:e/>
                          <m:e>
                            <m:r>
                              <a:rPr kumimoji="0" lang="en-US" sz="2000" b="0" i="1" u="none" strike="noStrike" cap="none" normalizeH="0" baseline="0" smtClean="0">
                                <a:ln>
                                  <a:noFill/>
                                </a:ln>
                                <a:solidFill>
                                  <a:schemeClr val="tx1"/>
                                </a:solidFill>
                                <a:effectLst/>
                                <a:latin typeface="Cambria Math" panose="02040503050406030204" pitchFamily="18" charset="0"/>
                              </a:rPr>
                              <m:t>3</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5</m:t>
                                </m:r>
                              </m:sub>
                            </m:sSub>
                            <m:r>
                              <a:rPr kumimoji="0" lang="en-US" sz="2000" b="0" i="1" u="none" strike="noStrike" cap="none" normalizeH="0" baseline="0" smtClean="0">
                                <a:ln>
                                  <a:noFill/>
                                </a:ln>
                                <a:solidFill>
                                  <a:schemeClr val="tx1"/>
                                </a:solidFill>
                                <a:effectLst/>
                                <a:latin typeface="Cambria Math" panose="02040503050406030204" pitchFamily="18" charset="0"/>
                              </a:rPr>
                              <m:t>=8</m:t>
                            </m:r>
                          </m:e>
                        </m:mr>
                        <m:mr>
                          <m:e/>
                          <m:e>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1</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2</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3</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4</m:t>
                                </m:r>
                              </m:sub>
                            </m:sSub>
                            <m:r>
                              <a:rPr kumimoji="0" lang="en-US" sz="2000" b="0" i="1" u="none" strike="noStrike" cap="none" normalizeH="0" baseline="0" smtClean="0">
                                <a:ln>
                                  <a:noFill/>
                                </a:ln>
                                <a:solidFill>
                                  <a:schemeClr val="tx1"/>
                                </a:solidFill>
                                <a:effectLst/>
                                <a:latin typeface="Cambria Math" panose="02040503050406030204" pitchFamily="18" charset="0"/>
                              </a:rPr>
                              <m:t>,</m:t>
                            </m:r>
                            <m:sSub>
                              <m:sSubPr>
                                <m:ctrlPr>
                                  <a:rPr kumimoji="0" lang="en-US" sz="2000" b="0" i="1" u="none" strike="noStrike" cap="none" normalizeH="0" baseline="0" smtClean="0">
                                    <a:ln>
                                      <a:noFill/>
                                    </a:ln>
                                    <a:solidFill>
                                      <a:schemeClr val="tx1"/>
                                    </a:solidFill>
                                    <a:effectLst/>
                                    <a:latin typeface="Cambria Math" panose="02040503050406030204" pitchFamily="18" charset="0"/>
                                  </a:rPr>
                                </m:ctrlPr>
                              </m:sSubPr>
                              <m:e>
                                <m:r>
                                  <a:rPr kumimoji="0" lang="en-US" sz="2000" b="0" i="1" u="none" strike="noStrike" cap="none" normalizeH="0" baseline="0" smtClean="0">
                                    <a:ln>
                                      <a:noFill/>
                                    </a:ln>
                                    <a:solidFill>
                                      <a:schemeClr val="tx1"/>
                                    </a:solidFill>
                                    <a:effectLst/>
                                    <a:latin typeface="Cambria Math" panose="02040503050406030204" pitchFamily="18" charset="0"/>
                                  </a:rPr>
                                  <m:t>𝑥</m:t>
                                </m:r>
                              </m:e>
                              <m:sub>
                                <m:r>
                                  <a:rPr kumimoji="0" lang="en-US" sz="2000" b="0" i="1" u="none" strike="noStrike" cap="none" normalizeH="0" baseline="0" smtClean="0">
                                    <a:ln>
                                      <a:noFill/>
                                    </a:ln>
                                    <a:solidFill>
                                      <a:schemeClr val="tx1"/>
                                    </a:solidFill>
                                    <a:effectLst/>
                                    <a:latin typeface="Cambria Math" panose="02040503050406030204" pitchFamily="18" charset="0"/>
                                  </a:rPr>
                                  <m:t>5</m:t>
                                </m:r>
                              </m:sub>
                            </m:sSub>
                            <m:r>
                              <a:rPr kumimoji="0" lang="en-US" sz="2000" b="0" i="1" u="none" strike="noStrike" cap="none" normalizeH="0" baseline="0" smtClean="0">
                                <a:ln>
                                  <a:noFill/>
                                </a:ln>
                                <a:solidFill>
                                  <a:schemeClr val="tx1"/>
                                </a:solidFill>
                                <a:effectLst/>
                                <a:latin typeface="Cambria Math" panose="02040503050406030204" pitchFamily="18" charset="0"/>
                              </a:rPr>
                              <m:t>≥0</m:t>
                            </m:r>
                          </m:e>
                        </m:mr>
                      </m:m>
                    </m:oMath>
                  </m:oMathPara>
                </a14:m>
                <a:endParaRPr kumimoji="0" lang="en-US" sz="2000" b="0" i="0" u="none" strike="noStrike" cap="none" normalizeH="0" baseline="0" dirty="0" smtClean="0">
                  <a:ln>
                    <a:noFill/>
                  </a:ln>
                  <a:solidFill>
                    <a:schemeClr val="tx1"/>
                  </a:solidFill>
                  <a:effectLst/>
                </a:endParaRPr>
              </a:p>
            </p:txBody>
          </p:sp>
        </mc:Choice>
        <mc:Fallback xmlns="">
          <p:sp>
            <p:nvSpPr>
              <p:cNvPr id="2" name="Rectangle 1"/>
              <p:cNvSpPr>
                <a:spLocks noRot="1" noChangeAspect="1" noMove="1" noResize="1" noEditPoints="1" noAdjustHandles="1" noChangeArrowheads="1" noChangeShapeType="1" noTextEdit="1"/>
              </p:cNvSpPr>
              <p:nvPr/>
            </p:nvSpPr>
            <p:spPr bwMode="auto">
              <a:xfrm>
                <a:off x="2705733" y="1139788"/>
                <a:ext cx="3557116" cy="1701490"/>
              </a:xfrm>
              <a:prstGeom prst="rect">
                <a:avLst/>
              </a:prstGeom>
              <a:blipFill rotWithShape="0">
                <a:blip r:embed="rId4"/>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sp>
        <p:nvSpPr>
          <p:cNvPr id="6" name="Title 5"/>
          <p:cNvSpPr>
            <a:spLocks noGrp="1"/>
          </p:cNvSpPr>
          <p:nvPr>
            <p:ph type="title"/>
          </p:nvPr>
        </p:nvSpPr>
        <p:spPr/>
        <p:txBody>
          <a:bodyPr/>
          <a:lstStyle/>
          <a:p>
            <a:r>
              <a:rPr lang="en-US" dirty="0" smtClean="0"/>
              <a:t>Example Problem P</a:t>
            </a:r>
            <a:endParaRPr lang="en-US" dirty="0"/>
          </a:p>
        </p:txBody>
      </p:sp>
      <p:sp>
        <p:nvSpPr>
          <p:cNvPr id="10" name="Oval 9"/>
          <p:cNvSpPr/>
          <p:nvPr/>
        </p:nvSpPr>
        <p:spPr bwMode="auto">
          <a:xfrm>
            <a:off x="2705733" y="6309546"/>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1" name="Oval 10"/>
          <p:cNvSpPr/>
          <p:nvPr/>
        </p:nvSpPr>
        <p:spPr bwMode="auto">
          <a:xfrm>
            <a:off x="6837983" y="5813955"/>
            <a:ext cx="142170" cy="14216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2" name="Rectangle 11"/>
              <p:cNvSpPr/>
              <p:nvPr/>
            </p:nvSpPr>
            <p:spPr bwMode="auto">
              <a:xfrm>
                <a:off x="4001970" y="6380630"/>
                <a:ext cx="2782683" cy="42489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US" sz="1800" b="0" i="1" u="none" strike="noStrike" cap="none" normalizeH="0" baseline="0" smtClean="0">
                              <a:ln>
                                <a:noFill/>
                              </a:ln>
                              <a:solidFill>
                                <a:schemeClr val="tx1"/>
                              </a:solidFill>
                              <a:effectLst/>
                              <a:latin typeface="Cambria Math" panose="02040503050406030204" pitchFamily="18" charset="0"/>
                            </a:rPr>
                          </m:ctrlPr>
                        </m:sSupPr>
                        <m:e>
                          <m:r>
                            <a:rPr kumimoji="0" lang="en-US" sz="1800" b="1" i="1" u="none" strike="noStrike" cap="none" normalizeH="0" baseline="0" smtClean="0">
                              <a:ln>
                                <a:noFill/>
                              </a:ln>
                              <a:solidFill>
                                <a:schemeClr val="tx1"/>
                              </a:solidFill>
                              <a:effectLst/>
                              <a:latin typeface="Cambria Math" panose="02040503050406030204" pitchFamily="18" charset="0"/>
                            </a:rPr>
                            <m:t>𝒙</m:t>
                          </m:r>
                        </m:e>
                        <m:sup>
                          <m:r>
                            <a:rPr kumimoji="0" lang="en-US" sz="1800" b="0" i="1" u="none" strike="noStrike" cap="none" normalizeH="0" baseline="0" smtClean="0">
                              <a:ln>
                                <a:noFill/>
                              </a:ln>
                              <a:solidFill>
                                <a:schemeClr val="tx1"/>
                              </a:solidFill>
                              <a:effectLst/>
                              <a:latin typeface="Cambria Math" panose="02040503050406030204" pitchFamily="18" charset="0"/>
                            </a:rPr>
                            <m:t>∗</m:t>
                          </m:r>
                        </m:sup>
                      </m:sSup>
                      <m:r>
                        <a:rPr kumimoji="0" lang="en-US" sz="1800" b="0" i="1" u="none" strike="noStrike" cap="none" normalizeH="0" baseline="0" smtClean="0">
                          <a:ln>
                            <a:noFill/>
                          </a:ln>
                          <a:solidFill>
                            <a:schemeClr val="tx1"/>
                          </a:solidFill>
                          <a:effectLst/>
                          <a:latin typeface="Cambria Math" panose="02040503050406030204" pitchFamily="18" charset="0"/>
                        </a:rPr>
                        <m:t>=</m:t>
                      </m:r>
                      <m:d>
                        <m:dPr>
                          <m:ctrlPr>
                            <a:rPr kumimoji="0" lang="en-US" sz="1800" b="0" i="1" u="none" strike="noStrike" cap="none" normalizeH="0" baseline="0" smtClean="0">
                              <a:ln>
                                <a:noFill/>
                              </a:ln>
                              <a:solidFill>
                                <a:schemeClr val="tx1"/>
                              </a:solidFill>
                              <a:effectLst/>
                              <a:latin typeface="Cambria Math" panose="02040503050406030204" pitchFamily="18" charset="0"/>
                            </a:rPr>
                          </m:ctrlPr>
                        </m:dPr>
                        <m:e>
                          <m:r>
                            <a:rPr kumimoji="0" lang="en-US" sz="1800" b="0" i="1" u="none" strike="noStrike" cap="none" normalizeH="0" baseline="0" smtClean="0">
                              <a:ln>
                                <a:noFill/>
                              </a:ln>
                              <a:solidFill>
                                <a:schemeClr val="tx1"/>
                              </a:solidFill>
                              <a:effectLst/>
                              <a:latin typeface="Cambria Math" panose="02040503050406030204" pitchFamily="18" charset="0"/>
                            </a:rPr>
                            <m:t>2.6</m:t>
                          </m:r>
                          <m:acc>
                            <m:accPr>
                              <m:chr m:val="̅"/>
                              <m:ctrlPr>
                                <a:rPr kumimoji="0" lang="en-US" sz="1800" b="0" i="1" u="none" strike="noStrike" cap="none" normalizeH="0" baseline="0" smtClean="0">
                                  <a:ln>
                                    <a:noFill/>
                                  </a:ln>
                                  <a:solidFill>
                                    <a:schemeClr val="tx1"/>
                                  </a:solidFill>
                                  <a:effectLst/>
                                  <a:latin typeface="Cambria Math" panose="02040503050406030204" pitchFamily="18" charset="0"/>
                                </a:rPr>
                              </m:ctrlPr>
                            </m:accPr>
                            <m:e>
                              <m:r>
                                <a:rPr kumimoji="0" lang="en-US" sz="1800" b="0" i="1" u="none" strike="noStrike" cap="none" normalizeH="0" baseline="0" smtClean="0">
                                  <a:ln>
                                    <a:noFill/>
                                  </a:ln>
                                  <a:solidFill>
                                    <a:schemeClr val="tx1"/>
                                  </a:solidFill>
                                  <a:effectLst/>
                                  <a:latin typeface="Cambria Math" panose="02040503050406030204" pitchFamily="18" charset="0"/>
                                </a:rPr>
                                <m:t>6</m:t>
                              </m:r>
                            </m:e>
                          </m:acc>
                          <m:r>
                            <a:rPr kumimoji="0" lang="en-US" sz="1800" b="0" i="1" u="none" strike="noStrike" cap="none" normalizeH="0" baseline="0" smtClean="0">
                              <a:ln>
                                <a:noFill/>
                              </a:ln>
                              <a:solidFill>
                                <a:schemeClr val="tx1"/>
                              </a:solidFill>
                              <a:effectLst/>
                              <a:latin typeface="Cambria Math" panose="02040503050406030204" pitchFamily="18" charset="0"/>
                            </a:rPr>
                            <m:t>,0,1</m:t>
                          </m:r>
                          <m:acc>
                            <m:accPr>
                              <m:chr m:val="̅"/>
                              <m:ctrlPr>
                                <a:rPr kumimoji="0" lang="en-US" sz="1800" b="0" i="1" u="none" strike="noStrike" cap="none" normalizeH="0" baseline="0" smtClean="0">
                                  <a:ln>
                                    <a:noFill/>
                                  </a:ln>
                                  <a:solidFill>
                                    <a:schemeClr val="tx1"/>
                                  </a:solidFill>
                                  <a:effectLst/>
                                  <a:latin typeface="Cambria Math" panose="02040503050406030204" pitchFamily="18" charset="0"/>
                                </a:rPr>
                              </m:ctrlPr>
                            </m:accPr>
                            <m:e>
                              <m:r>
                                <a:rPr kumimoji="0" lang="en-US" sz="1800" b="0" i="1" u="none" strike="noStrike" cap="none" normalizeH="0" baseline="0" smtClean="0">
                                  <a:ln>
                                    <a:noFill/>
                                  </a:ln>
                                  <a:solidFill>
                                    <a:schemeClr val="tx1"/>
                                  </a:solidFill>
                                  <a:effectLst/>
                                  <a:latin typeface="Cambria Math" panose="02040503050406030204" pitchFamily="18" charset="0"/>
                                </a:rPr>
                                <m:t>3</m:t>
                              </m:r>
                            </m:e>
                          </m:acc>
                          <m:r>
                            <a:rPr kumimoji="0" lang="en-US" sz="1800" b="0" i="1" u="none" strike="noStrike" cap="none" normalizeH="0" baseline="0" smtClean="0">
                              <a:ln>
                                <a:noFill/>
                              </a:ln>
                              <a:solidFill>
                                <a:schemeClr val="tx1"/>
                              </a:solidFill>
                              <a:effectLst/>
                              <a:latin typeface="Cambria Math" panose="02040503050406030204" pitchFamily="18" charset="0"/>
                            </a:rPr>
                            <m:t>,6.3</m:t>
                          </m:r>
                          <m:acc>
                            <m:accPr>
                              <m:chr m:val="̅"/>
                              <m:ctrlPr>
                                <a:rPr kumimoji="0" lang="en-US" sz="1800" b="0" i="1" u="none" strike="noStrike" cap="none" normalizeH="0" baseline="0" smtClean="0">
                                  <a:ln>
                                    <a:noFill/>
                                  </a:ln>
                                  <a:solidFill>
                                    <a:schemeClr val="tx1"/>
                                  </a:solidFill>
                                  <a:effectLst/>
                                  <a:latin typeface="Cambria Math" panose="02040503050406030204" pitchFamily="18" charset="0"/>
                                </a:rPr>
                              </m:ctrlPr>
                            </m:accPr>
                            <m:e>
                              <m:r>
                                <a:rPr kumimoji="0" lang="en-US" sz="1800" b="0" i="1" u="none" strike="noStrike" cap="none" normalizeH="0" baseline="0" smtClean="0">
                                  <a:ln>
                                    <a:noFill/>
                                  </a:ln>
                                  <a:solidFill>
                                    <a:schemeClr val="tx1"/>
                                  </a:solidFill>
                                  <a:effectLst/>
                                  <a:latin typeface="Cambria Math" panose="02040503050406030204" pitchFamily="18" charset="0"/>
                                </a:rPr>
                                <m:t>3</m:t>
                              </m:r>
                            </m:e>
                          </m:acc>
                          <m:r>
                            <a:rPr kumimoji="0" lang="en-US" sz="1800" b="0" i="1" u="none" strike="noStrike" cap="none" normalizeH="0" baseline="0" smtClean="0">
                              <a:ln>
                                <a:noFill/>
                              </a:ln>
                              <a:solidFill>
                                <a:schemeClr val="tx1"/>
                              </a:solidFill>
                              <a:effectLst/>
                              <a:latin typeface="Cambria Math" panose="02040503050406030204" pitchFamily="18" charset="0"/>
                            </a:rPr>
                            <m:t>,0</m:t>
                          </m:r>
                        </m:e>
                      </m:d>
                    </m:oMath>
                  </m:oMathPara>
                </a14:m>
                <a:endParaRPr kumimoji="0" lang="en-US" sz="1800" b="0" i="0" u="none" strike="noStrike" cap="none" normalizeH="0" baseline="0" dirty="0" smtClean="0">
                  <a:ln>
                    <a:noFill/>
                  </a:ln>
                  <a:solidFill>
                    <a:schemeClr val="tx1"/>
                  </a:solidFill>
                  <a:effectLst/>
                </a:endParaRPr>
              </a:p>
            </p:txBody>
          </p:sp>
        </mc:Choice>
        <mc:Fallback xmlns="">
          <p:sp>
            <p:nvSpPr>
              <p:cNvPr id="12" name="Rectangle 11"/>
              <p:cNvSpPr>
                <a:spLocks noRot="1" noChangeAspect="1" noMove="1" noResize="1" noEditPoints="1" noAdjustHandles="1" noChangeArrowheads="1" noChangeShapeType="1" noTextEdit="1"/>
              </p:cNvSpPr>
              <p:nvPr/>
            </p:nvSpPr>
            <p:spPr bwMode="auto">
              <a:xfrm>
                <a:off x="4001970" y="6380630"/>
                <a:ext cx="2782683" cy="424893"/>
              </a:xfrm>
              <a:prstGeom prst="rect">
                <a:avLst/>
              </a:prstGeom>
              <a:blipFill rotWithShape="0">
                <a:blip r:embed="rId5"/>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Standard PowerPoint Brief - 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17550</TotalTime>
  <Words>627</Words>
  <Application>Microsoft Office PowerPoint</Application>
  <PresentationFormat>On-screen Show (4:3)</PresentationFormat>
  <Paragraphs>191</Paragraphs>
  <Slides>26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Cambria Math</vt:lpstr>
      <vt:lpstr>Symbol</vt:lpstr>
      <vt:lpstr>Standard PowerPoint Brief - Template</vt:lpstr>
      <vt:lpstr>Homework #13 Feedback</vt:lpstr>
      <vt:lpstr>What’s special about these aircrafts’ squadrons?</vt:lpstr>
      <vt:lpstr>Karmarkar’s w/Different Q-values (Iterates after initialization)</vt:lpstr>
      <vt:lpstr>OPER 610 Lesson 18 Interior Point Methods 3: Primal &amp; Primal-Dual Path Following Methods</vt:lpstr>
      <vt:lpstr>Major Developments  in Linear Optimization</vt:lpstr>
      <vt:lpstr>Basic Problem &amp; Assumptions</vt:lpstr>
      <vt:lpstr>Solve a Related Barrier Problem</vt:lpstr>
      <vt:lpstr>KKT Optimality &amp; Feasibility Conditions for Problem BP</vt:lpstr>
      <vt:lpstr>Example Problem P</vt:lpstr>
      <vt:lpstr>Example Problem BP (μ=100)</vt:lpstr>
      <vt:lpstr>Example Problem BP  (μ=10)</vt:lpstr>
      <vt:lpstr>Example Problem BP (μ=1)</vt:lpstr>
      <vt:lpstr>Example Problem BP (μ=0.1)</vt:lpstr>
      <vt:lpstr>The Central Path</vt:lpstr>
      <vt:lpstr>Discussion Questions</vt:lpstr>
      <vt:lpstr>Primal-Dual Path-Following Method</vt:lpstr>
      <vt:lpstr>Speeding Up the Algorithm (1 of 2) Start “Close enough” to the Central Path</vt:lpstr>
      <vt:lpstr>Speeding Up the Algorithm (2 of 2) “Move from Point to Point along the CP”</vt:lpstr>
      <vt:lpstr>Primal-Dual Path-Following Method</vt:lpstr>
      <vt:lpstr>Primal Path-Following Method</vt:lpstr>
      <vt:lpstr>Primal Path-Following Method  (1 of 3)</vt:lpstr>
      <vt:lpstr>Primal Path-Following Method (2 of 3)</vt:lpstr>
      <vt:lpstr>Primal Path-Following Method (3 of 3)</vt:lpstr>
      <vt:lpstr>For Discussion</vt:lpstr>
      <vt:lpstr>Questions &amp; Discussion</vt:lpstr>
      <vt:lpstr>For Next Class</vt:lpstr>
    </vt:vector>
  </TitlesOfParts>
  <Company>IETD USMA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MA381 Nonlinear Programming</dc:title>
  <dc:creator>CTSB</dc:creator>
  <cp:lastModifiedBy>Lunday, Brian J Civ USAF AETC AFIT/ENS</cp:lastModifiedBy>
  <cp:revision>1126</cp:revision>
  <dcterms:created xsi:type="dcterms:W3CDTF">2004-05-05T12:20:29Z</dcterms:created>
  <dcterms:modified xsi:type="dcterms:W3CDTF">2023-03-01T16:05:19Z</dcterms:modified>
</cp:coreProperties>
</file>