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5" r:id="rId5"/>
  </p:sldMasterIdLst>
  <p:notesMasterIdLst>
    <p:notesMasterId r:id="rId43"/>
  </p:notesMasterIdLst>
  <p:sldIdLst>
    <p:sldId id="541" r:id="rId6"/>
    <p:sldId id="732" r:id="rId7"/>
    <p:sldId id="440" r:id="rId8"/>
    <p:sldId id="728" r:id="rId9"/>
    <p:sldId id="729" r:id="rId10"/>
    <p:sldId id="730" r:id="rId11"/>
    <p:sldId id="731" r:id="rId12"/>
    <p:sldId id="747" r:id="rId13"/>
    <p:sldId id="734" r:id="rId14"/>
    <p:sldId id="738" r:id="rId15"/>
    <p:sldId id="739" r:id="rId16"/>
    <p:sldId id="743" r:id="rId17"/>
    <p:sldId id="740" r:id="rId18"/>
    <p:sldId id="744" r:id="rId19"/>
    <p:sldId id="745" r:id="rId20"/>
    <p:sldId id="742" r:id="rId21"/>
    <p:sldId id="741" r:id="rId22"/>
    <p:sldId id="748" r:id="rId23"/>
    <p:sldId id="733" r:id="rId24"/>
    <p:sldId id="735" r:id="rId25"/>
    <p:sldId id="736" r:id="rId26"/>
    <p:sldId id="737" r:id="rId27"/>
    <p:sldId id="749" r:id="rId28"/>
    <p:sldId id="746" r:id="rId29"/>
    <p:sldId id="752" r:id="rId30"/>
    <p:sldId id="753" r:id="rId31"/>
    <p:sldId id="754" r:id="rId32"/>
    <p:sldId id="755" r:id="rId33"/>
    <p:sldId id="756" r:id="rId34"/>
    <p:sldId id="757" r:id="rId35"/>
    <p:sldId id="758" r:id="rId36"/>
    <p:sldId id="759" r:id="rId37"/>
    <p:sldId id="760" r:id="rId38"/>
    <p:sldId id="761" r:id="rId39"/>
    <p:sldId id="750" r:id="rId40"/>
    <p:sldId id="762" r:id="rId41"/>
    <p:sldId id="577" r:id="rId42"/>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BB516DB-55BE-4C37-90B3-1322DCD23C95}">
          <p14:sldIdLst>
            <p14:sldId id="541"/>
            <p14:sldId id="732"/>
            <p14:sldId id="440"/>
          </p14:sldIdLst>
        </p14:section>
        <p14:section name="Exam review &amp; Project notes" id="{FCEB8FAB-A0BF-40B5-B4C2-AD15F336CF8A}">
          <p14:sldIdLst>
            <p14:sldId id="728"/>
            <p14:sldId id="729"/>
            <p14:sldId id="730"/>
            <p14:sldId id="731"/>
          </p14:sldIdLst>
        </p14:section>
        <p14:section name="Variability of simulation output" id="{9E81A89C-C1D5-4480-A9F4-996FB4B44FEC}">
          <p14:sldIdLst>
            <p14:sldId id="747"/>
            <p14:sldId id="734"/>
            <p14:sldId id="738"/>
            <p14:sldId id="739"/>
            <p14:sldId id="743"/>
            <p14:sldId id="740"/>
            <p14:sldId id="744"/>
            <p14:sldId id="745"/>
            <p14:sldId id="742"/>
            <p14:sldId id="741"/>
          </p14:sldIdLst>
        </p14:section>
        <p14:section name="Terminating vs. non-terminating" id="{64B1FEE9-1084-4821-86B3-96854BAE037B}">
          <p14:sldIdLst>
            <p14:sldId id="748"/>
            <p14:sldId id="733"/>
            <p14:sldId id="735"/>
            <p14:sldId id="736"/>
            <p14:sldId id="737"/>
          </p14:sldIdLst>
        </p14:section>
        <p14:section name="Simulation analysis" id="{2F113CA5-E7DF-49F1-88DB-0AD39BFB8D7F}">
          <p14:sldIdLst>
            <p14:sldId id="749"/>
            <p14:sldId id="746"/>
            <p14:sldId id="752"/>
            <p14:sldId id="753"/>
            <p14:sldId id="754"/>
            <p14:sldId id="755"/>
            <p14:sldId id="756"/>
            <p14:sldId id="757"/>
            <p14:sldId id="758"/>
            <p14:sldId id="759"/>
            <p14:sldId id="760"/>
            <p14:sldId id="761"/>
          </p14:sldIdLst>
        </p14:section>
        <p14:section name="Closing" id="{79A0C593-F1C3-48EE-B6F8-7964285765B7}">
          <p14:sldIdLst>
            <p14:sldId id="750"/>
            <p14:sldId id="762"/>
          </p14:sldIdLst>
        </p14:section>
        <p14:section name="Backups" id="{A20BBC9A-CA91-4EC2-A5E1-5862018BB4E5}">
          <p14:sldIdLst>
            <p14:sldId id="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DA8AC"/>
    <a:srgbClr val="112C63"/>
    <a:srgbClr val="9315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9719" autoAdjust="0"/>
  </p:normalViewPr>
  <p:slideViewPr>
    <p:cSldViewPr snapToGrid="0">
      <p:cViewPr varScale="1">
        <p:scale>
          <a:sx n="90" d="100"/>
          <a:sy n="90" d="100"/>
        </p:scale>
        <p:origin x="1398" y="90"/>
      </p:cViewPr>
      <p:guideLst/>
    </p:cSldViewPr>
  </p:slideViewPr>
  <p:notesTextViewPr>
    <p:cViewPr>
      <p:scale>
        <a:sx n="3" d="2"/>
        <a:sy n="3" d="2"/>
      </p:scale>
      <p:origin x="0" y="0"/>
    </p:cViewPr>
  </p:notesTextViewPr>
  <p:sorterViewPr>
    <p:cViewPr varScale="1">
      <p:scale>
        <a:sx n="1" d="1"/>
        <a:sy n="1" d="1"/>
      </p:scale>
      <p:origin x="0" y="-102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EE, MICHAEL J Maj USAF AETC AFIT/ENS" userId="c5c0c090-7e92-46c3-b20f-ac6c56430d78" providerId="ADAL" clId="{04BC58DD-AE63-46F3-8494-7F04B06906C2}"/>
    <pc:docChg chg="undo redo custSel addSld modSld sldOrd modSection">
      <pc:chgData name="GAREE, MICHAEL J Maj USAF AETC AFIT/ENS" userId="c5c0c090-7e92-46c3-b20f-ac6c56430d78" providerId="ADAL" clId="{04BC58DD-AE63-46F3-8494-7F04B06906C2}" dt="2022-02-08T03:28:51.892" v="594" actId="20577"/>
      <pc:docMkLst>
        <pc:docMk/>
      </pc:docMkLst>
      <pc:sldChg chg="modSp">
        <pc:chgData name="GAREE, MICHAEL J Maj USAF AETC AFIT/ENS" userId="c5c0c090-7e92-46c3-b20f-ac6c56430d78" providerId="ADAL" clId="{04BC58DD-AE63-46F3-8494-7F04B06906C2}" dt="2022-02-08T02:48:21.171" v="85" actId="20577"/>
        <pc:sldMkLst>
          <pc:docMk/>
          <pc:sldMk cId="3770124460" sldId="652"/>
        </pc:sldMkLst>
        <pc:spChg chg="mod">
          <ac:chgData name="GAREE, MICHAEL J Maj USAF AETC AFIT/ENS" userId="c5c0c090-7e92-46c3-b20f-ac6c56430d78" providerId="ADAL" clId="{04BC58DD-AE63-46F3-8494-7F04B06906C2}" dt="2022-02-08T02:48:21.171" v="85" actId="20577"/>
          <ac:spMkLst>
            <pc:docMk/>
            <pc:sldMk cId="3770124460" sldId="652"/>
            <ac:spMk id="6" creationId="{E0765E7E-C16B-4E9C-A1D2-3D5887FDD250}"/>
          </ac:spMkLst>
        </pc:spChg>
      </pc:sldChg>
      <pc:sldChg chg="modSp mod">
        <pc:chgData name="GAREE, MICHAEL J Maj USAF AETC AFIT/ENS" userId="c5c0c090-7e92-46c3-b20f-ac6c56430d78" providerId="ADAL" clId="{04BC58DD-AE63-46F3-8494-7F04B06906C2}" dt="2022-02-08T02:49:32.116" v="88" actId="207"/>
        <pc:sldMkLst>
          <pc:docMk/>
          <pc:sldMk cId="80088556" sldId="653"/>
        </pc:sldMkLst>
        <pc:spChg chg="mod">
          <ac:chgData name="GAREE, MICHAEL J Maj USAF AETC AFIT/ENS" userId="c5c0c090-7e92-46c3-b20f-ac6c56430d78" providerId="ADAL" clId="{04BC58DD-AE63-46F3-8494-7F04B06906C2}" dt="2022-02-08T02:49:32.116" v="88" actId="207"/>
          <ac:spMkLst>
            <pc:docMk/>
            <pc:sldMk cId="80088556" sldId="653"/>
            <ac:spMk id="2" creationId="{87D547D9-9F37-4E35-A576-A62F64D2C773}"/>
          </ac:spMkLst>
        </pc:spChg>
      </pc:sldChg>
      <pc:sldChg chg="modSp mod">
        <pc:chgData name="GAREE, MICHAEL J Maj USAF AETC AFIT/ENS" userId="c5c0c090-7e92-46c3-b20f-ac6c56430d78" providerId="ADAL" clId="{04BC58DD-AE63-46F3-8494-7F04B06906C2}" dt="2022-02-08T02:53:24.518" v="90" actId="1035"/>
        <pc:sldMkLst>
          <pc:docMk/>
          <pc:sldMk cId="2809299403" sldId="656"/>
        </pc:sldMkLst>
        <pc:cxnChg chg="mod">
          <ac:chgData name="GAREE, MICHAEL J Maj USAF AETC AFIT/ENS" userId="c5c0c090-7e92-46c3-b20f-ac6c56430d78" providerId="ADAL" clId="{04BC58DD-AE63-46F3-8494-7F04B06906C2}" dt="2022-02-08T02:53:24.518" v="90" actId="1035"/>
          <ac:cxnSpMkLst>
            <pc:docMk/>
            <pc:sldMk cId="2809299403" sldId="656"/>
            <ac:cxnSpMk id="7" creationId="{E4658E6C-AAEF-4A35-A923-79E5AEA262D0}"/>
          </ac:cxnSpMkLst>
        </pc:cxnChg>
      </pc:sldChg>
      <pc:sldChg chg="addSp delSp modSp mod modClrScheme chgLayout">
        <pc:chgData name="GAREE, MICHAEL J Maj USAF AETC AFIT/ENS" userId="c5c0c090-7e92-46c3-b20f-ac6c56430d78" providerId="ADAL" clId="{04BC58DD-AE63-46F3-8494-7F04B06906C2}" dt="2022-02-08T03:09:53.863" v="98" actId="700"/>
        <pc:sldMkLst>
          <pc:docMk/>
          <pc:sldMk cId="3544901750" sldId="658"/>
        </pc:sldMkLst>
        <pc:spChg chg="mod ord">
          <ac:chgData name="GAREE, MICHAEL J Maj USAF AETC AFIT/ENS" userId="c5c0c090-7e92-46c3-b20f-ac6c56430d78" providerId="ADAL" clId="{04BC58DD-AE63-46F3-8494-7F04B06906C2}" dt="2022-02-08T03:09:53.863" v="98" actId="700"/>
          <ac:spMkLst>
            <pc:docMk/>
            <pc:sldMk cId="3544901750" sldId="658"/>
            <ac:spMk id="2" creationId="{B483F5AA-D647-486D-973D-3FB56841E6C1}"/>
          </ac:spMkLst>
        </pc:spChg>
        <pc:spChg chg="add del mod ord">
          <ac:chgData name="GAREE, MICHAEL J Maj USAF AETC AFIT/ENS" userId="c5c0c090-7e92-46c3-b20f-ac6c56430d78" providerId="ADAL" clId="{04BC58DD-AE63-46F3-8494-7F04B06906C2}" dt="2022-02-08T03:09:53.863" v="98" actId="700"/>
          <ac:spMkLst>
            <pc:docMk/>
            <pc:sldMk cId="3544901750" sldId="658"/>
            <ac:spMk id="4" creationId="{E1410125-80CA-40DB-B439-D2BD6E16E998}"/>
          </ac:spMkLst>
        </pc:spChg>
        <pc:spChg chg="mod ord">
          <ac:chgData name="GAREE, MICHAEL J Maj USAF AETC AFIT/ENS" userId="c5c0c090-7e92-46c3-b20f-ac6c56430d78" providerId="ADAL" clId="{04BC58DD-AE63-46F3-8494-7F04B06906C2}" dt="2022-02-08T03:09:53.863" v="98" actId="700"/>
          <ac:spMkLst>
            <pc:docMk/>
            <pc:sldMk cId="3544901750" sldId="658"/>
            <ac:spMk id="5" creationId="{673A12EF-9209-4C30-A3CD-6C19D510AA73}"/>
          </ac:spMkLst>
        </pc:spChg>
        <pc:spChg chg="mod ord">
          <ac:chgData name="GAREE, MICHAEL J Maj USAF AETC AFIT/ENS" userId="c5c0c090-7e92-46c3-b20f-ac6c56430d78" providerId="ADAL" clId="{04BC58DD-AE63-46F3-8494-7F04B06906C2}" dt="2022-02-08T03:09:53.863" v="98" actId="700"/>
          <ac:spMkLst>
            <pc:docMk/>
            <pc:sldMk cId="3544901750" sldId="658"/>
            <ac:spMk id="6" creationId="{E7750C9E-0E1C-4606-BCD5-7B297349A61B}"/>
          </ac:spMkLst>
        </pc:spChg>
        <pc:spChg chg="add del mod">
          <ac:chgData name="GAREE, MICHAEL J Maj USAF AETC AFIT/ENS" userId="c5c0c090-7e92-46c3-b20f-ac6c56430d78" providerId="ADAL" clId="{04BC58DD-AE63-46F3-8494-7F04B06906C2}" dt="2022-02-08T03:09:41.635" v="94" actId="478"/>
          <ac:spMkLst>
            <pc:docMk/>
            <pc:sldMk cId="3544901750" sldId="658"/>
            <ac:spMk id="7" creationId="{0F16BD4B-F17F-482A-9FC9-763B31CE3089}"/>
          </ac:spMkLst>
        </pc:spChg>
      </pc:sldChg>
      <pc:sldChg chg="ord">
        <pc:chgData name="GAREE, MICHAEL J Maj USAF AETC AFIT/ENS" userId="c5c0c090-7e92-46c3-b20f-ac6c56430d78" providerId="ADAL" clId="{04BC58DD-AE63-46F3-8494-7F04B06906C2}" dt="2022-02-08T03:14:34.241" v="102"/>
        <pc:sldMkLst>
          <pc:docMk/>
          <pc:sldMk cId="1728957013" sldId="660"/>
        </pc:sldMkLst>
      </pc:sldChg>
      <pc:sldChg chg="ord">
        <pc:chgData name="GAREE, MICHAEL J Maj USAF AETC AFIT/ENS" userId="c5c0c090-7e92-46c3-b20f-ac6c56430d78" providerId="ADAL" clId="{04BC58DD-AE63-46F3-8494-7F04B06906C2}" dt="2022-02-08T03:17:29.843" v="183"/>
        <pc:sldMkLst>
          <pc:docMk/>
          <pc:sldMk cId="3659081306" sldId="661"/>
        </pc:sldMkLst>
      </pc:sldChg>
      <pc:sldChg chg="modSp mod ord">
        <pc:chgData name="GAREE, MICHAEL J Maj USAF AETC AFIT/ENS" userId="c5c0c090-7e92-46c3-b20f-ac6c56430d78" providerId="ADAL" clId="{04BC58DD-AE63-46F3-8494-7F04B06906C2}" dt="2022-02-08T03:17:06.234" v="181" actId="27636"/>
        <pc:sldMkLst>
          <pc:docMk/>
          <pc:sldMk cId="3023803687" sldId="663"/>
        </pc:sldMkLst>
        <pc:spChg chg="mod">
          <ac:chgData name="GAREE, MICHAEL J Maj USAF AETC AFIT/ENS" userId="c5c0c090-7e92-46c3-b20f-ac6c56430d78" providerId="ADAL" clId="{04BC58DD-AE63-46F3-8494-7F04B06906C2}" dt="2022-02-08T03:17:06.234" v="181" actId="27636"/>
          <ac:spMkLst>
            <pc:docMk/>
            <pc:sldMk cId="3023803687" sldId="663"/>
            <ac:spMk id="4" creationId="{0CE41D11-77D2-4BC0-BA05-F9DDAB325549}"/>
          </ac:spMkLst>
        </pc:spChg>
      </pc:sldChg>
      <pc:sldChg chg="modNotesTx">
        <pc:chgData name="GAREE, MICHAEL J Maj USAF AETC AFIT/ENS" userId="c5c0c090-7e92-46c3-b20f-ac6c56430d78" providerId="ADAL" clId="{04BC58DD-AE63-46F3-8494-7F04B06906C2}" dt="2022-02-08T02:38:45.918" v="56" actId="20577"/>
        <pc:sldMkLst>
          <pc:docMk/>
          <pc:sldMk cId="3643782114" sldId="667"/>
        </pc:sldMkLst>
      </pc:sldChg>
      <pc:sldChg chg="modSp mod">
        <pc:chgData name="GAREE, MICHAEL J Maj USAF AETC AFIT/ENS" userId="c5c0c090-7e92-46c3-b20f-ac6c56430d78" providerId="ADAL" clId="{04BC58DD-AE63-46F3-8494-7F04B06906C2}" dt="2022-02-08T03:17:48.288" v="184" actId="207"/>
        <pc:sldMkLst>
          <pc:docMk/>
          <pc:sldMk cId="3477825732" sldId="668"/>
        </pc:sldMkLst>
        <pc:spChg chg="mod">
          <ac:chgData name="GAREE, MICHAEL J Maj USAF AETC AFIT/ENS" userId="c5c0c090-7e92-46c3-b20f-ac6c56430d78" providerId="ADAL" clId="{04BC58DD-AE63-46F3-8494-7F04B06906C2}" dt="2022-02-08T03:17:48.288" v="184" actId="207"/>
          <ac:spMkLst>
            <pc:docMk/>
            <pc:sldMk cId="3477825732" sldId="668"/>
            <ac:spMk id="3" creationId="{66E1AF29-8CD5-415A-AA5D-4E9DEE7F94F4}"/>
          </ac:spMkLst>
        </pc:spChg>
      </pc:sldChg>
      <pc:sldChg chg="ord modNotesTx">
        <pc:chgData name="GAREE, MICHAEL J Maj USAF AETC AFIT/ENS" userId="c5c0c090-7e92-46c3-b20f-ac6c56430d78" providerId="ADAL" clId="{04BC58DD-AE63-46F3-8494-7F04B06906C2}" dt="2022-02-08T03:19:31.768" v="294" actId="20577"/>
        <pc:sldMkLst>
          <pc:docMk/>
          <pc:sldMk cId="3243878377" sldId="669"/>
        </pc:sldMkLst>
      </pc:sldChg>
      <pc:sldChg chg="modSp mod">
        <pc:chgData name="GAREE, MICHAEL J Maj USAF AETC AFIT/ENS" userId="c5c0c090-7e92-46c3-b20f-ac6c56430d78" providerId="ADAL" clId="{04BC58DD-AE63-46F3-8494-7F04B06906C2}" dt="2022-02-08T03:18:58.472" v="226" actId="1037"/>
        <pc:sldMkLst>
          <pc:docMk/>
          <pc:sldMk cId="2862388286" sldId="671"/>
        </pc:sldMkLst>
        <pc:spChg chg="mod">
          <ac:chgData name="GAREE, MICHAEL J Maj USAF AETC AFIT/ENS" userId="c5c0c090-7e92-46c3-b20f-ac6c56430d78" providerId="ADAL" clId="{04BC58DD-AE63-46F3-8494-7F04B06906C2}" dt="2022-02-08T03:18:58.472" v="226" actId="1037"/>
          <ac:spMkLst>
            <pc:docMk/>
            <pc:sldMk cId="2862388286" sldId="671"/>
            <ac:spMk id="8" creationId="{A12C7FB2-B9D5-473F-A958-C2CC93415DA4}"/>
          </ac:spMkLst>
        </pc:spChg>
      </pc:sldChg>
      <pc:sldChg chg="modSp mod">
        <pc:chgData name="GAREE, MICHAEL J Maj USAF AETC AFIT/ENS" userId="c5c0c090-7e92-46c3-b20f-ac6c56430d78" providerId="ADAL" clId="{04BC58DD-AE63-46F3-8494-7F04B06906C2}" dt="2022-02-08T03:22:35.824" v="338" actId="20577"/>
        <pc:sldMkLst>
          <pc:docMk/>
          <pc:sldMk cId="1108142741" sldId="672"/>
        </pc:sldMkLst>
        <pc:spChg chg="mod">
          <ac:chgData name="GAREE, MICHAEL J Maj USAF AETC AFIT/ENS" userId="c5c0c090-7e92-46c3-b20f-ac6c56430d78" providerId="ADAL" clId="{04BC58DD-AE63-46F3-8494-7F04B06906C2}" dt="2022-02-08T03:22:35.824" v="338" actId="20577"/>
          <ac:spMkLst>
            <pc:docMk/>
            <pc:sldMk cId="1108142741" sldId="672"/>
            <ac:spMk id="2" creationId="{30C56DC3-5529-4B61-9DD9-CD966C798F67}"/>
          </ac:spMkLst>
        </pc:spChg>
      </pc:sldChg>
      <pc:sldChg chg="modSp mod">
        <pc:chgData name="GAREE, MICHAEL J Maj USAF AETC AFIT/ENS" userId="c5c0c090-7e92-46c3-b20f-ac6c56430d78" providerId="ADAL" clId="{04BC58DD-AE63-46F3-8494-7F04B06906C2}" dt="2022-02-08T03:22:55.854" v="355" actId="207"/>
        <pc:sldMkLst>
          <pc:docMk/>
          <pc:sldMk cId="3766914806" sldId="673"/>
        </pc:sldMkLst>
        <pc:spChg chg="mod">
          <ac:chgData name="GAREE, MICHAEL J Maj USAF AETC AFIT/ENS" userId="c5c0c090-7e92-46c3-b20f-ac6c56430d78" providerId="ADAL" clId="{04BC58DD-AE63-46F3-8494-7F04B06906C2}" dt="2022-02-08T03:22:55.854" v="355" actId="207"/>
          <ac:spMkLst>
            <pc:docMk/>
            <pc:sldMk cId="3766914806" sldId="673"/>
            <ac:spMk id="2" creationId="{30C56DC3-5529-4B61-9DD9-CD966C798F67}"/>
          </ac:spMkLst>
        </pc:spChg>
      </pc:sldChg>
      <pc:sldChg chg="modSp mod modNotesTx">
        <pc:chgData name="GAREE, MICHAEL J Maj USAF AETC AFIT/ENS" userId="c5c0c090-7e92-46c3-b20f-ac6c56430d78" providerId="ADAL" clId="{04BC58DD-AE63-46F3-8494-7F04B06906C2}" dt="2022-02-08T03:23:22.541" v="411" actId="20577"/>
        <pc:sldMkLst>
          <pc:docMk/>
          <pc:sldMk cId="2242941847" sldId="674"/>
        </pc:sldMkLst>
        <pc:spChg chg="mod">
          <ac:chgData name="GAREE, MICHAEL J Maj USAF AETC AFIT/ENS" userId="c5c0c090-7e92-46c3-b20f-ac6c56430d78" providerId="ADAL" clId="{04BC58DD-AE63-46F3-8494-7F04B06906C2}" dt="2022-02-08T03:22:59.190" v="356"/>
          <ac:spMkLst>
            <pc:docMk/>
            <pc:sldMk cId="2242941847" sldId="674"/>
            <ac:spMk id="2" creationId="{30C56DC3-5529-4B61-9DD9-CD966C798F67}"/>
          </ac:spMkLst>
        </pc:spChg>
      </pc:sldChg>
      <pc:sldChg chg="modSp mod">
        <pc:chgData name="GAREE, MICHAEL J Maj USAF AETC AFIT/ENS" userId="c5c0c090-7e92-46c3-b20f-ac6c56430d78" providerId="ADAL" clId="{04BC58DD-AE63-46F3-8494-7F04B06906C2}" dt="2022-02-08T03:24:00.402" v="415" actId="6549"/>
        <pc:sldMkLst>
          <pc:docMk/>
          <pc:sldMk cId="830920541" sldId="675"/>
        </pc:sldMkLst>
        <pc:spChg chg="mod">
          <ac:chgData name="GAREE, MICHAEL J Maj USAF AETC AFIT/ENS" userId="c5c0c090-7e92-46c3-b20f-ac6c56430d78" providerId="ADAL" clId="{04BC58DD-AE63-46F3-8494-7F04B06906C2}" dt="2022-02-08T03:23:02.858" v="357"/>
          <ac:spMkLst>
            <pc:docMk/>
            <pc:sldMk cId="830920541" sldId="675"/>
            <ac:spMk id="2" creationId="{30C56DC3-5529-4B61-9DD9-CD966C798F67}"/>
          </ac:spMkLst>
        </pc:spChg>
        <pc:spChg chg="mod">
          <ac:chgData name="GAREE, MICHAEL J Maj USAF AETC AFIT/ENS" userId="c5c0c090-7e92-46c3-b20f-ac6c56430d78" providerId="ADAL" clId="{04BC58DD-AE63-46F3-8494-7F04B06906C2}" dt="2022-02-08T03:24:00.402" v="415" actId="6549"/>
          <ac:spMkLst>
            <pc:docMk/>
            <pc:sldMk cId="830920541" sldId="675"/>
            <ac:spMk id="4" creationId="{146F9063-F2CD-4D33-A040-48E6AF4AA89A}"/>
          </ac:spMkLst>
        </pc:spChg>
      </pc:sldChg>
      <pc:sldChg chg="modNotesTx">
        <pc:chgData name="GAREE, MICHAEL J Maj USAF AETC AFIT/ENS" userId="c5c0c090-7e92-46c3-b20f-ac6c56430d78" providerId="ADAL" clId="{04BC58DD-AE63-46F3-8494-7F04B06906C2}" dt="2022-02-08T03:26:45.011" v="544" actId="20577"/>
        <pc:sldMkLst>
          <pc:docMk/>
          <pc:sldMk cId="363241790" sldId="676"/>
        </pc:sldMkLst>
      </pc:sldChg>
      <pc:sldChg chg="modNotesTx">
        <pc:chgData name="GAREE, MICHAEL J Maj USAF AETC AFIT/ENS" userId="c5c0c090-7e92-46c3-b20f-ac6c56430d78" providerId="ADAL" clId="{04BC58DD-AE63-46F3-8494-7F04B06906C2}" dt="2022-02-08T03:28:51.892" v="594" actId="20577"/>
        <pc:sldMkLst>
          <pc:docMk/>
          <pc:sldMk cId="1175592974" sldId="677"/>
        </pc:sldMkLst>
      </pc:sldChg>
      <pc:sldChg chg="addSp modSp new mod ord modShow">
        <pc:chgData name="GAREE, MICHAEL J Maj USAF AETC AFIT/ENS" userId="c5c0c090-7e92-46c3-b20f-ac6c56430d78" providerId="ADAL" clId="{04BC58DD-AE63-46F3-8494-7F04B06906C2}" dt="2022-02-08T02:48:26.707" v="87" actId="20577"/>
        <pc:sldMkLst>
          <pc:docMk/>
          <pc:sldMk cId="2623591406" sldId="681"/>
        </pc:sldMkLst>
        <pc:spChg chg="mod">
          <ac:chgData name="GAREE, MICHAEL J Maj USAF AETC AFIT/ENS" userId="c5c0c090-7e92-46c3-b20f-ac6c56430d78" providerId="ADAL" clId="{04BC58DD-AE63-46F3-8494-7F04B06906C2}" dt="2022-02-08T02:48:26.707" v="87" actId="20577"/>
          <ac:spMkLst>
            <pc:docMk/>
            <pc:sldMk cId="2623591406" sldId="681"/>
            <ac:spMk id="2" creationId="{5E0C42C1-D0C9-4401-A122-CA5A58257885}"/>
          </ac:spMkLst>
        </pc:spChg>
        <pc:picChg chg="add mod">
          <ac:chgData name="GAREE, MICHAEL J Maj USAF AETC AFIT/ENS" userId="c5c0c090-7e92-46c3-b20f-ac6c56430d78" providerId="ADAL" clId="{04BC58DD-AE63-46F3-8494-7F04B06906C2}" dt="2022-02-08T02:38:26.847" v="3" actId="14100"/>
          <ac:picMkLst>
            <pc:docMk/>
            <pc:sldMk cId="2623591406" sldId="681"/>
            <ac:picMk id="6" creationId="{93DDED4E-7A79-4813-9BCD-5D304CC2B6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a:lvl1pPr>
          </a:lstStyle>
          <a:p>
            <a:fld id="{5E65684B-EC77-43F8-AFFF-1E0D5F1B365A}" type="datetimeFigureOut">
              <a:rPr lang="en-US" smtClean="0"/>
              <a:t>2/21/2023</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01CD1344-69AD-499E-A67F-B4368FB7EAA7}" type="slidenum">
              <a:rPr lang="en-US" smtClean="0"/>
              <a:t>‹#›</a:t>
            </a:fld>
            <a:endParaRPr lang="en-US"/>
          </a:p>
        </p:txBody>
      </p:sp>
    </p:spTree>
    <p:extLst>
      <p:ext uri="{BB962C8B-B14F-4D97-AF65-F5344CB8AC3E}">
        <p14:creationId xmlns:p14="http://schemas.microsoft.com/office/powerpoint/2010/main" val="361809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r>
              <a:rPr lang="en-US" dirty="0"/>
              <a:t>“Absolute performance” – estimating response variables for a single system</a:t>
            </a:r>
          </a:p>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1</a:t>
            </a:fld>
            <a:endParaRPr lang="en-US"/>
          </a:p>
        </p:txBody>
      </p:sp>
    </p:spTree>
    <p:extLst>
      <p:ext uri="{BB962C8B-B14F-4D97-AF65-F5344CB8AC3E}">
        <p14:creationId xmlns:p14="http://schemas.microsoft.com/office/powerpoint/2010/main" val="10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C.I. expression that we used for V&amp;V.</a:t>
            </a:r>
          </a:p>
          <a:p>
            <a:endParaRPr lang="en-US" dirty="0" smtClean="0"/>
          </a:p>
          <a:p>
            <a:r>
              <a:rPr lang="en-US" dirty="0" smtClean="0"/>
              <a:t>When </a:t>
            </a:r>
            <a:r>
              <a:rPr lang="en-US" dirty="0"/>
              <a:t>can/can’t we assume normally-distributed samples?</a:t>
            </a:r>
          </a:p>
        </p:txBody>
      </p:sp>
      <p:sp>
        <p:nvSpPr>
          <p:cNvPr id="4" name="Slide Number Placeholder 3"/>
          <p:cNvSpPr>
            <a:spLocks noGrp="1"/>
          </p:cNvSpPr>
          <p:nvPr>
            <p:ph type="sldNum" sz="quarter" idx="5"/>
          </p:nvPr>
        </p:nvSpPr>
        <p:spPr/>
        <p:txBody>
          <a:bodyPr/>
          <a:lstStyle/>
          <a:p>
            <a:fld id="{01CD1344-69AD-499E-A67F-B4368FB7EAA7}" type="slidenum">
              <a:rPr lang="en-US" smtClean="0"/>
              <a:t>12</a:t>
            </a:fld>
            <a:endParaRPr lang="en-US"/>
          </a:p>
        </p:txBody>
      </p:sp>
    </p:spTree>
    <p:extLst>
      <p:ext uri="{BB962C8B-B14F-4D97-AF65-F5344CB8AC3E}">
        <p14:creationId xmlns:p14="http://schemas.microsoft.com/office/powerpoint/2010/main" val="3253158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13</a:t>
            </a:fld>
            <a:endParaRPr lang="en-US"/>
          </a:p>
        </p:txBody>
      </p:sp>
    </p:spTree>
    <p:extLst>
      <p:ext uri="{BB962C8B-B14F-4D97-AF65-F5344CB8AC3E}">
        <p14:creationId xmlns:p14="http://schemas.microsoft.com/office/powerpoint/2010/main" val="123853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do we interpret a confidence interval, anyway?</a:t>
                </a:r>
              </a:p>
              <a:p>
                <a:pPr marL="171450" indent="-171450">
                  <a:buFontTx/>
                  <a:buChar char="-"/>
                </a:pPr>
                <a:r>
                  <a:rPr lang="en-US" dirty="0"/>
                  <a:t>How much we can “trust” that the C.I. bounds the error between point estimate &amp; true parameter</a:t>
                </a:r>
              </a:p>
              <a:p>
                <a:pPr marL="171450" indent="-171450">
                  <a:buFontTx/>
                  <a:buChar char="-"/>
                </a:pPr>
                <a:r>
                  <a:rPr lang="en-US" dirty="0"/>
                  <a:t>If we repeated the process to construct the C.I. many times,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𝛼</m:t>
                    </m:r>
                  </m:oMath>
                </a14:m>
                <a:r>
                  <a:rPr lang="en-US" dirty="0"/>
                  <a:t>)% of those C.I.s would contain the true mean</a:t>
                </a:r>
              </a:p>
              <a:p>
                <a:pPr marL="171450" indent="-171450">
                  <a:buFontTx/>
                  <a:buChar char="-"/>
                </a:pPr>
                <a:r>
                  <a:rPr lang="en-US" dirty="0"/>
                  <a:t>The critical point is that the true mean is a constant, while our C.I.s are random variables</a:t>
                </a:r>
              </a:p>
            </p:txBody>
          </p:sp>
        </mc:Choice>
        <mc:Fallback xmlns="">
          <p:sp>
            <p:nvSpPr>
              <p:cNvPr id="3" name="Notes Placeholder 2"/>
              <p:cNvSpPr>
                <a:spLocks noGrp="1"/>
              </p:cNvSpPr>
              <p:nvPr>
                <p:ph type="body" idx="1"/>
              </p:nvPr>
            </p:nvSpPr>
            <p:spPr/>
            <p:txBody>
              <a:bodyPr/>
              <a:lstStyle/>
              <a:p>
                <a:r>
                  <a:rPr lang="en-US" dirty="0"/>
                  <a:t>How do we interpret a confidence interval, anyway?</a:t>
                </a:r>
              </a:p>
              <a:p>
                <a:pPr marL="171450" indent="-171450">
                  <a:buFontTx/>
                  <a:buChar char="-"/>
                </a:pPr>
                <a:r>
                  <a:rPr lang="en-US" dirty="0"/>
                  <a:t>How much we can “trust” that the C.I. bounds the error between point estimate &amp; true parameter</a:t>
                </a:r>
              </a:p>
              <a:p>
                <a:pPr marL="171450" indent="-171450">
                  <a:buFontTx/>
                  <a:buChar char="-"/>
                </a:pPr>
                <a:r>
                  <a:rPr lang="en-US" dirty="0"/>
                  <a:t>If we repeated the process to construct the C.I. many times, </a:t>
                </a:r>
                <a:r>
                  <a:rPr lang="en-US" b="0" i="0">
                    <a:latin typeface="Cambria Math" panose="02040503050406030204" pitchFamily="18" charset="0"/>
                  </a:rPr>
                  <a:t>1−𝛼</a:t>
                </a:r>
                <a:r>
                  <a:rPr lang="en-US" dirty="0"/>
                  <a:t>% of those C.I.s would contain the true mean</a:t>
                </a:r>
              </a:p>
              <a:p>
                <a:pPr marL="171450" indent="-171450">
                  <a:buFontTx/>
                  <a:buChar char="-"/>
                </a:pPr>
                <a:r>
                  <a:rPr lang="en-US" dirty="0"/>
                  <a:t>The critical point is that the true mean is a constant, while our C.I.s are random variables</a:t>
                </a:r>
              </a:p>
            </p:txBody>
          </p:sp>
        </mc:Fallback>
      </mc:AlternateContent>
      <p:sp>
        <p:nvSpPr>
          <p:cNvPr id="4" name="Slide Number Placeholder 3"/>
          <p:cNvSpPr>
            <a:spLocks noGrp="1"/>
          </p:cNvSpPr>
          <p:nvPr>
            <p:ph type="sldNum" sz="quarter" idx="5"/>
          </p:nvPr>
        </p:nvSpPr>
        <p:spPr/>
        <p:txBody>
          <a:bodyPr/>
          <a:lstStyle/>
          <a:p>
            <a:fld id="{01CD1344-69AD-499E-A67F-B4368FB7EAA7}" type="slidenum">
              <a:rPr lang="en-US" smtClean="0"/>
              <a:t>14</a:t>
            </a:fld>
            <a:endParaRPr lang="en-US"/>
          </a:p>
        </p:txBody>
      </p:sp>
    </p:spTree>
    <p:extLst>
      <p:ext uri="{BB962C8B-B14F-4D97-AF65-F5344CB8AC3E}">
        <p14:creationId xmlns:p14="http://schemas.microsoft.com/office/powerpoint/2010/main" val="372789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Width is larger—needs to capture inherent variability of system</a:t>
                </a:r>
              </a:p>
              <a:p>
                <a:endParaRPr lang="en-US" dirty="0"/>
              </a:p>
              <a:p>
                <a:r>
                  <a:rPr lang="en-US" dirty="0"/>
                  <a:t>P.I. width goes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𝑠𝑖𝑔𝑚𝑎</m:t>
                    </m:r>
                  </m:oMath>
                </a14:m>
                <a:endParaRPr lang="en-US" b="0" dirty="0"/>
              </a:p>
              <a:p>
                <a:endParaRPr lang="en-US" dirty="0"/>
              </a:p>
              <a:p>
                <a:r>
                  <a:rPr lang="en-US" dirty="0"/>
                  <a:t>We </a:t>
                </a:r>
                <a:r>
                  <a:rPr lang="en-US" b="1" dirty="0"/>
                  <a:t>cannot</a:t>
                </a:r>
                <a:r>
                  <a:rPr lang="en-US" b="0" dirty="0"/>
                  <a:t> replicate/sample this error away. Put another way, we can never simulate away </a:t>
                </a:r>
                <a:r>
                  <a:rPr lang="en-US" b="0" i="1" dirty="0"/>
                  <a:t>risk</a:t>
                </a:r>
                <a:r>
                  <a:rPr lang="en-US" b="0" dirty="0"/>
                  <a:t>.</a:t>
                </a:r>
                <a:endParaRPr lang="en-US" dirty="0"/>
              </a:p>
            </p:txBody>
          </p:sp>
        </mc:Choice>
        <mc:Fallback xmlns="">
          <p:sp>
            <p:nvSpPr>
              <p:cNvPr id="3" name="Notes Placeholder 2"/>
              <p:cNvSpPr>
                <a:spLocks noGrp="1"/>
              </p:cNvSpPr>
              <p:nvPr>
                <p:ph type="body" idx="1"/>
              </p:nvPr>
            </p:nvSpPr>
            <p:spPr/>
            <p:txBody>
              <a:bodyPr/>
              <a:lstStyle/>
              <a:p>
                <a:r>
                  <a:rPr lang="en-US" dirty="0"/>
                  <a:t>Width is larger—needs to capture inherent variability of system</a:t>
                </a:r>
              </a:p>
              <a:p>
                <a:endParaRPr lang="en-US" dirty="0"/>
              </a:p>
              <a:p>
                <a:r>
                  <a:rPr lang="en-US" dirty="0"/>
                  <a:t>P.I. width goes to </a:t>
                </a:r>
                <a:r>
                  <a:rPr lang="en-US" b="0" i="0">
                    <a:latin typeface="Cambria Math" panose="02040503050406030204" pitchFamily="18" charset="0"/>
                  </a:rPr>
                  <a:t>𝑧_(𝛼/2)∗𝑠𝑖𝑔𝑚𝑎</a:t>
                </a:r>
                <a:endParaRPr lang="en-US" b="0" dirty="0"/>
              </a:p>
              <a:p>
                <a:endParaRPr lang="en-US" dirty="0"/>
              </a:p>
              <a:p>
                <a:r>
                  <a:rPr lang="en-US" dirty="0"/>
                  <a:t>We </a:t>
                </a:r>
                <a:r>
                  <a:rPr lang="en-US" b="1" dirty="0"/>
                  <a:t>cannot</a:t>
                </a:r>
                <a:r>
                  <a:rPr lang="en-US" b="0" dirty="0"/>
                  <a:t> replicate/sample this error away. Put another way, we can never simulate away </a:t>
                </a:r>
                <a:r>
                  <a:rPr lang="en-US" b="0" i="1" dirty="0"/>
                  <a:t>risk</a:t>
                </a:r>
                <a:r>
                  <a:rPr lang="en-US" b="0" dirty="0"/>
                  <a:t>.</a:t>
                </a:r>
                <a:endParaRPr lang="en-US" dirty="0"/>
              </a:p>
            </p:txBody>
          </p:sp>
        </mc:Fallback>
      </mc:AlternateContent>
      <p:sp>
        <p:nvSpPr>
          <p:cNvPr id="4" name="Slide Number Placeholder 3"/>
          <p:cNvSpPr>
            <a:spLocks noGrp="1"/>
          </p:cNvSpPr>
          <p:nvPr>
            <p:ph type="sldNum" sz="quarter" idx="5"/>
          </p:nvPr>
        </p:nvSpPr>
        <p:spPr/>
        <p:txBody>
          <a:bodyPr/>
          <a:lstStyle/>
          <a:p>
            <a:fld id="{01CD1344-69AD-499E-A67F-B4368FB7EAA7}" type="slidenum">
              <a:rPr lang="en-US" smtClean="0"/>
              <a:t>15</a:t>
            </a:fld>
            <a:endParaRPr lang="en-US"/>
          </a:p>
        </p:txBody>
      </p:sp>
    </p:spTree>
    <p:extLst>
      <p:ext uri="{BB962C8B-B14F-4D97-AF65-F5344CB8AC3E}">
        <p14:creationId xmlns:p14="http://schemas.microsoft.com/office/powerpoint/2010/main" val="3943675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16</a:t>
            </a:fld>
            <a:endParaRPr lang="en-US"/>
          </a:p>
        </p:txBody>
      </p:sp>
    </p:spTree>
    <p:extLst>
      <p:ext uri="{BB962C8B-B14F-4D97-AF65-F5344CB8AC3E}">
        <p14:creationId xmlns:p14="http://schemas.microsoft.com/office/powerpoint/2010/main" val="384568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median, instead</a:t>
            </a:r>
            <a:r>
              <a:rPr lang="en-US" baseline="0" dirty="0"/>
              <a:t> of mean</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17</a:t>
            </a:fld>
            <a:endParaRPr lang="en-US"/>
          </a:p>
        </p:txBody>
      </p:sp>
    </p:spTree>
    <p:extLst>
      <p:ext uri="{BB962C8B-B14F-4D97-AF65-F5344CB8AC3E}">
        <p14:creationId xmlns:p14="http://schemas.microsoft.com/office/powerpoint/2010/main" val="2029673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18</a:t>
            </a:fld>
            <a:endParaRPr lang="en-US"/>
          </a:p>
        </p:txBody>
      </p:sp>
    </p:spTree>
    <p:extLst>
      <p:ext uri="{BB962C8B-B14F-4D97-AF65-F5344CB8AC3E}">
        <p14:creationId xmlns:p14="http://schemas.microsoft.com/office/powerpoint/2010/main" val="59657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input model varies daily, then maybe 1 week is a better stopping point?</a:t>
            </a:r>
          </a:p>
        </p:txBody>
      </p:sp>
      <p:sp>
        <p:nvSpPr>
          <p:cNvPr id="4" name="Slide Number Placeholder 3"/>
          <p:cNvSpPr>
            <a:spLocks noGrp="1"/>
          </p:cNvSpPr>
          <p:nvPr>
            <p:ph type="sldNum" sz="quarter" idx="5"/>
          </p:nvPr>
        </p:nvSpPr>
        <p:spPr/>
        <p:txBody>
          <a:bodyPr/>
          <a:lstStyle/>
          <a:p>
            <a:fld id="{01CD1344-69AD-499E-A67F-B4368FB7EAA7}" type="slidenum">
              <a:rPr lang="en-US" smtClean="0"/>
              <a:t>20</a:t>
            </a:fld>
            <a:endParaRPr lang="en-US"/>
          </a:p>
        </p:txBody>
      </p:sp>
    </p:spTree>
    <p:extLst>
      <p:ext uri="{BB962C8B-B14F-4D97-AF65-F5344CB8AC3E}">
        <p14:creationId xmlns:p14="http://schemas.microsoft.com/office/powerpoint/2010/main" val="2561384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performance parameters using our simulation output</a:t>
            </a:r>
          </a:p>
        </p:txBody>
      </p:sp>
      <p:sp>
        <p:nvSpPr>
          <p:cNvPr id="4" name="Slide Number Placeholder 3"/>
          <p:cNvSpPr>
            <a:spLocks noGrp="1"/>
          </p:cNvSpPr>
          <p:nvPr>
            <p:ph type="sldNum" sz="quarter" idx="5"/>
          </p:nvPr>
        </p:nvSpPr>
        <p:spPr/>
        <p:txBody>
          <a:bodyPr/>
          <a:lstStyle/>
          <a:p>
            <a:fld id="{01CD1344-69AD-499E-A67F-B4368FB7EAA7}" type="slidenum">
              <a:rPr lang="en-US" smtClean="0"/>
              <a:t>23</a:t>
            </a:fld>
            <a:endParaRPr lang="en-US"/>
          </a:p>
        </p:txBody>
      </p:sp>
    </p:spTree>
    <p:extLst>
      <p:ext uri="{BB962C8B-B14F-4D97-AF65-F5344CB8AC3E}">
        <p14:creationId xmlns:p14="http://schemas.microsoft.com/office/powerpoint/2010/main" val="3196305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BCNN Table 11.2</a:t>
            </a:r>
          </a:p>
        </p:txBody>
      </p:sp>
      <p:sp>
        <p:nvSpPr>
          <p:cNvPr id="4" name="Slide Number Placeholder 3"/>
          <p:cNvSpPr>
            <a:spLocks noGrp="1"/>
          </p:cNvSpPr>
          <p:nvPr>
            <p:ph type="sldNum" sz="quarter" idx="5"/>
          </p:nvPr>
        </p:nvSpPr>
        <p:spPr/>
        <p:txBody>
          <a:bodyPr/>
          <a:lstStyle/>
          <a:p>
            <a:fld id="{01CD1344-69AD-499E-A67F-B4368FB7EAA7}" type="slidenum">
              <a:rPr lang="en-US" smtClean="0"/>
              <a:t>26</a:t>
            </a:fld>
            <a:endParaRPr lang="en-US"/>
          </a:p>
        </p:txBody>
      </p:sp>
    </p:spTree>
    <p:extLst>
      <p:ext uri="{BB962C8B-B14F-4D97-AF65-F5344CB8AC3E}">
        <p14:creationId xmlns:p14="http://schemas.microsoft.com/office/powerpoint/2010/main" val="360670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2</a:t>
            </a:fld>
            <a:endParaRPr lang="en-US"/>
          </a:p>
        </p:txBody>
      </p:sp>
    </p:spTree>
    <p:extLst>
      <p:ext uri="{BB962C8B-B14F-4D97-AF65-F5344CB8AC3E}">
        <p14:creationId xmlns:p14="http://schemas.microsoft.com/office/powerpoint/2010/main" val="2263869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[digression &amp; activity]</a:t>
            </a:r>
          </a:p>
          <a:p>
            <a:endParaRPr lang="en-US" dirty="0" smtClean="0"/>
          </a:p>
          <a:p>
            <a:r>
              <a:rPr lang="en-US" dirty="0" smtClean="0"/>
              <a:t>Maybe </a:t>
            </a:r>
            <a:r>
              <a:rPr lang="en-US" dirty="0"/>
              <a:t>you don’t care about the half-width size and are happy to run X replications and move on. But probably not.</a:t>
            </a:r>
          </a:p>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27</a:t>
            </a:fld>
            <a:endParaRPr lang="en-US"/>
          </a:p>
        </p:txBody>
      </p:sp>
    </p:spTree>
    <p:extLst>
      <p:ext uri="{BB962C8B-B14F-4D97-AF65-F5344CB8AC3E}">
        <p14:creationId xmlns:p14="http://schemas.microsoft.com/office/powerpoint/2010/main" val="3567954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 on both sides of final eq!</a:t>
            </a:r>
          </a:p>
          <a:p>
            <a:endParaRPr lang="en-US" dirty="0"/>
          </a:p>
          <a:p>
            <a:r>
              <a:rPr lang="en-US" dirty="0"/>
              <a:t>S_0 will likely change during the iterating, if you do run the replications live.</a:t>
            </a:r>
          </a:p>
          <a:p>
            <a:endParaRPr lang="en-US" dirty="0"/>
          </a:p>
          <a:p>
            <a:r>
              <a:rPr lang="en-US" dirty="0"/>
              <a:t>After running the extra reps, check that H does meet the criteria. If not, repeat process using sample variance from the additional reps</a:t>
            </a:r>
          </a:p>
        </p:txBody>
      </p:sp>
      <p:sp>
        <p:nvSpPr>
          <p:cNvPr id="4" name="Slide Number Placeholder 3"/>
          <p:cNvSpPr>
            <a:spLocks noGrp="1"/>
          </p:cNvSpPr>
          <p:nvPr>
            <p:ph type="sldNum" sz="quarter" idx="5"/>
          </p:nvPr>
        </p:nvSpPr>
        <p:spPr/>
        <p:txBody>
          <a:bodyPr/>
          <a:lstStyle/>
          <a:p>
            <a:fld id="{01CD1344-69AD-499E-A67F-B4368FB7EAA7}" type="slidenum">
              <a:rPr lang="en-US" smtClean="0"/>
              <a:t>28</a:t>
            </a:fld>
            <a:endParaRPr lang="en-US"/>
          </a:p>
        </p:txBody>
      </p:sp>
    </p:spTree>
    <p:extLst>
      <p:ext uri="{BB962C8B-B14F-4D97-AF65-F5344CB8AC3E}">
        <p14:creationId xmlns:p14="http://schemas.microsoft.com/office/powerpoint/2010/main" val="203519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29</a:t>
            </a:fld>
            <a:endParaRPr lang="en-US"/>
          </a:p>
        </p:txBody>
      </p:sp>
    </p:spTree>
    <p:extLst>
      <p:ext uri="{BB962C8B-B14F-4D97-AF65-F5344CB8AC3E}">
        <p14:creationId xmlns:p14="http://schemas.microsoft.com/office/powerpoint/2010/main" val="631336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10x the amount of data deleted is a good heuristic.</a:t>
            </a:r>
          </a:p>
          <a:p>
            <a:endParaRPr lang="en-US" dirty="0"/>
          </a:p>
          <a:p>
            <a:r>
              <a:rPr lang="en-US" dirty="0"/>
              <a:t>Covered more in OPER 661.</a:t>
            </a:r>
          </a:p>
        </p:txBody>
      </p:sp>
      <p:sp>
        <p:nvSpPr>
          <p:cNvPr id="4" name="Slide Number Placeholder 3"/>
          <p:cNvSpPr>
            <a:spLocks noGrp="1"/>
          </p:cNvSpPr>
          <p:nvPr>
            <p:ph type="sldNum" sz="quarter" idx="5"/>
          </p:nvPr>
        </p:nvSpPr>
        <p:spPr/>
        <p:txBody>
          <a:bodyPr/>
          <a:lstStyle/>
          <a:p>
            <a:fld id="{01CD1344-69AD-499E-A67F-B4368FB7EAA7}" type="slidenum">
              <a:rPr lang="en-US" smtClean="0"/>
              <a:t>31</a:t>
            </a:fld>
            <a:endParaRPr lang="en-US"/>
          </a:p>
        </p:txBody>
      </p:sp>
    </p:spTree>
    <p:extLst>
      <p:ext uri="{BB962C8B-B14F-4D97-AF65-F5344CB8AC3E}">
        <p14:creationId xmlns:p14="http://schemas.microsoft.com/office/powerpoint/2010/main" val="2929747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[revisit 11.5.2 if needed]</a:t>
            </a:r>
          </a:p>
        </p:txBody>
      </p:sp>
      <p:sp>
        <p:nvSpPr>
          <p:cNvPr id="4" name="Slide Number Placeholder 3"/>
          <p:cNvSpPr>
            <a:spLocks noGrp="1"/>
          </p:cNvSpPr>
          <p:nvPr>
            <p:ph type="sldNum" sz="quarter" idx="5"/>
          </p:nvPr>
        </p:nvSpPr>
        <p:spPr/>
        <p:txBody>
          <a:bodyPr/>
          <a:lstStyle/>
          <a:p>
            <a:fld id="{01CD1344-69AD-499E-A67F-B4368FB7EAA7}" type="slidenum">
              <a:rPr lang="en-US" smtClean="0"/>
              <a:t>32</a:t>
            </a:fld>
            <a:endParaRPr lang="en-US"/>
          </a:p>
        </p:txBody>
      </p:sp>
    </p:spTree>
    <p:extLst>
      <p:ext uri="{BB962C8B-B14F-4D97-AF65-F5344CB8AC3E}">
        <p14:creationId xmlns:p14="http://schemas.microsoft.com/office/powerpoint/2010/main" val="1545190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at the start/end of batches likely </a:t>
            </a:r>
            <a:r>
              <a:rPr lang="en-US" dirty="0" err="1" smtClean="0"/>
              <a:t>autocorrelated</a:t>
            </a:r>
            <a:r>
              <a:rPr lang="en-US" dirty="0" smtClean="0"/>
              <a:t>, so length</a:t>
            </a:r>
            <a:r>
              <a:rPr lang="en-US" baseline="0" dirty="0" smtClean="0"/>
              <a:t> of batch is important, too (not </a:t>
            </a:r>
            <a:r>
              <a:rPr lang="en-US" baseline="0" smtClean="0"/>
              <a:t>just number of batches)</a:t>
            </a:r>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33</a:t>
            </a:fld>
            <a:endParaRPr lang="en-US"/>
          </a:p>
        </p:txBody>
      </p:sp>
    </p:spTree>
    <p:extLst>
      <p:ext uri="{BB962C8B-B14F-4D97-AF65-F5344CB8AC3E}">
        <p14:creationId xmlns:p14="http://schemas.microsoft.com/office/powerpoint/2010/main" val="390682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url=https%3A%2F%2Fwww.researchgate.net%2Ffigure%2FVisualizing-bias-and-variance-tradeoff-using-a-bulls-eye-diagram_fig3_318432363&amp;psig=AOvVaw2sPtzxXnp-U3HHx9csHJWP&amp;ust=1645871893906000&amp;source=images&amp;cd=vfe&amp;ved=0CAoQ3YkBahcKEwioqaDn1Jr2AhUAAAAAHQAAAAAQAw</a:t>
            </a:r>
          </a:p>
        </p:txBody>
      </p:sp>
      <p:sp>
        <p:nvSpPr>
          <p:cNvPr id="4" name="Slide Number Placeholder 3"/>
          <p:cNvSpPr>
            <a:spLocks noGrp="1"/>
          </p:cNvSpPr>
          <p:nvPr>
            <p:ph type="sldNum" sz="quarter" idx="10"/>
          </p:nvPr>
        </p:nvSpPr>
        <p:spPr/>
        <p:txBody>
          <a:bodyPr/>
          <a:lstStyle/>
          <a:p>
            <a:fld id="{01CD1344-69AD-499E-A67F-B4368FB7EAA7}" type="slidenum">
              <a:rPr lang="en-US" smtClean="0"/>
              <a:t>34</a:t>
            </a:fld>
            <a:endParaRPr lang="en-US"/>
          </a:p>
        </p:txBody>
      </p:sp>
    </p:spTree>
    <p:extLst>
      <p:ext uri="{BB962C8B-B14F-4D97-AF65-F5344CB8AC3E}">
        <p14:creationId xmlns:p14="http://schemas.microsoft.com/office/powerpoint/2010/main" val="597475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HW 4 due Friday</a:t>
            </a:r>
          </a:p>
          <a:p>
            <a:pPr marL="171450" indent="-171450">
              <a:buFontTx/>
              <a:buChar char="-"/>
            </a:pPr>
            <a:r>
              <a:rPr lang="en-US" dirty="0"/>
              <a:t>HW 5 assigned</a:t>
            </a:r>
          </a:p>
          <a:p>
            <a:pPr marL="171450" indent="-171450">
              <a:buFontTx/>
              <a:buChar char="-"/>
            </a:pPr>
            <a:r>
              <a:rPr lang="en-US" dirty="0"/>
              <a:t>Work on project with rest of time</a:t>
            </a:r>
          </a:p>
        </p:txBody>
      </p:sp>
      <p:sp>
        <p:nvSpPr>
          <p:cNvPr id="4" name="Slide Number Placeholder 3"/>
          <p:cNvSpPr>
            <a:spLocks noGrp="1"/>
          </p:cNvSpPr>
          <p:nvPr>
            <p:ph type="sldNum" sz="quarter" idx="5"/>
          </p:nvPr>
        </p:nvSpPr>
        <p:spPr/>
        <p:txBody>
          <a:bodyPr/>
          <a:lstStyle/>
          <a:p>
            <a:fld id="{01CD1344-69AD-499E-A67F-B4368FB7EAA7}" type="slidenum">
              <a:rPr lang="en-US" smtClean="0"/>
              <a:t>35</a:t>
            </a:fld>
            <a:endParaRPr lang="en-US"/>
          </a:p>
        </p:txBody>
      </p:sp>
    </p:spTree>
    <p:extLst>
      <p:ext uri="{BB962C8B-B14F-4D97-AF65-F5344CB8AC3E}">
        <p14:creationId xmlns:p14="http://schemas.microsoft.com/office/powerpoint/2010/main" val="3606816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36</a:t>
            </a:fld>
            <a:endParaRPr lang="en-US"/>
          </a:p>
        </p:txBody>
      </p:sp>
    </p:spTree>
    <p:extLst>
      <p:ext uri="{BB962C8B-B14F-4D97-AF65-F5344CB8AC3E}">
        <p14:creationId xmlns:p14="http://schemas.microsoft.com/office/powerpoint/2010/main" val="10038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Also: study guide items for chapter on Canvas page</a:t>
            </a:r>
          </a:p>
        </p:txBody>
      </p:sp>
      <p:sp>
        <p:nvSpPr>
          <p:cNvPr id="4" name="Slide Number Placeholder 3"/>
          <p:cNvSpPr>
            <a:spLocks noGrp="1"/>
          </p:cNvSpPr>
          <p:nvPr>
            <p:ph type="sldNum" sz="quarter" idx="5"/>
          </p:nvPr>
        </p:nvSpPr>
        <p:spPr/>
        <p:txBody>
          <a:bodyPr/>
          <a:lstStyle/>
          <a:p>
            <a:fld id="{01CD1344-69AD-499E-A67F-B4368FB7EAA7}" type="slidenum">
              <a:rPr lang="en-US" smtClean="0"/>
              <a:t>3</a:t>
            </a:fld>
            <a:endParaRPr lang="en-US"/>
          </a:p>
        </p:txBody>
      </p:sp>
    </p:spTree>
    <p:extLst>
      <p:ext uri="{BB962C8B-B14F-4D97-AF65-F5344CB8AC3E}">
        <p14:creationId xmlns:p14="http://schemas.microsoft.com/office/powerpoint/2010/main" val="428996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Return exams, talk</a:t>
                </a:r>
                <a:r>
                  <a:rPr lang="en-US" baseline="0" dirty="0"/>
                  <a:t> to trouble spots, take a few questions</a:t>
                </a:r>
              </a:p>
              <a:p>
                <a:pPr marL="171450" indent="-171450">
                  <a:buFontTx/>
                  <a:buChar char="-"/>
                </a:pPr>
                <a:r>
                  <a:rPr lang="en-US" dirty="0"/>
                  <a:t>Work amongst yourselves first to resolve any remaining questions, then ask me</a:t>
                </a:r>
              </a:p>
              <a:p>
                <a:pPr marL="171450" indent="-171450">
                  <a:buFontTx/>
                  <a:buChar char="-"/>
                </a:pPr>
                <a:r>
                  <a:rPr lang="en-US" dirty="0"/>
                  <a:t>Summarize trouble spots in your notes to review later</a:t>
                </a:r>
              </a:p>
              <a:p>
                <a:pPr marL="171450" indent="-171450">
                  <a:buFontTx/>
                  <a:buChar char="-"/>
                </a:pPr>
                <a:r>
                  <a:rPr lang="en-US" dirty="0"/>
                  <a:t>Record feedback in journal as desired</a:t>
                </a:r>
              </a:p>
              <a:p>
                <a:r>
                  <a:rPr lang="en-US" dirty="0"/>
                  <a:t>Retrieve exams after review time</a:t>
                </a:r>
              </a:p>
            </p:txBody>
          </p:sp>
        </mc:Choice>
        <mc:Fallback xmlns="">
          <p:sp>
            <p:nvSpPr>
              <p:cNvPr id="3" name="Notes Placeholder 2"/>
              <p:cNvSpPr>
                <a:spLocks noGrp="1"/>
              </p:cNvSpPr>
              <p:nvPr>
                <p:ph type="body" idx="1"/>
              </p:nvPr>
            </p:nvSpPr>
            <p:spPr/>
            <p:txBody>
              <a:bodyPr/>
              <a:lstStyle/>
              <a:p>
                <a:r>
                  <a:rPr lang="en-US" dirty="0" smtClean="0"/>
                  <a:t>Return exams, talk</a:t>
                </a:r>
                <a:r>
                  <a:rPr lang="en-US" baseline="0" dirty="0" smtClean="0"/>
                  <a:t> to trouble spots, take a few questions</a:t>
                </a:r>
              </a:p>
              <a:p>
                <a:pPr marL="171450" indent="-171450">
                  <a:buFontTx/>
                  <a:buChar char="-"/>
                </a:pPr>
                <a:r>
                  <a:rPr lang="en-US" baseline="0" dirty="0" smtClean="0"/>
                  <a:t>More questions, talk to me after class/in office</a:t>
                </a:r>
              </a:p>
              <a:p>
                <a:pPr marL="171450" indent="-171450">
                  <a:buFontTx/>
                  <a:buChar char="-"/>
                </a:pPr>
                <a:r>
                  <a:rPr lang="en-US" dirty="0" smtClean="0"/>
                  <a:t>“Only” 15% of final grade, so quite recoverable</a:t>
                </a:r>
              </a:p>
              <a:p>
                <a:pPr marL="171450" indent="-171450">
                  <a:buFontTx/>
                  <a:buChar char="-"/>
                </a:pPr>
                <a:r>
                  <a:rPr lang="en-US" dirty="0" smtClean="0"/>
                  <a:t>But if score </a:t>
                </a:r>
                <a:r>
                  <a:rPr lang="en-US" b="0" i="0" smtClean="0">
                    <a:latin typeface="Cambria Math" panose="02040503050406030204" pitchFamily="18" charset="0"/>
                  </a:rPr>
                  <a:t>≤</a:t>
                </a:r>
                <a:r>
                  <a:rPr lang="en-US" dirty="0" smtClean="0"/>
                  <a:t> 65, pay me an office visit</a:t>
                </a:r>
              </a:p>
              <a:p>
                <a:pPr marL="171450" indent="-171450">
                  <a:buFontTx/>
                  <a:buChar char="-"/>
                </a:pPr>
                <a:r>
                  <a:rPr lang="en-US" dirty="0" smtClean="0"/>
                  <a:t>Any</a:t>
                </a:r>
                <a:r>
                  <a:rPr lang="en-US" baseline="0" dirty="0" smtClean="0"/>
                  <a:t> feedback?</a:t>
                </a:r>
              </a:p>
              <a:p>
                <a:pPr marL="171450" indent="-171450">
                  <a:buFontTx/>
                  <a:buChar char="-"/>
                </a:pPr>
                <a:endParaRPr lang="en-US" dirty="0" smtClean="0"/>
              </a:p>
              <a:p>
                <a:r>
                  <a:rPr lang="en-US" dirty="0" smtClean="0"/>
                  <a:t>Retrieve exams after review time</a:t>
                </a:r>
                <a:endParaRPr lang="en-US" dirty="0"/>
              </a:p>
            </p:txBody>
          </p:sp>
        </mc:Fallback>
      </mc:AlternateContent>
      <p:sp>
        <p:nvSpPr>
          <p:cNvPr id="4" name="Slide Number Placeholder 3"/>
          <p:cNvSpPr>
            <a:spLocks noGrp="1"/>
          </p:cNvSpPr>
          <p:nvPr>
            <p:ph type="sldNum" sz="quarter" idx="10"/>
          </p:nvPr>
        </p:nvSpPr>
        <p:spPr/>
        <p:txBody>
          <a:bodyPr/>
          <a:lstStyle/>
          <a:p>
            <a:fld id="{01CD1344-69AD-499E-A67F-B4368FB7EAA7}" type="slidenum">
              <a:rPr lang="en-US" smtClean="0"/>
              <a:t>4</a:t>
            </a:fld>
            <a:endParaRPr lang="en-US"/>
          </a:p>
        </p:txBody>
      </p:sp>
    </p:spTree>
    <p:extLst>
      <p:ext uri="{BB962C8B-B14F-4D97-AF65-F5344CB8AC3E}">
        <p14:creationId xmlns:p14="http://schemas.microsoft.com/office/powerpoint/2010/main" val="106282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spare is not available at the local mx, make a copy of the broken module and send the copy to depot for repair. When the depot repair is complete, increment the spares count at the appropriate base and destroy the copy. (local mx should proceed on the original module once the spares available is incremented)</a:t>
            </a:r>
          </a:p>
        </p:txBody>
      </p:sp>
      <p:sp>
        <p:nvSpPr>
          <p:cNvPr id="4" name="Slide Number Placeholder 3"/>
          <p:cNvSpPr>
            <a:spLocks noGrp="1"/>
          </p:cNvSpPr>
          <p:nvPr>
            <p:ph type="sldNum" sz="quarter" idx="5"/>
          </p:nvPr>
        </p:nvSpPr>
        <p:spPr/>
        <p:txBody>
          <a:bodyPr/>
          <a:lstStyle/>
          <a:p>
            <a:fld id="{01CD1344-69AD-499E-A67F-B4368FB7EAA7}" type="slidenum">
              <a:rPr lang="en-US" smtClean="0"/>
              <a:t>6</a:t>
            </a:fld>
            <a:endParaRPr lang="en-US"/>
          </a:p>
        </p:txBody>
      </p:sp>
    </p:spTree>
    <p:extLst>
      <p:ext uri="{BB962C8B-B14F-4D97-AF65-F5344CB8AC3E}">
        <p14:creationId xmlns:p14="http://schemas.microsoft.com/office/powerpoint/2010/main" val="895931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Briefing to decision maker:</a:t>
            </a:r>
          </a:p>
          <a:p>
            <a:pPr marL="171450" indent="-171450">
              <a:buFontTx/>
              <a:buChar char="-"/>
            </a:pPr>
            <a:r>
              <a:rPr lang="en-US" dirty="0"/>
              <a:t>Contextualize problem</a:t>
            </a:r>
          </a:p>
          <a:p>
            <a:pPr marL="171450" indent="-171450">
              <a:buFontTx/>
              <a:buChar char="-"/>
            </a:pPr>
            <a:r>
              <a:rPr lang="en-US" dirty="0"/>
              <a:t>Why should DM trust your advice?</a:t>
            </a:r>
          </a:p>
          <a:p>
            <a:pPr marL="171450" indent="-171450">
              <a:buFontTx/>
              <a:buChar char="-"/>
            </a:pPr>
            <a:r>
              <a:rPr lang="en-US" dirty="0"/>
              <a:t>Tradeoffs and statistical/practical differences</a:t>
            </a:r>
          </a:p>
          <a:p>
            <a:pPr marL="171450" indent="-171450">
              <a:buFontTx/>
              <a:buChar char="-"/>
            </a:pPr>
            <a:r>
              <a:rPr lang="en-US" dirty="0"/>
              <a:t>Make a recommendation or two!</a:t>
            </a:r>
          </a:p>
        </p:txBody>
      </p:sp>
      <p:sp>
        <p:nvSpPr>
          <p:cNvPr id="4" name="Slide Number Placeholder 3"/>
          <p:cNvSpPr>
            <a:spLocks noGrp="1"/>
          </p:cNvSpPr>
          <p:nvPr>
            <p:ph type="sldNum" sz="quarter" idx="5"/>
          </p:nvPr>
        </p:nvSpPr>
        <p:spPr/>
        <p:txBody>
          <a:bodyPr/>
          <a:lstStyle/>
          <a:p>
            <a:fld id="{01CD1344-69AD-499E-A67F-B4368FB7EAA7}" type="slidenum">
              <a:rPr lang="en-US" smtClean="0"/>
              <a:t>7</a:t>
            </a:fld>
            <a:endParaRPr lang="en-US"/>
          </a:p>
        </p:txBody>
      </p:sp>
    </p:spTree>
    <p:extLst>
      <p:ext uri="{BB962C8B-B14F-4D97-AF65-F5344CB8AC3E}">
        <p14:creationId xmlns:p14="http://schemas.microsoft.com/office/powerpoint/2010/main" val="36021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8</a:t>
            </a:fld>
            <a:endParaRPr lang="en-US"/>
          </a:p>
        </p:txBody>
      </p:sp>
    </p:spTree>
    <p:extLst>
      <p:ext uri="{BB962C8B-B14F-4D97-AF65-F5344CB8AC3E}">
        <p14:creationId xmlns:p14="http://schemas.microsoft.com/office/powerpoint/2010/main" val="2977727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 Drive: we can influence </a:t>
            </a:r>
            <a:r>
              <a:rPr lang="en-US" dirty="0" err="1"/>
              <a:t>s.e.</a:t>
            </a:r>
            <a:r>
              <a:rPr lang="en-US" dirty="0"/>
              <a:t> or C.I. width via replication count (aka sample size)</a:t>
            </a:r>
          </a:p>
        </p:txBody>
      </p:sp>
      <p:sp>
        <p:nvSpPr>
          <p:cNvPr id="4" name="Slide Number Placeholder 3"/>
          <p:cNvSpPr>
            <a:spLocks noGrp="1"/>
          </p:cNvSpPr>
          <p:nvPr>
            <p:ph type="sldNum" sz="quarter" idx="5"/>
          </p:nvPr>
        </p:nvSpPr>
        <p:spPr/>
        <p:txBody>
          <a:bodyPr/>
          <a:lstStyle/>
          <a:p>
            <a:fld id="{01CD1344-69AD-499E-A67F-B4368FB7EAA7}" type="slidenum">
              <a:rPr lang="en-US" smtClean="0"/>
              <a:t>10</a:t>
            </a:fld>
            <a:endParaRPr lang="en-US"/>
          </a:p>
        </p:txBody>
      </p:sp>
    </p:spTree>
    <p:extLst>
      <p:ext uri="{BB962C8B-B14F-4D97-AF65-F5344CB8AC3E}">
        <p14:creationId xmlns:p14="http://schemas.microsoft.com/office/powerpoint/2010/main" val="266055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book uses \phi like one time to differentiate discrete/continuous time, so don’t get excited about it.</a:t>
            </a:r>
          </a:p>
          <a:p>
            <a:endParaRPr lang="en-US" dirty="0"/>
          </a:p>
          <a:p>
            <a:r>
              <a:rPr lang="en-US" dirty="0" err="1"/>
              <a:t>Y_i</a:t>
            </a:r>
            <a:r>
              <a:rPr lang="en-US" dirty="0"/>
              <a:t> can be samples within a replication or across replications. We’ll get into that more later.</a:t>
            </a:r>
          </a:p>
        </p:txBody>
      </p:sp>
      <p:sp>
        <p:nvSpPr>
          <p:cNvPr id="4" name="Slide Number Placeholder 3"/>
          <p:cNvSpPr>
            <a:spLocks noGrp="1"/>
          </p:cNvSpPr>
          <p:nvPr>
            <p:ph type="sldNum" sz="quarter" idx="5"/>
          </p:nvPr>
        </p:nvSpPr>
        <p:spPr/>
        <p:txBody>
          <a:bodyPr/>
          <a:lstStyle/>
          <a:p>
            <a:fld id="{01CD1344-69AD-499E-A67F-B4368FB7EAA7}" type="slidenum">
              <a:rPr lang="en-US" smtClean="0"/>
              <a:t>11</a:t>
            </a:fld>
            <a:endParaRPr lang="en-US"/>
          </a:p>
        </p:txBody>
      </p:sp>
    </p:spTree>
    <p:extLst>
      <p:ext uri="{BB962C8B-B14F-4D97-AF65-F5344CB8AC3E}">
        <p14:creationId xmlns:p14="http://schemas.microsoft.com/office/powerpoint/2010/main" val="301709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49D3-C4F4-49B9-B666-3CC17798752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5F08C44-6A44-4879-83E6-C5C75D44C051}"/>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0209C-797D-40FA-9B89-2524DC7884CF}"/>
              </a:ext>
            </a:extLst>
          </p:cNvPr>
          <p:cNvSpPr>
            <a:spLocks noGrp="1"/>
          </p:cNvSpPr>
          <p:nvPr>
            <p:ph type="dt" sz="half" idx="10"/>
          </p:nvPr>
        </p:nvSpPr>
        <p:spPr/>
        <p:txBody>
          <a:bodyPr/>
          <a:lstStyle/>
          <a:p>
            <a:fld id="{C04D6908-BE59-488E-B7B0-91C7D9E6397D}" type="datetime1">
              <a:rPr lang="en-US" smtClean="0"/>
              <a:t>2/21/2023</a:t>
            </a:fld>
            <a:endParaRPr lang="en-US"/>
          </a:p>
        </p:txBody>
      </p:sp>
      <p:sp>
        <p:nvSpPr>
          <p:cNvPr id="5" name="Footer Placeholder 4">
            <a:extLst>
              <a:ext uri="{FF2B5EF4-FFF2-40B4-BE49-F238E27FC236}">
                <a16:creationId xmlns:a16="http://schemas.microsoft.com/office/drawing/2014/main" id="{1D45582B-AD0D-4F91-98D2-42187F008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22B2-A614-4367-B048-353E23C04FD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87718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29D2-E6BF-47AA-9EE3-5108D0E6E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77287-DD12-43AD-8D47-9E208BE0BEF6}"/>
              </a:ext>
            </a:extLst>
          </p:cNvPr>
          <p:cNvSpPr>
            <a:spLocks noGrp="1"/>
          </p:cNvSpPr>
          <p:nvPr>
            <p:ph idx="1"/>
          </p:nvPr>
        </p:nvSpPr>
        <p:spPr>
          <a:xfrm>
            <a:off x="4038600" y="1825624"/>
            <a:ext cx="7315200" cy="4545195"/>
          </a:xfrm>
        </p:spPr>
        <p:txBody>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9F5895BD-4249-448A-924A-2C4BF6CBE3DA}"/>
              </a:ext>
            </a:extLst>
          </p:cNvPr>
          <p:cNvSpPr>
            <a:spLocks noGrp="1"/>
          </p:cNvSpPr>
          <p:nvPr>
            <p:ph type="dt" sz="half" idx="10"/>
          </p:nvPr>
        </p:nvSpPr>
        <p:spPr/>
        <p:txBody>
          <a:bodyPr/>
          <a:lstStyle/>
          <a:p>
            <a:fld id="{BB67D426-2863-475F-A784-2A62791F7B54}" type="datetime1">
              <a:rPr lang="en-US" smtClean="0"/>
              <a:t>2/21/2023</a:t>
            </a:fld>
            <a:endParaRPr lang="en-US"/>
          </a:p>
        </p:txBody>
      </p:sp>
      <p:sp>
        <p:nvSpPr>
          <p:cNvPr id="5" name="Footer Placeholder 4">
            <a:extLst>
              <a:ext uri="{FF2B5EF4-FFF2-40B4-BE49-F238E27FC236}">
                <a16:creationId xmlns:a16="http://schemas.microsoft.com/office/drawing/2014/main" id="{F95A9FF7-D6F8-460D-9D08-4DF478A57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3881B-C005-413B-98B5-1A0AEB8E0D06}"/>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644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4B1A-AC81-40CF-A49E-B82B940D2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14179-C6BC-41B7-A1DA-91E38910DB84}"/>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D8C92F96-9C9F-4811-822A-FDA7B1CDABA0}"/>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
        <p:nvSpPr>
          <p:cNvPr id="5" name="Date Placeholder 4">
            <a:extLst>
              <a:ext uri="{FF2B5EF4-FFF2-40B4-BE49-F238E27FC236}">
                <a16:creationId xmlns:a16="http://schemas.microsoft.com/office/drawing/2014/main" id="{B8F7C3BE-B9FB-4970-B2ED-5081883F4F07}"/>
              </a:ext>
            </a:extLst>
          </p:cNvPr>
          <p:cNvSpPr>
            <a:spLocks noGrp="1"/>
          </p:cNvSpPr>
          <p:nvPr>
            <p:ph type="dt" sz="half" idx="10"/>
          </p:nvPr>
        </p:nvSpPr>
        <p:spPr/>
        <p:txBody>
          <a:bodyPr/>
          <a:lstStyle/>
          <a:p>
            <a:fld id="{7EA49472-C4F7-43B3-9AD7-8E3106CD39CA}" type="datetime1">
              <a:rPr lang="en-US" smtClean="0"/>
              <a:t>2/21/2023</a:t>
            </a:fld>
            <a:endParaRPr lang="en-US"/>
          </a:p>
        </p:txBody>
      </p:sp>
      <p:sp>
        <p:nvSpPr>
          <p:cNvPr id="6" name="Footer Placeholder 5">
            <a:extLst>
              <a:ext uri="{FF2B5EF4-FFF2-40B4-BE49-F238E27FC236}">
                <a16:creationId xmlns:a16="http://schemas.microsoft.com/office/drawing/2014/main" id="{B0B56905-14CB-4B1F-B276-9D9A4C4D1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97CF3-075A-4798-B972-28E432A5414F}"/>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4110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6FE4-E32E-469C-B3B5-8103EFD82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1F5CE-B48D-4E44-84CE-2F88709D4573}"/>
              </a:ext>
            </a:extLst>
          </p:cNvPr>
          <p:cNvSpPr>
            <a:spLocks noGrp="1"/>
          </p:cNvSpPr>
          <p:nvPr>
            <p:ph type="dt" sz="half" idx="10"/>
          </p:nvPr>
        </p:nvSpPr>
        <p:spPr/>
        <p:txBody>
          <a:bodyPr/>
          <a:lstStyle/>
          <a:p>
            <a:fld id="{9470FC08-118E-4D59-B45E-EC824107CC57}" type="datetime1">
              <a:rPr lang="en-US" smtClean="0"/>
              <a:t>2/21/2023</a:t>
            </a:fld>
            <a:endParaRPr lang="en-US"/>
          </a:p>
        </p:txBody>
      </p:sp>
      <p:sp>
        <p:nvSpPr>
          <p:cNvPr id="4" name="Footer Placeholder 3">
            <a:extLst>
              <a:ext uri="{FF2B5EF4-FFF2-40B4-BE49-F238E27FC236}">
                <a16:creationId xmlns:a16="http://schemas.microsoft.com/office/drawing/2014/main" id="{2C7E72D7-7533-4E0C-A670-4CAB9ECC6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D2E53-658F-437A-B00F-70D0E06AFE41}"/>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9215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0DC46-5671-4FE0-BCA1-EA3E94E2D8F7}"/>
              </a:ext>
            </a:extLst>
          </p:cNvPr>
          <p:cNvSpPr>
            <a:spLocks noGrp="1"/>
          </p:cNvSpPr>
          <p:nvPr>
            <p:ph type="dt" sz="half" idx="10"/>
          </p:nvPr>
        </p:nvSpPr>
        <p:spPr/>
        <p:txBody>
          <a:bodyPr/>
          <a:lstStyle/>
          <a:p>
            <a:fld id="{41D52F7B-B388-42F1-9775-A3A352E6FCFE}" type="datetime1">
              <a:rPr lang="en-US" smtClean="0"/>
              <a:t>2/21/2023</a:t>
            </a:fld>
            <a:endParaRPr lang="en-US"/>
          </a:p>
        </p:txBody>
      </p:sp>
      <p:sp>
        <p:nvSpPr>
          <p:cNvPr id="3" name="Footer Placeholder 2">
            <a:extLst>
              <a:ext uri="{FF2B5EF4-FFF2-40B4-BE49-F238E27FC236}">
                <a16:creationId xmlns:a16="http://schemas.microsoft.com/office/drawing/2014/main" id="{B5B7601E-5E23-4B44-899A-ED6B1655F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47B23-BEA0-4649-B1B5-1FEA5D2DCC8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92641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7" y="2130126"/>
            <a:ext cx="10362617" cy="1470288"/>
          </a:xfrm>
        </p:spPr>
        <p:txBody>
          <a:bodyPr/>
          <a:lstStyle/>
          <a:p>
            <a:r>
              <a:rPr lang="en-US" dirty="0"/>
              <a:t>Click to edit Master title style</a:t>
            </a:r>
          </a:p>
        </p:txBody>
      </p:sp>
      <p:sp>
        <p:nvSpPr>
          <p:cNvPr id="3" name="Subtitle 2"/>
          <p:cNvSpPr>
            <a:spLocks noGrp="1"/>
          </p:cNvSpPr>
          <p:nvPr>
            <p:ph type="subTitle" idx="1"/>
          </p:nvPr>
        </p:nvSpPr>
        <p:spPr>
          <a:xfrm>
            <a:off x="1829385" y="3885873"/>
            <a:ext cx="8533235" cy="1752871"/>
          </a:xfrm>
        </p:spPr>
        <p:txBody>
          <a:bodyPr/>
          <a:lstStyle>
            <a:lvl1pPr marL="0" indent="0" algn="ctr">
              <a:buNone/>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r>
              <a:rPr lang="en-US"/>
              <a:t>Click to edit Master subtitle style</a:t>
            </a:r>
          </a:p>
        </p:txBody>
      </p:sp>
    </p:spTree>
    <p:extLst>
      <p:ext uri="{BB962C8B-B14F-4D97-AF65-F5344CB8AC3E}">
        <p14:creationId xmlns:p14="http://schemas.microsoft.com/office/powerpoint/2010/main" val="422887166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y customized titl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C593030B-AAE3-42E6-A801-E69282AC1342}"/>
              </a:ext>
            </a:extLst>
          </p:cNvPr>
          <p:cNvSpPr/>
          <p:nvPr userDrawn="1"/>
        </p:nvSpPr>
        <p:spPr>
          <a:xfrm>
            <a:off x="9541765" y="1188721"/>
            <a:ext cx="2647315" cy="4867910"/>
          </a:xfrm>
          <a:custGeom>
            <a:avLst/>
            <a:gdLst/>
            <a:ahLst/>
            <a:cxnLst/>
            <a:rect l="l" t="t" r="r" b="b"/>
            <a:pathLst>
              <a:path w="2647315" h="4867910">
                <a:moveTo>
                  <a:pt x="2647188" y="0"/>
                </a:moveTo>
                <a:lnTo>
                  <a:pt x="0" y="0"/>
                </a:lnTo>
                <a:lnTo>
                  <a:pt x="2647188" y="4867414"/>
                </a:lnTo>
                <a:lnTo>
                  <a:pt x="2647188" y="0"/>
                </a:lnTo>
                <a:close/>
              </a:path>
            </a:pathLst>
          </a:custGeom>
          <a:solidFill>
            <a:srgbClr val="F1F1F1"/>
          </a:solidFill>
        </p:spPr>
        <p:txBody>
          <a:bodyPr wrap="square" lIns="0" tIns="0" rIns="0" bIns="0" rtlCol="0"/>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 name="Title 1"/>
          <p:cNvSpPr>
            <a:spLocks noGrp="1"/>
          </p:cNvSpPr>
          <p:nvPr>
            <p:ph type="ctrTitle"/>
          </p:nvPr>
        </p:nvSpPr>
        <p:spPr>
          <a:xfrm>
            <a:off x="760577" y="2130129"/>
            <a:ext cx="9314915" cy="2426709"/>
          </a:xfrm>
        </p:spPr>
        <p:txBody>
          <a:bodyPr/>
          <a:lstStyle>
            <a:lvl1pPr marL="0" algn="l" defTabSz="905103" rtl="0" eaLnBrk="0" fontAlgn="base" latinLnBrk="0" hangingPunct="0">
              <a:spcBef>
                <a:spcPct val="0"/>
              </a:spcBef>
              <a:spcAft>
                <a:spcPct val="0"/>
              </a:spcAft>
              <a:defRPr lang="en-US" sz="6000" b="1" kern="1200" dirty="0">
                <a:solidFill>
                  <a:srgbClr val="000066"/>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760577" y="4571589"/>
            <a:ext cx="9314915" cy="1470288"/>
          </a:xfrm>
        </p:spPr>
        <p:txBody>
          <a:bodyPr/>
          <a:lstStyle>
            <a:lvl1pPr marL="0" indent="0" algn="l">
              <a:buNone/>
              <a:defRPr lang="en-US" sz="2400" baseline="0" dirty="0">
                <a:solidFill>
                  <a:schemeClr val="tx1"/>
                </a:solidFill>
                <a:latin typeface="Arial" charset="0"/>
                <a:ea typeface="+mn-ea"/>
                <a:cs typeface="+mn-cs"/>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pPr marL="0" lvl="0" indent="0" algn="l" defTabSz="905103" rtl="0" eaLnBrk="0" fontAlgn="base" hangingPunct="0">
              <a:spcBef>
                <a:spcPct val="20000"/>
              </a:spcBef>
              <a:spcAft>
                <a:spcPct val="0"/>
              </a:spcAft>
              <a:buNone/>
            </a:pPr>
            <a:r>
              <a:rPr lang="en-US" dirty="0"/>
              <a:t>Click to edit Master subtitle style</a:t>
            </a:r>
          </a:p>
        </p:txBody>
      </p:sp>
    </p:spTree>
    <p:extLst>
      <p:ext uri="{BB962C8B-B14F-4D97-AF65-F5344CB8AC3E}">
        <p14:creationId xmlns:p14="http://schemas.microsoft.com/office/powerpoint/2010/main" val="3128455899"/>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85D-5005-486A-94E1-0426FAFA1F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625116D-7C38-4D9F-9E4F-4C4E4AF525F4}"/>
              </a:ext>
            </a:extLst>
          </p:cNvPr>
          <p:cNvSpPr>
            <a:spLocks noGrp="1"/>
          </p:cNvSpPr>
          <p:nvPr>
            <p:ph type="sldNum" sz="quarter" idx="10"/>
          </p:nvPr>
        </p:nvSpPr>
        <p:spPr/>
        <p:txBody>
          <a:bodyPr/>
          <a:lstStyle/>
          <a:p>
            <a:pPr>
              <a:defRPr/>
            </a:pPr>
            <a:fld id="{A8E01A80-7DFA-4C1F-BC6E-A2FE76CAFE34}" type="slidenum">
              <a:rPr lang="en-US" smtClean="0"/>
              <a:pPr>
                <a:defRPr/>
              </a:pPr>
              <a:t>‹#›</a:t>
            </a:fld>
            <a:endParaRPr lang="en-US" dirty="0"/>
          </a:p>
        </p:txBody>
      </p:sp>
      <p:sp>
        <p:nvSpPr>
          <p:cNvPr id="4" name="Content Placeholder 2">
            <a:extLst>
              <a:ext uri="{FF2B5EF4-FFF2-40B4-BE49-F238E27FC236}">
                <a16:creationId xmlns:a16="http://schemas.microsoft.com/office/drawing/2014/main" id="{AB491484-72A4-4787-9DA2-A5688DACCDFF}"/>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51A1E973-2B8A-40E8-8074-141D025746CD}"/>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7413329"/>
      </p:ext>
    </p:extLst>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6B75D-19BC-40C6-99F3-2190813DC15F}"/>
              </a:ext>
            </a:extLst>
          </p:cNvPr>
          <p:cNvSpPr>
            <a:spLocks noGrp="1"/>
          </p:cNvSpPr>
          <p:nvPr>
            <p:ph type="title"/>
          </p:nvPr>
        </p:nvSpPr>
        <p:spPr>
          <a:xfrm>
            <a:off x="838200" y="365129"/>
            <a:ext cx="10515600" cy="1325563"/>
          </a:xfrm>
          <a:prstGeom prst="rect">
            <a:avLst/>
          </a:prstGeom>
        </p:spPr>
        <p:txBody>
          <a:bodyPr vert="horz" lIns="91440" tIns="45720" rIns="91440" bIns="45720" rtlCol="0" anchor="t" anchorCtr="0">
            <a:normAutofit/>
          </a:bodyPr>
          <a:lstStyle/>
          <a:p>
            <a:r>
              <a:rPr lang="en-US" dirty="0"/>
              <a:t>Click to edit Master </a:t>
            </a:r>
            <a:br>
              <a:rPr lang="en-US" dirty="0"/>
            </a:br>
            <a:r>
              <a:rPr lang="en-US" dirty="0"/>
              <a:t>title style</a:t>
            </a:r>
          </a:p>
        </p:txBody>
      </p:sp>
      <p:sp>
        <p:nvSpPr>
          <p:cNvPr id="3" name="Text Placeholder 2">
            <a:extLst>
              <a:ext uri="{FF2B5EF4-FFF2-40B4-BE49-F238E27FC236}">
                <a16:creationId xmlns:a16="http://schemas.microsoft.com/office/drawing/2014/main" id="{7AD162CB-15A8-43CE-B79E-8ED469E1EF48}"/>
              </a:ext>
            </a:extLst>
          </p:cNvPr>
          <p:cNvSpPr>
            <a:spLocks noGrp="1"/>
          </p:cNvSpPr>
          <p:nvPr>
            <p:ph type="body" idx="1"/>
          </p:nvPr>
        </p:nvSpPr>
        <p:spPr>
          <a:xfrm>
            <a:off x="838200" y="1825624"/>
            <a:ext cx="10515600" cy="45601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E744FA32-B350-47DF-9C7A-B70DA1E02F9D}"/>
              </a:ext>
            </a:extLst>
          </p:cNvPr>
          <p:cNvSpPr>
            <a:spLocks noGrp="1"/>
          </p:cNvSpPr>
          <p:nvPr>
            <p:ph type="dt" sz="half" idx="2"/>
          </p:nvPr>
        </p:nvSpPr>
        <p:spPr>
          <a:xfrm>
            <a:off x="838200" y="649129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542DA-856C-492C-B5B3-046521ED174C}" type="datetime1">
              <a:rPr lang="en-US" smtClean="0"/>
              <a:t>2/21/2023</a:t>
            </a:fld>
            <a:endParaRPr lang="en-US"/>
          </a:p>
        </p:txBody>
      </p:sp>
      <p:sp>
        <p:nvSpPr>
          <p:cNvPr id="5" name="Footer Placeholder 4">
            <a:extLst>
              <a:ext uri="{FF2B5EF4-FFF2-40B4-BE49-F238E27FC236}">
                <a16:creationId xmlns:a16="http://schemas.microsoft.com/office/drawing/2014/main" id="{682F2877-11A8-4FC5-97A4-AC3C2298DB47}"/>
              </a:ext>
            </a:extLst>
          </p:cNvPr>
          <p:cNvSpPr>
            <a:spLocks noGrp="1"/>
          </p:cNvSpPr>
          <p:nvPr>
            <p:ph type="ftr" sz="quarter" idx="3"/>
          </p:nvPr>
        </p:nvSpPr>
        <p:spPr>
          <a:xfrm>
            <a:off x="4038600" y="649129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2ECE1-698A-4B24-91AE-D6307B1C43BA}"/>
              </a:ext>
            </a:extLst>
          </p:cNvPr>
          <p:cNvSpPr>
            <a:spLocks noGrp="1"/>
          </p:cNvSpPr>
          <p:nvPr>
            <p:ph type="sldNum" sz="quarter" idx="4"/>
          </p:nvPr>
        </p:nvSpPr>
        <p:spPr>
          <a:xfrm>
            <a:off x="8610600" y="64912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E2427-8788-484D-A54B-CA5B3637160B}" type="slidenum">
              <a:rPr lang="en-US" smtClean="0"/>
              <a:t>‹#›</a:t>
            </a:fld>
            <a:endParaRPr lang="en-US"/>
          </a:p>
        </p:txBody>
      </p:sp>
    </p:spTree>
    <p:extLst>
      <p:ext uri="{BB962C8B-B14F-4D97-AF65-F5344CB8AC3E}">
        <p14:creationId xmlns:p14="http://schemas.microsoft.com/office/powerpoint/2010/main" val="148377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354"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8534400" y="989755"/>
            <a:ext cx="3657600" cy="76025"/>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3075" name="Rectangle 2"/>
          <p:cNvSpPr>
            <a:spLocks noGrp="1" noChangeArrowheads="1"/>
          </p:cNvSpPr>
          <p:nvPr>
            <p:ph type="title"/>
          </p:nvPr>
        </p:nvSpPr>
        <p:spPr bwMode="auto">
          <a:xfrm>
            <a:off x="1610908" y="-114753"/>
            <a:ext cx="8970189" cy="1143239"/>
          </a:xfrm>
          <a:prstGeom prst="rect">
            <a:avLst/>
          </a:prstGeom>
          <a:noFill/>
          <a:ln w="9525">
            <a:noFill/>
            <a:miter lim="800000"/>
            <a:headEnd/>
            <a:tailEnd/>
          </a:ln>
        </p:spPr>
        <p:txBody>
          <a:bodyPr vert="horz" wrap="square" lIns="100292" tIns="50146" rIns="100292" bIns="50146" numCol="1" anchor="ctr" anchorCtr="0" compatLnSpc="1">
            <a:prstTxWarp prst="textNoShape">
              <a:avLst/>
            </a:prstTxWarp>
          </a:bodyPr>
          <a:lstStyle/>
          <a:p>
            <a:pPr lvl="0"/>
            <a:r>
              <a:rPr lang="en-US" dirty="0"/>
              <a:t>Click to edit Master title style</a:t>
            </a:r>
          </a:p>
        </p:txBody>
      </p:sp>
      <p:sp>
        <p:nvSpPr>
          <p:cNvPr id="3076" name="Rectangle 3"/>
          <p:cNvSpPr>
            <a:spLocks noGrp="1" noChangeArrowheads="1"/>
          </p:cNvSpPr>
          <p:nvPr>
            <p:ph type="body" idx="1"/>
          </p:nvPr>
        </p:nvSpPr>
        <p:spPr bwMode="auto">
          <a:xfrm>
            <a:off x="518524" y="1550620"/>
            <a:ext cx="10966585" cy="4115373"/>
          </a:xfrm>
          <a:prstGeom prst="rect">
            <a:avLst/>
          </a:prstGeom>
          <a:noFill/>
          <a:ln w="9525">
            <a:noFill/>
            <a:miter lim="800000"/>
            <a:headEnd/>
            <a:tailEnd/>
          </a:ln>
        </p:spPr>
        <p:txBody>
          <a:bodyPr vert="horz" wrap="square" lIns="100292" tIns="50146" rIns="100292" bIns="501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33" name="Rectangle 9"/>
          <p:cNvSpPr>
            <a:spLocks noChangeArrowheads="1"/>
          </p:cNvSpPr>
          <p:nvPr/>
        </p:nvSpPr>
        <p:spPr bwMode="auto">
          <a:xfrm flipV="1">
            <a:off x="0" y="989755"/>
            <a:ext cx="3657600" cy="74590"/>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59" name="Text Box 35"/>
          <p:cNvSpPr txBox="1">
            <a:spLocks noChangeArrowheads="1"/>
          </p:cNvSpPr>
          <p:nvPr/>
        </p:nvSpPr>
        <p:spPr bwMode="auto">
          <a:xfrm>
            <a:off x="4101833" y="902258"/>
            <a:ext cx="3988339" cy="278089"/>
          </a:xfrm>
          <a:prstGeom prst="rect">
            <a:avLst/>
          </a:prstGeom>
          <a:noFill/>
          <a:ln w="9525">
            <a:noFill/>
            <a:miter lim="800000"/>
            <a:headEnd/>
            <a:tailEnd/>
          </a:ln>
          <a:effectLst/>
        </p:spPr>
        <p:txBody>
          <a:bodyPr wrap="none" lIns="82615" tIns="41307" rIns="82615" bIns="41307">
            <a:spAutoFit/>
          </a:bodyPr>
          <a:lstStyle/>
          <a:p>
            <a:pPr marL="0" marR="0" lvl="0" indent="0" algn="l" defTabSz="826210" rtl="0" eaLnBrk="0" fontAlgn="base" latinLnBrk="0" hangingPunct="0">
              <a:lnSpc>
                <a:spcPct val="100000"/>
              </a:lnSpc>
              <a:spcBef>
                <a:spcPct val="0"/>
              </a:spcBef>
              <a:spcAft>
                <a:spcPct val="0"/>
              </a:spcAft>
              <a:buClrTx/>
              <a:buSzTx/>
              <a:buFontTx/>
              <a:buNone/>
              <a:tabLst/>
              <a:defRPr/>
            </a:pPr>
            <a:r>
              <a:rPr kumimoji="0" lang="en-US" sz="1265" b="1" i="1" u="none" strike="noStrike" kern="1200" cap="none" spc="0" normalizeH="0" baseline="0" noProof="0" dirty="0">
                <a:ln>
                  <a:noFill/>
                </a:ln>
                <a:solidFill>
                  <a:srgbClr val="000066"/>
                </a:solidFill>
                <a:effectLst/>
                <a:uLnTx/>
                <a:uFillTx/>
                <a:latin typeface="Arial" charset="0"/>
                <a:ea typeface="+mn-ea"/>
                <a:cs typeface="Arial" charset="0"/>
              </a:rPr>
              <a:t>Develop America's Airmen Today ... for Tomorrow</a:t>
            </a:r>
          </a:p>
        </p:txBody>
      </p:sp>
      <p:sp>
        <p:nvSpPr>
          <p:cNvPr id="1070" name="Rectangle 46"/>
          <p:cNvSpPr>
            <a:spLocks noChangeArrowheads="1"/>
          </p:cNvSpPr>
          <p:nvPr/>
        </p:nvSpPr>
        <p:spPr bwMode="auto">
          <a:xfrm flipV="1">
            <a:off x="1943" y="6508000"/>
            <a:ext cx="3474720" cy="41598"/>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71" name="Rectangle 47"/>
          <p:cNvSpPr>
            <a:spLocks noChangeArrowheads="1"/>
          </p:cNvSpPr>
          <p:nvPr/>
        </p:nvSpPr>
        <p:spPr bwMode="auto">
          <a:xfrm flipV="1">
            <a:off x="8717280" y="6492226"/>
            <a:ext cx="3474720" cy="41599"/>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0" name="Text Box 12"/>
          <p:cNvSpPr txBox="1">
            <a:spLocks noChangeArrowheads="1"/>
          </p:cNvSpPr>
          <p:nvPr userDrawn="1"/>
        </p:nvSpPr>
        <p:spPr bwMode="auto">
          <a:xfrm>
            <a:off x="3531541" y="6377470"/>
            <a:ext cx="5128925" cy="256622"/>
          </a:xfrm>
          <a:prstGeom prst="rect">
            <a:avLst/>
          </a:prstGeom>
          <a:noFill/>
          <a:ln w="9525">
            <a:noFill/>
            <a:miter lim="800000"/>
            <a:headEnd/>
            <a:tailEnd/>
          </a:ln>
          <a:effectLst/>
        </p:spPr>
        <p:txBody>
          <a:bodyPr wrap="none" lIns="75067" tIns="37535" rIns="75067" bIns="37535">
            <a:spAutoFit/>
          </a:bodyPr>
          <a:lstStyle/>
          <a:p>
            <a:pPr marL="0" marR="0" lvl="0" indent="0" algn="l" defTabSz="751041" rtl="0" eaLnBrk="0" fontAlgn="auto" latinLnBrk="0" hangingPunct="0">
              <a:lnSpc>
                <a:spcPct val="100000"/>
              </a:lnSpc>
              <a:spcBef>
                <a:spcPts val="0"/>
              </a:spcBef>
              <a:spcAft>
                <a:spcPts val="0"/>
              </a:spcAft>
              <a:buClrTx/>
              <a:buSzTx/>
              <a:buFontTx/>
              <a:buNone/>
              <a:tabLst/>
              <a:defRPr/>
            </a:pPr>
            <a:r>
              <a:rPr kumimoji="0" lang="en-US" sz="1175" b="1" i="1" u="none" strike="noStrike" kern="1200" cap="none" spc="0" normalizeH="0" baseline="0" noProof="0" dirty="0">
                <a:ln>
                  <a:noFill/>
                </a:ln>
                <a:solidFill>
                  <a:srgbClr val="000066"/>
                </a:solidFill>
                <a:effectLst/>
                <a:uLnTx/>
                <a:uFillTx/>
                <a:latin typeface="Arial"/>
                <a:ea typeface="+mn-ea"/>
                <a:cs typeface="Arial" charset="0"/>
              </a:rPr>
              <a:t>Air University: The Intellectual and Leadership Center of the Air Force</a:t>
            </a:r>
          </a:p>
        </p:txBody>
      </p:sp>
      <p:sp>
        <p:nvSpPr>
          <p:cNvPr id="21" name="Text Box 13"/>
          <p:cNvSpPr txBox="1">
            <a:spLocks noChangeArrowheads="1"/>
          </p:cNvSpPr>
          <p:nvPr userDrawn="1"/>
        </p:nvSpPr>
        <p:spPr bwMode="auto">
          <a:xfrm>
            <a:off x="5075213" y="6615583"/>
            <a:ext cx="2041572" cy="241870"/>
          </a:xfrm>
          <a:prstGeom prst="rect">
            <a:avLst/>
          </a:prstGeom>
          <a:noFill/>
          <a:ln w="9525">
            <a:noFill/>
            <a:miter lim="800000"/>
            <a:headEnd/>
            <a:tailEnd/>
          </a:ln>
          <a:effectLst/>
        </p:spPr>
        <p:txBody>
          <a:bodyPr wrap="none" lIns="74289" tIns="37152" rIns="74289" bIns="37152">
            <a:spAutoFit/>
          </a:bodyPr>
          <a:lstStyle/>
          <a:p>
            <a:pPr marL="0" marR="0" lvl="0" indent="0" algn="l" defTabSz="741505" rtl="0" eaLnBrk="0" fontAlgn="auto" latinLnBrk="0" hangingPunct="0">
              <a:lnSpc>
                <a:spcPct val="100000"/>
              </a:lnSpc>
              <a:spcBef>
                <a:spcPts val="0"/>
              </a:spcBef>
              <a:spcAft>
                <a:spcPts val="0"/>
              </a:spcAft>
              <a:buClrTx/>
              <a:buSzTx/>
              <a:buFontTx/>
              <a:buNone/>
              <a:tabLst/>
              <a:defRPr/>
            </a:pPr>
            <a:r>
              <a:rPr kumimoji="0" lang="en-US" sz="1084" b="1" i="1" u="none" strike="noStrike" kern="1200" cap="none" spc="0" normalizeH="0" baseline="0" noProof="0" dirty="0">
                <a:ln>
                  <a:noFill/>
                </a:ln>
                <a:solidFill>
                  <a:srgbClr val="000066"/>
                </a:solidFill>
                <a:effectLst/>
                <a:uLnTx/>
                <a:uFillTx/>
                <a:latin typeface="Arial"/>
                <a:ea typeface="+mn-ea"/>
                <a:cs typeface="Arial" charset="0"/>
              </a:rPr>
              <a:t>Aim High…Fly – Fight – Win </a:t>
            </a:r>
            <a:endParaRPr kumimoji="0" lang="en-US" sz="1084" b="0" i="1" u="none" strike="noStrike" kern="1200" cap="none" spc="0" normalizeH="0" baseline="0" noProof="0" dirty="0">
              <a:ln>
                <a:noFill/>
              </a:ln>
              <a:solidFill>
                <a:srgbClr val="000000"/>
              </a:solidFill>
              <a:effectLst/>
              <a:uLnTx/>
              <a:uFillTx/>
              <a:latin typeface="Arial"/>
              <a:ea typeface="+mn-ea"/>
              <a:cs typeface="Arial" charset="0"/>
            </a:endParaRPr>
          </a:p>
        </p:txBody>
      </p:sp>
      <p:pic>
        <p:nvPicPr>
          <p:cNvPr id="13" name="Picture 33" descr="chrmblue_std small">
            <a:extLst>
              <a:ext uri="{FF2B5EF4-FFF2-40B4-BE49-F238E27FC236}">
                <a16:creationId xmlns:a16="http://schemas.microsoft.com/office/drawing/2014/main" id="{75F70967-286A-4660-88F6-ECE9414E2B5D}"/>
              </a:ext>
            </a:extLst>
          </p:cNvPr>
          <p:cNvPicPr>
            <a:picLocks noChangeAspect="1" noChangeArrowheads="1"/>
          </p:cNvPicPr>
          <p:nvPr userDrawn="1"/>
        </p:nvPicPr>
        <p:blipFill>
          <a:blip r:embed="rId5" cstate="print"/>
          <a:srcRect/>
          <a:stretch>
            <a:fillRect/>
          </a:stretch>
        </p:blipFill>
        <p:spPr bwMode="auto">
          <a:xfrm>
            <a:off x="171319" y="75143"/>
            <a:ext cx="876300" cy="819150"/>
          </a:xfrm>
          <a:prstGeom prst="rect">
            <a:avLst/>
          </a:prstGeom>
          <a:noFill/>
          <a:ln w="9525">
            <a:noFill/>
            <a:miter lim="800000"/>
            <a:headEnd/>
            <a:tailEnd/>
          </a:ln>
        </p:spPr>
      </p:pic>
      <p:pic>
        <p:nvPicPr>
          <p:cNvPr id="14" name="Picture 17" descr="AFIT(good)">
            <a:extLst>
              <a:ext uri="{FF2B5EF4-FFF2-40B4-BE49-F238E27FC236}">
                <a16:creationId xmlns:a16="http://schemas.microsoft.com/office/drawing/2014/main" id="{B6EB820F-5086-4272-821F-C63075049462}"/>
              </a:ext>
            </a:extLst>
          </p:cNvPr>
          <p:cNvPicPr>
            <a:picLocks noChangeAspect="1" noChangeArrowheads="1"/>
          </p:cNvPicPr>
          <p:nvPr userDrawn="1"/>
        </p:nvPicPr>
        <p:blipFill>
          <a:blip r:embed="rId6" cstate="print">
            <a:duotone>
              <a:prstClr val="black"/>
              <a:schemeClr val="accent2">
                <a:tint val="45000"/>
                <a:satMod val="400000"/>
              </a:schemeClr>
            </a:duotone>
          </a:blip>
          <a:srcRect/>
          <a:stretch>
            <a:fillRect/>
          </a:stretch>
        </p:blipFill>
        <p:spPr bwMode="auto">
          <a:xfrm>
            <a:off x="10566652" y="137473"/>
            <a:ext cx="1447801" cy="694493"/>
          </a:xfrm>
          <a:prstGeom prst="rect">
            <a:avLst/>
          </a:prstGeom>
          <a:noFill/>
          <a:ln w="9525">
            <a:noFill/>
            <a:miter lim="800000"/>
            <a:headEnd/>
            <a:tailEnd/>
          </a:ln>
        </p:spPr>
      </p:pic>
      <p:sp>
        <p:nvSpPr>
          <p:cNvPr id="15" name="Slide Number Placeholder 15">
            <a:extLst>
              <a:ext uri="{FF2B5EF4-FFF2-40B4-BE49-F238E27FC236}">
                <a16:creationId xmlns:a16="http://schemas.microsoft.com/office/drawing/2014/main" id="{B0BE7E7F-1ADC-42D1-B32E-D9E126599915}"/>
              </a:ext>
            </a:extLst>
          </p:cNvPr>
          <p:cNvSpPr>
            <a:spLocks noGrp="1"/>
          </p:cNvSpPr>
          <p:nvPr>
            <p:ph type="sldNum" sz="quarter" idx="4"/>
          </p:nvPr>
        </p:nvSpPr>
        <p:spPr>
          <a:xfrm>
            <a:off x="9864583" y="6465915"/>
            <a:ext cx="2325476" cy="404089"/>
          </a:xfrm>
          <a:prstGeom prst="rect">
            <a:avLst/>
          </a:prstGeom>
        </p:spPr>
        <p:txBody>
          <a:bodyPr vert="horz" lIns="100289" tIns="50143" rIns="100289" bIns="50143" rtlCol="0" anchor="ctr"/>
          <a:lstStyle>
            <a:lvl1pPr algn="r">
              <a:defRPr sz="1300">
                <a:solidFill>
                  <a:srgbClr val="000000">
                    <a:tint val="75000"/>
                  </a:srgbClr>
                </a:solidFill>
                <a:cs typeface="Arial" charset="0"/>
              </a:defRPr>
            </a:lvl1pPr>
          </a:lstStyle>
          <a:p>
            <a:pPr>
              <a:defRPr/>
            </a:pPr>
            <a:fld id="{A8E01A80-7DFA-4C1F-BC6E-A2FE76CAFE34}" type="slidenum">
              <a:rPr lang="en-US"/>
              <a:pPr>
                <a:defRPr/>
              </a:pPr>
              <a:t>‹#›</a:t>
            </a:fld>
            <a:endParaRPr lang="en-US" dirty="0"/>
          </a:p>
        </p:txBody>
      </p:sp>
    </p:spTree>
    <p:extLst>
      <p:ext uri="{BB962C8B-B14F-4D97-AF65-F5344CB8AC3E}">
        <p14:creationId xmlns:p14="http://schemas.microsoft.com/office/powerpoint/2010/main" val="2968026800"/>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7" r:id="rId3"/>
  </p:sldLayoutIdLst>
  <p:transition advClick="0"/>
  <p:hf hdr="0" ftr="0"/>
  <p:txStyles>
    <p:titleStyle>
      <a:lvl1pPr algn="ctr" defTabSz="905103" rtl="0" eaLnBrk="0" fontAlgn="base" hangingPunct="0">
        <a:spcBef>
          <a:spcPct val="0"/>
        </a:spcBef>
        <a:spcAft>
          <a:spcPct val="0"/>
        </a:spcAft>
        <a:defRPr sz="3524" b="1">
          <a:solidFill>
            <a:schemeClr val="folHlink"/>
          </a:solidFill>
          <a:latin typeface="+mj-lt"/>
          <a:ea typeface="+mj-ea"/>
          <a:cs typeface="+mj-cs"/>
        </a:defRPr>
      </a:lvl1pPr>
      <a:lvl2pPr algn="ctr" defTabSz="905103" rtl="0" eaLnBrk="0" fontAlgn="base" hangingPunct="0">
        <a:spcBef>
          <a:spcPct val="0"/>
        </a:spcBef>
        <a:spcAft>
          <a:spcPct val="0"/>
        </a:spcAft>
        <a:defRPr sz="3524" b="1">
          <a:solidFill>
            <a:schemeClr val="folHlink"/>
          </a:solidFill>
          <a:latin typeface="Arial" charset="0"/>
        </a:defRPr>
      </a:lvl2pPr>
      <a:lvl3pPr algn="ctr" defTabSz="905103" rtl="0" eaLnBrk="0" fontAlgn="base" hangingPunct="0">
        <a:spcBef>
          <a:spcPct val="0"/>
        </a:spcBef>
        <a:spcAft>
          <a:spcPct val="0"/>
        </a:spcAft>
        <a:defRPr sz="3524" b="1">
          <a:solidFill>
            <a:schemeClr val="folHlink"/>
          </a:solidFill>
          <a:latin typeface="Arial" charset="0"/>
        </a:defRPr>
      </a:lvl3pPr>
      <a:lvl4pPr algn="ctr" defTabSz="905103" rtl="0" eaLnBrk="0" fontAlgn="base" hangingPunct="0">
        <a:spcBef>
          <a:spcPct val="0"/>
        </a:spcBef>
        <a:spcAft>
          <a:spcPct val="0"/>
        </a:spcAft>
        <a:defRPr sz="3524" b="1">
          <a:solidFill>
            <a:schemeClr val="folHlink"/>
          </a:solidFill>
          <a:latin typeface="Arial" charset="0"/>
        </a:defRPr>
      </a:lvl4pPr>
      <a:lvl5pPr algn="ctr" defTabSz="905103" rtl="0" eaLnBrk="0" fontAlgn="base" hangingPunct="0">
        <a:spcBef>
          <a:spcPct val="0"/>
        </a:spcBef>
        <a:spcAft>
          <a:spcPct val="0"/>
        </a:spcAft>
        <a:defRPr sz="3524" b="1">
          <a:solidFill>
            <a:schemeClr val="folHlink"/>
          </a:solidFill>
          <a:latin typeface="Arial" charset="0"/>
        </a:defRPr>
      </a:lvl5pPr>
      <a:lvl6pPr marL="413062" algn="ctr" defTabSz="906444" rtl="0" eaLnBrk="0" fontAlgn="base" hangingPunct="0">
        <a:spcBef>
          <a:spcPct val="0"/>
        </a:spcBef>
        <a:spcAft>
          <a:spcPct val="0"/>
        </a:spcAft>
        <a:defRPr sz="3524" b="1">
          <a:solidFill>
            <a:schemeClr val="folHlink"/>
          </a:solidFill>
          <a:latin typeface="Arial" charset="0"/>
        </a:defRPr>
      </a:lvl6pPr>
      <a:lvl7pPr marL="826126" algn="ctr" defTabSz="906444" rtl="0" eaLnBrk="0" fontAlgn="base" hangingPunct="0">
        <a:spcBef>
          <a:spcPct val="0"/>
        </a:spcBef>
        <a:spcAft>
          <a:spcPct val="0"/>
        </a:spcAft>
        <a:defRPr sz="3524" b="1">
          <a:solidFill>
            <a:schemeClr val="folHlink"/>
          </a:solidFill>
          <a:latin typeface="Arial" charset="0"/>
        </a:defRPr>
      </a:lvl7pPr>
      <a:lvl8pPr marL="1239188" algn="ctr" defTabSz="906444" rtl="0" eaLnBrk="0" fontAlgn="base" hangingPunct="0">
        <a:spcBef>
          <a:spcPct val="0"/>
        </a:spcBef>
        <a:spcAft>
          <a:spcPct val="0"/>
        </a:spcAft>
        <a:defRPr sz="3524" b="1">
          <a:solidFill>
            <a:schemeClr val="folHlink"/>
          </a:solidFill>
          <a:latin typeface="Arial" charset="0"/>
        </a:defRPr>
      </a:lvl8pPr>
      <a:lvl9pPr marL="1652251" algn="ctr" defTabSz="906444" rtl="0" eaLnBrk="0" fontAlgn="base" hangingPunct="0">
        <a:spcBef>
          <a:spcPct val="0"/>
        </a:spcBef>
        <a:spcAft>
          <a:spcPct val="0"/>
        </a:spcAft>
        <a:defRPr sz="3524" b="1">
          <a:solidFill>
            <a:schemeClr val="folHlink"/>
          </a:solidFill>
          <a:latin typeface="Arial" charset="0"/>
        </a:defRPr>
      </a:lvl9pPr>
    </p:titleStyle>
    <p:bodyStyle>
      <a:lvl1pPr marL="338518" indent="-338518" algn="l" defTabSz="905103" rtl="0" eaLnBrk="0" fontAlgn="base" hangingPunct="0">
        <a:spcBef>
          <a:spcPct val="20000"/>
        </a:spcBef>
        <a:spcAft>
          <a:spcPct val="0"/>
        </a:spcAft>
        <a:buChar char="•"/>
        <a:defRPr sz="2620">
          <a:solidFill>
            <a:schemeClr val="tx1"/>
          </a:solidFill>
          <a:latin typeface="+mn-lt"/>
          <a:ea typeface="+mn-ea"/>
          <a:cs typeface="+mn-cs"/>
        </a:defRPr>
      </a:lvl1pPr>
      <a:lvl2pPr marL="734410" indent="-281141" algn="l" defTabSz="905103" rtl="0" eaLnBrk="0" fontAlgn="base" hangingPunct="0">
        <a:spcBef>
          <a:spcPct val="20000"/>
        </a:spcBef>
        <a:spcAft>
          <a:spcPct val="0"/>
        </a:spcAft>
        <a:buChar char="•"/>
        <a:defRPr sz="2169">
          <a:solidFill>
            <a:schemeClr val="tx1"/>
          </a:solidFill>
          <a:latin typeface="+mn-lt"/>
        </a:defRPr>
      </a:lvl2pPr>
      <a:lvl3pPr marL="1131737" indent="-225200" algn="l" defTabSz="905103" rtl="0" eaLnBrk="0" fontAlgn="base" hangingPunct="0">
        <a:spcBef>
          <a:spcPct val="20000"/>
        </a:spcBef>
        <a:spcAft>
          <a:spcPct val="0"/>
        </a:spcAft>
        <a:buChar char="•"/>
        <a:defRPr sz="1807">
          <a:solidFill>
            <a:schemeClr val="tx1"/>
          </a:solidFill>
          <a:latin typeface="+mn-lt"/>
        </a:defRPr>
      </a:lvl3pPr>
      <a:lvl4pPr marL="1585004" indent="-225200" algn="l" defTabSz="905103" rtl="0" eaLnBrk="0" fontAlgn="base" hangingPunct="0">
        <a:spcBef>
          <a:spcPct val="20000"/>
        </a:spcBef>
        <a:spcAft>
          <a:spcPct val="0"/>
        </a:spcAft>
        <a:defRPr sz="1807">
          <a:solidFill>
            <a:schemeClr val="tx1"/>
          </a:solidFill>
          <a:latin typeface="+mn-lt"/>
        </a:defRPr>
      </a:lvl4pPr>
      <a:lvl5pPr marL="2038273" indent="-225200" algn="l" defTabSz="905103" rtl="0" eaLnBrk="0" fontAlgn="base" hangingPunct="0">
        <a:spcBef>
          <a:spcPct val="20000"/>
        </a:spcBef>
        <a:spcAft>
          <a:spcPct val="0"/>
        </a:spcAft>
        <a:buChar char="»"/>
        <a:defRPr sz="1807">
          <a:solidFill>
            <a:schemeClr val="tx1"/>
          </a:solidFill>
          <a:latin typeface="+mn-lt"/>
        </a:defRPr>
      </a:lvl5pPr>
      <a:lvl6pPr marL="2452560" indent="-226612" algn="l" defTabSz="906444" rtl="0" eaLnBrk="0" fontAlgn="base" hangingPunct="0">
        <a:spcBef>
          <a:spcPct val="20000"/>
        </a:spcBef>
        <a:spcAft>
          <a:spcPct val="0"/>
        </a:spcAft>
        <a:buChar char="»"/>
        <a:defRPr sz="1807">
          <a:solidFill>
            <a:schemeClr val="tx1"/>
          </a:solidFill>
          <a:latin typeface="+mn-lt"/>
        </a:defRPr>
      </a:lvl6pPr>
      <a:lvl7pPr marL="2865623" indent="-226612" algn="l" defTabSz="906444" rtl="0" eaLnBrk="0" fontAlgn="base" hangingPunct="0">
        <a:spcBef>
          <a:spcPct val="20000"/>
        </a:spcBef>
        <a:spcAft>
          <a:spcPct val="0"/>
        </a:spcAft>
        <a:buChar char="»"/>
        <a:defRPr sz="1807">
          <a:solidFill>
            <a:schemeClr val="tx1"/>
          </a:solidFill>
          <a:latin typeface="+mn-lt"/>
        </a:defRPr>
      </a:lvl7pPr>
      <a:lvl8pPr marL="3278685" indent="-226612" algn="l" defTabSz="906444" rtl="0" eaLnBrk="0" fontAlgn="base" hangingPunct="0">
        <a:spcBef>
          <a:spcPct val="20000"/>
        </a:spcBef>
        <a:spcAft>
          <a:spcPct val="0"/>
        </a:spcAft>
        <a:buChar char="»"/>
        <a:defRPr sz="1807">
          <a:solidFill>
            <a:schemeClr val="tx1"/>
          </a:solidFill>
          <a:latin typeface="+mn-lt"/>
        </a:defRPr>
      </a:lvl8pPr>
      <a:lvl9pPr marL="3691748" indent="-226612" algn="l" defTabSz="906444" rtl="0" eaLnBrk="0" fontAlgn="base" hangingPunct="0">
        <a:spcBef>
          <a:spcPct val="20000"/>
        </a:spcBef>
        <a:spcAft>
          <a:spcPct val="0"/>
        </a:spcAft>
        <a:buChar char="»"/>
        <a:defRPr sz="1807">
          <a:solidFill>
            <a:schemeClr val="tx1"/>
          </a:solidFill>
          <a:latin typeface="+mn-lt"/>
        </a:defRPr>
      </a:lvl9pPr>
    </p:bodyStyle>
    <p:otherStyle>
      <a:defPPr>
        <a:defRPr lang="en-US"/>
      </a:defPPr>
      <a:lvl1pPr marL="0" algn="l" defTabSz="826126" rtl="0" eaLnBrk="1" latinLnBrk="0" hangingPunct="1">
        <a:defRPr sz="1627" kern="1200">
          <a:solidFill>
            <a:schemeClr val="tx1"/>
          </a:solidFill>
          <a:latin typeface="+mn-lt"/>
          <a:ea typeface="+mn-ea"/>
          <a:cs typeface="+mn-cs"/>
        </a:defRPr>
      </a:lvl1pPr>
      <a:lvl2pPr marL="413062" algn="l" defTabSz="826126" rtl="0" eaLnBrk="1" latinLnBrk="0" hangingPunct="1">
        <a:defRPr sz="1627" kern="1200">
          <a:solidFill>
            <a:schemeClr val="tx1"/>
          </a:solidFill>
          <a:latin typeface="+mn-lt"/>
          <a:ea typeface="+mn-ea"/>
          <a:cs typeface="+mn-cs"/>
        </a:defRPr>
      </a:lvl2pPr>
      <a:lvl3pPr marL="826126" algn="l" defTabSz="826126" rtl="0" eaLnBrk="1" latinLnBrk="0" hangingPunct="1">
        <a:defRPr sz="1627" kern="1200">
          <a:solidFill>
            <a:schemeClr val="tx1"/>
          </a:solidFill>
          <a:latin typeface="+mn-lt"/>
          <a:ea typeface="+mn-ea"/>
          <a:cs typeface="+mn-cs"/>
        </a:defRPr>
      </a:lvl3pPr>
      <a:lvl4pPr marL="1239188" algn="l" defTabSz="826126" rtl="0" eaLnBrk="1" latinLnBrk="0" hangingPunct="1">
        <a:defRPr sz="1627" kern="1200">
          <a:solidFill>
            <a:schemeClr val="tx1"/>
          </a:solidFill>
          <a:latin typeface="+mn-lt"/>
          <a:ea typeface="+mn-ea"/>
          <a:cs typeface="+mn-cs"/>
        </a:defRPr>
      </a:lvl4pPr>
      <a:lvl5pPr marL="1652251" algn="l" defTabSz="826126" rtl="0" eaLnBrk="1" latinLnBrk="0" hangingPunct="1">
        <a:defRPr sz="1627" kern="1200">
          <a:solidFill>
            <a:schemeClr val="tx1"/>
          </a:solidFill>
          <a:latin typeface="+mn-lt"/>
          <a:ea typeface="+mn-ea"/>
          <a:cs typeface="+mn-cs"/>
        </a:defRPr>
      </a:lvl5pPr>
      <a:lvl6pPr marL="2065312" algn="l" defTabSz="826126" rtl="0" eaLnBrk="1" latinLnBrk="0" hangingPunct="1">
        <a:defRPr sz="1627" kern="1200">
          <a:solidFill>
            <a:schemeClr val="tx1"/>
          </a:solidFill>
          <a:latin typeface="+mn-lt"/>
          <a:ea typeface="+mn-ea"/>
          <a:cs typeface="+mn-cs"/>
        </a:defRPr>
      </a:lvl6pPr>
      <a:lvl7pPr marL="2478377" algn="l" defTabSz="826126" rtl="0" eaLnBrk="1" latinLnBrk="0" hangingPunct="1">
        <a:defRPr sz="1627" kern="1200">
          <a:solidFill>
            <a:schemeClr val="tx1"/>
          </a:solidFill>
          <a:latin typeface="+mn-lt"/>
          <a:ea typeface="+mn-ea"/>
          <a:cs typeface="+mn-cs"/>
        </a:defRPr>
      </a:lvl7pPr>
      <a:lvl8pPr marL="2891440" algn="l" defTabSz="826126" rtl="0" eaLnBrk="1" latinLnBrk="0" hangingPunct="1">
        <a:defRPr sz="1627" kern="1200">
          <a:solidFill>
            <a:schemeClr val="tx1"/>
          </a:solidFill>
          <a:latin typeface="+mn-lt"/>
          <a:ea typeface="+mn-ea"/>
          <a:cs typeface="+mn-cs"/>
        </a:defRPr>
      </a:lvl8pPr>
      <a:lvl9pPr marL="3304501" algn="l" defTabSz="826126" rtl="0" eaLnBrk="1" latinLnBrk="0" hangingPunct="1">
        <a:defRPr sz="1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C7D23-0E70-4F73-BE9E-852BDA2DE472}"/>
              </a:ext>
            </a:extLst>
          </p:cNvPr>
          <p:cNvSpPr>
            <a:spLocks noGrp="1"/>
          </p:cNvSpPr>
          <p:nvPr>
            <p:ph type="ctrTitle"/>
          </p:nvPr>
        </p:nvSpPr>
        <p:spPr>
          <a:xfrm>
            <a:off x="760578" y="2130129"/>
            <a:ext cx="9687290" cy="2426709"/>
          </a:xfrm>
        </p:spPr>
        <p:txBody>
          <a:bodyPr/>
          <a:lstStyle/>
          <a:p>
            <a:r>
              <a:rPr lang="en-US" sz="5400" dirty="0"/>
              <a:t>Estimation of</a:t>
            </a:r>
            <a:br>
              <a:rPr lang="en-US" sz="5400" dirty="0"/>
            </a:br>
            <a:r>
              <a:rPr lang="en-US" sz="5400" dirty="0"/>
              <a:t>Absolute Performance</a:t>
            </a:r>
          </a:p>
        </p:txBody>
      </p:sp>
      <p:sp>
        <p:nvSpPr>
          <p:cNvPr id="5" name="Subtitle 4">
            <a:extLst>
              <a:ext uri="{FF2B5EF4-FFF2-40B4-BE49-F238E27FC236}">
                <a16:creationId xmlns:a16="http://schemas.microsoft.com/office/drawing/2014/main" id="{FDA3489B-AB8C-4D88-A01C-063B42A3FB51}"/>
              </a:ext>
            </a:extLst>
          </p:cNvPr>
          <p:cNvSpPr>
            <a:spLocks noGrp="1"/>
          </p:cNvSpPr>
          <p:nvPr>
            <p:ph type="subTitle" idx="1"/>
          </p:nvPr>
        </p:nvSpPr>
        <p:spPr/>
        <p:txBody>
          <a:bodyPr/>
          <a:lstStyle/>
          <a:p>
            <a:r>
              <a:rPr lang="en-US" dirty="0"/>
              <a:t>OPER 561 Discrete-Event Simulation</a:t>
            </a:r>
          </a:p>
          <a:p>
            <a:r>
              <a:rPr lang="en-US" dirty="0"/>
              <a:t>Lesson 16</a:t>
            </a:r>
          </a:p>
        </p:txBody>
      </p:sp>
    </p:spTree>
    <p:extLst>
      <p:ext uri="{BB962C8B-B14F-4D97-AF65-F5344CB8AC3E}">
        <p14:creationId xmlns:p14="http://schemas.microsoft.com/office/powerpoint/2010/main" val="2180556989"/>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1815-6A1E-47E5-A263-92B72DCBFE14}"/>
              </a:ext>
            </a:extLst>
          </p:cNvPr>
          <p:cNvSpPr>
            <a:spLocks noGrp="1"/>
          </p:cNvSpPr>
          <p:nvPr>
            <p:ph type="title"/>
          </p:nvPr>
        </p:nvSpPr>
        <p:spPr/>
        <p:txBody>
          <a:bodyPr/>
          <a:lstStyle/>
          <a:p>
            <a:r>
              <a:rPr lang="en-US" dirty="0"/>
              <a:t>If your input model contains random variables, then so will your outputs!</a:t>
            </a:r>
          </a:p>
        </p:txBody>
      </p:sp>
      <p:sp>
        <p:nvSpPr>
          <p:cNvPr id="3" name="Content Placeholder 2">
            <a:extLst>
              <a:ext uri="{FF2B5EF4-FFF2-40B4-BE49-F238E27FC236}">
                <a16:creationId xmlns:a16="http://schemas.microsoft.com/office/drawing/2014/main" id="{CAA2BFBB-31FF-4648-98C0-AD7B637944D4}"/>
              </a:ext>
            </a:extLst>
          </p:cNvPr>
          <p:cNvSpPr>
            <a:spLocks noGrp="1"/>
          </p:cNvSpPr>
          <p:nvPr>
            <p:ph sz="half" idx="1"/>
          </p:nvPr>
        </p:nvSpPr>
        <p:spPr/>
        <p:txBody>
          <a:bodyPr>
            <a:normAutofit/>
          </a:bodyPr>
          <a:lstStyle/>
          <a:p>
            <a:pPr marL="0" indent="0" algn="r">
              <a:buNone/>
            </a:pPr>
            <a:r>
              <a:rPr lang="en-US" dirty="0">
                <a:solidFill>
                  <a:schemeClr val="accent2">
                    <a:lumMod val="75000"/>
                  </a:schemeClr>
                </a:solidFill>
              </a:rPr>
              <a:t>Simulation</a:t>
            </a:r>
            <a:br>
              <a:rPr lang="en-US" dirty="0">
                <a:solidFill>
                  <a:schemeClr val="accent2">
                    <a:lumMod val="75000"/>
                  </a:schemeClr>
                </a:solidFill>
              </a:rPr>
            </a:br>
            <a:r>
              <a:rPr lang="en-US" dirty="0">
                <a:solidFill>
                  <a:schemeClr val="accent2">
                    <a:lumMod val="75000"/>
                  </a:schemeClr>
                </a:solidFill>
              </a:rPr>
              <a:t>worldview</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F251B2-05A7-44CC-AAF9-C85D3128E6ED}"/>
                  </a:ext>
                </a:extLst>
              </p:cNvPr>
              <p:cNvSpPr>
                <a:spLocks noGrp="1"/>
              </p:cNvSpPr>
              <p:nvPr>
                <p:ph sz="half" idx="2"/>
              </p:nvPr>
            </p:nvSpPr>
            <p:spPr/>
            <p:txBody>
              <a:bodyPr>
                <a:normAutofit/>
              </a:bodyPr>
              <a:lstStyle/>
              <a:p>
                <a:pPr marL="0" indent="0">
                  <a:buNone/>
                </a:pPr>
                <a:r>
                  <a:rPr lang="en-US" dirty="0"/>
                  <a:t>Let </a:t>
                </a:r>
                <a14:m>
                  <m:oMath xmlns:m="http://schemas.openxmlformats.org/officeDocument/2006/math">
                    <m:r>
                      <a:rPr lang="en-US" b="0" i="1" smtClean="0">
                        <a:latin typeface="Cambria Math" panose="02040503050406030204" pitchFamily="18" charset="0"/>
                      </a:rPr>
                      <m:t>𝜃</m:t>
                    </m:r>
                  </m:oMath>
                </a14:m>
                <a:r>
                  <a:rPr lang="en-US" dirty="0"/>
                  <a:t> be the </a:t>
                </a:r>
                <a:r>
                  <a:rPr lang="en-US" dirty="0">
                    <a:solidFill>
                      <a:schemeClr val="accent1"/>
                    </a:solidFill>
                  </a:rPr>
                  <a:t>true</a:t>
                </a:r>
                <a:r>
                  <a:rPr lang="en-US" dirty="0"/>
                  <a:t> value of some </a:t>
                </a:r>
                <a:br>
                  <a:rPr lang="en-US" dirty="0"/>
                </a:br>
                <a:r>
                  <a:rPr lang="en-US" dirty="0"/>
                  <a:t>performance parameter of interest</a:t>
                </a:r>
                <a:br>
                  <a:rPr lang="en-US" dirty="0"/>
                </a:br>
                <a:r>
                  <a:rPr lang="en-US" dirty="0">
                    <a:solidFill>
                      <a:schemeClr val="bg1">
                        <a:lumMod val="50000"/>
                      </a:schemeClr>
                    </a:solidFill>
                  </a:rPr>
                  <a:t>Often an expectation, probability, or quantile</a:t>
                </a:r>
              </a:p>
              <a:p>
                <a:pPr marL="0" indent="0">
                  <a:buNone/>
                </a:pPr>
                <a:endParaRPr lang="en-US" dirty="0"/>
              </a:p>
              <a:p>
                <a:pPr marL="0" indent="0">
                  <a:buNone/>
                </a:pPr>
                <a:r>
                  <a:rPr lang="en-US" dirty="0"/>
                  <a:t>The result from a stochastic experiment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an estimator of </a:t>
                </a:r>
                <a14:m>
                  <m:oMath xmlns:m="http://schemas.openxmlformats.org/officeDocument/2006/math">
                    <m:r>
                      <a:rPr lang="en-US" b="0" i="1" smtClean="0">
                        <a:latin typeface="Cambria Math" panose="02040503050406030204" pitchFamily="18" charset="0"/>
                      </a:rPr>
                      <m:t>𝜃</m:t>
                    </m:r>
                  </m:oMath>
                </a14:m>
                <a:r>
                  <a:rPr lang="en-US" dirty="0"/>
                  <a:t>, computed from a sample</a:t>
                </a:r>
              </a:p>
              <a:p>
                <a:pPr marL="0" indent="0">
                  <a:buNone/>
                </a:pPr>
                <a:endParaRPr lang="en-US" dirty="0"/>
              </a:p>
              <a:p>
                <a:pPr marL="0" indent="0">
                  <a:buNone/>
                </a:pPr>
                <a:r>
                  <a:rPr lang="en-US" dirty="0"/>
                  <a:t>The purpose of statistical simulation analysis is to estimate (or drive) the precision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a:r>
                <a:br>
                  <a:rPr lang="en-US" dirty="0"/>
                </a:br>
                <a:r>
                  <a:rPr lang="en-US" dirty="0">
                    <a:solidFill>
                      <a:schemeClr val="bg1">
                        <a:lumMod val="50000"/>
                      </a:schemeClr>
                    </a:solidFill>
                  </a:rPr>
                  <a:t>Via standard error or confidence intervals</a:t>
                </a:r>
              </a:p>
            </p:txBody>
          </p:sp>
        </mc:Choice>
        <mc:Fallback xmlns="">
          <p:sp>
            <p:nvSpPr>
              <p:cNvPr id="4" name="Content Placeholder 3">
                <a:extLst>
                  <a:ext uri="{FF2B5EF4-FFF2-40B4-BE49-F238E27FC236}">
                    <a16:creationId xmlns:a16="http://schemas.microsoft.com/office/drawing/2014/main" id="{88F251B2-05A7-44CC-AAF9-C85D3128E6ED}"/>
                  </a:ext>
                </a:extLst>
              </p:cNvPr>
              <p:cNvSpPr>
                <a:spLocks noGrp="1" noRot="1" noChangeAspect="1" noMove="1" noResize="1" noEditPoints="1" noAdjustHandles="1" noChangeArrowheads="1" noChangeShapeType="1" noTextEdit="1"/>
              </p:cNvSpPr>
              <p:nvPr>
                <p:ph sz="half" idx="2"/>
              </p:nvPr>
            </p:nvSpPr>
            <p:spPr>
              <a:blipFill>
                <a:blip r:embed="rId3"/>
                <a:stretch>
                  <a:fillRect l="-1750" t="-2270" r="-1833" b="-160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1442586-262E-4F7C-ADA0-6E139A129B97}"/>
              </a:ext>
            </a:extLst>
          </p:cNvPr>
          <p:cNvSpPr>
            <a:spLocks noGrp="1"/>
          </p:cNvSpPr>
          <p:nvPr>
            <p:ph type="sldNum" sz="quarter" idx="12"/>
          </p:nvPr>
        </p:nvSpPr>
        <p:spPr/>
        <p:txBody>
          <a:bodyPr/>
          <a:lstStyle/>
          <a:p>
            <a:fld id="{474E2427-8788-484D-A54B-CA5B3637160B}" type="slidenum">
              <a:rPr lang="en-US" smtClean="0"/>
              <a:t>10</a:t>
            </a:fld>
            <a:endParaRPr lang="en-US"/>
          </a:p>
        </p:txBody>
      </p:sp>
    </p:spTree>
    <p:extLst>
      <p:ext uri="{BB962C8B-B14F-4D97-AF65-F5344CB8AC3E}">
        <p14:creationId xmlns:p14="http://schemas.microsoft.com/office/powerpoint/2010/main" val="290363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68A9D99-5619-4A7A-87C2-A74E06B3644E}"/>
                  </a:ext>
                </a:extLst>
              </p:cNvPr>
              <p:cNvSpPr>
                <a:spLocks noGrp="1"/>
              </p:cNvSpPr>
              <p:nvPr>
                <p:ph type="title"/>
              </p:nvPr>
            </p:nvSpPr>
            <p:spPr/>
            <p:txBody>
              <a:bodyPr/>
              <a:lstStyle/>
              <a:p>
                <a:r>
                  <a:rPr lang="en-US" dirty="0"/>
                  <a:t>The estimator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 is called a </a:t>
                </a:r>
                <a:r>
                  <a:rPr lang="en-US" dirty="0">
                    <a:solidFill>
                      <a:schemeClr val="accent1"/>
                    </a:solidFill>
                  </a:rPr>
                  <a:t>point estimate </a:t>
                </a:r>
                <a:r>
                  <a:rPr lang="en-US" dirty="0"/>
                  <a:t>of </a:t>
                </a:r>
                <a14:m>
                  <m:oMath xmlns:m="http://schemas.openxmlformats.org/officeDocument/2006/math">
                    <m:r>
                      <a:rPr lang="en-US" b="0" i="1" smtClean="0">
                        <a:latin typeface="Cambria Math" panose="02040503050406030204" pitchFamily="18" charset="0"/>
                      </a:rPr>
                      <m:t>𝜃</m:t>
                    </m:r>
                  </m:oMath>
                </a14:m>
                <a:endParaRPr lang="en-US" dirty="0"/>
              </a:p>
            </p:txBody>
          </p:sp>
        </mc:Choice>
        <mc:Fallback xmlns="">
          <p:sp>
            <p:nvSpPr>
              <p:cNvPr id="2" name="Title 1">
                <a:extLst>
                  <a:ext uri="{FF2B5EF4-FFF2-40B4-BE49-F238E27FC236}">
                    <a16:creationId xmlns:a16="http://schemas.microsoft.com/office/drawing/2014/main" id="{368A9D99-5619-4A7A-87C2-A74E06B3644E}"/>
                  </a:ext>
                </a:extLst>
              </p:cNvPr>
              <p:cNvSpPr>
                <a:spLocks noGrp="1" noRot="1" noChangeAspect="1" noMove="1" noResize="1" noEditPoints="1" noAdjustHandles="1" noChangeArrowheads="1" noChangeShapeType="1" noTextEdit="1"/>
              </p:cNvSpPr>
              <p:nvPr>
                <p:ph type="title"/>
              </p:nvPr>
            </p:nvSpPr>
            <p:spPr>
              <a:blipFill>
                <a:blip r:embed="rId3"/>
                <a:stretch>
                  <a:fillRect l="-2087" t="-110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986CB15A-2A77-46BF-AAE4-386B006B17C2}"/>
                  </a:ext>
                </a:extLst>
              </p:cNvPr>
              <p:cNvSpPr>
                <a:spLocks noGrp="1"/>
              </p:cNvSpPr>
              <p:nvPr>
                <p:ph idx="1"/>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 </m:t>
                    </m:r>
                  </m:oMath>
                </a14:m>
                <a:r>
                  <a:rPr lang="en-US" dirty="0"/>
                  <a:t>is the sample mean for discrete-time data, the time average for continuous-time data</a:t>
                </a:r>
                <a:br>
                  <a:rPr lang="en-US" dirty="0"/>
                </a:br>
                <a:r>
                  <a:rPr lang="en-US" dirty="0">
                    <a:solidFill>
                      <a:schemeClr val="bg1">
                        <a:lumMod val="50000"/>
                      </a:schemeClr>
                    </a:solidFill>
                  </a:rPr>
                  <a:t>Another case of observational/time-weighted!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 </m:t>
                      </m:r>
                      <m:r>
                        <a:rPr lang="en-US" b="0" i="1" smtClean="0">
                          <a:solidFill>
                            <a:schemeClr val="bg1">
                              <a:lumMod val="50000"/>
                            </a:schemeClr>
                          </a:solidFill>
                          <a:latin typeface="Cambria Math" panose="02040503050406030204" pitchFamily="18" charset="0"/>
                        </a:rPr>
                        <m:t>(</m:t>
                      </m:r>
                      <m:r>
                        <m:rPr>
                          <m:nor/>
                        </m:rPr>
                        <a:rPr lang="en-US" b="0" i="0" smtClean="0">
                          <a:solidFill>
                            <a:schemeClr val="bg1">
                              <a:lumMod val="50000"/>
                            </a:schemeClr>
                          </a:solidFill>
                          <a:latin typeface="Cambria Math" panose="02040503050406030204" pitchFamily="18" charset="0"/>
                        </a:rPr>
                        <m:t>or</m:t>
                      </m:r>
                      <m:r>
                        <a:rPr lang="en-US" b="0" i="1" smtClean="0">
                          <a:solidFill>
                            <a:schemeClr val="bg1">
                              <a:lumMod val="50000"/>
                            </a:schemeClr>
                          </a:solidFill>
                          <a:latin typeface="Cambria Math" panose="02040503050406030204" pitchFamily="18" charset="0"/>
                        </a:rPr>
                        <m:t> </m:t>
                      </m:r>
                      <m:acc>
                        <m:accPr>
                          <m:chr m:val="̂"/>
                          <m:ctrlPr>
                            <a:rPr lang="en-US" b="0" i="1" smtClean="0">
                              <a:solidFill>
                                <a:schemeClr val="bg1">
                                  <a:lumMod val="50000"/>
                                </a:schemeClr>
                              </a:solidFill>
                              <a:latin typeface="Cambria Math" panose="02040503050406030204" pitchFamily="18" charset="0"/>
                            </a:rPr>
                          </m:ctrlPr>
                        </m:accPr>
                        <m:e>
                          <m:r>
                            <a:rPr lang="en-US" b="0" i="1" smtClean="0">
                              <a:solidFill>
                                <a:schemeClr val="bg1">
                                  <a:lumMod val="50000"/>
                                </a:schemeClr>
                              </a:solidFill>
                              <a:latin typeface="Cambria Math" panose="02040503050406030204" pitchFamily="18" charset="0"/>
                            </a:rPr>
                            <m:t>𝜙</m:t>
                          </m:r>
                        </m:e>
                      </m:acc>
                      <m:r>
                        <a:rPr lang="en-US" b="0" i="1" smtClean="0">
                          <a:solidFill>
                            <a:schemeClr val="bg1">
                              <a:lumMod val="50000"/>
                            </a:schemeClr>
                          </a:solidFill>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𝐸</m:t>
                              </m:r>
                            </m:sub>
                          </m:sSub>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𝐸</m:t>
                              </m:r>
                            </m:sub>
                          </m:sSub>
                        </m:sup>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m:oMathPara>
                </a14:m>
                <a:endParaRPr lang="en-US" dirty="0"/>
              </a:p>
            </p:txBody>
          </p:sp>
        </mc:Choice>
        <mc:Fallback>
          <p:sp>
            <p:nvSpPr>
              <p:cNvPr id="4" name="Content Placeholder 3">
                <a:extLst>
                  <a:ext uri="{FF2B5EF4-FFF2-40B4-BE49-F238E27FC236}">
                    <a16:creationId xmlns:a16="http://schemas.microsoft.com/office/drawing/2014/main" id="{986CB15A-2A77-46BF-AAE4-386B006B17C2}"/>
                  </a:ext>
                </a:extLst>
              </p:cNvPr>
              <p:cNvSpPr>
                <a:spLocks noGrp="1" noRot="1" noChangeAspect="1" noMove="1" noResize="1" noEditPoints="1" noAdjustHandles="1" noChangeArrowheads="1" noChangeShapeType="1" noTextEdit="1"/>
              </p:cNvSpPr>
              <p:nvPr>
                <p:ph idx="1"/>
              </p:nvPr>
            </p:nvSpPr>
            <p:spPr>
              <a:blipFill>
                <a:blip r:embed="rId4"/>
                <a:stretch>
                  <a:fillRect l="-1750" t="-2011" r="-141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E0FAD1A-85A4-4551-9357-77453698A80E}"/>
              </a:ext>
            </a:extLst>
          </p:cNvPr>
          <p:cNvSpPr>
            <a:spLocks noGrp="1"/>
          </p:cNvSpPr>
          <p:nvPr>
            <p:ph type="sldNum" sz="quarter" idx="12"/>
          </p:nvPr>
        </p:nvSpPr>
        <p:spPr/>
        <p:txBody>
          <a:bodyPr/>
          <a:lstStyle/>
          <a:p>
            <a:fld id="{474E2427-8788-484D-A54B-CA5B3637160B}" type="slidenum">
              <a:rPr lang="en-US" smtClean="0"/>
              <a:t>11</a:t>
            </a:fld>
            <a:endParaRPr lang="en-US"/>
          </a:p>
        </p:txBody>
      </p:sp>
    </p:spTree>
    <p:extLst>
      <p:ext uri="{BB962C8B-B14F-4D97-AF65-F5344CB8AC3E}">
        <p14:creationId xmlns:p14="http://schemas.microsoft.com/office/powerpoint/2010/main" val="193732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9DF655D-FA61-4E1A-82A9-13AB262C0AB1}"/>
                  </a:ext>
                </a:extLst>
              </p:cNvPr>
              <p:cNvSpPr>
                <a:spLocks noGrp="1"/>
              </p:cNvSpPr>
              <p:nvPr>
                <p:ph type="title"/>
              </p:nvPr>
            </p:nvSpPr>
            <p:spPr/>
            <p:txBody>
              <a:bodyPr>
                <a:normAutofit/>
              </a:bodyPr>
              <a:lstStyle/>
              <a:p>
                <a:r>
                  <a:rPr lang="en-US" dirty="0"/>
                  <a:t>Since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𝜃</m:t>
                        </m:r>
                      </m:e>
                    </m:acc>
                  </m:oMath>
                </a14:m>
                <a:r>
                  <a:rPr lang="en-US" dirty="0"/>
                  <a:t> is an estimator via sample data of a stochastic process, it’s probably wrong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p:txBody>
          </p:sp>
        </mc:Choice>
        <mc:Fallback xmlns="">
          <p:sp>
            <p:nvSpPr>
              <p:cNvPr id="2" name="Title 1">
                <a:extLst>
                  <a:ext uri="{FF2B5EF4-FFF2-40B4-BE49-F238E27FC236}">
                    <a16:creationId xmlns:a16="http://schemas.microsoft.com/office/drawing/2014/main" id="{19DF655D-FA61-4E1A-82A9-13AB262C0AB1}"/>
                  </a:ext>
                </a:extLst>
              </p:cNvPr>
              <p:cNvSpPr>
                <a:spLocks noGrp="1" noRot="1" noChangeAspect="1" noMove="1" noResize="1" noEditPoints="1" noAdjustHandles="1" noChangeArrowheads="1" noChangeShapeType="1" noTextEdit="1"/>
              </p:cNvSpPr>
              <p:nvPr>
                <p:ph type="title"/>
              </p:nvPr>
            </p:nvSpPr>
            <p:spPr>
              <a:blipFill>
                <a:blip r:embed="rId3"/>
                <a:stretch>
                  <a:fillRect l="-2087" t="-11060" b="-11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592B53B-23C1-40D6-A254-A1369FB160D0}"/>
                  </a:ext>
                </a:extLst>
              </p:cNvPr>
              <p:cNvSpPr>
                <a:spLocks noGrp="1"/>
              </p:cNvSpPr>
              <p:nvPr>
                <p:ph sz="half" idx="2"/>
              </p:nvPr>
            </p:nvSpPr>
            <p:spPr/>
            <p:txBody>
              <a:bodyPr/>
              <a:lstStyle/>
              <a:p>
                <a:pPr marL="0" indent="0">
                  <a:buNone/>
                </a:pPr>
                <a:r>
                  <a:rPr lang="en-US" dirty="0"/>
                  <a:t>How wrong?</a:t>
                </a:r>
              </a:p>
              <a:p>
                <a:pPr marL="0" indent="0">
                  <a:buNone/>
                </a:pPr>
                <a:endParaRPr lang="en-US" dirty="0"/>
              </a:p>
              <a:p>
                <a:pPr marL="0" indent="0">
                  <a:buNone/>
                </a:pPr>
                <a:r>
                  <a:rPr lang="en-US" dirty="0"/>
                  <a:t>A </a:t>
                </a:r>
                <a:r>
                  <a:rPr lang="en-US" dirty="0">
                    <a:solidFill>
                      <a:schemeClr val="accent1"/>
                    </a:solidFill>
                  </a:rPr>
                  <a:t>confidence interval </a:t>
                </a:r>
                <a:r>
                  <a:rPr lang="en-US" dirty="0"/>
                  <a:t>can measure that error</a:t>
                </a:r>
              </a:p>
              <a:p>
                <a:pPr marL="0" indent="0">
                  <a:buNone/>
                </a:pPr>
                <a:endParaRPr lang="en-US" dirty="0"/>
              </a:p>
              <a:p>
                <a:pPr marL="0" indent="0">
                  <a:buNone/>
                </a:pPr>
                <a:r>
                  <a:rPr lang="en-US" dirty="0"/>
                  <a:t>If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sample variance of </a:t>
                </a:r>
                <a14:m>
                  <m:oMath xmlns:m="http://schemas.openxmlformats.org/officeDocument/2006/math">
                    <m:r>
                      <a:rPr lang="en-US" b="0" i="1" smtClean="0">
                        <a:latin typeface="Cambria Math" panose="02040503050406030204" pitchFamily="18" charset="0"/>
                      </a:rPr>
                      <m:t>𝑛</m:t>
                    </m:r>
                  </m:oMath>
                </a14:m>
                <a:r>
                  <a:rPr lang="en-US" dirty="0"/>
                  <a:t> observations, then our C.I. is the usual: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a:p>
                <a:pPr marL="0" indent="0">
                  <a:buNone/>
                </a:pPr>
                <a:endParaRPr lang="en-US" dirty="0"/>
              </a:p>
              <a:p>
                <a:pPr marL="0" indent="0">
                  <a:buNone/>
                </a:pPr>
                <a:r>
                  <a:rPr lang="en-US" dirty="0"/>
                  <a:t>This assumes normally-distributed samples!</a:t>
                </a:r>
              </a:p>
            </p:txBody>
          </p:sp>
        </mc:Choice>
        <mc:Fallback xmlns="">
          <p:sp>
            <p:nvSpPr>
              <p:cNvPr id="4" name="Content Placeholder 3">
                <a:extLst>
                  <a:ext uri="{FF2B5EF4-FFF2-40B4-BE49-F238E27FC236}">
                    <a16:creationId xmlns:a16="http://schemas.microsoft.com/office/drawing/2014/main" id="{5592B53B-23C1-40D6-A254-A1369FB160D0}"/>
                  </a:ext>
                </a:extLst>
              </p:cNvPr>
              <p:cNvSpPr>
                <a:spLocks noGrp="1" noRot="1" noChangeAspect="1" noMove="1" noResize="1" noEditPoints="1" noAdjustHandles="1" noChangeArrowheads="1" noChangeShapeType="1" noTextEdit="1"/>
              </p:cNvSpPr>
              <p:nvPr>
                <p:ph sz="half" idx="2"/>
              </p:nvPr>
            </p:nvSpPr>
            <p:spPr>
              <a:blipFill>
                <a:blip r:embed="rId4"/>
                <a:stretch>
                  <a:fillRect l="-1750" t="-227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0B1F0F3A-CA53-44FE-B4EA-035055C87DEA}"/>
              </a:ext>
            </a:extLst>
          </p:cNvPr>
          <p:cNvSpPr>
            <a:spLocks noGrp="1"/>
          </p:cNvSpPr>
          <p:nvPr>
            <p:ph type="sldNum" sz="quarter" idx="12"/>
          </p:nvPr>
        </p:nvSpPr>
        <p:spPr/>
        <p:txBody>
          <a:bodyPr/>
          <a:lstStyle/>
          <a:p>
            <a:fld id="{474E2427-8788-484D-A54B-CA5B3637160B}" type="slidenum">
              <a:rPr lang="en-US" smtClean="0"/>
              <a:t>12</a:t>
            </a:fld>
            <a:endParaRPr lang="en-US"/>
          </a:p>
        </p:txBody>
      </p:sp>
    </p:spTree>
    <p:extLst>
      <p:ext uri="{BB962C8B-B14F-4D97-AF65-F5344CB8AC3E}">
        <p14:creationId xmlns:p14="http://schemas.microsoft.com/office/powerpoint/2010/main" val="366666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2EB9-C018-4D26-BB59-627EA1E3AC16}"/>
              </a:ext>
            </a:extLst>
          </p:cNvPr>
          <p:cNvSpPr>
            <a:spLocks noGrp="1"/>
          </p:cNvSpPr>
          <p:nvPr>
            <p:ph type="title"/>
          </p:nvPr>
        </p:nvSpPr>
        <p:spPr/>
        <p:txBody>
          <a:bodyPr/>
          <a:lstStyle/>
          <a:p>
            <a:r>
              <a:rPr lang="en-US" dirty="0"/>
              <a:t>We have some control over the error measured by a confidence interval</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662AA36-100A-4EF1-B646-19411C7887A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What happens as we collect more data?</a:t>
                </a:r>
              </a:p>
            </p:txBody>
          </p:sp>
        </mc:Choice>
        <mc:Fallback xmlns="">
          <p:sp>
            <p:nvSpPr>
              <p:cNvPr id="4" name="Content Placeholder 3">
                <a:extLst>
                  <a:ext uri="{FF2B5EF4-FFF2-40B4-BE49-F238E27FC236}">
                    <a16:creationId xmlns:a16="http://schemas.microsoft.com/office/drawing/2014/main" id="{9662AA36-100A-4EF1-B646-19411C7887A5}"/>
                  </a:ext>
                </a:extLst>
              </p:cNvPr>
              <p:cNvSpPr>
                <a:spLocks noGrp="1" noRot="1" noChangeAspect="1" noMove="1" noResize="1" noEditPoints="1" noAdjustHandles="1" noChangeArrowheads="1" noChangeShapeType="1" noTextEdit="1"/>
              </p:cNvSpPr>
              <p:nvPr>
                <p:ph idx="1"/>
              </p:nvPr>
            </p:nvSpPr>
            <p:spPr>
              <a:blipFill>
                <a:blip r:embed="rId3"/>
                <a:stretch>
                  <a:fillRect l="-175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00D0CDA-FDBD-4B82-8BC5-381017BDCB69}"/>
              </a:ext>
            </a:extLst>
          </p:cNvPr>
          <p:cNvSpPr>
            <a:spLocks noGrp="1"/>
          </p:cNvSpPr>
          <p:nvPr>
            <p:ph type="sldNum" sz="quarter" idx="12"/>
          </p:nvPr>
        </p:nvSpPr>
        <p:spPr/>
        <p:txBody>
          <a:bodyPr/>
          <a:lstStyle/>
          <a:p>
            <a:fld id="{474E2427-8788-484D-A54B-CA5B3637160B}" type="slidenum">
              <a:rPr lang="en-US" smtClean="0"/>
              <a:t>13</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2224797" y="2381695"/>
                <a:ext cx="1214884" cy="461665"/>
              </a:xfrm>
              <a:prstGeom prst="rect">
                <a:avLst/>
              </a:prstGeom>
              <a:noFill/>
            </p:spPr>
            <p:txBody>
              <a:bodyPr wrap="none" rtlCol="0">
                <a:spAutoFit/>
              </a:bodyPr>
              <a:lstStyle/>
              <a:p>
                <a:pPr algn="r"/>
                <a:r>
                  <a:rPr lang="en-US" sz="2400" dirty="0">
                    <a:solidFill>
                      <a:schemeClr val="bg1">
                        <a:lumMod val="50000"/>
                      </a:schemeClr>
                    </a:solidFill>
                  </a:rPr>
                  <a:t>Often </a:t>
                </a:r>
                <a14:m>
                  <m:oMath xmlns:m="http://schemas.openxmlformats.org/officeDocument/2006/math">
                    <m:acc>
                      <m:accPr>
                        <m:chr m:val="̅"/>
                        <m:ctrlPr>
                          <a:rPr lang="en-US" sz="2400" i="1" smtClean="0">
                            <a:solidFill>
                              <a:schemeClr val="bg1">
                                <a:lumMod val="50000"/>
                              </a:schemeClr>
                            </a:solidFill>
                            <a:latin typeface="Cambria Math" panose="02040503050406030204" pitchFamily="18" charset="0"/>
                          </a:rPr>
                        </m:ctrlPr>
                      </m:accPr>
                      <m:e>
                        <m:r>
                          <a:rPr lang="en-US" sz="2400" b="0" i="1" smtClean="0">
                            <a:solidFill>
                              <a:schemeClr val="bg1">
                                <a:lumMod val="50000"/>
                              </a:schemeClr>
                            </a:solidFill>
                            <a:latin typeface="Cambria Math" panose="02040503050406030204" pitchFamily="18" charset="0"/>
                          </a:rPr>
                          <m:t>𝑌</m:t>
                        </m:r>
                      </m:e>
                    </m:acc>
                  </m:oMath>
                </a14:m>
                <a:endParaRPr lang="en-US" sz="2400" dirty="0">
                  <a:solidFill>
                    <a:schemeClr val="bg1">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224797" y="2381695"/>
                <a:ext cx="1214884" cy="461665"/>
              </a:xfrm>
              <a:prstGeom prst="rect">
                <a:avLst/>
              </a:prstGeom>
              <a:blipFill>
                <a:blip r:embed="rId4"/>
                <a:stretch>
                  <a:fillRect l="-7035" t="-9333" r="-27136" b="-32000"/>
                </a:stretch>
              </a:blipFill>
            </p:spPr>
            <p:txBody>
              <a:bodyPr/>
              <a:lstStyle/>
              <a:p>
                <a:r>
                  <a:rPr lang="en-US">
                    <a:noFill/>
                  </a:rPr>
                  <a:t> </a:t>
                </a:r>
              </a:p>
            </p:txBody>
          </p:sp>
        </mc:Fallback>
      </mc:AlternateContent>
      <p:cxnSp>
        <p:nvCxnSpPr>
          <p:cNvPr id="7" name="Elbow Connector 6"/>
          <p:cNvCxnSpPr>
            <a:stCxn id="3" idx="3"/>
          </p:cNvCxnSpPr>
          <p:nvPr/>
        </p:nvCxnSpPr>
        <p:spPr>
          <a:xfrm flipV="1">
            <a:off x="3439681" y="2466754"/>
            <a:ext cx="3173770" cy="145774"/>
          </a:xfrm>
          <a:prstGeom prst="bentConnector3">
            <a:avLst>
              <a:gd name="adj1" fmla="val 99917"/>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62173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2EB9-C018-4D26-BB59-627EA1E3AC16}"/>
              </a:ext>
            </a:extLst>
          </p:cNvPr>
          <p:cNvSpPr>
            <a:spLocks noGrp="1"/>
          </p:cNvSpPr>
          <p:nvPr>
            <p:ph type="title"/>
          </p:nvPr>
        </p:nvSpPr>
        <p:spPr/>
        <p:txBody>
          <a:bodyPr/>
          <a:lstStyle/>
          <a:p>
            <a:r>
              <a:rPr lang="en-US" dirty="0"/>
              <a:t>We have some control over the error measured by a confidence interval</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662AA36-100A-4EF1-B646-19411C7887A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a:rPr lang="en-US" i="1">
                              <a:solidFill>
                                <a:schemeClr val="bg1">
                                  <a:lumMod val="50000"/>
                                </a:schemeClr>
                              </a:solidFill>
                              <a:latin typeface="Cambria Math" panose="02040503050406030204" pitchFamily="18" charset="0"/>
                            </a:rPr>
                            <m:t>𝜃</m:t>
                          </m:r>
                        </m:e>
                      </m:acc>
                      <m:r>
                        <a:rPr lang="en-US" b="0" i="1" smtClean="0">
                          <a:solidFill>
                            <a:schemeClr val="bg1">
                              <a:lumMod val="50000"/>
                            </a:schemeClr>
                          </a:solidFill>
                          <a:latin typeface="Cambria Math" panose="02040503050406030204" pitchFamily="18" charset="0"/>
                        </a:rPr>
                        <m:t>±</m:t>
                      </m:r>
                      <m:sSub>
                        <m:sSubPr>
                          <m:ctrlPr>
                            <a:rPr lang="en-US" b="0" i="1" smtClean="0">
                              <a:solidFill>
                                <a:schemeClr val="bg1">
                                  <a:lumMod val="50000"/>
                                </a:schemeClr>
                              </a:solidFill>
                              <a:latin typeface="Cambria Math" panose="02040503050406030204" pitchFamily="18" charset="0"/>
                            </a:rPr>
                          </m:ctrlPr>
                        </m:sSubPr>
                        <m:e>
                          <m:r>
                            <a:rPr lang="en-US" b="0" i="1" smtClean="0">
                              <a:solidFill>
                                <a:schemeClr val="bg1">
                                  <a:lumMod val="50000"/>
                                </a:schemeClr>
                              </a:solidFill>
                              <a:latin typeface="Cambria Math" panose="02040503050406030204" pitchFamily="18" charset="0"/>
                            </a:rPr>
                            <m:t>𝑡</m:t>
                          </m:r>
                        </m:e>
                        <m:sub>
                          <m:r>
                            <a:rPr lang="en-US" b="0" i="1" smtClean="0">
                              <a:solidFill>
                                <a:schemeClr val="bg1">
                                  <a:lumMod val="50000"/>
                                </a:schemeClr>
                              </a:solidFill>
                              <a:latin typeface="Cambria Math" panose="02040503050406030204" pitchFamily="18" charset="0"/>
                            </a:rPr>
                            <m:t>𝛼</m:t>
                          </m:r>
                          <m:r>
                            <a:rPr lang="en-US" b="0" i="1" smtClean="0">
                              <a:solidFill>
                                <a:schemeClr val="bg1">
                                  <a:lumMod val="50000"/>
                                </a:schemeClr>
                              </a:solidFill>
                              <a:latin typeface="Cambria Math" panose="02040503050406030204" pitchFamily="18" charset="0"/>
                            </a:rPr>
                            <m:t>/2,</m:t>
                          </m:r>
                          <m:r>
                            <a:rPr lang="en-US" b="0" i="1" smtClean="0">
                              <a:solidFill>
                                <a:schemeClr val="bg1">
                                  <a:lumMod val="50000"/>
                                </a:schemeClr>
                              </a:solidFill>
                              <a:latin typeface="Cambria Math" panose="02040503050406030204" pitchFamily="18" charset="0"/>
                            </a:rPr>
                            <m:t>𝑛</m:t>
                          </m:r>
                          <m:r>
                            <a:rPr lang="en-US" b="0" i="1" smtClean="0">
                              <a:solidFill>
                                <a:schemeClr val="bg1">
                                  <a:lumMod val="50000"/>
                                </a:schemeClr>
                              </a:solidFill>
                              <a:latin typeface="Cambria Math" panose="02040503050406030204" pitchFamily="18" charset="0"/>
                            </a:rPr>
                            <m:t>−1</m:t>
                          </m:r>
                        </m:sub>
                      </m:sSub>
                      <m:f>
                        <m:fPr>
                          <m:ctrlPr>
                            <a:rPr lang="en-US" b="0" i="1" smtClean="0">
                              <a:solidFill>
                                <a:schemeClr val="bg1">
                                  <a:lumMod val="50000"/>
                                </a:schemeClr>
                              </a:solidFill>
                              <a:latin typeface="Cambria Math" panose="02040503050406030204" pitchFamily="18" charset="0"/>
                            </a:rPr>
                          </m:ctrlPr>
                        </m:fPr>
                        <m:num>
                          <m:r>
                            <a:rPr lang="en-US" b="0" i="1" smtClean="0">
                              <a:solidFill>
                                <a:schemeClr val="bg1">
                                  <a:lumMod val="50000"/>
                                </a:schemeClr>
                              </a:solidFill>
                              <a:latin typeface="Cambria Math" panose="02040503050406030204" pitchFamily="18" charset="0"/>
                            </a:rPr>
                            <m:t>𝑆</m:t>
                          </m:r>
                        </m:num>
                        <m:den>
                          <m:rad>
                            <m:radPr>
                              <m:degHide m:val="on"/>
                              <m:ctrlPr>
                                <a:rPr lang="en-US" b="0" i="1" smtClean="0">
                                  <a:solidFill>
                                    <a:schemeClr val="bg1">
                                      <a:lumMod val="50000"/>
                                    </a:schemeClr>
                                  </a:solidFill>
                                  <a:latin typeface="Cambria Math" panose="02040503050406030204" pitchFamily="18" charset="0"/>
                                </a:rPr>
                              </m:ctrlPr>
                            </m:radPr>
                            <m:deg/>
                            <m:e>
                              <m:r>
                                <a:rPr lang="en-US" b="0" i="1" smtClean="0">
                                  <a:solidFill>
                                    <a:schemeClr val="bg1">
                                      <a:lumMod val="50000"/>
                                    </a:schemeClr>
                                  </a:solidFill>
                                  <a:latin typeface="Cambria Math" panose="02040503050406030204" pitchFamily="18" charset="0"/>
                                </a:rPr>
                                <m:t>𝑛</m:t>
                              </m:r>
                            </m:e>
                          </m:rad>
                        </m:den>
                      </m:f>
                    </m:oMath>
                  </m:oMathPara>
                </a14:m>
                <a:endParaRPr lang="en-US" dirty="0">
                  <a:solidFill>
                    <a:schemeClr val="bg1">
                      <a:lumMod val="50000"/>
                    </a:schemeClr>
                  </a:solidFill>
                </a:endParaRP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What happens as we collect more data?</a:t>
                </a:r>
              </a:p>
              <a:p>
                <a:pPr marL="0" indent="0">
                  <a:buNone/>
                </a:pPr>
                <a:endParaRPr lang="en-US" dirty="0"/>
              </a:p>
              <a:p>
                <a:pPr marL="0" indent="0">
                  <a:buNone/>
                </a:pPr>
                <a:r>
                  <a:rPr lang="en-US" dirty="0"/>
                  <a:t>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C.I. width </a:t>
                </a:r>
                <a14:m>
                  <m:oMath xmlns:m="http://schemas.openxmlformats.org/officeDocument/2006/math">
                    <m:r>
                      <a:rPr lang="en-US" b="0" i="1" smtClean="0">
                        <a:latin typeface="Cambria Math" panose="02040503050406030204" pitchFamily="18" charset="0"/>
                      </a:rPr>
                      <m:t>→0</m:t>
                    </m:r>
                  </m:oMath>
                </a14:m>
                <a:r>
                  <a:rPr lang="en-US" dirty="0"/>
                  <a:t>, so this error is </a:t>
                </a:r>
                <a:br>
                  <a:rPr lang="en-US" dirty="0"/>
                </a:br>
                <a:r>
                  <a:rPr lang="en-US" dirty="0"/>
                  <a:t>“our fault,” caused by running an experiment</a:t>
                </a:r>
              </a:p>
            </p:txBody>
          </p:sp>
        </mc:Choice>
        <mc:Fallback xmlns="">
          <p:sp>
            <p:nvSpPr>
              <p:cNvPr id="4" name="Content Placeholder 3">
                <a:extLst>
                  <a:ext uri="{FF2B5EF4-FFF2-40B4-BE49-F238E27FC236}">
                    <a16:creationId xmlns:a16="http://schemas.microsoft.com/office/drawing/2014/main" id="{9662AA36-100A-4EF1-B646-19411C7887A5}"/>
                  </a:ext>
                </a:extLst>
              </p:cNvPr>
              <p:cNvSpPr>
                <a:spLocks noGrp="1" noRot="1" noChangeAspect="1" noMove="1" noResize="1" noEditPoints="1" noAdjustHandles="1" noChangeArrowheads="1" noChangeShapeType="1" noTextEdit="1"/>
              </p:cNvSpPr>
              <p:nvPr>
                <p:ph idx="1"/>
              </p:nvPr>
            </p:nvSpPr>
            <p:spPr>
              <a:blipFill>
                <a:blip r:embed="rId3"/>
                <a:stretch>
                  <a:fillRect l="-175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00D0CDA-FDBD-4B82-8BC5-381017BDCB69}"/>
              </a:ext>
            </a:extLst>
          </p:cNvPr>
          <p:cNvSpPr>
            <a:spLocks noGrp="1"/>
          </p:cNvSpPr>
          <p:nvPr>
            <p:ph type="sldNum" sz="quarter" idx="12"/>
          </p:nvPr>
        </p:nvSpPr>
        <p:spPr/>
        <p:txBody>
          <a:bodyPr/>
          <a:lstStyle/>
          <a:p>
            <a:fld id="{474E2427-8788-484D-A54B-CA5B3637160B}" type="slidenum">
              <a:rPr lang="en-US" smtClean="0"/>
              <a:t>14</a:t>
            </a:fld>
            <a:endParaRPr lang="en-US"/>
          </a:p>
        </p:txBody>
      </p:sp>
    </p:spTree>
    <p:extLst>
      <p:ext uri="{BB962C8B-B14F-4D97-AF65-F5344CB8AC3E}">
        <p14:creationId xmlns:p14="http://schemas.microsoft.com/office/powerpoint/2010/main" val="166456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6C23-E03B-4F86-8364-1C2DB1D79FBE}"/>
              </a:ext>
            </a:extLst>
          </p:cNvPr>
          <p:cNvSpPr>
            <a:spLocks noGrp="1"/>
          </p:cNvSpPr>
          <p:nvPr>
            <p:ph type="title"/>
          </p:nvPr>
        </p:nvSpPr>
        <p:spPr/>
        <p:txBody>
          <a:bodyPr/>
          <a:lstStyle/>
          <a:p>
            <a:r>
              <a:rPr lang="en-US" dirty="0"/>
              <a:t>Related to C.I. is a prediction interval P.I.</a:t>
            </a:r>
            <a:br>
              <a:rPr lang="en-US" dirty="0"/>
            </a:br>
            <a:r>
              <a:rPr lang="en-US" dirty="0">
                <a:solidFill>
                  <a:schemeClr val="bg1">
                    <a:lumMod val="50000"/>
                  </a:schemeClr>
                </a:solidFill>
              </a:rPr>
              <a:t>What will the performance be on a given rep?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2021B0-F0A5-46ED-9106-012617184B4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rad>
                    </m:oMath>
                  </m:oMathPara>
                </a14:m>
                <a:endParaRPr lang="en-US" dirty="0"/>
              </a:p>
              <a:p>
                <a:pPr marL="0" indent="0">
                  <a:buNone/>
                </a:pPr>
                <a:endParaRPr lang="en-US" dirty="0"/>
              </a:p>
              <a:p>
                <a:pPr marL="0" indent="0">
                  <a:buNone/>
                </a:pPr>
                <a:r>
                  <a:rPr lang="en-US" dirty="0"/>
                  <a:t>How does the P.I. width compare to a C.I.?</a:t>
                </a:r>
              </a:p>
              <a:p>
                <a:pPr marL="0" indent="0">
                  <a:buNone/>
                </a:pPr>
                <a:endParaRPr lang="en-US" dirty="0"/>
              </a:p>
              <a:p>
                <a:pPr marL="0" indent="0">
                  <a:buNone/>
                </a:pPr>
                <a:r>
                  <a:rPr lang="en-US" dirty="0"/>
                  <a:t>Now what happens as we collect more data?</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52021B0-F0A5-46ED-9106-012617184B43}"/>
                  </a:ext>
                </a:extLst>
              </p:cNvPr>
              <p:cNvSpPr>
                <a:spLocks noGrp="1" noRot="1" noChangeAspect="1" noMove="1" noResize="1" noEditPoints="1" noAdjustHandles="1" noChangeArrowheads="1" noChangeShapeType="1" noTextEdit="1"/>
              </p:cNvSpPr>
              <p:nvPr>
                <p:ph idx="1"/>
              </p:nvPr>
            </p:nvSpPr>
            <p:spPr>
              <a:blipFill>
                <a:blip r:embed="rId3"/>
                <a:stretch>
                  <a:fillRect l="-1750" r="-5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6D500B9-0A50-45FE-82F5-006070B271FD}"/>
              </a:ext>
            </a:extLst>
          </p:cNvPr>
          <p:cNvSpPr>
            <a:spLocks noGrp="1"/>
          </p:cNvSpPr>
          <p:nvPr>
            <p:ph type="sldNum" sz="quarter" idx="12"/>
          </p:nvPr>
        </p:nvSpPr>
        <p:spPr/>
        <p:txBody>
          <a:bodyPr/>
          <a:lstStyle/>
          <a:p>
            <a:fld id="{474E2427-8788-484D-A54B-CA5B3637160B}" type="slidenum">
              <a:rPr lang="en-US" smtClean="0"/>
              <a:t>15</a:t>
            </a:fld>
            <a:endParaRPr lang="en-US"/>
          </a:p>
        </p:txBody>
      </p:sp>
    </p:spTree>
    <p:extLst>
      <p:ext uri="{BB962C8B-B14F-4D97-AF65-F5344CB8AC3E}">
        <p14:creationId xmlns:p14="http://schemas.microsoft.com/office/powerpoint/2010/main" val="210625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EF1E-0BA6-431D-9A51-C92F7D8240CB}"/>
              </a:ext>
            </a:extLst>
          </p:cNvPr>
          <p:cNvSpPr>
            <a:spLocks noGrp="1"/>
          </p:cNvSpPr>
          <p:nvPr>
            <p:ph type="title"/>
          </p:nvPr>
        </p:nvSpPr>
        <p:spPr/>
        <p:txBody>
          <a:bodyPr/>
          <a:lstStyle/>
          <a:p>
            <a:r>
              <a:rPr lang="en-US" dirty="0"/>
              <a:t>Whether observational or time-weighted, </a:t>
            </a:r>
            <a:br>
              <a:rPr lang="en-US" dirty="0"/>
            </a:br>
            <a:r>
              <a:rPr lang="en-US" dirty="0"/>
              <a:t>we prefer </a:t>
            </a:r>
            <a:r>
              <a:rPr lang="en-US" dirty="0">
                <a:solidFill>
                  <a:schemeClr val="accent1"/>
                </a:solidFill>
              </a:rPr>
              <a:t>unbiased estimators </a:t>
            </a:r>
            <a:r>
              <a:rPr lang="en-US" dirty="0"/>
              <a:t>when possible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AC07589-8AC4-43F7-87F2-F12DD1C74B3D}"/>
                  </a:ext>
                </a:extLst>
              </p:cNvPr>
              <p:cNvSpPr>
                <a:spLocks noGrp="1"/>
              </p:cNvSpPr>
              <p:nvPr>
                <p:ph idx="1"/>
              </p:nvPr>
            </p:nvSpPr>
            <p:spPr/>
            <p:txBody>
              <a:bodyPr>
                <a:normAutofit/>
              </a:bodyPr>
              <a:lstStyle/>
              <a:p>
                <a:pPr marL="0" indent="0">
                  <a:buNone/>
                </a:pPr>
                <a:r>
                  <a:rPr lang="en-US" dirty="0"/>
                  <a:t>For the point estimator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 </a:t>
                </a:r>
                <a14:m>
                  <m:oMath xmlns:m="http://schemas.openxmlformats.org/officeDocument/2006/math">
                    <m:r>
                      <m:rPr>
                        <m:nor/>
                      </m:rPr>
                      <a:rPr lang="en-US" b="0" i="0" smtClean="0">
                        <a:latin typeface="Cambria Math" panose="02040503050406030204" pitchFamily="18" charset="0"/>
                      </a:rPr>
                      <m:t>bias</m:t>
                    </m:r>
                    <m:r>
                      <a:rPr lang="en-US" b="0"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d>
                    <m:r>
                      <a:rPr lang="en-US" b="0" i="1" smtClean="0">
                        <a:latin typeface="Cambria Math" panose="02040503050406030204" pitchFamily="18" charset="0"/>
                      </a:rPr>
                      <m:t>−</m:t>
                    </m:r>
                    <m:r>
                      <a:rPr lang="en-US" i="1">
                        <a:latin typeface="Cambria Math" panose="02040503050406030204" pitchFamily="18" charset="0"/>
                      </a:rPr>
                      <m:t>𝜃</m:t>
                    </m:r>
                  </m:oMath>
                </a14:m>
                <a:endParaRPr lang="en-US" dirty="0"/>
              </a:p>
              <a:p>
                <a:pPr marL="0" indent="0">
                  <a:buNone/>
                </a:pPr>
                <a:endParaRPr lang="en-US" dirty="0"/>
              </a:p>
              <a:p>
                <a:pPr marL="0" indent="0">
                  <a:buNone/>
                </a:pPr>
                <a:r>
                  <a:rPr lang="en-US" dirty="0"/>
                  <a:t>Note! </a:t>
                </a:r>
                <a14:m>
                  <m:oMath xmlns:m="http://schemas.openxmlformats.org/officeDocument/2006/math">
                    <m:r>
                      <a:rPr lang="en-US" i="1" smtClean="0">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d>
                    <m:r>
                      <a:rPr lang="en-US" b="0" i="1" smtClean="0">
                        <a:latin typeface="Cambria Math" panose="02040503050406030204" pitchFamily="18" charset="0"/>
                      </a:rPr>
                      <m:t>−</m:t>
                    </m:r>
                    <m:r>
                      <a:rPr lang="en-US" i="1">
                        <a:latin typeface="Cambria Math" panose="02040503050406030204" pitchFamily="18" charset="0"/>
                      </a:rPr>
                      <m:t>𝜃</m:t>
                    </m:r>
                  </m:oMath>
                </a14:m>
                <a:r>
                  <a:rPr lang="en-US" dirty="0"/>
                  <a:t>, </a:t>
                </a:r>
                <a:r>
                  <a:rPr lang="en-US" dirty="0">
                    <a:solidFill>
                      <a:srgbClr val="FF0000"/>
                    </a:solidFill>
                  </a:rPr>
                  <a:t>not</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r>
                      <a:rPr lang="en-US" i="1">
                        <a:latin typeface="Cambria Math" panose="02040503050406030204" pitchFamily="18" charset="0"/>
                      </a:rPr>
                      <m:t>𝜃</m:t>
                    </m:r>
                  </m:oMath>
                </a14:m>
                <a:endParaRPr lang="en-US" dirty="0"/>
              </a:p>
              <a:p>
                <a:pPr marL="0" indent="0">
                  <a:buNone/>
                </a:pPr>
                <a:endParaRPr lang="en-US" dirty="0"/>
              </a:p>
              <a:p>
                <a:pPr marL="0" indent="0">
                  <a:buNone/>
                </a:pPr>
                <a:r>
                  <a:rPr lang="en-US" dirty="0"/>
                  <a:t>A point estimator is unbiased when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r>
                      <a:rPr lang="en-US" b="0" i="1" smtClean="0">
                        <a:latin typeface="Cambria Math" panose="02040503050406030204" pitchFamily="18" charset="0"/>
                      </a:rPr>
                      <m:t>𝜃</m:t>
                    </m:r>
                  </m:oMath>
                </a14:m>
                <a:r>
                  <a:rPr lang="en-US" dirty="0"/>
                  <a:t/>
                </a:r>
                <a:br>
                  <a:rPr lang="en-US" dirty="0"/>
                </a:br>
                <a:r>
                  <a:rPr lang="en-US" dirty="0">
                    <a:solidFill>
                      <a:schemeClr val="bg1">
                        <a:lumMod val="50000"/>
                      </a:schemeClr>
                    </a:solidFill>
                  </a:rPr>
                  <a:t>In other words, when </a:t>
                </a:r>
                <a14:m>
                  <m:oMath xmlns:m="http://schemas.openxmlformats.org/officeDocument/2006/math">
                    <m:r>
                      <m:rPr>
                        <m:sty m:val="p"/>
                      </m:rPr>
                      <a:rPr lang="en-US" b="0" i="0" smtClean="0">
                        <a:solidFill>
                          <a:schemeClr val="bg1">
                            <a:lumMod val="50000"/>
                          </a:schemeClr>
                        </a:solidFill>
                        <a:latin typeface="Cambria Math" panose="02040503050406030204" pitchFamily="18" charset="0"/>
                      </a:rPr>
                      <m:t>bias</m:t>
                    </m:r>
                    <m:r>
                      <a:rPr lang="en-US" b="0" i="1" smtClean="0">
                        <a:solidFill>
                          <a:schemeClr val="bg1">
                            <a:lumMod val="50000"/>
                          </a:schemeClr>
                        </a:solidFill>
                        <a:latin typeface="Cambria Math" panose="02040503050406030204" pitchFamily="18" charset="0"/>
                      </a:rPr>
                      <m:t>=0</m:t>
                    </m:r>
                  </m:oMath>
                </a14:m>
                <a:endParaRPr lang="en-US" dirty="0"/>
              </a:p>
              <a:p>
                <a:pPr marL="0" indent="0">
                  <a:buNone/>
                </a:pPr>
                <a:endParaRPr lang="en-US" dirty="0"/>
              </a:p>
              <a:p>
                <a:pPr marL="0" indent="0">
                  <a:buNone/>
                </a:pPr>
                <a:r>
                  <a:rPr lang="en-US" dirty="0"/>
                  <a:t>In general, we don’t (</a:t>
                </a:r>
                <a:r>
                  <a:rPr lang="en-US" dirty="0">
                    <a:solidFill>
                      <a:schemeClr val="accent2">
                        <a:lumMod val="75000"/>
                      </a:schemeClr>
                    </a:solidFill>
                  </a:rPr>
                  <a:t>can’t</a:t>
                </a:r>
                <a:r>
                  <a:rPr lang="en-US" dirty="0"/>
                  <a:t>) know the bias</a:t>
                </a:r>
                <a:br>
                  <a:rPr lang="en-US" dirty="0"/>
                </a:br>
                <a:r>
                  <a:rPr lang="en-US" dirty="0">
                    <a:solidFill>
                      <a:schemeClr val="bg1">
                        <a:lumMod val="50000"/>
                      </a:schemeClr>
                    </a:solidFill>
                  </a:rPr>
                  <a:t>Reduce variance instead: choose low bias </a:t>
                </a:r>
                <a14:m>
                  <m:oMath xmlns:m="http://schemas.openxmlformats.org/officeDocument/2006/math">
                    <m:acc>
                      <m:accPr>
                        <m:chr m:val="̂"/>
                        <m:ctrlPr>
                          <a:rPr lang="en-US" i="1">
                            <a:solidFill>
                              <a:schemeClr val="bg1">
                                <a:lumMod val="50000"/>
                              </a:schemeClr>
                            </a:solidFill>
                            <a:latin typeface="Cambria Math" panose="02040503050406030204" pitchFamily="18" charset="0"/>
                          </a:rPr>
                        </m:ctrlPr>
                      </m:accPr>
                      <m:e>
                        <m:r>
                          <a:rPr lang="en-US" i="1">
                            <a:solidFill>
                              <a:schemeClr val="bg1">
                                <a:lumMod val="50000"/>
                              </a:schemeClr>
                            </a:solidFill>
                            <a:latin typeface="Cambria Math" panose="02040503050406030204" pitchFamily="18" charset="0"/>
                          </a:rPr>
                          <m:t>𝜃</m:t>
                        </m:r>
                      </m:e>
                    </m:acc>
                  </m:oMath>
                </a14:m>
                <a:endParaRPr lang="en-US" dirty="0"/>
              </a:p>
            </p:txBody>
          </p:sp>
        </mc:Choice>
        <mc:Fallback xmlns="">
          <p:sp>
            <p:nvSpPr>
              <p:cNvPr id="4" name="Content Placeholder 3">
                <a:extLst>
                  <a:ext uri="{FF2B5EF4-FFF2-40B4-BE49-F238E27FC236}">
                    <a16:creationId xmlns:a16="http://schemas.microsoft.com/office/drawing/2014/main" id="{EAC07589-8AC4-43F7-87F2-F12DD1C74B3D}"/>
                  </a:ext>
                </a:extLst>
              </p:cNvPr>
              <p:cNvSpPr>
                <a:spLocks noGrp="1" noRot="1" noChangeAspect="1" noMove="1" noResize="1" noEditPoints="1" noAdjustHandles="1" noChangeArrowheads="1" noChangeShapeType="1" noTextEdit="1"/>
              </p:cNvSpPr>
              <p:nvPr>
                <p:ph idx="1"/>
              </p:nvPr>
            </p:nvSpPr>
            <p:spPr>
              <a:blipFill>
                <a:blip r:embed="rId3"/>
                <a:stretch>
                  <a:fillRect l="-1750" t="-1877" b="-214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A84A512-F10D-4B79-9C6D-898CD5DFACC8}"/>
              </a:ext>
            </a:extLst>
          </p:cNvPr>
          <p:cNvSpPr>
            <a:spLocks noGrp="1"/>
          </p:cNvSpPr>
          <p:nvPr>
            <p:ph type="sldNum" sz="quarter" idx="12"/>
          </p:nvPr>
        </p:nvSpPr>
        <p:spPr/>
        <p:txBody>
          <a:bodyPr/>
          <a:lstStyle/>
          <a:p>
            <a:fld id="{474E2427-8788-484D-A54B-CA5B3637160B}" type="slidenum">
              <a:rPr lang="en-US" smtClean="0"/>
              <a:t>16</a:t>
            </a:fld>
            <a:endParaRPr lang="en-US"/>
          </a:p>
        </p:txBody>
      </p:sp>
    </p:spTree>
    <p:extLst>
      <p:ext uri="{BB962C8B-B14F-4D97-AF65-F5344CB8AC3E}">
        <p14:creationId xmlns:p14="http://schemas.microsoft.com/office/powerpoint/2010/main" val="213125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8C58431-B643-4587-81FE-885DE5B0B544}"/>
                  </a:ext>
                </a:extLst>
              </p:cNvPr>
              <p:cNvSpPr>
                <a:spLocks noGrp="1"/>
              </p:cNvSpPr>
              <p:nvPr>
                <p:ph type="title"/>
              </p:nvPr>
            </p:nvSpPr>
            <p:spPr/>
            <p:txBody>
              <a:bodyPr/>
              <a:lstStyle/>
              <a:p>
                <a:r>
                  <a:rPr lang="en-US" dirty="0">
                    <a:solidFill>
                      <a:schemeClr val="bg1">
                        <a:lumMod val="50000"/>
                      </a:schemeClr>
                    </a:solidFill>
                  </a:rPr>
                  <a:t>[Digression]</a:t>
                </a:r>
                <a:r>
                  <a:rPr lang="en-US" dirty="0"/>
                  <a:t> Many performance measures fit into the </a:t>
                </a:r>
                <a14:m>
                  <m:oMath xmlns:m="http://schemas.openxmlformats.org/officeDocument/2006/math">
                    <m:r>
                      <a:rPr lang="en-US" b="0" i="1" smtClean="0">
                        <a:latin typeface="Cambria Math" panose="02040503050406030204" pitchFamily="18" charset="0"/>
                      </a:rPr>
                      <m:t>𝜃</m:t>
                    </m:r>
                  </m:oMath>
                </a14:m>
                <a:r>
                  <a:rPr lang="en-US" dirty="0"/>
                  <a:t> &amp;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framework, but quantiles don’t</a:t>
                </a:r>
              </a:p>
            </p:txBody>
          </p:sp>
        </mc:Choice>
        <mc:Fallback xmlns="">
          <p:sp>
            <p:nvSpPr>
              <p:cNvPr id="2" name="Title 1">
                <a:extLst>
                  <a:ext uri="{FF2B5EF4-FFF2-40B4-BE49-F238E27FC236}">
                    <a16:creationId xmlns:a16="http://schemas.microsoft.com/office/drawing/2014/main" id="{58C58431-B643-4587-81FE-885DE5B0B544}"/>
                  </a:ext>
                </a:extLst>
              </p:cNvPr>
              <p:cNvSpPr>
                <a:spLocks noGrp="1" noRot="1" noChangeAspect="1" noMove="1" noResize="1" noEditPoints="1" noAdjustHandles="1" noChangeArrowheads="1" noChangeShapeType="1" noTextEdit="1"/>
              </p:cNvSpPr>
              <p:nvPr>
                <p:ph type="title"/>
              </p:nvPr>
            </p:nvSpPr>
            <p:spPr>
              <a:blipFill>
                <a:blip r:embed="rId3"/>
                <a:stretch>
                  <a:fillRect l="-2087" t="-12903" b="-1152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2050767C-8104-4B6B-9733-AB484A6D085E}"/>
              </a:ext>
            </a:extLst>
          </p:cNvPr>
          <p:cNvSpPr>
            <a:spLocks noGrp="1"/>
          </p:cNvSpPr>
          <p:nvPr>
            <p:ph idx="1"/>
          </p:nvPr>
        </p:nvSpPr>
        <p:spPr/>
        <p:txBody>
          <a:bodyPr/>
          <a:lstStyle/>
          <a:p>
            <a:pPr marL="0" indent="0">
              <a:buNone/>
            </a:pPr>
            <a:r>
              <a:rPr lang="en-US" dirty="0"/>
              <a:t>With quantiles (like percentiles), you’re estimating a probability instead of a value</a:t>
            </a:r>
          </a:p>
          <a:p>
            <a:pPr marL="0" indent="0">
              <a:buNone/>
            </a:pPr>
            <a:endParaRPr lang="en-US" dirty="0"/>
          </a:p>
          <a:p>
            <a:pPr marL="0" indent="0">
              <a:buNone/>
            </a:pPr>
            <a:r>
              <a:rPr lang="en-US" dirty="0"/>
              <a:t>Constructing histograms is likely the solution</a:t>
            </a:r>
          </a:p>
          <a:p>
            <a:pPr marL="0" indent="0">
              <a:buNone/>
            </a:pPr>
            <a:endParaRPr lang="en-US" dirty="0"/>
          </a:p>
          <a:p>
            <a:pPr marL="0" indent="0">
              <a:buNone/>
            </a:pPr>
            <a:r>
              <a:rPr lang="en-US" dirty="0"/>
              <a:t>See BCNN 11.4.3-4 if you need to do this</a:t>
            </a:r>
          </a:p>
        </p:txBody>
      </p:sp>
      <p:sp>
        <p:nvSpPr>
          <p:cNvPr id="5" name="Slide Number Placeholder 4">
            <a:extLst>
              <a:ext uri="{FF2B5EF4-FFF2-40B4-BE49-F238E27FC236}">
                <a16:creationId xmlns:a16="http://schemas.microsoft.com/office/drawing/2014/main" id="{DEE44EB9-D9F5-431D-8280-6B6FC791FBD4}"/>
              </a:ext>
            </a:extLst>
          </p:cNvPr>
          <p:cNvSpPr>
            <a:spLocks noGrp="1"/>
          </p:cNvSpPr>
          <p:nvPr>
            <p:ph type="sldNum" sz="quarter" idx="12"/>
          </p:nvPr>
        </p:nvSpPr>
        <p:spPr/>
        <p:txBody>
          <a:bodyPr/>
          <a:lstStyle/>
          <a:p>
            <a:fld id="{474E2427-8788-484D-A54B-CA5B3637160B}" type="slidenum">
              <a:rPr lang="en-US" smtClean="0"/>
              <a:t>17</a:t>
            </a:fld>
            <a:endParaRPr lang="en-US"/>
          </a:p>
        </p:txBody>
      </p:sp>
    </p:spTree>
    <p:extLst>
      <p:ext uri="{BB962C8B-B14F-4D97-AF65-F5344CB8AC3E}">
        <p14:creationId xmlns:p14="http://schemas.microsoft.com/office/powerpoint/2010/main" val="860257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dirty="0">
                <a:solidFill>
                  <a:schemeClr val="bg1">
                    <a:lumMod val="50000"/>
                  </a:schemeClr>
                </a:solidFill>
              </a:rPr>
              <a:t>Estimation of Absolute Performance</a:t>
            </a: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Post-exam review &amp; project notes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Variability of simulation output</a:t>
            </a:r>
          </a:p>
          <a:p>
            <a:pPr marL="0" indent="0">
              <a:buNone/>
            </a:pPr>
            <a:endParaRPr lang="en-US" dirty="0"/>
          </a:p>
          <a:p>
            <a:pPr marL="0" indent="0">
              <a:buNone/>
            </a:pPr>
            <a:r>
              <a:rPr lang="en-US" dirty="0"/>
              <a:t>Terminating vs. non-terminating simulations</a:t>
            </a:r>
          </a:p>
          <a:p>
            <a:pPr marL="0" indent="0">
              <a:buNone/>
            </a:pPr>
            <a:endParaRPr lang="en-US" dirty="0"/>
          </a:p>
          <a:p>
            <a:pPr marL="0" indent="0">
              <a:buNone/>
            </a:pPr>
            <a:r>
              <a:rPr lang="en-US" dirty="0">
                <a:solidFill>
                  <a:schemeClr val="bg1">
                    <a:lumMod val="50000"/>
                  </a:schemeClr>
                </a:solidFill>
              </a:rPr>
              <a:t>Simulation analysis for both types </a:t>
            </a:r>
            <a:r>
              <a:rPr lang="en-US" b="0" i="0" dirty="0">
                <a:solidFill>
                  <a:schemeClr val="bg1">
                    <a:lumMod val="50000"/>
                  </a:schemeClr>
                </a:solidFill>
                <a:effectLst/>
                <a:latin typeface="Segoe UI Symbol" panose="020B0502040204020203" pitchFamily="34" charset="0"/>
              </a:rPr>
              <a:t>⮥</a:t>
            </a:r>
            <a:endParaRPr lang="en-US" dirty="0">
              <a:solidFill>
                <a:schemeClr val="bg1">
                  <a:lumMod val="50000"/>
                </a:schemeClr>
              </a:solidFill>
            </a:endParaRP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18</a:t>
            </a:fld>
            <a:endParaRPr lang="en-US"/>
          </a:p>
        </p:txBody>
      </p:sp>
    </p:spTree>
    <p:extLst>
      <p:ext uri="{BB962C8B-B14F-4D97-AF65-F5344CB8AC3E}">
        <p14:creationId xmlns:p14="http://schemas.microsoft.com/office/powerpoint/2010/main" val="264749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93D55-C6FA-4BCF-B19C-272985E73F1A}"/>
              </a:ext>
            </a:extLst>
          </p:cNvPr>
          <p:cNvSpPr>
            <a:spLocks noGrp="1"/>
          </p:cNvSpPr>
          <p:nvPr>
            <p:ph type="title"/>
          </p:nvPr>
        </p:nvSpPr>
        <p:spPr/>
        <p:txBody>
          <a:bodyPr/>
          <a:lstStyle/>
          <a:p>
            <a:r>
              <a:rPr lang="en-US" dirty="0"/>
              <a:t>Output analysis differs based on </a:t>
            </a:r>
            <a:br>
              <a:rPr lang="en-US" dirty="0"/>
            </a:br>
            <a:r>
              <a:rPr lang="en-US" dirty="0"/>
              <a:t>what makes the simulation stop</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019AAA5-EA0C-4673-A891-10FF4676788B}"/>
                  </a:ext>
                </a:extLst>
              </p:cNvPr>
              <p:cNvSpPr>
                <a:spLocks noGrp="1"/>
              </p:cNvSpPr>
              <p:nvPr>
                <p:ph idx="1"/>
              </p:nvPr>
            </p:nvSpPr>
            <p:spPr>
              <a:xfrm>
                <a:off x="4038599" y="1825624"/>
                <a:ext cx="7449589" cy="4874434"/>
              </a:xfrm>
            </p:spPr>
            <p:txBody>
              <a:bodyPr>
                <a:normAutofit/>
              </a:bodyPr>
              <a:lstStyle/>
              <a:p>
                <a:pPr marL="0" indent="0">
                  <a:buNone/>
                </a:pPr>
                <a:r>
                  <a:rPr lang="en-US" dirty="0">
                    <a:solidFill>
                      <a:schemeClr val="accent1"/>
                    </a:solidFill>
                  </a:rPr>
                  <a:t>Terminating</a:t>
                </a:r>
                <a:r>
                  <a:rPr lang="en-US" dirty="0"/>
                  <a:t>      vs.      </a:t>
                </a:r>
                <a:r>
                  <a:rPr lang="en-US" dirty="0">
                    <a:solidFill>
                      <a:schemeClr val="accent6">
                        <a:lumMod val="75000"/>
                      </a:schemeClr>
                    </a:solidFill>
                  </a:rPr>
                  <a:t>non-terminating</a:t>
                </a:r>
              </a:p>
              <a:p>
                <a:pPr marL="0" indent="0">
                  <a:buNone/>
                </a:pPr>
                <a:r>
                  <a:rPr lang="en-US" dirty="0"/>
                  <a:t>  </a:t>
                </a:r>
                <a:r>
                  <a:rPr lang="en-US" dirty="0">
                    <a:solidFill>
                      <a:schemeClr val="accent1"/>
                    </a:solidFill>
                  </a:rPr>
                  <a:t>transient</a:t>
                </a:r>
                <a:r>
                  <a:rPr lang="en-US" dirty="0"/>
                  <a:t>                      </a:t>
                </a:r>
                <a:r>
                  <a:rPr lang="en-US" dirty="0">
                    <a:solidFill>
                      <a:schemeClr val="accent6">
                        <a:lumMod val="75000"/>
                      </a:schemeClr>
                    </a:solidFill>
                  </a:rPr>
                  <a:t>steady-state</a:t>
                </a:r>
              </a:p>
              <a:p>
                <a:pPr marL="0" indent="0">
                  <a:buNone/>
                </a:pPr>
                <a:endParaRPr lang="en-US" dirty="0">
                  <a:solidFill>
                    <a:schemeClr val="accent6">
                      <a:lumMod val="75000"/>
                    </a:schemeClr>
                  </a:solidFill>
                </a:endParaRPr>
              </a:p>
              <a:p>
                <a:pPr marL="0" indent="0">
                  <a:buNone/>
                </a:pPr>
                <a:r>
                  <a:rPr lang="en-US" dirty="0">
                    <a:solidFill>
                      <a:schemeClr val="accent1"/>
                    </a:solidFill>
                  </a:rPr>
                  <a:t>Terminating</a:t>
                </a:r>
                <a:r>
                  <a:rPr lang="en-US" dirty="0"/>
                  <a:t> models stop due to conditions</a:t>
                </a:r>
                <a:br>
                  <a:rPr lang="en-US" dirty="0"/>
                </a:br>
                <a:r>
                  <a:rPr lang="en-US" dirty="0">
                    <a:solidFill>
                      <a:schemeClr val="bg1">
                        <a:lumMod val="50000"/>
                      </a:schemeClr>
                    </a:solidFill>
                  </a:rPr>
                  <a:t>System state, event, or time (“short” duration)</a:t>
                </a:r>
              </a:p>
              <a:p>
                <a:pPr marL="0" indent="0">
                  <a:buNone/>
                </a:pPr>
                <a:endParaRPr lang="en-US" dirty="0"/>
              </a:p>
              <a:p>
                <a:pPr marL="0" indent="0">
                  <a:buNone/>
                </a:pPr>
                <a:r>
                  <a:rPr lang="en-US" dirty="0">
                    <a:solidFill>
                      <a:schemeClr val="accent6">
                        <a:lumMod val="75000"/>
                      </a:schemeClr>
                    </a:solidFill>
                  </a:rPr>
                  <a:t>Non-terminating</a:t>
                </a:r>
                <a:r>
                  <a:rPr lang="en-US" dirty="0"/>
                  <a:t> models are concerned with </a:t>
                </a:r>
                <a:br>
                  <a:rPr lang="en-US" dirty="0"/>
                </a:br>
                <a:r>
                  <a:rPr lang="en-US" dirty="0"/>
                  <a:t>long-run properties of the system (time </a:t>
                </a:r>
                <a14:m>
                  <m:oMath xmlns:m="http://schemas.openxmlformats.org/officeDocument/2006/math">
                    <m:r>
                      <a:rPr lang="en-US" b="0" i="1" smtClean="0">
                        <a:latin typeface="Cambria Math" panose="02040503050406030204" pitchFamily="18" charset="0"/>
                      </a:rPr>
                      <m:t>→∞</m:t>
                    </m:r>
                  </m:oMath>
                </a14:m>
                <a:r>
                  <a:rPr lang="en-US" dirty="0"/>
                  <a:t>)</a:t>
                </a:r>
              </a:p>
              <a:p>
                <a:pPr marL="0" indent="0">
                  <a:buNone/>
                </a:pPr>
                <a:endParaRPr lang="en-US" dirty="0"/>
              </a:p>
              <a:p>
                <a:pPr marL="0" indent="0">
                  <a:buNone/>
                </a:pPr>
                <a:r>
                  <a:rPr lang="en-US" dirty="0"/>
                  <a:t>All simulations must stop sometime, of course</a:t>
                </a:r>
              </a:p>
            </p:txBody>
          </p:sp>
        </mc:Choice>
        <mc:Fallback xmlns="">
          <p:sp>
            <p:nvSpPr>
              <p:cNvPr id="5" name="Content Placeholder 4">
                <a:extLst>
                  <a:ext uri="{FF2B5EF4-FFF2-40B4-BE49-F238E27FC236}">
                    <a16:creationId xmlns:a16="http://schemas.microsoft.com/office/drawing/2014/main" id="{7019AAA5-EA0C-4673-A891-10FF4676788B}"/>
                  </a:ext>
                </a:extLst>
              </p:cNvPr>
              <p:cNvSpPr>
                <a:spLocks noGrp="1" noRot="1" noChangeAspect="1" noMove="1" noResize="1" noEditPoints="1" noAdjustHandles="1" noChangeArrowheads="1" noChangeShapeType="1" noTextEdit="1"/>
              </p:cNvSpPr>
              <p:nvPr>
                <p:ph idx="1"/>
              </p:nvPr>
            </p:nvSpPr>
            <p:spPr>
              <a:xfrm>
                <a:off x="4038599" y="1825624"/>
                <a:ext cx="7449589" cy="4874434"/>
              </a:xfrm>
              <a:blipFill>
                <a:blip r:embed="rId2"/>
                <a:stretch>
                  <a:fillRect l="-1635" t="-2125" r="-818" b="-2375"/>
                </a:stretch>
              </a:blipFill>
            </p:spPr>
            <p:txBody>
              <a:bodyPr/>
              <a:lstStyle/>
              <a:p>
                <a:r>
                  <a:rPr lang="en-US">
                    <a:noFill/>
                  </a:rPr>
                  <a:t> </a:t>
                </a:r>
              </a:p>
            </p:txBody>
          </p:sp>
        </mc:Fallback>
      </mc:AlternateContent>
    </p:spTree>
    <p:extLst>
      <p:ext uri="{BB962C8B-B14F-4D97-AF65-F5344CB8AC3E}">
        <p14:creationId xmlns:p14="http://schemas.microsoft.com/office/powerpoint/2010/main" val="202905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spcAft>
                <a:spcPts val="1200"/>
              </a:spcAft>
              <a:buFont typeface="+mj-lt"/>
              <a:buAutoNum type="arabicPeriod"/>
            </a:pPr>
            <a:r>
              <a:rPr lang="en-US" dirty="0"/>
              <a:t>Compute point estimates of simulation response variables and set bounds on their error</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Differentiate between terminating and steady-state models</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Perform output analysis on a single simulation model</a:t>
            </a:r>
          </a:p>
          <a:p>
            <a:pPr marL="514350" indent="-514350">
              <a:spcAft>
                <a:spcPts val="1200"/>
              </a:spcAft>
              <a:buFont typeface="+mj-lt"/>
              <a:buAutoNum type="arabicPeriod"/>
            </a:pPr>
            <a:endParaRPr lang="en-US" dirty="0"/>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2</a:t>
            </a:fld>
            <a:endParaRPr lang="en-US"/>
          </a:p>
        </p:txBody>
      </p:sp>
    </p:spTree>
    <p:extLst>
      <p:ext uri="{BB962C8B-B14F-4D97-AF65-F5344CB8AC3E}">
        <p14:creationId xmlns:p14="http://schemas.microsoft.com/office/powerpoint/2010/main" val="67224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F6A7-2C9A-4418-9C08-6A9C4CA35BA4}"/>
              </a:ext>
            </a:extLst>
          </p:cNvPr>
          <p:cNvSpPr>
            <a:spLocks noGrp="1"/>
          </p:cNvSpPr>
          <p:nvPr>
            <p:ph type="title"/>
          </p:nvPr>
        </p:nvSpPr>
        <p:spPr/>
        <p:txBody>
          <a:bodyPr/>
          <a:lstStyle/>
          <a:p>
            <a:r>
              <a:rPr lang="en-US" dirty="0">
                <a:solidFill>
                  <a:schemeClr val="accent1"/>
                </a:solidFill>
              </a:rPr>
              <a:t>Terminating</a:t>
            </a:r>
            <a:r>
              <a:rPr lang="en-US" dirty="0"/>
              <a:t> simulations require well-defined initial conditions and stopping 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9D7B3-FD8C-4296-928E-EC7DA4255990}"/>
                  </a:ext>
                </a:extLst>
              </p:cNvPr>
              <p:cNvSpPr>
                <a:spLocks noGrp="1"/>
              </p:cNvSpPr>
              <p:nvPr>
                <p:ph idx="1"/>
              </p:nvPr>
            </p:nvSpPr>
            <p:spPr/>
            <p:txBody>
              <a:bodyPr>
                <a:normAutofit/>
              </a:bodyPr>
              <a:lstStyle/>
              <a:p>
                <a:pPr marL="0" indent="0">
                  <a:buNone/>
                </a:pPr>
                <a:r>
                  <a:rPr lang="en-US" dirty="0"/>
                  <a:t>The physical system might not terminate, </a:t>
                </a:r>
                <a:br>
                  <a:rPr lang="en-US" dirty="0"/>
                </a:br>
                <a:r>
                  <a:rPr lang="en-US" dirty="0"/>
                  <a:t>but the analytical objective of the study does</a:t>
                </a:r>
                <a:br>
                  <a:rPr lang="en-US" dirty="0"/>
                </a:br>
                <a14:m>
                  <m:oMath xmlns:m="http://schemas.openxmlformats.org/officeDocument/2006/math">
                    <m:sSub>
                      <m:sSubPr>
                        <m:ctrlPr>
                          <a:rPr lang="en-US" b="0" i="1" smtClean="0">
                            <a:solidFill>
                              <a:schemeClr val="bg1">
                                <a:lumMod val="50000"/>
                              </a:schemeClr>
                            </a:solidFill>
                            <a:latin typeface="Cambria Math" panose="02040503050406030204" pitchFamily="18" charset="0"/>
                          </a:rPr>
                        </m:ctrlPr>
                      </m:sSubPr>
                      <m:e>
                        <m:r>
                          <a:rPr lang="en-US" b="0" i="1" smtClean="0">
                            <a:solidFill>
                              <a:schemeClr val="bg1">
                                <a:lumMod val="50000"/>
                              </a:schemeClr>
                            </a:solidFill>
                            <a:latin typeface="Cambria Math" panose="02040503050406030204" pitchFamily="18" charset="0"/>
                          </a:rPr>
                          <m:t>𝑇</m:t>
                        </m:r>
                      </m:e>
                      <m:sub>
                        <m:r>
                          <a:rPr lang="en-US" b="0" i="1" smtClean="0">
                            <a:solidFill>
                              <a:schemeClr val="bg1">
                                <a:lumMod val="50000"/>
                              </a:schemeClr>
                            </a:solidFill>
                            <a:latin typeface="Cambria Math" panose="02040503050406030204" pitchFamily="18" charset="0"/>
                          </a:rPr>
                          <m:t>𝐸</m:t>
                        </m:r>
                      </m:sub>
                    </m:sSub>
                  </m:oMath>
                </a14:m>
                <a:r>
                  <a:rPr lang="en-US" dirty="0">
                    <a:solidFill>
                      <a:schemeClr val="bg1">
                        <a:lumMod val="50000"/>
                      </a:schemeClr>
                    </a:solidFill>
                  </a:rPr>
                  <a:t> is notation for the terminating event</a:t>
                </a:r>
                <a:endParaRPr lang="en-US" dirty="0"/>
              </a:p>
              <a:p>
                <a:pPr marL="0" indent="0">
                  <a:buNone/>
                </a:pPr>
                <a:endParaRPr lang="en-US" dirty="0"/>
              </a:p>
              <a:p>
                <a:pPr marL="0" indent="0">
                  <a:buNone/>
                </a:pPr>
                <a:r>
                  <a:rPr lang="en-US" dirty="0"/>
                  <a:t>Systems that naturally start in &amp; return to an empty/idle state are good candidates for this</a:t>
                </a:r>
              </a:p>
              <a:p>
                <a:pPr marL="0" indent="0">
                  <a:buNone/>
                </a:pPr>
                <a:endParaRPr lang="en-US" dirty="0"/>
              </a:p>
              <a:p>
                <a:pPr marL="0" indent="0">
                  <a:buNone/>
                </a:pPr>
                <a:r>
                  <a:rPr lang="en-US" dirty="0"/>
                  <a:t>Bank example: daily teller utilization and customer traffic are short-run behaviors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D29D7B3-FD8C-4296-928E-EC7DA4255990}"/>
                  </a:ext>
                </a:extLst>
              </p:cNvPr>
              <p:cNvSpPr>
                <a:spLocks noGrp="1" noRot="1" noChangeAspect="1" noMove="1" noResize="1" noEditPoints="1" noAdjustHandles="1" noChangeArrowheads="1" noChangeShapeType="1" noTextEdit="1"/>
              </p:cNvSpPr>
              <p:nvPr>
                <p:ph idx="1"/>
              </p:nvPr>
            </p:nvSpPr>
            <p:spPr>
              <a:blipFill>
                <a:blip r:embed="rId3"/>
                <a:stretch>
                  <a:fillRect l="-1750" t="-22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019808-DDC1-432E-B810-1FC6179FEF42}"/>
              </a:ext>
            </a:extLst>
          </p:cNvPr>
          <p:cNvSpPr>
            <a:spLocks noGrp="1"/>
          </p:cNvSpPr>
          <p:nvPr>
            <p:ph type="sldNum" sz="quarter" idx="12"/>
          </p:nvPr>
        </p:nvSpPr>
        <p:spPr/>
        <p:txBody>
          <a:bodyPr/>
          <a:lstStyle/>
          <a:p>
            <a:fld id="{474E2427-8788-484D-A54B-CA5B3637160B}" type="slidenum">
              <a:rPr lang="en-US" smtClean="0"/>
              <a:t>20</a:t>
            </a:fld>
            <a:endParaRPr lang="en-US"/>
          </a:p>
        </p:txBody>
      </p:sp>
    </p:spTree>
    <p:extLst>
      <p:ext uri="{BB962C8B-B14F-4D97-AF65-F5344CB8AC3E}">
        <p14:creationId xmlns:p14="http://schemas.microsoft.com/office/powerpoint/2010/main" val="354695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7C36-D000-4E33-9E2A-5A568872A7FC}"/>
              </a:ext>
            </a:extLst>
          </p:cNvPr>
          <p:cNvSpPr>
            <a:spLocks noGrp="1"/>
          </p:cNvSpPr>
          <p:nvPr>
            <p:ph type="title"/>
          </p:nvPr>
        </p:nvSpPr>
        <p:spPr/>
        <p:txBody>
          <a:bodyPr/>
          <a:lstStyle/>
          <a:p>
            <a:r>
              <a:rPr lang="en-US" dirty="0">
                <a:solidFill>
                  <a:schemeClr val="accent6">
                    <a:lumMod val="75000"/>
                  </a:schemeClr>
                </a:solidFill>
              </a:rPr>
              <a:t>Non-terminating</a:t>
            </a:r>
            <a:r>
              <a:rPr lang="en-US" dirty="0"/>
              <a:t> models have initial states, too, but stop after “enough” time has passed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842A2B-48AA-413F-8564-A2EF3B32BF28}"/>
                  </a:ext>
                </a:extLst>
              </p:cNvPr>
              <p:cNvSpPr>
                <a:spLocks noGrp="1"/>
              </p:cNvSpPr>
              <p:nvPr>
                <p:ph idx="1"/>
              </p:nvPr>
            </p:nvSpPr>
            <p:spPr/>
            <p:txBody>
              <a:bodyPr>
                <a:normAutofit/>
              </a:bodyPr>
              <a:lstStyle/>
              <a:p>
                <a:pPr marL="0" indent="0">
                  <a:buNone/>
                </a:pPr>
                <a:r>
                  <a:rPr lang="en-US" dirty="0"/>
                  <a:t>The choices of initial conditions &amp; stopping time have massive impacts on results</a:t>
                </a:r>
              </a:p>
              <a:p>
                <a:pPr marL="0" indent="0">
                  <a:buNone/>
                </a:pPr>
                <a:endParaRPr lang="en-US" dirty="0"/>
              </a:p>
              <a:p>
                <a:pPr marL="0" indent="0">
                  <a:buNone/>
                </a:pPr>
                <a:r>
                  <a:rPr lang="en-US" dirty="0"/>
                  <a:t>These systems (and analytic goals) stabilize: this </a:t>
                </a:r>
                <a:r>
                  <a:rPr lang="en-US" dirty="0">
                    <a:solidFill>
                      <a:schemeClr val="bg1">
                        <a:lumMod val="50000"/>
                      </a:schemeClr>
                    </a:solidFill>
                  </a:rPr>
                  <a:t>(rough) </a:t>
                </a:r>
                <a:r>
                  <a:rPr lang="en-US" dirty="0"/>
                  <a:t>stability is called </a:t>
                </a:r>
                <a:r>
                  <a:rPr lang="en-US" dirty="0">
                    <a:solidFill>
                      <a:schemeClr val="accent6">
                        <a:lumMod val="75000"/>
                      </a:schemeClr>
                    </a:solidFill>
                  </a:rPr>
                  <a:t>steady-state</a:t>
                </a:r>
              </a:p>
              <a:p>
                <a:pPr marL="0" indent="0">
                  <a:buNone/>
                </a:pPr>
                <a:endParaRPr lang="en-US" dirty="0"/>
              </a:p>
              <a:p>
                <a:pPr marL="0" indent="0">
                  <a:buNone/>
                </a:pPr>
                <a:r>
                  <a:rPr lang="en-US" dirty="0"/>
                  <a:t>At steady-state, the influence of the initial conditions is erased by long-run behavior</a:t>
                </a:r>
                <a:br>
                  <a:rPr lang="en-US" dirty="0"/>
                </a:br>
                <a:r>
                  <a:rPr lang="en-US" dirty="0"/>
                  <a:t/>
                </a:r>
                <a:br>
                  <a:rPr lang="en-US" dirty="0"/>
                </a:br>
                <a:r>
                  <a:rPr lang="en-US" dirty="0"/>
                  <a:t>Example: your Simio exam (as runtime </a:t>
                </a:r>
                <a14:m>
                  <m:oMath xmlns:m="http://schemas.openxmlformats.org/officeDocument/2006/math">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A7842A2B-48AA-413F-8564-A2EF3B32BF28}"/>
                  </a:ext>
                </a:extLst>
              </p:cNvPr>
              <p:cNvSpPr>
                <a:spLocks noGrp="1" noRot="1" noChangeAspect="1" noMove="1" noResize="1" noEditPoints="1" noAdjustHandles="1" noChangeArrowheads="1" noChangeShapeType="1" noTextEdit="1"/>
              </p:cNvSpPr>
              <p:nvPr>
                <p:ph idx="1"/>
              </p:nvPr>
            </p:nvSpPr>
            <p:spPr>
              <a:blipFill>
                <a:blip r:embed="rId2"/>
                <a:stretch>
                  <a:fillRect l="-1750" t="-2279" r="-2167" b="-13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3366E8C-204B-4AEB-A677-3CEBE1F3D4CC}"/>
              </a:ext>
            </a:extLst>
          </p:cNvPr>
          <p:cNvSpPr>
            <a:spLocks noGrp="1"/>
          </p:cNvSpPr>
          <p:nvPr>
            <p:ph type="sldNum" sz="quarter" idx="12"/>
          </p:nvPr>
        </p:nvSpPr>
        <p:spPr/>
        <p:txBody>
          <a:bodyPr/>
          <a:lstStyle/>
          <a:p>
            <a:fld id="{474E2427-8788-484D-A54B-CA5B3637160B}" type="slidenum">
              <a:rPr lang="en-US" smtClean="0"/>
              <a:t>21</a:t>
            </a:fld>
            <a:endParaRPr lang="en-US"/>
          </a:p>
        </p:txBody>
      </p:sp>
    </p:spTree>
    <p:extLst>
      <p:ext uri="{BB962C8B-B14F-4D97-AF65-F5344CB8AC3E}">
        <p14:creationId xmlns:p14="http://schemas.microsoft.com/office/powerpoint/2010/main" val="377717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B31-1E60-47C2-82AB-DDF2E6D5F5DE}"/>
              </a:ext>
            </a:extLst>
          </p:cNvPr>
          <p:cNvSpPr>
            <a:spLocks noGrp="1"/>
          </p:cNvSpPr>
          <p:nvPr>
            <p:ph type="title"/>
          </p:nvPr>
        </p:nvSpPr>
        <p:spPr/>
        <p:txBody>
          <a:bodyPr/>
          <a:lstStyle/>
          <a:p>
            <a:r>
              <a:rPr lang="en-US" dirty="0"/>
              <a:t>Correctly choosing </a:t>
            </a:r>
            <a:r>
              <a:rPr lang="en-US" dirty="0">
                <a:solidFill>
                  <a:schemeClr val="accent1"/>
                </a:solidFill>
              </a:rPr>
              <a:t>terminating</a:t>
            </a:r>
            <a:r>
              <a:rPr lang="en-US" dirty="0"/>
              <a:t> vs. </a:t>
            </a:r>
            <a:r>
              <a:rPr lang="en-US" dirty="0">
                <a:solidFill>
                  <a:schemeClr val="accent6">
                    <a:lumMod val="75000"/>
                  </a:schemeClr>
                </a:solidFill>
              </a:rPr>
              <a:t>steady-state</a:t>
            </a:r>
            <a:r>
              <a:rPr lang="en-US" dirty="0"/>
              <a:t> is essential to any simulation project</a:t>
            </a:r>
          </a:p>
        </p:txBody>
      </p:sp>
      <p:sp>
        <p:nvSpPr>
          <p:cNvPr id="3" name="Content Placeholder 2">
            <a:extLst>
              <a:ext uri="{FF2B5EF4-FFF2-40B4-BE49-F238E27FC236}">
                <a16:creationId xmlns:a16="http://schemas.microsoft.com/office/drawing/2014/main" id="{E6B97220-1C89-49B8-B3D6-B0485BC3911D}"/>
              </a:ext>
            </a:extLst>
          </p:cNvPr>
          <p:cNvSpPr>
            <a:spLocks noGrp="1"/>
          </p:cNvSpPr>
          <p:nvPr>
            <p:ph idx="1"/>
          </p:nvPr>
        </p:nvSpPr>
        <p:spPr/>
        <p:txBody>
          <a:bodyPr/>
          <a:lstStyle/>
          <a:p>
            <a:pPr marL="0" indent="0">
              <a:buNone/>
            </a:pPr>
            <a:r>
              <a:rPr lang="en-US" dirty="0"/>
              <a:t>Remember: it depends on </a:t>
            </a:r>
            <a:r>
              <a:rPr lang="en-US" dirty="0">
                <a:solidFill>
                  <a:srgbClr val="FF0000"/>
                </a:solidFill>
              </a:rPr>
              <a:t>both</a:t>
            </a:r>
            <a:r>
              <a:rPr lang="en-US" dirty="0"/>
              <a:t> the nature </a:t>
            </a:r>
            <a:br>
              <a:rPr lang="en-US" dirty="0"/>
            </a:br>
            <a:r>
              <a:rPr lang="en-US" dirty="0"/>
              <a:t>of the system and your analytic objectives</a:t>
            </a:r>
          </a:p>
        </p:txBody>
      </p:sp>
      <p:sp>
        <p:nvSpPr>
          <p:cNvPr id="4" name="Slide Number Placeholder 3">
            <a:extLst>
              <a:ext uri="{FF2B5EF4-FFF2-40B4-BE49-F238E27FC236}">
                <a16:creationId xmlns:a16="http://schemas.microsoft.com/office/drawing/2014/main" id="{E91B4850-094B-4545-899B-17465D2B6738}"/>
              </a:ext>
            </a:extLst>
          </p:cNvPr>
          <p:cNvSpPr>
            <a:spLocks noGrp="1"/>
          </p:cNvSpPr>
          <p:nvPr>
            <p:ph type="sldNum" sz="quarter" idx="12"/>
          </p:nvPr>
        </p:nvSpPr>
        <p:spPr/>
        <p:txBody>
          <a:bodyPr/>
          <a:lstStyle/>
          <a:p>
            <a:fld id="{474E2427-8788-484D-A54B-CA5B3637160B}" type="slidenum">
              <a:rPr lang="en-US" smtClean="0"/>
              <a:t>22</a:t>
            </a:fld>
            <a:endParaRPr lang="en-US"/>
          </a:p>
        </p:txBody>
      </p:sp>
    </p:spTree>
    <p:extLst>
      <p:ext uri="{BB962C8B-B14F-4D97-AF65-F5344CB8AC3E}">
        <p14:creationId xmlns:p14="http://schemas.microsoft.com/office/powerpoint/2010/main" val="147116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dirty="0">
                <a:solidFill>
                  <a:schemeClr val="bg1">
                    <a:lumMod val="50000"/>
                  </a:schemeClr>
                </a:solidFill>
              </a:rPr>
              <a:t>Estimation of Absolute Performance</a:t>
            </a: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Post-exam review &amp; project notes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Variability of simulation output</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Terminating vs. non-terminating simulations</a:t>
            </a:r>
          </a:p>
          <a:p>
            <a:pPr marL="0" indent="0">
              <a:buNone/>
            </a:pPr>
            <a:endParaRPr lang="en-US" dirty="0"/>
          </a:p>
          <a:p>
            <a:pPr marL="0" indent="0">
              <a:buNone/>
            </a:pPr>
            <a:r>
              <a:rPr lang="en-US" dirty="0"/>
              <a:t>Simulation analysis for both types </a:t>
            </a:r>
            <a:r>
              <a:rPr lang="en-US" b="0" i="0" dirty="0">
                <a:effectLst/>
                <a:latin typeface="Segoe UI Symbol" panose="020B0502040204020203" pitchFamily="34" charset="0"/>
              </a:rPr>
              <a:t>⮥</a:t>
            </a: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23</a:t>
            </a:fld>
            <a:endParaRPr lang="en-US"/>
          </a:p>
        </p:txBody>
      </p:sp>
    </p:spTree>
    <p:extLst>
      <p:ext uri="{BB962C8B-B14F-4D97-AF65-F5344CB8AC3E}">
        <p14:creationId xmlns:p14="http://schemas.microsoft.com/office/powerpoint/2010/main" val="267871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0036DF-4471-41A3-B70C-A8C006608A0A}"/>
              </a:ext>
            </a:extLst>
          </p:cNvPr>
          <p:cNvSpPr>
            <a:spLocks noGrp="1"/>
          </p:cNvSpPr>
          <p:nvPr>
            <p:ph type="title"/>
          </p:nvPr>
        </p:nvSpPr>
        <p:spPr/>
        <p:txBody>
          <a:bodyPr/>
          <a:lstStyle/>
          <a:p>
            <a:r>
              <a:rPr lang="en-US" dirty="0"/>
              <a:t>Output analysis: </a:t>
            </a:r>
            <a:r>
              <a:rPr lang="en-US" dirty="0">
                <a:solidFill>
                  <a:schemeClr val="accent1"/>
                </a:solidFill>
              </a:rPr>
              <a:t>Terminating</a:t>
            </a:r>
            <a:r>
              <a:rPr lang="en-US" dirty="0"/>
              <a:t> simulations</a:t>
            </a:r>
          </a:p>
        </p:txBody>
      </p:sp>
      <p:sp>
        <p:nvSpPr>
          <p:cNvPr id="7" name="Content Placeholder 6">
            <a:extLst>
              <a:ext uri="{FF2B5EF4-FFF2-40B4-BE49-F238E27FC236}">
                <a16:creationId xmlns:a16="http://schemas.microsoft.com/office/drawing/2014/main" id="{12D3DEE0-3A10-4F2B-B596-8BFE9C9A4F12}"/>
              </a:ext>
            </a:extLst>
          </p:cNvPr>
          <p:cNvSpPr>
            <a:spLocks noGrp="1"/>
          </p:cNvSpPr>
          <p:nvPr>
            <p:ph idx="1"/>
          </p:nvPr>
        </p:nvSpPr>
        <p:spPr>
          <a:xfrm>
            <a:off x="4038599" y="1825624"/>
            <a:ext cx="7682345" cy="4545195"/>
          </a:xfrm>
        </p:spPr>
        <p:txBody>
          <a:bodyPr/>
          <a:lstStyle/>
          <a:p>
            <a:pPr marL="0" indent="0">
              <a:buNone/>
            </a:pPr>
            <a:r>
              <a:rPr lang="en-US" dirty="0"/>
              <a:t>Assume we use the </a:t>
            </a:r>
            <a:r>
              <a:rPr lang="en-US" dirty="0">
                <a:solidFill>
                  <a:schemeClr val="accent2">
                    <a:lumMod val="75000"/>
                  </a:schemeClr>
                </a:solidFill>
              </a:rPr>
              <a:t>method of </a:t>
            </a:r>
            <a:r>
              <a:rPr lang="en-US" dirty="0">
                <a:solidFill>
                  <a:schemeClr val="accent2">
                    <a:lumMod val="75000"/>
                  </a:schemeClr>
                </a:solidFill>
              </a:rPr>
              <a:t>independent replications</a:t>
            </a:r>
            <a:r>
              <a:rPr lang="en-US" dirty="0"/>
              <a:t>: same model, different RNG seed</a:t>
            </a:r>
          </a:p>
          <a:p>
            <a:pPr marL="0" indent="0">
              <a:buNone/>
            </a:pPr>
            <a:endParaRPr lang="en-US" dirty="0"/>
          </a:p>
          <a:p>
            <a:pPr marL="0" indent="0">
              <a:buNone/>
            </a:pPr>
            <a:r>
              <a:rPr lang="en-US" dirty="0"/>
              <a:t>Each replication is independent by construction</a:t>
            </a:r>
            <a:br>
              <a:rPr lang="en-US" dirty="0"/>
            </a:br>
            <a:r>
              <a:rPr lang="en-US" dirty="0">
                <a:solidFill>
                  <a:schemeClr val="bg1">
                    <a:lumMod val="50000"/>
                  </a:schemeClr>
                </a:solidFill>
              </a:rPr>
              <a:t>Output of one does not affect input of others</a:t>
            </a:r>
          </a:p>
        </p:txBody>
      </p:sp>
      <p:sp>
        <p:nvSpPr>
          <p:cNvPr id="4" name="Slide Number Placeholder 3">
            <a:extLst>
              <a:ext uri="{FF2B5EF4-FFF2-40B4-BE49-F238E27FC236}">
                <a16:creationId xmlns:a16="http://schemas.microsoft.com/office/drawing/2014/main" id="{EB060683-E411-4A43-BF8A-898267BDACFD}"/>
              </a:ext>
            </a:extLst>
          </p:cNvPr>
          <p:cNvSpPr>
            <a:spLocks noGrp="1"/>
          </p:cNvSpPr>
          <p:nvPr>
            <p:ph type="sldNum" sz="quarter" idx="12"/>
          </p:nvPr>
        </p:nvSpPr>
        <p:spPr/>
        <p:txBody>
          <a:bodyPr/>
          <a:lstStyle/>
          <a:p>
            <a:fld id="{474E2427-8788-484D-A54B-CA5B3637160B}" type="slidenum">
              <a:rPr lang="en-US" smtClean="0"/>
              <a:t>24</a:t>
            </a:fld>
            <a:endParaRPr lang="en-US"/>
          </a:p>
        </p:txBody>
      </p:sp>
    </p:spTree>
    <p:extLst>
      <p:ext uri="{BB962C8B-B14F-4D97-AF65-F5344CB8AC3E}">
        <p14:creationId xmlns:p14="http://schemas.microsoft.com/office/powerpoint/2010/main" val="2465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814F-374E-47C0-8126-C698134DB1A9}"/>
              </a:ext>
            </a:extLst>
          </p:cNvPr>
          <p:cNvSpPr>
            <a:spLocks noGrp="1"/>
          </p:cNvSpPr>
          <p:nvPr>
            <p:ph type="title"/>
          </p:nvPr>
        </p:nvSpPr>
        <p:spPr/>
        <p:txBody>
          <a:bodyPr/>
          <a:lstStyle/>
          <a:p>
            <a:r>
              <a:rPr lang="en-US" dirty="0">
                <a:solidFill>
                  <a:schemeClr val="accent6"/>
                </a:solidFill>
              </a:rPr>
              <a:t>[Key point!]</a:t>
            </a:r>
            <a:r>
              <a:rPr lang="en-US" dirty="0"/>
              <a:t> Across-replication vs. </a:t>
            </a:r>
            <a:br>
              <a:rPr lang="en-US" dirty="0"/>
            </a:br>
            <a:r>
              <a:rPr lang="en-US" dirty="0"/>
              <a:t>			  within-replication data</a:t>
            </a:r>
          </a:p>
        </p:txBody>
      </p:sp>
      <p:sp>
        <p:nvSpPr>
          <p:cNvPr id="3" name="Content Placeholder 2">
            <a:extLst>
              <a:ext uri="{FF2B5EF4-FFF2-40B4-BE49-F238E27FC236}">
                <a16:creationId xmlns:a16="http://schemas.microsoft.com/office/drawing/2014/main" id="{E6F38B2E-F4F9-4E18-B947-1E929FE041BF}"/>
              </a:ext>
            </a:extLst>
          </p:cNvPr>
          <p:cNvSpPr>
            <a:spLocks noGrp="1"/>
          </p:cNvSpPr>
          <p:nvPr>
            <p:ph sz="half" idx="1"/>
          </p:nvPr>
        </p:nvSpPr>
        <p:spPr/>
        <p:txBody>
          <a:bodyPr/>
          <a:lstStyle/>
          <a:p>
            <a:pPr marL="0" indent="0" algn="r">
              <a:buNone/>
            </a:pPr>
            <a:r>
              <a:rPr lang="en-US" dirty="0"/>
              <a:t>Across-rep</a:t>
            </a:r>
            <a:br>
              <a:rPr lang="en-US" dirty="0"/>
            </a:br>
            <a:r>
              <a:rPr lang="en-US" dirty="0"/>
              <a:t/>
            </a:r>
            <a:br>
              <a:rPr lang="en-US" dirty="0"/>
            </a:br>
            <a:endParaRPr lang="en-US" dirty="0"/>
          </a:p>
          <a:p>
            <a:pPr marL="0" indent="0" algn="r">
              <a:buNone/>
            </a:pPr>
            <a:endParaRPr lang="en-US" dirty="0"/>
          </a:p>
          <a:p>
            <a:pPr marL="0" indent="0" algn="r">
              <a:buNone/>
            </a:pPr>
            <a:r>
              <a:rPr lang="en-US" dirty="0"/>
              <a:t>Within-rep</a:t>
            </a:r>
          </a:p>
        </p:txBody>
      </p:sp>
      <p:sp>
        <p:nvSpPr>
          <p:cNvPr id="4" name="Content Placeholder 3">
            <a:extLst>
              <a:ext uri="{FF2B5EF4-FFF2-40B4-BE49-F238E27FC236}">
                <a16:creationId xmlns:a16="http://schemas.microsoft.com/office/drawing/2014/main" id="{92173777-C3A0-4AD8-B96B-19900E90BC64}"/>
              </a:ext>
            </a:extLst>
          </p:cNvPr>
          <p:cNvSpPr>
            <a:spLocks noGrp="1"/>
          </p:cNvSpPr>
          <p:nvPr>
            <p:ph sz="half" idx="2"/>
          </p:nvPr>
        </p:nvSpPr>
        <p:spPr/>
        <p:txBody>
          <a:bodyPr/>
          <a:lstStyle/>
          <a:p>
            <a:pPr marL="0" indent="0">
              <a:buNone/>
            </a:pPr>
            <a:r>
              <a:rPr lang="en-US" dirty="0"/>
              <a:t>Independent        (different random numbers)</a:t>
            </a:r>
            <a:br>
              <a:rPr lang="en-US" dirty="0"/>
            </a:br>
            <a:r>
              <a:rPr lang="en-US" dirty="0"/>
              <a:t>&amp; identically distributed             (same model)</a:t>
            </a:r>
            <a:br>
              <a:rPr lang="en-US" dirty="0"/>
            </a:br>
            <a:r>
              <a:rPr lang="en-US" dirty="0">
                <a:solidFill>
                  <a:schemeClr val="bg1">
                    <a:lumMod val="50000"/>
                  </a:schemeClr>
                </a:solidFill>
              </a:rPr>
              <a:t>Via independent replication method</a:t>
            </a:r>
          </a:p>
          <a:p>
            <a:pPr marL="0" indent="0">
              <a:buNone/>
            </a:pPr>
            <a:endParaRPr lang="en-US" dirty="0"/>
          </a:p>
          <a:p>
            <a:pPr marL="0" indent="0">
              <a:buNone/>
            </a:pPr>
            <a:r>
              <a:rPr lang="en-US" dirty="0"/>
              <a:t>Not independent: shared RNG streams, shared state, &amp; system interactions</a:t>
            </a:r>
            <a:br>
              <a:rPr lang="en-US" dirty="0"/>
            </a:br>
            <a:endParaRPr lang="en-US" dirty="0"/>
          </a:p>
        </p:txBody>
      </p:sp>
      <p:sp>
        <p:nvSpPr>
          <p:cNvPr id="5" name="Slide Number Placeholder 4">
            <a:extLst>
              <a:ext uri="{FF2B5EF4-FFF2-40B4-BE49-F238E27FC236}">
                <a16:creationId xmlns:a16="http://schemas.microsoft.com/office/drawing/2014/main" id="{FC638643-6BAF-4156-A40B-FA3F2F701CCA}"/>
              </a:ext>
            </a:extLst>
          </p:cNvPr>
          <p:cNvSpPr>
            <a:spLocks noGrp="1"/>
          </p:cNvSpPr>
          <p:nvPr>
            <p:ph type="sldNum" sz="quarter" idx="12"/>
          </p:nvPr>
        </p:nvSpPr>
        <p:spPr/>
        <p:txBody>
          <a:bodyPr/>
          <a:lstStyle/>
          <a:p>
            <a:fld id="{474E2427-8788-484D-A54B-CA5B3637160B}" type="slidenum">
              <a:rPr lang="en-US" smtClean="0"/>
              <a:t>25</a:t>
            </a:fld>
            <a:endParaRPr lang="en-US"/>
          </a:p>
        </p:txBody>
      </p:sp>
    </p:spTree>
    <p:extLst>
      <p:ext uri="{BB962C8B-B14F-4D97-AF65-F5344CB8AC3E}">
        <p14:creationId xmlns:p14="http://schemas.microsoft.com/office/powerpoint/2010/main" val="2677050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A7A814F-374E-47C0-8126-C698134DB1A9}"/>
                  </a:ext>
                </a:extLst>
              </p:cNvPr>
              <p:cNvSpPr>
                <a:spLocks noGrp="1"/>
              </p:cNvSpPr>
              <p:nvPr>
                <p:ph type="title"/>
              </p:nvPr>
            </p:nvSpPr>
            <p:spPr/>
            <p:txBody>
              <a:bodyPr>
                <a:normAutofit/>
              </a:bodyPr>
              <a:lstStyle/>
              <a:p>
                <a:r>
                  <a:rPr lang="en-US" dirty="0"/>
                  <a:t>Example: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𝑖𝑗</m:t>
                        </m:r>
                      </m:sub>
                    </m:sSub>
                  </m:oMath>
                </a14:m>
                <a:r>
                  <a:rPr lang="en-US" dirty="0"/>
                  <a:t> be the waiting time in queue for entity </a:t>
                </a:r>
                <a14:m>
                  <m:oMath xmlns:m="http://schemas.openxmlformats.org/officeDocument/2006/math">
                    <m:r>
                      <a:rPr lang="en-US" b="0" i="1" smtClean="0">
                        <a:latin typeface="Cambria Math" panose="02040503050406030204" pitchFamily="18" charset="0"/>
                      </a:rPr>
                      <m:t>𝑗</m:t>
                    </m:r>
                  </m:oMath>
                </a14:m>
                <a:r>
                  <a:rPr lang="en-US" dirty="0"/>
                  <a:t> during replication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2" name="Title 1">
                <a:extLst>
                  <a:ext uri="{FF2B5EF4-FFF2-40B4-BE49-F238E27FC236}">
                    <a16:creationId xmlns:a16="http://schemas.microsoft.com/office/drawing/2014/main" id="{FA7A814F-374E-47C0-8126-C698134DB1A9}"/>
                  </a:ext>
                </a:extLst>
              </p:cNvPr>
              <p:cNvSpPr>
                <a:spLocks noGrp="1" noRot="1" noChangeAspect="1" noMove="1" noResize="1" noEditPoints="1" noAdjustHandles="1" noChangeArrowheads="1" noChangeShapeType="1" noTextEdit="1"/>
              </p:cNvSpPr>
              <p:nvPr>
                <p:ph type="title"/>
              </p:nvPr>
            </p:nvSpPr>
            <p:spPr>
              <a:blipFill>
                <a:blip r:embed="rId3"/>
                <a:stretch>
                  <a:fillRect l="-2087" t="-12442" r="-1507" b="-12903"/>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6F38B2E-F4F9-4E18-B947-1E929FE041BF}"/>
              </a:ext>
            </a:extLst>
          </p:cNvPr>
          <p:cNvSpPr>
            <a:spLocks noGrp="1"/>
          </p:cNvSpPr>
          <p:nvPr>
            <p:ph sz="half" idx="1"/>
          </p:nvPr>
        </p:nvSpPr>
        <p:spPr/>
        <p:txBody>
          <a:bodyPr/>
          <a:lstStyle/>
          <a:p>
            <a:pPr marL="0" indent="0" algn="r">
              <a:buNone/>
            </a:pPr>
            <a:r>
              <a:rPr lang="en-US" dirty="0"/>
              <a:t>Across-rep</a:t>
            </a:r>
            <a:br>
              <a:rPr lang="en-US" dirty="0"/>
            </a:br>
            <a:r>
              <a:rPr lang="en-US" dirty="0"/>
              <a:t/>
            </a:r>
            <a:br>
              <a:rPr lang="en-US" dirty="0"/>
            </a:br>
            <a:endParaRPr lang="en-US" dirty="0"/>
          </a:p>
          <a:p>
            <a:pPr marL="0" indent="0" algn="r">
              <a:buNone/>
            </a:pPr>
            <a:endParaRPr lang="en-US" dirty="0"/>
          </a:p>
          <a:p>
            <a:pPr marL="0" indent="0" algn="r">
              <a:buNone/>
            </a:pPr>
            <a:r>
              <a:rPr lang="en-US" dirty="0"/>
              <a:t>Within-rep</a:t>
            </a:r>
          </a:p>
        </p:txBody>
      </p:sp>
      <p:sp>
        <p:nvSpPr>
          <p:cNvPr id="4" name="Content Placeholder 3">
            <a:extLst>
              <a:ext uri="{FF2B5EF4-FFF2-40B4-BE49-F238E27FC236}">
                <a16:creationId xmlns:a16="http://schemas.microsoft.com/office/drawing/2014/main" id="{92173777-C3A0-4AD8-B96B-19900E90BC64}"/>
              </a:ext>
            </a:extLst>
          </p:cNvPr>
          <p:cNvSpPr>
            <a:spLocks noGrp="1"/>
          </p:cNvSpPr>
          <p:nvPr>
            <p:ph sz="half" idx="2"/>
          </p:nvPr>
        </p:nvSpPr>
        <p:spPr/>
        <p:txBody>
          <a:bodyPr/>
          <a:lstStyle/>
          <a:p>
            <a:pPr marL="0" indent="0">
              <a:buNone/>
            </a:pPr>
            <a:r>
              <a:rPr lang="en-US" dirty="0"/>
              <a:t>Mean time in queue for all entities in a rep</a:t>
            </a:r>
            <a:br>
              <a:rPr lang="en-US" dirty="0"/>
            </a:br>
            <a:r>
              <a:rPr lang="en-US" dirty="0"/>
              <a:t/>
            </a:r>
            <a:br>
              <a:rPr lang="en-US" dirty="0"/>
            </a:br>
            <a:endParaRPr lang="en-US" dirty="0"/>
          </a:p>
          <a:p>
            <a:pPr marL="0" indent="0">
              <a:buNone/>
            </a:pPr>
            <a:endParaRPr lang="en-US" dirty="0"/>
          </a:p>
          <a:p>
            <a:pPr marL="0" indent="0">
              <a:buNone/>
            </a:pPr>
            <a:r>
              <a:rPr lang="en-US" dirty="0"/>
              <a:t>Sequence of waiting times for each entity</a:t>
            </a:r>
          </a:p>
          <a:p>
            <a:pPr marL="0" indent="0">
              <a:buNone/>
            </a:pPr>
            <a:endParaRPr lang="en-US" dirty="0"/>
          </a:p>
          <a:p>
            <a:pPr marL="0" indent="0">
              <a:buNone/>
            </a:pPr>
            <a:endParaRPr lang="en-US" dirty="0"/>
          </a:p>
          <a:p>
            <a:pPr marL="0" indent="0">
              <a:buNone/>
            </a:pPr>
            <a:r>
              <a:rPr lang="en-US" dirty="0"/>
              <a:t>The C.I. measures are computed as before</a:t>
            </a:r>
          </a:p>
        </p:txBody>
      </p:sp>
      <p:sp>
        <p:nvSpPr>
          <p:cNvPr id="5" name="Slide Number Placeholder 4">
            <a:extLst>
              <a:ext uri="{FF2B5EF4-FFF2-40B4-BE49-F238E27FC236}">
                <a16:creationId xmlns:a16="http://schemas.microsoft.com/office/drawing/2014/main" id="{FC638643-6BAF-4156-A40B-FA3F2F701CCA}"/>
              </a:ext>
            </a:extLst>
          </p:cNvPr>
          <p:cNvSpPr>
            <a:spLocks noGrp="1"/>
          </p:cNvSpPr>
          <p:nvPr>
            <p:ph type="sldNum" sz="quarter" idx="12"/>
          </p:nvPr>
        </p:nvSpPr>
        <p:spPr/>
        <p:txBody>
          <a:bodyPr/>
          <a:lstStyle/>
          <a:p>
            <a:fld id="{474E2427-8788-484D-A54B-CA5B3637160B}" type="slidenum">
              <a:rPr lang="en-US" smtClean="0"/>
              <a:t>26</a:t>
            </a:fld>
            <a:endParaRPr lang="en-US"/>
          </a:p>
        </p:txBody>
      </p:sp>
    </p:spTree>
    <p:extLst>
      <p:ext uri="{BB962C8B-B14F-4D97-AF65-F5344CB8AC3E}">
        <p14:creationId xmlns:p14="http://schemas.microsoft.com/office/powerpoint/2010/main" val="3435395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9CE0-44B2-45E4-8C08-EB6085BC1218}"/>
              </a:ext>
            </a:extLst>
          </p:cNvPr>
          <p:cNvSpPr>
            <a:spLocks noGrp="1"/>
          </p:cNvSpPr>
          <p:nvPr>
            <p:ph type="title"/>
          </p:nvPr>
        </p:nvSpPr>
        <p:spPr/>
        <p:txBody>
          <a:bodyPr/>
          <a:lstStyle/>
          <a:p>
            <a:r>
              <a:rPr lang="en-US" dirty="0"/>
              <a:t>We may wish to drive a confidence interval down to a certain width to support a decision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7D94BC1-9034-4107-9E6D-1C7CFB1C2690}"/>
                  </a:ext>
                </a:extLst>
              </p:cNvPr>
              <p:cNvSpPr>
                <a:spLocks noGrp="1"/>
              </p:cNvSpPr>
              <p:nvPr>
                <p:ph sz="half" idx="2"/>
              </p:nvPr>
            </p:nvSpPr>
            <p:spPr/>
            <p:txBody>
              <a:bodyPr>
                <a:normAutofit/>
              </a:bodyPr>
              <a:lstStyle/>
              <a:p>
                <a:pPr marL="0" indent="0">
                  <a:buNone/>
                </a:pPr>
                <a:r>
                  <a:rPr lang="en-US" dirty="0"/>
                  <a:t>We want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r>
                            <a:rPr lang="en-US" b="0" i="1" smtClean="0">
                              <a:latin typeface="Cambria Math" panose="02040503050406030204" pitchFamily="18" charset="0"/>
                            </a:rPr>
                            <m:t>/2,</m:t>
                          </m:r>
                          <m:r>
                            <a:rPr lang="en-US" b="0" i="1" smtClean="0">
                              <a:latin typeface="Cambria Math" panose="02040503050406030204" pitchFamily="18" charset="0"/>
                            </a:rPr>
                            <m:t>𝑅</m:t>
                          </m:r>
                          <m:r>
                            <a:rPr lang="en-US" b="0" i="1" smtClean="0">
                              <a:latin typeface="Cambria Math" panose="02040503050406030204" pitchFamily="18" charset="0"/>
                            </a:rPr>
                            <m:t>−1</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𝑅</m:t>
                              </m:r>
                            </m:e>
                          </m:rad>
                        </m:den>
                      </m:f>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m:rPr>
                          <m:nor/>
                        </m:rPr>
                        <a:rPr lang="en-US" dirty="0"/>
                        <m:t>w</m:t>
                      </m:r>
                      <m:r>
                        <m:rPr>
                          <m:nor/>
                        </m:rPr>
                        <a:rPr lang="en-US" dirty="0"/>
                        <m:t>.</m:t>
                      </m:r>
                      <m:r>
                        <m:rPr>
                          <m:nor/>
                        </m:rPr>
                        <a:rPr lang="en-US" dirty="0"/>
                        <m:t>p</m:t>
                      </m:r>
                      <m:r>
                        <m:rPr>
                          <m:nor/>
                        </m:rPr>
                        <a:rPr lang="en-US" dirty="0"/>
                        <m:t>.  </m:t>
                      </m:r>
                      <m:r>
                        <a:rPr lang="en-US" i="1">
                          <a:latin typeface="Cambria Math" panose="02040503050406030204" pitchFamily="18" charset="0"/>
                        </a:rPr>
                        <m:t>1−</m:t>
                      </m:r>
                      <m:r>
                        <a:rPr lang="en-US" i="1">
                          <a:latin typeface="Cambria Math" panose="02040503050406030204" pitchFamily="18" charset="0"/>
                        </a:rPr>
                        <m:t>𝛼</m:t>
                      </m:r>
                    </m:oMath>
                  </m:oMathPara>
                </a14:m>
                <a:endParaRPr lang="en-US" dirty="0"/>
              </a:p>
              <a:p>
                <a:pPr marL="0" indent="0">
                  <a:buNone/>
                </a:pPr>
                <a:endParaRPr lang="en-US" dirty="0"/>
              </a:p>
              <a:p>
                <a:pPr marL="0" indent="0">
                  <a:buNone/>
                </a:pPr>
                <a:r>
                  <a:rPr lang="en-US" dirty="0"/>
                  <a:t>We choose </a:t>
                </a:r>
                <a14:m>
                  <m:oMath xmlns:m="http://schemas.openxmlformats.org/officeDocument/2006/math">
                    <m:r>
                      <a:rPr lang="en-US" b="0" i="1" smtClean="0">
                        <a:latin typeface="Cambria Math" panose="02040503050406030204" pitchFamily="18" charset="0"/>
                      </a:rPr>
                      <m:t>𝜖</m:t>
                    </m:r>
                  </m:oMath>
                </a14:m>
                <a:r>
                  <a:rPr lang="en-US" dirty="0"/>
                  <a:t> as our error tolerance/threshold and </a:t>
                </a:r>
                <a14:m>
                  <m:oMath xmlns:m="http://schemas.openxmlformats.org/officeDocument/2006/math">
                    <m:r>
                      <a:rPr lang="en-US" b="0" i="1" smtClean="0">
                        <a:latin typeface="Cambria Math" panose="02040503050406030204" pitchFamily="18" charset="0"/>
                      </a:rPr>
                      <m:t>𝛼</m:t>
                    </m:r>
                  </m:oMath>
                </a14:m>
                <a:r>
                  <a:rPr lang="en-US" dirty="0"/>
                  <a:t> as our level of significance (as usual)</a:t>
                </a:r>
              </a:p>
              <a:p>
                <a:pPr marL="0" indent="0">
                  <a:buNone/>
                </a:pPr>
                <a:endParaRPr lang="en-US" dirty="0"/>
              </a:p>
              <a:p>
                <a:pPr marL="0" indent="0">
                  <a:buNone/>
                </a:pPr>
                <a:r>
                  <a:rPr lang="en-US" dirty="0"/>
                  <a:t>Now we need to choose </a:t>
                </a:r>
                <a14:m>
                  <m:oMath xmlns:m="http://schemas.openxmlformats.org/officeDocument/2006/math">
                    <m:r>
                      <a:rPr lang="en-US" b="0" i="1" smtClean="0">
                        <a:latin typeface="Cambria Math" panose="02040503050406030204" pitchFamily="18" charset="0"/>
                      </a:rPr>
                      <m:t>𝑅</m:t>
                    </m:r>
                  </m:oMath>
                </a14:m>
                <a:r>
                  <a:rPr lang="en-US" dirty="0"/>
                  <a:t> to meet this goal</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C7D94BC1-9034-4107-9E6D-1C7CFB1C2690}"/>
                  </a:ext>
                </a:extLst>
              </p:cNvPr>
              <p:cNvSpPr>
                <a:spLocks noGrp="1" noRot="1" noChangeAspect="1" noMove="1" noResize="1" noEditPoints="1" noAdjustHandles="1" noChangeArrowheads="1" noChangeShapeType="1" noTextEdit="1"/>
              </p:cNvSpPr>
              <p:nvPr>
                <p:ph sz="half" idx="2"/>
              </p:nvPr>
            </p:nvSpPr>
            <p:spPr>
              <a:blipFill>
                <a:blip r:embed="rId3"/>
                <a:stretch>
                  <a:fillRect l="-1750" t="-2270" r="-283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EA50BDE-CC2B-4FEC-A0CD-666EB6546B4B}"/>
              </a:ext>
            </a:extLst>
          </p:cNvPr>
          <p:cNvSpPr>
            <a:spLocks noGrp="1"/>
          </p:cNvSpPr>
          <p:nvPr>
            <p:ph type="sldNum" sz="quarter" idx="12"/>
          </p:nvPr>
        </p:nvSpPr>
        <p:spPr/>
        <p:txBody>
          <a:bodyPr/>
          <a:lstStyle/>
          <a:p>
            <a:fld id="{474E2427-8788-484D-A54B-CA5B3637160B}" type="slidenum">
              <a:rPr lang="en-US" smtClean="0"/>
              <a:t>27</a:t>
            </a:fld>
            <a:endParaRPr lang="en-US"/>
          </a:p>
        </p:txBody>
      </p:sp>
    </p:spTree>
    <p:extLst>
      <p:ext uri="{BB962C8B-B14F-4D97-AF65-F5344CB8AC3E}">
        <p14:creationId xmlns:p14="http://schemas.microsoft.com/office/powerpoint/2010/main" val="3089546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EA7D52-61BA-4CD0-8E78-8F482F9D04C3}"/>
                  </a:ext>
                </a:extLst>
              </p:cNvPr>
              <p:cNvSpPr>
                <a:spLocks noGrp="1"/>
              </p:cNvSpPr>
              <p:nvPr>
                <p:ph type="title"/>
              </p:nvPr>
            </p:nvSpPr>
            <p:spPr/>
            <p:txBody>
              <a:bodyPr>
                <a:normAutofit/>
              </a:bodyPr>
              <a:lstStyle/>
              <a:p>
                <a:r>
                  <a:rPr lang="en-US" dirty="0"/>
                  <a:t>Initially, we have no idea about </a:t>
                </a:r>
                <a14:m>
                  <m:oMath xmlns:m="http://schemas.openxmlformats.org/officeDocument/2006/math">
                    <m:r>
                      <a:rPr lang="en-US" b="0" i="1" smtClean="0">
                        <a:latin typeface="Cambria Math" panose="02040503050406030204" pitchFamily="18" charset="0"/>
                      </a:rPr>
                      <m:t>𝑆</m:t>
                    </m:r>
                  </m:oMath>
                </a14:m>
                <a:r>
                  <a:rPr lang="en-US" dirty="0"/>
                  <a:t>, so we run some initial number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replications (try 10+)</a:t>
                </a:r>
              </a:p>
            </p:txBody>
          </p:sp>
        </mc:Choice>
        <mc:Fallback xmlns="">
          <p:sp>
            <p:nvSpPr>
              <p:cNvPr id="2" name="Title 1">
                <a:extLst>
                  <a:ext uri="{FF2B5EF4-FFF2-40B4-BE49-F238E27FC236}">
                    <a16:creationId xmlns:a16="http://schemas.microsoft.com/office/drawing/2014/main" id="{C5EA7D52-61BA-4CD0-8E78-8F482F9D04C3}"/>
                  </a:ext>
                </a:extLst>
              </p:cNvPr>
              <p:cNvSpPr>
                <a:spLocks noGrp="1" noRot="1" noChangeAspect="1" noMove="1" noResize="1" noEditPoints="1" noAdjustHandles="1" noChangeArrowheads="1" noChangeShapeType="1" noTextEdit="1"/>
              </p:cNvSpPr>
              <p:nvPr>
                <p:ph type="title"/>
              </p:nvPr>
            </p:nvSpPr>
            <p:spPr>
              <a:blipFill>
                <a:blip r:embed="rId3"/>
                <a:stretch>
                  <a:fillRect l="-2087" t="-12903"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2FAD19-D914-4815-8E7F-8E0B75458F4B}"/>
                  </a:ext>
                </a:extLst>
              </p:cNvPr>
              <p:cNvSpPr>
                <a:spLocks noGrp="1"/>
              </p:cNvSpPr>
              <p:nvPr>
                <p:ph sz="half" idx="1"/>
              </p:nvPr>
            </p:nvSpPr>
            <p:spPr/>
            <p:txBody>
              <a:bodyPr>
                <a:normAutofit/>
              </a:bodyPr>
              <a:lstStyle/>
              <a:p>
                <a:pPr marL="0" indent="0">
                  <a:buNone/>
                </a:pPr>
                <a14:m>
                  <m:oMath xmlns:m="http://schemas.openxmlformats.org/officeDocument/2006/math">
                    <m:r>
                      <a:rPr lang="en-US" sz="2400" i="1">
                        <a:latin typeface="Cambria Math" panose="02040503050406030204" pitchFamily="18" charset="0"/>
                      </a:rPr>
                      <m:t>𝐻</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𝛼</m:t>
                        </m:r>
                        <m:r>
                          <a:rPr lang="en-US" sz="2400" i="1">
                            <a:latin typeface="Cambria Math" panose="02040503050406030204" pitchFamily="18" charset="0"/>
                          </a:rPr>
                          <m:t>/2,</m:t>
                        </m:r>
                        <m:r>
                          <a:rPr lang="en-US" sz="2400" i="1">
                            <a:latin typeface="Cambria Math" panose="02040503050406030204" pitchFamily="18" charset="0"/>
                          </a:rPr>
                          <m:t>𝑅</m:t>
                        </m:r>
                        <m:r>
                          <a:rPr lang="en-US" sz="2400" i="1">
                            <a:latin typeface="Cambria Math" panose="02040503050406030204" pitchFamily="18" charset="0"/>
                          </a:rPr>
                          <m:t>−1</m:t>
                        </m:r>
                      </m:sub>
                    </m:sSub>
                    <m:f>
                      <m:fPr>
                        <m:ctrlPr>
                          <a:rPr lang="en-US" sz="2400" i="1">
                            <a:latin typeface="Cambria Math" panose="02040503050406030204" pitchFamily="18" charset="0"/>
                          </a:rPr>
                        </m:ctrlPr>
                      </m:fPr>
                      <m:num>
                        <m:r>
                          <a:rPr lang="en-US" sz="2400" i="1">
                            <a:latin typeface="Cambria Math" panose="02040503050406030204" pitchFamily="18" charset="0"/>
                          </a:rPr>
                          <m:t>𝑆</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𝑅</m:t>
                            </m:r>
                          </m:e>
                        </m:rad>
                      </m:den>
                    </m:f>
                  </m:oMath>
                </a14:m>
                <a:r>
                  <a:rPr lang="en-US" dirty="0"/>
                  <a:t> </a:t>
                </a:r>
                <a:br>
                  <a:rPr lang="en-US" dirty="0"/>
                </a:br>
                <a:endParaRPr lang="en-US" dirty="0"/>
              </a:p>
              <a:p>
                <a:pPr marL="0" indent="0">
                  <a:buNone/>
                </a:pPr>
                <a:endParaRPr lang="en-US" sz="2000" dirty="0"/>
              </a:p>
              <a:p>
                <a:pPr marL="0" indent="0">
                  <a:buNone/>
                </a:pPr>
                <a:endParaRPr lang="en-US" dirty="0"/>
              </a:p>
              <a:p>
                <a:pPr marL="0" indent="0">
                  <a:buNone/>
                </a:pPr>
                <a:endParaRPr lang="en-US" dirty="0"/>
              </a:p>
              <a:p>
                <a:pPr marL="0" indent="0">
                  <a:buNone/>
                </a:pPr>
                <a:r>
                  <a:rPr lang="en-US" dirty="0"/>
                  <a:t>Do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additional reps</a:t>
                </a:r>
                <a:br>
                  <a:rPr lang="en-US" dirty="0"/>
                </a:br>
                <a:r>
                  <a:rPr lang="en-US" dirty="0">
                    <a:solidFill>
                      <a:schemeClr val="bg1">
                        <a:lumMod val="50000"/>
                      </a:schemeClr>
                    </a:solidFill>
                  </a:rPr>
                  <a:t>(this could be 0) </a:t>
                </a:r>
                <a:r>
                  <a:rPr lang="en-US" dirty="0"/>
                  <a:t>&amp; check </a:t>
                </a:r>
                <a14:m>
                  <m:oMath xmlns:m="http://schemas.openxmlformats.org/officeDocument/2006/math">
                    <m:r>
                      <a:rPr lang="en-US" b="0" i="1" smtClean="0">
                        <a:latin typeface="Cambria Math" panose="02040503050406030204" pitchFamily="18" charset="0"/>
                      </a:rPr>
                      <m:t>𝐻</m:t>
                    </m:r>
                  </m:oMath>
                </a14:m>
                <a:r>
                  <a:rPr lang="en-US" dirty="0"/>
                  <a:t> vs. </a:t>
                </a:r>
                <a14:m>
                  <m:oMath xmlns:m="http://schemas.openxmlformats.org/officeDocument/2006/math">
                    <m:r>
                      <a:rPr lang="en-US" b="0" i="1" smtClean="0">
                        <a:latin typeface="Cambria Math" panose="02040503050406030204" pitchFamily="18" charset="0"/>
                      </a:rPr>
                      <m:t>𝜖</m:t>
                    </m:r>
                  </m:oMath>
                </a14:m>
                <a:endParaRPr lang="en-US" dirty="0"/>
              </a:p>
            </p:txBody>
          </p:sp>
        </mc:Choice>
        <mc:Fallback xmlns="">
          <p:sp>
            <p:nvSpPr>
              <p:cNvPr id="3" name="Content Placeholder 2">
                <a:extLst>
                  <a:ext uri="{FF2B5EF4-FFF2-40B4-BE49-F238E27FC236}">
                    <a16:creationId xmlns:a16="http://schemas.microsoft.com/office/drawing/2014/main" id="{CE2FAD19-D914-4815-8E7F-8E0B75458F4B}"/>
                  </a:ext>
                </a:extLst>
              </p:cNvPr>
              <p:cNvSpPr>
                <a:spLocks noGrp="1" noRot="1" noChangeAspect="1" noMove="1" noResize="1" noEditPoints="1" noAdjustHandles="1" noChangeArrowheads="1" noChangeShapeType="1" noTextEdit="1"/>
              </p:cNvSpPr>
              <p:nvPr>
                <p:ph sz="half" idx="1"/>
              </p:nvPr>
            </p:nvSpPr>
            <p:spPr>
              <a:blipFill>
                <a:blip r:embed="rId4"/>
                <a:stretch>
                  <a:fillRect l="-4667" r="-7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C1FC8AF-61F1-409E-8B1A-1B12D415CE21}"/>
                  </a:ext>
                </a:extLst>
              </p:cNvPr>
              <p:cNvSpPr>
                <a:spLocks noGrp="1"/>
              </p:cNvSpPr>
              <p:nvPr>
                <p:ph sz="half" idx="2"/>
              </p:nvPr>
            </p:nvSpPr>
            <p:spPr/>
            <p:txBody>
              <a:bodyPr>
                <a:normAutofit/>
              </a:bodyPr>
              <a:lstStyle/>
              <a:p>
                <a:pPr marL="0" indent="0">
                  <a:buNone/>
                </a:pPr>
                <a:r>
                  <a:rPr lang="en-US" dirty="0"/>
                  <a:t>After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reps, we can compute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oMath>
                </a14:m>
                <a:r>
                  <a:rPr lang="en-US" dirty="0"/>
                  <a:t> as our initial estimate of the population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endParaRPr lang="en-US" dirty="0"/>
              </a:p>
              <a:p>
                <a:pPr marL="0" indent="0">
                  <a:buNone/>
                </a:pPr>
                <a:endParaRPr lang="en-US" dirty="0"/>
              </a:p>
              <a:p>
                <a:pPr marL="0" indent="0">
                  <a:buNone/>
                </a:pPr>
                <a:r>
                  <a:rPr lang="en-US" dirty="0"/>
                  <a:t>Estimate </a:t>
                </a:r>
                <a14:m>
                  <m:oMath xmlns:m="http://schemas.openxmlformats.org/officeDocument/2006/math">
                    <m:r>
                      <a:rPr lang="en-US" b="0" i="1" smtClean="0">
                        <a:latin typeface="Cambria Math" panose="02040503050406030204" pitchFamily="18" charset="0"/>
                      </a:rPr>
                      <m:t>𝑅</m:t>
                    </m:r>
                  </m:oMath>
                </a14:m>
                <a:r>
                  <a:rPr lang="en-US" dirty="0"/>
                  <a:t> as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𝛼</m:t>
                                    </m:r>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num>
                              <m:den>
                                <m:r>
                                  <a:rPr lang="en-US" b="0" i="1" smtClean="0">
                                    <a:latin typeface="Cambria Math" panose="02040503050406030204" pitchFamily="18" charset="0"/>
                                  </a:rPr>
                                  <m:t>𝜖</m:t>
                                </m:r>
                              </m:den>
                            </m:f>
                          </m:e>
                        </m:d>
                      </m:e>
                      <m:sup>
                        <m:r>
                          <a:rPr lang="en-US" b="0" i="1" smtClean="0">
                            <a:latin typeface="Cambria Math" panose="02040503050406030204" pitchFamily="18" charset="0"/>
                          </a:rPr>
                          <m:t>2</m:t>
                        </m:r>
                      </m:sup>
                    </m:sSup>
                  </m:oMath>
                </a14:m>
                <a:r>
                  <a:rPr lang="en-US" dirty="0"/>
                  <a:t>.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≥50</m:t>
                    </m:r>
                  </m:oMath>
                </a14:m>
                <a:r>
                  <a:rPr lang="en-US" dirty="0"/>
                  <a:t>, great!</a:t>
                </a:r>
              </a:p>
              <a:p>
                <a:pPr marL="0" indent="0">
                  <a:buNone/>
                </a:pPr>
                <a:endParaRPr lang="en-US" dirty="0"/>
              </a:p>
              <a:p>
                <a:pPr marL="0" indent="0">
                  <a:buNone/>
                </a:pPr>
                <a:r>
                  <a:rPr lang="en-US" dirty="0"/>
                  <a:t>Else, use that </a:t>
                </a:r>
                <a14:m>
                  <m:oMath xmlns:m="http://schemas.openxmlformats.org/officeDocument/2006/math">
                    <m:r>
                      <a:rPr lang="en-US" b="0" i="1" smtClean="0">
                        <a:latin typeface="Cambria Math" panose="02040503050406030204" pitchFamily="18" charset="0"/>
                      </a:rPr>
                      <m:t>𝑅</m:t>
                    </m:r>
                  </m:oMath>
                </a14:m>
                <a:r>
                  <a:rPr lang="en-US" dirty="0"/>
                  <a:t> as a starting point </a:t>
                </a:r>
                <a:br>
                  <a:rPr lang="en-US" dirty="0"/>
                </a:br>
                <a:r>
                  <a:rPr lang="en-US" dirty="0"/>
                  <a:t>&amp; iterate until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𝛼</m:t>
                                    </m:r>
                                    <m:r>
                                      <a:rPr lang="en-US" i="1">
                                        <a:latin typeface="Cambria Math" panose="02040503050406030204" pitchFamily="18" charset="0"/>
                                      </a:rPr>
                                      <m:t>/2,</m:t>
                                    </m:r>
                                    <m:r>
                                      <a:rPr lang="en-US" b="1" i="1" smtClean="0">
                                        <a:solidFill>
                                          <a:srgbClr val="FF0000"/>
                                        </a:solidFill>
                                        <a:latin typeface="Cambria Math" panose="02040503050406030204" pitchFamily="18" charset="0"/>
                                      </a:rPr>
                                      <m:t>𝑹</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𝟏</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num>
                              <m:den>
                                <m:r>
                                  <a:rPr lang="en-US" i="1">
                                    <a:latin typeface="Cambria Math" panose="02040503050406030204" pitchFamily="18" charset="0"/>
                                  </a:rPr>
                                  <m:t>𝜖</m:t>
                                </m:r>
                              </m:den>
                            </m:f>
                          </m:e>
                        </m:d>
                      </m:e>
                      <m:sup>
                        <m:r>
                          <a:rPr lang="en-US" i="1">
                            <a:latin typeface="Cambria Math" panose="02040503050406030204" pitchFamily="18" charset="0"/>
                          </a:rPr>
                          <m:t>2</m:t>
                        </m:r>
                      </m:sup>
                    </m:sSup>
                  </m:oMath>
                </a14:m>
                <a:endParaRPr lang="en-US" dirty="0"/>
              </a:p>
            </p:txBody>
          </p:sp>
        </mc:Choice>
        <mc:Fallback xmlns="">
          <p:sp>
            <p:nvSpPr>
              <p:cNvPr id="4" name="Content Placeholder 3">
                <a:extLst>
                  <a:ext uri="{FF2B5EF4-FFF2-40B4-BE49-F238E27FC236}">
                    <a16:creationId xmlns:a16="http://schemas.microsoft.com/office/drawing/2014/main" id="{4C1FC8AF-61F1-409E-8B1A-1B12D415CE21}"/>
                  </a:ext>
                </a:extLst>
              </p:cNvPr>
              <p:cNvSpPr>
                <a:spLocks noGrp="1" noRot="1" noChangeAspect="1" noMove="1" noResize="1" noEditPoints="1" noAdjustHandles="1" noChangeArrowheads="1" noChangeShapeType="1" noTextEdit="1"/>
              </p:cNvSpPr>
              <p:nvPr>
                <p:ph sz="half" idx="2"/>
              </p:nvPr>
            </p:nvSpPr>
            <p:spPr>
              <a:blipFill>
                <a:blip r:embed="rId5"/>
                <a:stretch>
                  <a:fillRect l="-1750" t="-213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3FA5FF2F-72FA-415E-BC4D-965CD437EAD2}"/>
              </a:ext>
            </a:extLst>
          </p:cNvPr>
          <p:cNvSpPr>
            <a:spLocks noGrp="1"/>
          </p:cNvSpPr>
          <p:nvPr>
            <p:ph type="sldNum" sz="quarter" idx="12"/>
          </p:nvPr>
        </p:nvSpPr>
        <p:spPr/>
        <p:txBody>
          <a:bodyPr/>
          <a:lstStyle/>
          <a:p>
            <a:fld id="{474E2427-8788-484D-A54B-CA5B3637160B}" type="slidenum">
              <a:rPr lang="en-US" smtClean="0"/>
              <a:t>28</a:t>
            </a:fld>
            <a:endParaRPr lang="en-US"/>
          </a:p>
        </p:txBody>
      </p:sp>
      <p:cxnSp>
        <p:nvCxnSpPr>
          <p:cNvPr id="11" name="Connector: Elbow 10">
            <a:extLst>
              <a:ext uri="{FF2B5EF4-FFF2-40B4-BE49-F238E27FC236}">
                <a16:creationId xmlns:a16="http://schemas.microsoft.com/office/drawing/2014/main" id="{E93119BB-1D68-46FD-BF12-27F2D4D12CC5}"/>
              </a:ext>
            </a:extLst>
          </p:cNvPr>
          <p:cNvCxnSpPr/>
          <p:nvPr/>
        </p:nvCxnSpPr>
        <p:spPr>
          <a:xfrm rot="10800000" flipV="1">
            <a:off x="2028306" y="4023360"/>
            <a:ext cx="8811491" cy="2194560"/>
          </a:xfrm>
          <a:prstGeom prst="bentConnector3">
            <a:avLst>
              <a:gd name="adj1" fmla="val 0"/>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9C7F9B-3E75-4F41-95BE-34996639831D}"/>
              </a:ext>
            </a:extLst>
          </p:cNvPr>
          <p:cNvCxnSpPr/>
          <p:nvPr/>
        </p:nvCxnSpPr>
        <p:spPr>
          <a:xfrm>
            <a:off x="9343506" y="5320145"/>
            <a:ext cx="14962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8EF4724-837A-4764-A43C-080CE8A171B3}"/>
              </a:ext>
            </a:extLst>
          </p:cNvPr>
          <p:cNvCxnSpPr/>
          <p:nvPr/>
        </p:nvCxnSpPr>
        <p:spPr>
          <a:xfrm flipV="1">
            <a:off x="2028306" y="5835535"/>
            <a:ext cx="0" cy="38238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27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9C2-A066-4BD0-873E-B824F1BE5C8C}"/>
              </a:ext>
            </a:extLst>
          </p:cNvPr>
          <p:cNvSpPr>
            <a:spLocks noGrp="1"/>
          </p:cNvSpPr>
          <p:nvPr>
            <p:ph type="title"/>
          </p:nvPr>
        </p:nvSpPr>
        <p:spPr/>
        <p:txBody>
          <a:bodyPr/>
          <a:lstStyle/>
          <a:p>
            <a:r>
              <a:rPr lang="en-US" dirty="0"/>
              <a:t>Output analysis: </a:t>
            </a:r>
            <a:r>
              <a:rPr lang="en-US" dirty="0">
                <a:solidFill>
                  <a:schemeClr val="accent6">
                    <a:lumMod val="75000"/>
                  </a:schemeClr>
                </a:solidFill>
              </a:rPr>
              <a:t>Steady-state </a:t>
            </a:r>
            <a:r>
              <a:rPr lang="en-US" dirty="0"/>
              <a:t>simulations</a:t>
            </a:r>
            <a:br>
              <a:rPr lang="en-US" dirty="0"/>
            </a:br>
            <a:r>
              <a:rPr lang="en-US" dirty="0"/>
              <a:t>                           </a:t>
            </a:r>
            <a:r>
              <a:rPr lang="en-US" dirty="0">
                <a:solidFill>
                  <a:schemeClr val="bg1">
                    <a:lumMod val="50000"/>
                  </a:schemeClr>
                </a:solidFill>
              </a:rPr>
              <a:t>i.e., non-terminating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39EAD9B-3016-4758-9EFC-108DB6507158}"/>
                  </a:ext>
                </a:extLst>
              </p:cNvPr>
              <p:cNvSpPr>
                <a:spLocks noGrp="1"/>
              </p:cNvSpPr>
              <p:nvPr>
                <p:ph sz="half" idx="2"/>
              </p:nvPr>
            </p:nvSpPr>
            <p:spPr/>
            <p:txBody>
              <a:bodyPr>
                <a:normAutofit/>
              </a:bodyPr>
              <a:lstStyle/>
              <a:p>
                <a:pPr marL="0" indent="0">
                  <a:buNone/>
                </a:pPr>
                <a:r>
                  <a:rPr lang="en-US" dirty="0"/>
                  <a:t>Now we are thinking about the long-run value of a performance measure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a:rPr lang="en-US" b="0" i="1" smtClean="0">
                          <a:latin typeface="Cambria Math" panose="02040503050406030204" pitchFamily="18" charset="0"/>
                        </a:rPr>
                        <m:t>=</m:t>
                      </m:r>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e>
                        <m:lim>
                          <m:r>
                            <a:rPr lang="pt-BR" i="1">
                              <a:latin typeface="Cambria Math" panose="02040503050406030204" pitchFamily="18" charset="0"/>
                            </a:rPr>
                            <m:t>𝑛</m:t>
                          </m:r>
                          <m:r>
                            <a:rPr lang="pt-BR" i="1">
                              <a:latin typeface="Cambria Math" panose="02040503050406030204" pitchFamily="18" charset="0"/>
                            </a:rPr>
                            <m:t>→∞</m:t>
                          </m:r>
                        </m:lim>
                      </m:limLow>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oMath>
                  </m:oMathPara>
                </a14:m>
                <a:endParaRPr lang="en-US" dirty="0"/>
              </a:p>
              <a:p>
                <a:pPr marL="0" indent="0">
                  <a:buNone/>
                </a:pPr>
                <a:endParaRPr lang="en-US" dirty="0"/>
              </a:p>
              <a:p>
                <a:pPr marL="0" indent="0">
                  <a:buNone/>
                </a:pPr>
                <a:r>
                  <a:rPr lang="en-US" dirty="0"/>
                  <a:t>In practice, we stop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&lt;∞</m:t>
                    </m:r>
                  </m:oMath>
                </a14:m>
                <a:r>
                  <a:rPr lang="en-US" dirty="0"/>
                  <a:t>, based on desired C.I. width and available time budget</a:t>
                </a:r>
              </a:p>
              <a:p>
                <a:pPr marL="0" indent="0">
                  <a:buNone/>
                </a:pPr>
                <a:endParaRPr lang="en-US" dirty="0"/>
              </a:p>
              <a:p>
                <a:pPr marL="0" indent="0">
                  <a:buNone/>
                </a:pPr>
                <a:r>
                  <a:rPr lang="en-US" dirty="0"/>
                  <a:t>Stopping before </a:t>
                </a:r>
                <a14:m>
                  <m:oMath xmlns:m="http://schemas.openxmlformats.org/officeDocument/2006/math">
                    <m:r>
                      <a:rPr lang="en-US" b="0" i="1" smtClean="0">
                        <a:latin typeface="Cambria Math" panose="02040503050406030204" pitchFamily="18" charset="0"/>
                      </a:rPr>
                      <m:t>∞</m:t>
                    </m:r>
                  </m:oMath>
                </a14:m>
                <a:r>
                  <a:rPr lang="en-US" dirty="0"/>
                  <a:t> leads to initialization bias</a:t>
                </a:r>
              </a:p>
            </p:txBody>
          </p:sp>
        </mc:Choice>
        <mc:Fallback xmlns="">
          <p:sp>
            <p:nvSpPr>
              <p:cNvPr id="4" name="Content Placeholder 3">
                <a:extLst>
                  <a:ext uri="{FF2B5EF4-FFF2-40B4-BE49-F238E27FC236}">
                    <a16:creationId xmlns:a16="http://schemas.microsoft.com/office/drawing/2014/main" id="{739EAD9B-3016-4758-9EFC-108DB6507158}"/>
                  </a:ext>
                </a:extLst>
              </p:cNvPr>
              <p:cNvSpPr>
                <a:spLocks noGrp="1" noRot="1" noChangeAspect="1" noMove="1" noResize="1" noEditPoints="1" noAdjustHandles="1" noChangeArrowheads="1" noChangeShapeType="1" noTextEdit="1"/>
              </p:cNvSpPr>
              <p:nvPr>
                <p:ph sz="half" idx="2"/>
              </p:nvPr>
            </p:nvSpPr>
            <p:spPr>
              <a:blipFill>
                <a:blip r:embed="rId3"/>
                <a:stretch>
                  <a:fillRect l="-1750" t="-227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02C0129-7FFA-4301-AAB2-B5828694098E}"/>
              </a:ext>
            </a:extLst>
          </p:cNvPr>
          <p:cNvSpPr>
            <a:spLocks noGrp="1"/>
          </p:cNvSpPr>
          <p:nvPr>
            <p:ph type="sldNum" sz="quarter" idx="12"/>
          </p:nvPr>
        </p:nvSpPr>
        <p:spPr/>
        <p:txBody>
          <a:bodyPr/>
          <a:lstStyle/>
          <a:p>
            <a:fld id="{474E2427-8788-484D-A54B-CA5B3637160B}" type="slidenum">
              <a:rPr lang="en-US" smtClean="0"/>
              <a:t>29</a:t>
            </a:fld>
            <a:endParaRPr lang="en-US"/>
          </a:p>
        </p:txBody>
      </p:sp>
    </p:spTree>
    <p:extLst>
      <p:ext uri="{BB962C8B-B14F-4D97-AF65-F5344CB8AC3E}">
        <p14:creationId xmlns:p14="http://schemas.microsoft.com/office/powerpoint/2010/main" val="212260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dirty="0">
                <a:solidFill>
                  <a:schemeClr val="bg1">
                    <a:lumMod val="50000"/>
                  </a:schemeClr>
                </a:solidFill>
              </a:rPr>
              <a:t>Estimation of Absolute Performance</a:t>
            </a: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Post-exam review &amp; project notes</a:t>
            </a:r>
          </a:p>
          <a:p>
            <a:pPr marL="0" indent="0">
              <a:buNone/>
            </a:pPr>
            <a:endParaRPr lang="en-US" dirty="0"/>
          </a:p>
          <a:p>
            <a:pPr marL="0" indent="0">
              <a:buNone/>
            </a:pPr>
            <a:r>
              <a:rPr lang="en-US" dirty="0"/>
              <a:t>Variability of simulation output</a:t>
            </a:r>
          </a:p>
          <a:p>
            <a:pPr marL="0" indent="0">
              <a:buNone/>
            </a:pPr>
            <a:endParaRPr lang="en-US" dirty="0"/>
          </a:p>
          <a:p>
            <a:pPr marL="0" indent="0">
              <a:buNone/>
            </a:pPr>
            <a:r>
              <a:rPr lang="en-US" dirty="0"/>
              <a:t>Terminating vs. non-terminating simulations</a:t>
            </a:r>
          </a:p>
          <a:p>
            <a:pPr marL="0" indent="0">
              <a:buNone/>
            </a:pPr>
            <a:endParaRPr lang="en-US" dirty="0"/>
          </a:p>
          <a:p>
            <a:pPr marL="0" indent="0">
              <a:buNone/>
            </a:pPr>
            <a:r>
              <a:rPr lang="en-US" dirty="0"/>
              <a:t>Simulation analysis for both types </a:t>
            </a:r>
            <a:r>
              <a:rPr lang="en-US" b="0" i="0" dirty="0">
                <a:effectLst/>
                <a:latin typeface="Segoe UI Symbol" panose="020B0502040204020203" pitchFamily="34" charset="0"/>
              </a:rPr>
              <a:t>⮥</a:t>
            </a: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3</a:t>
            </a:fld>
            <a:endParaRPr lang="en-US"/>
          </a:p>
        </p:txBody>
      </p:sp>
    </p:spTree>
    <p:extLst>
      <p:ext uri="{BB962C8B-B14F-4D97-AF65-F5344CB8AC3E}">
        <p14:creationId xmlns:p14="http://schemas.microsoft.com/office/powerpoint/2010/main" val="1078908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9FEE-6155-470F-9F19-87125ACB2263}"/>
              </a:ext>
            </a:extLst>
          </p:cNvPr>
          <p:cNvSpPr>
            <a:spLocks noGrp="1"/>
          </p:cNvSpPr>
          <p:nvPr>
            <p:ph type="title"/>
          </p:nvPr>
        </p:nvSpPr>
        <p:spPr/>
        <p:txBody>
          <a:bodyPr/>
          <a:lstStyle/>
          <a:p>
            <a:r>
              <a:rPr lang="en-US" dirty="0"/>
              <a:t>Initialization bias is caused by our choice of initial conditions (e.g., starting empty &amp; idle)</a:t>
            </a:r>
          </a:p>
        </p:txBody>
      </p:sp>
      <p:sp>
        <p:nvSpPr>
          <p:cNvPr id="3" name="Content Placeholder 2">
            <a:extLst>
              <a:ext uri="{FF2B5EF4-FFF2-40B4-BE49-F238E27FC236}">
                <a16:creationId xmlns:a16="http://schemas.microsoft.com/office/drawing/2014/main" id="{35A49D1E-9AFD-46F3-986A-906A6D770941}"/>
              </a:ext>
            </a:extLst>
          </p:cNvPr>
          <p:cNvSpPr>
            <a:spLocks noGrp="1"/>
          </p:cNvSpPr>
          <p:nvPr>
            <p:ph sz="half" idx="1"/>
          </p:nvPr>
        </p:nvSpPr>
        <p:spPr>
          <a:xfrm>
            <a:off x="838199" y="1825625"/>
            <a:ext cx="3085407" cy="4560184"/>
          </a:xfrm>
        </p:spPr>
        <p:txBody>
          <a:bodyPr/>
          <a:lstStyle/>
          <a:p>
            <a:pPr marL="0" indent="0">
              <a:buNone/>
            </a:pPr>
            <a:r>
              <a:rPr lang="en-US" dirty="0">
                <a:solidFill>
                  <a:schemeClr val="bg1">
                    <a:lumMod val="50000"/>
                  </a:schemeClr>
                </a:solidFill>
              </a:rPr>
              <a:t>Example of initialization bias in queuing system</a:t>
            </a:r>
          </a:p>
        </p:txBody>
      </p:sp>
      <p:pic>
        <p:nvPicPr>
          <p:cNvPr id="7" name="Content Placeholder 6">
            <a:extLst>
              <a:ext uri="{FF2B5EF4-FFF2-40B4-BE49-F238E27FC236}">
                <a16:creationId xmlns:a16="http://schemas.microsoft.com/office/drawing/2014/main" id="{F61C75AA-DD50-48CA-9737-6C75B8F6D8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82962" y="1832723"/>
            <a:ext cx="6826476" cy="4546691"/>
          </a:xfrm>
        </p:spPr>
      </p:pic>
      <p:sp>
        <p:nvSpPr>
          <p:cNvPr id="5" name="Slide Number Placeholder 4">
            <a:extLst>
              <a:ext uri="{FF2B5EF4-FFF2-40B4-BE49-F238E27FC236}">
                <a16:creationId xmlns:a16="http://schemas.microsoft.com/office/drawing/2014/main" id="{E02B220D-094E-4515-AC11-28CD1432E36D}"/>
              </a:ext>
            </a:extLst>
          </p:cNvPr>
          <p:cNvSpPr>
            <a:spLocks noGrp="1"/>
          </p:cNvSpPr>
          <p:nvPr>
            <p:ph type="sldNum" sz="quarter" idx="12"/>
          </p:nvPr>
        </p:nvSpPr>
        <p:spPr/>
        <p:txBody>
          <a:bodyPr/>
          <a:lstStyle/>
          <a:p>
            <a:fld id="{474E2427-8788-484D-A54B-CA5B3637160B}" type="slidenum">
              <a:rPr lang="en-US" smtClean="0"/>
              <a:t>30</a:t>
            </a:fld>
            <a:endParaRPr lang="en-US"/>
          </a:p>
        </p:txBody>
      </p:sp>
      <p:sp>
        <p:nvSpPr>
          <p:cNvPr id="8" name="TextBox 7">
            <a:extLst>
              <a:ext uri="{FF2B5EF4-FFF2-40B4-BE49-F238E27FC236}">
                <a16:creationId xmlns:a16="http://schemas.microsoft.com/office/drawing/2014/main" id="{B2278034-2F84-4E55-904E-D318F934AD5C}"/>
              </a:ext>
            </a:extLst>
          </p:cNvPr>
          <p:cNvSpPr txBox="1"/>
          <p:nvPr/>
        </p:nvSpPr>
        <p:spPr>
          <a:xfrm>
            <a:off x="11043458" y="5926957"/>
            <a:ext cx="668773" cy="400110"/>
          </a:xfrm>
          <a:prstGeom prst="rect">
            <a:avLst/>
          </a:prstGeom>
          <a:noFill/>
        </p:spPr>
        <p:txBody>
          <a:bodyPr wrap="none" rtlCol="0">
            <a:spAutoFit/>
          </a:bodyPr>
          <a:lstStyle/>
          <a:p>
            <a:r>
              <a:rPr lang="en-US" sz="2000" dirty="0"/>
              <a:t>time</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88BCA9-E3DA-4114-990F-377920C5BF05}"/>
                  </a:ext>
                </a:extLst>
              </p:cNvPr>
              <p:cNvSpPr txBox="1"/>
              <p:nvPr/>
            </p:nvSpPr>
            <p:spPr>
              <a:xfrm>
                <a:off x="4282962" y="1832723"/>
                <a:ext cx="5041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9" name="TextBox 8">
                <a:extLst>
                  <a:ext uri="{FF2B5EF4-FFF2-40B4-BE49-F238E27FC236}">
                    <a16:creationId xmlns:a16="http://schemas.microsoft.com/office/drawing/2014/main" id="{EB88BCA9-E3DA-4114-990F-377920C5BF05}"/>
                  </a:ext>
                </a:extLst>
              </p:cNvPr>
              <p:cNvSpPr txBox="1">
                <a:spLocks noRot="1" noChangeAspect="1" noMove="1" noResize="1" noEditPoints="1" noAdjustHandles="1" noChangeArrowheads="1" noChangeShapeType="1" noTextEdit="1"/>
              </p:cNvSpPr>
              <p:nvPr/>
            </p:nvSpPr>
            <p:spPr>
              <a:xfrm>
                <a:off x="4282962" y="1832723"/>
                <a:ext cx="504112" cy="461665"/>
              </a:xfrm>
              <a:prstGeom prst="rect">
                <a:avLst/>
              </a:prstGeom>
              <a:blipFill>
                <a:blip r:embed="rId3"/>
                <a:stretch>
                  <a:fillRect b="-5333"/>
                </a:stretch>
              </a:blipFill>
            </p:spPr>
            <p:txBody>
              <a:bodyPr/>
              <a:lstStyle/>
              <a:p>
                <a:r>
                  <a:rPr lang="en-US">
                    <a:noFill/>
                  </a:rPr>
                  <a:t> </a:t>
                </a:r>
              </a:p>
            </p:txBody>
          </p:sp>
        </mc:Fallback>
      </mc:AlternateContent>
    </p:spTree>
    <p:extLst>
      <p:ext uri="{BB962C8B-B14F-4D97-AF65-F5344CB8AC3E}">
        <p14:creationId xmlns:p14="http://schemas.microsoft.com/office/powerpoint/2010/main" val="3817334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382A-40C7-491D-9FDF-1FA8CF918A6E}"/>
              </a:ext>
            </a:extLst>
          </p:cNvPr>
          <p:cNvSpPr>
            <a:spLocks noGrp="1"/>
          </p:cNvSpPr>
          <p:nvPr>
            <p:ph type="title"/>
          </p:nvPr>
        </p:nvSpPr>
        <p:spPr/>
        <p:txBody>
          <a:bodyPr/>
          <a:lstStyle/>
          <a:p>
            <a:r>
              <a:rPr lang="en-US" dirty="0"/>
              <a:t>We can manage initialization bias by smartly initializing the system with realistic inputs</a:t>
            </a:r>
          </a:p>
        </p:txBody>
      </p:sp>
      <p:sp>
        <p:nvSpPr>
          <p:cNvPr id="4" name="Content Placeholder 3">
            <a:extLst>
              <a:ext uri="{FF2B5EF4-FFF2-40B4-BE49-F238E27FC236}">
                <a16:creationId xmlns:a16="http://schemas.microsoft.com/office/drawing/2014/main" id="{DE414316-3E3D-47BF-99E8-14F41FB0691E}"/>
              </a:ext>
            </a:extLst>
          </p:cNvPr>
          <p:cNvSpPr>
            <a:spLocks noGrp="1"/>
          </p:cNvSpPr>
          <p:nvPr>
            <p:ph sz="half" idx="2"/>
          </p:nvPr>
        </p:nvSpPr>
        <p:spPr/>
        <p:txBody>
          <a:bodyPr>
            <a:normAutofit/>
          </a:bodyPr>
          <a:lstStyle/>
          <a:p>
            <a:pPr marL="0" indent="0">
              <a:buNone/>
            </a:pPr>
            <a:r>
              <a:rPr lang="en-US" dirty="0"/>
              <a:t>Or we just throw away “enough” data </a:t>
            </a:r>
            <a:br>
              <a:rPr lang="en-US" dirty="0"/>
            </a:br>
            <a:r>
              <a:rPr lang="en-US" dirty="0"/>
              <a:t>to remove the bias of the initial transient</a:t>
            </a:r>
          </a:p>
          <a:p>
            <a:pPr marL="0" indent="0">
              <a:buNone/>
            </a:pPr>
            <a:endParaRPr lang="en-US" dirty="0"/>
          </a:p>
          <a:p>
            <a:pPr marL="0" indent="0">
              <a:buNone/>
            </a:pPr>
            <a:r>
              <a:rPr lang="en-US" dirty="0"/>
              <a:t>This is the Warm-up Period we use in Simio</a:t>
            </a:r>
          </a:p>
          <a:p>
            <a:pPr marL="0" indent="0">
              <a:buNone/>
            </a:pPr>
            <a:endParaRPr lang="en-US" dirty="0"/>
          </a:p>
          <a:p>
            <a:pPr marL="0" indent="0">
              <a:buNone/>
            </a:pPr>
            <a:r>
              <a:rPr lang="en-US" dirty="0"/>
              <a:t>Picking “enough” is not well-defined, </a:t>
            </a:r>
            <a:br>
              <a:rPr lang="en-US" dirty="0"/>
            </a:br>
            <a:r>
              <a:rPr lang="en-US" dirty="0"/>
              <a:t>but plotting the data is a good start</a:t>
            </a:r>
          </a:p>
          <a:p>
            <a:pPr marL="0" indent="0">
              <a:buNone/>
            </a:pPr>
            <a:endParaRPr lang="en-US" dirty="0"/>
          </a:p>
          <a:p>
            <a:pPr marL="0" indent="0">
              <a:buNone/>
            </a:pPr>
            <a:r>
              <a:rPr lang="en-US" dirty="0"/>
              <a:t>If that works, use independent replications</a:t>
            </a:r>
          </a:p>
        </p:txBody>
      </p:sp>
      <p:sp>
        <p:nvSpPr>
          <p:cNvPr id="5" name="Slide Number Placeholder 4">
            <a:extLst>
              <a:ext uri="{FF2B5EF4-FFF2-40B4-BE49-F238E27FC236}">
                <a16:creationId xmlns:a16="http://schemas.microsoft.com/office/drawing/2014/main" id="{E530B1EF-A872-4FC0-89F0-B1A59C5090BB}"/>
              </a:ext>
            </a:extLst>
          </p:cNvPr>
          <p:cNvSpPr>
            <a:spLocks noGrp="1"/>
          </p:cNvSpPr>
          <p:nvPr>
            <p:ph type="sldNum" sz="quarter" idx="12"/>
          </p:nvPr>
        </p:nvSpPr>
        <p:spPr/>
        <p:txBody>
          <a:bodyPr/>
          <a:lstStyle/>
          <a:p>
            <a:fld id="{474E2427-8788-484D-A54B-CA5B3637160B}" type="slidenum">
              <a:rPr lang="en-US" smtClean="0"/>
              <a:t>31</a:t>
            </a:fld>
            <a:endParaRPr lang="en-US"/>
          </a:p>
        </p:txBody>
      </p:sp>
      <p:pic>
        <p:nvPicPr>
          <p:cNvPr id="6" name="Content Placeholder 6">
            <a:extLst>
              <a:ext uri="{FF2B5EF4-FFF2-40B4-BE49-F238E27FC236}">
                <a16:creationId xmlns:a16="http://schemas.microsoft.com/office/drawing/2014/main" id="{E1150490-328A-4445-82A5-41ECB4A4A85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3192532"/>
            <a:ext cx="2743200" cy="1827074"/>
          </a:xfrm>
        </p:spPr>
      </p:pic>
      <p:cxnSp>
        <p:nvCxnSpPr>
          <p:cNvPr id="8" name="Straight Connector 7">
            <a:extLst>
              <a:ext uri="{FF2B5EF4-FFF2-40B4-BE49-F238E27FC236}">
                <a16:creationId xmlns:a16="http://schemas.microsoft.com/office/drawing/2014/main" id="{2EF3489F-0B80-4CB5-A56E-7642004301CE}"/>
              </a:ext>
            </a:extLst>
          </p:cNvPr>
          <p:cNvCxnSpPr/>
          <p:nvPr/>
        </p:nvCxnSpPr>
        <p:spPr>
          <a:xfrm>
            <a:off x="2020784" y="2523110"/>
            <a:ext cx="0" cy="3158837"/>
          </a:xfrm>
          <a:prstGeom prst="line">
            <a:avLst/>
          </a:prstGeom>
          <a:ln w="1270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382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4E97-4A70-4733-B9C5-D74EE4F3B007}"/>
              </a:ext>
            </a:extLst>
          </p:cNvPr>
          <p:cNvSpPr>
            <a:spLocks noGrp="1"/>
          </p:cNvSpPr>
          <p:nvPr>
            <p:ph type="title"/>
          </p:nvPr>
        </p:nvSpPr>
        <p:spPr/>
        <p:txBody>
          <a:bodyPr/>
          <a:lstStyle/>
          <a:p>
            <a:r>
              <a:rPr lang="en-US" dirty="0"/>
              <a:t>Recall: Within-replication data </a:t>
            </a:r>
            <a:br>
              <a:rPr lang="en-US" dirty="0"/>
            </a:br>
            <a:r>
              <a:rPr lang="en-US" dirty="0"/>
              <a:t>is often </a:t>
            </a:r>
            <a:r>
              <a:rPr lang="en-US" dirty="0">
                <a:solidFill>
                  <a:srgbClr val="FF0000"/>
                </a:solidFill>
              </a:rPr>
              <a:t>not</a:t>
            </a:r>
            <a:r>
              <a:rPr lang="en-US" dirty="0"/>
              <a:t> statistically independent</a:t>
            </a:r>
          </a:p>
        </p:txBody>
      </p:sp>
      <p:sp>
        <p:nvSpPr>
          <p:cNvPr id="4" name="Content Placeholder 3">
            <a:extLst>
              <a:ext uri="{FF2B5EF4-FFF2-40B4-BE49-F238E27FC236}">
                <a16:creationId xmlns:a16="http://schemas.microsoft.com/office/drawing/2014/main" id="{F90541DF-17C1-40EF-BC38-A09D1BBC853F}"/>
              </a:ext>
            </a:extLst>
          </p:cNvPr>
          <p:cNvSpPr>
            <a:spLocks noGrp="1"/>
          </p:cNvSpPr>
          <p:nvPr>
            <p:ph sz="half" idx="2"/>
          </p:nvPr>
        </p:nvSpPr>
        <p:spPr/>
        <p:txBody>
          <a:bodyPr/>
          <a:lstStyle/>
          <a:p>
            <a:pPr marL="0" indent="0">
              <a:buNone/>
            </a:pPr>
            <a:r>
              <a:rPr lang="en-US" dirty="0"/>
              <a:t>Such as autocorrelated sequences</a:t>
            </a:r>
            <a:br>
              <a:rPr lang="en-US" dirty="0"/>
            </a:br>
            <a:r>
              <a:rPr lang="en-US" dirty="0">
                <a:solidFill>
                  <a:schemeClr val="bg1">
                    <a:lumMod val="50000"/>
                  </a:schemeClr>
                </a:solidFill>
              </a:rPr>
              <a:t>Waiting times in a queue</a:t>
            </a:r>
          </a:p>
          <a:p>
            <a:pPr marL="0" indent="0">
              <a:buNone/>
            </a:pPr>
            <a:endParaRPr lang="en-US" dirty="0"/>
          </a:p>
          <a:p>
            <a:pPr marL="0" indent="0">
              <a:buNone/>
            </a:pPr>
            <a:r>
              <a:rPr lang="en-US" dirty="0"/>
              <a:t>If so, then variance estimates are biased</a:t>
            </a:r>
          </a:p>
          <a:p>
            <a:pPr marL="0" indent="0">
              <a:buNone/>
            </a:pPr>
            <a:endParaRPr lang="en-US" dirty="0"/>
          </a:p>
          <a:p>
            <a:pPr marL="0" indent="0">
              <a:buNone/>
            </a:pPr>
            <a:r>
              <a:rPr lang="en-US" dirty="0"/>
              <a:t>Look at autocorrelation and stationarity </a:t>
            </a:r>
            <a:br>
              <a:rPr lang="en-US" dirty="0"/>
            </a:br>
            <a:r>
              <a:rPr lang="en-US" dirty="0"/>
              <a:t>to gauge direction of bias</a:t>
            </a:r>
          </a:p>
        </p:txBody>
      </p:sp>
      <p:sp>
        <p:nvSpPr>
          <p:cNvPr id="5" name="Slide Number Placeholder 4">
            <a:extLst>
              <a:ext uri="{FF2B5EF4-FFF2-40B4-BE49-F238E27FC236}">
                <a16:creationId xmlns:a16="http://schemas.microsoft.com/office/drawing/2014/main" id="{F4A37F10-9DDF-4150-A4BB-D08E3E8E0B65}"/>
              </a:ext>
            </a:extLst>
          </p:cNvPr>
          <p:cNvSpPr>
            <a:spLocks noGrp="1"/>
          </p:cNvSpPr>
          <p:nvPr>
            <p:ph type="sldNum" sz="quarter" idx="12"/>
          </p:nvPr>
        </p:nvSpPr>
        <p:spPr/>
        <p:txBody>
          <a:bodyPr/>
          <a:lstStyle/>
          <a:p>
            <a:fld id="{474E2427-8788-484D-A54B-CA5B3637160B}" type="slidenum">
              <a:rPr lang="en-US" smtClean="0"/>
              <a:t>32</a:t>
            </a:fld>
            <a:endParaRPr lang="en-US"/>
          </a:p>
        </p:txBody>
      </p:sp>
    </p:spTree>
    <p:extLst>
      <p:ext uri="{BB962C8B-B14F-4D97-AF65-F5344CB8AC3E}">
        <p14:creationId xmlns:p14="http://schemas.microsoft.com/office/powerpoint/2010/main" val="3928591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1B3-183C-476B-88D2-F4D6B8CCB7D1}"/>
              </a:ext>
            </a:extLst>
          </p:cNvPr>
          <p:cNvSpPr>
            <a:spLocks noGrp="1"/>
          </p:cNvSpPr>
          <p:nvPr>
            <p:ph type="title"/>
          </p:nvPr>
        </p:nvSpPr>
        <p:spPr/>
        <p:txBody>
          <a:bodyPr/>
          <a:lstStyle/>
          <a:p>
            <a:r>
              <a:rPr lang="en-US" dirty="0"/>
              <a:t>Once we’ve picked enough of a warm-up period, there are two ways we can proceed</a:t>
            </a:r>
          </a:p>
        </p:txBody>
      </p:sp>
      <p:sp>
        <p:nvSpPr>
          <p:cNvPr id="3" name="Content Placeholder 2">
            <a:extLst>
              <a:ext uri="{FF2B5EF4-FFF2-40B4-BE49-F238E27FC236}">
                <a16:creationId xmlns:a16="http://schemas.microsoft.com/office/drawing/2014/main" id="{9500A917-72C3-4B77-8DB1-D8FAC3E4610B}"/>
              </a:ext>
            </a:extLst>
          </p:cNvPr>
          <p:cNvSpPr>
            <a:spLocks noGrp="1"/>
          </p:cNvSpPr>
          <p:nvPr>
            <p:ph sz="half" idx="1"/>
          </p:nvPr>
        </p:nvSpPr>
        <p:spPr/>
        <p:txBody>
          <a:bodyPr/>
          <a:lstStyle/>
          <a:p>
            <a:pPr marL="0" indent="0" algn="r">
              <a:buNone/>
            </a:pPr>
            <a:r>
              <a:rPr lang="en-US" dirty="0"/>
              <a:t>Replication method</a:t>
            </a:r>
            <a:br>
              <a:rPr lang="en-US" dirty="0"/>
            </a:br>
            <a:endParaRPr lang="en-US" dirty="0"/>
          </a:p>
          <a:p>
            <a:pPr marL="0" indent="0" algn="r">
              <a:buNone/>
            </a:pPr>
            <a:r>
              <a:rPr lang="en-US" dirty="0"/>
              <a:t/>
            </a:r>
            <a:br>
              <a:rPr lang="en-US" dirty="0"/>
            </a:br>
            <a:r>
              <a:rPr lang="en-US" dirty="0"/>
              <a:t/>
            </a:r>
            <a:br>
              <a:rPr lang="en-US" dirty="0"/>
            </a:br>
            <a:endParaRPr lang="en-US" dirty="0"/>
          </a:p>
          <a:p>
            <a:pPr marL="0" indent="0" algn="r">
              <a:buNone/>
            </a:pPr>
            <a:endParaRPr lang="en-US" dirty="0"/>
          </a:p>
          <a:p>
            <a:pPr marL="0" indent="0" algn="r">
              <a:buNone/>
            </a:pPr>
            <a:r>
              <a:rPr lang="en-US" dirty="0"/>
              <a:t>Batch means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A02EAAE-07E7-4977-8578-264B1F314F54}"/>
                  </a:ext>
                </a:extLst>
              </p:cNvPr>
              <p:cNvSpPr>
                <a:spLocks noGrp="1"/>
              </p:cNvSpPr>
              <p:nvPr>
                <p:ph sz="half" idx="2"/>
              </p:nvPr>
            </p:nvSpPr>
            <p:spPr/>
            <p:txBody>
              <a:bodyPr/>
              <a:lstStyle/>
              <a:p>
                <a:pPr marL="0" indent="0">
                  <a:buNone/>
                </a:pPr>
                <a:r>
                  <a:rPr lang="en-US" dirty="0"/>
                  <a:t>Run </a:t>
                </a:r>
                <a14:m>
                  <m:oMath xmlns:m="http://schemas.openxmlformats.org/officeDocument/2006/math">
                    <m:r>
                      <a:rPr lang="en-US" b="0" i="1" smtClean="0">
                        <a:latin typeface="Cambria Math" panose="02040503050406030204" pitchFamily="18" charset="0"/>
                      </a:rPr>
                      <m:t>𝑅</m:t>
                    </m:r>
                  </m:oMath>
                </a14:m>
                <a:r>
                  <a:rPr lang="en-US" dirty="0"/>
                  <a:t> replications, warming up each one</a:t>
                </a:r>
                <a:br>
                  <a:rPr lang="en-US" dirty="0"/>
                </a:br>
                <a:r>
                  <a:rPr lang="en-US" dirty="0">
                    <a:solidFill>
                      <a:schemeClr val="bg1">
                        <a:lumMod val="50000"/>
                      </a:schemeClr>
                    </a:solidFill>
                  </a:rPr>
                  <a:t>Throwing away a lot of data may be costly</a:t>
                </a:r>
                <a:r>
                  <a:rPr lang="en-US" dirty="0"/>
                  <a:t/>
                </a:r>
                <a:br>
                  <a:rPr lang="en-US" dirty="0"/>
                </a:br>
                <a:endParaRPr lang="en-US" dirty="0"/>
              </a:p>
              <a:p>
                <a:pPr marL="0" indent="0">
                  <a:buNone/>
                </a:pPr>
                <a:r>
                  <a:rPr lang="en-US" dirty="0"/>
                  <a:t>There’s a bias-variance trade-off for </a:t>
                </a:r>
                <a:br>
                  <a:rPr lang="en-US" dirty="0"/>
                </a:br>
                <a:r>
                  <a:rPr lang="en-US" dirty="0"/>
                  <a:t>deleting less (keeping more) data</a:t>
                </a:r>
                <a:br>
                  <a:rPr lang="en-US" dirty="0"/>
                </a:br>
                <a:r>
                  <a:rPr lang="en-US" dirty="0">
                    <a:solidFill>
                      <a:schemeClr val="bg1">
                        <a:lumMod val="50000"/>
                      </a:schemeClr>
                    </a:solidFill>
                  </a:rPr>
                  <a:t>Greater bias &amp; less variance, for fixed </a:t>
                </a:r>
                <a14:m>
                  <m:oMath xmlns:m="http://schemas.openxmlformats.org/officeDocument/2006/math">
                    <m:r>
                      <a:rPr lang="en-US" b="0" i="1" smtClean="0">
                        <a:solidFill>
                          <a:schemeClr val="bg1">
                            <a:lumMod val="50000"/>
                          </a:schemeClr>
                        </a:solidFill>
                        <a:latin typeface="Cambria Math" panose="02040503050406030204" pitchFamily="18" charset="0"/>
                      </a:rPr>
                      <m:t>𝑛</m:t>
                    </m:r>
                  </m:oMath>
                </a14:m>
                <a:endParaRPr lang="en-US" dirty="0"/>
              </a:p>
              <a:p>
                <a:pPr marL="0" indent="0">
                  <a:buNone/>
                </a:pPr>
                <a:endParaRPr lang="en-US" dirty="0"/>
              </a:p>
              <a:p>
                <a:pPr marL="0" indent="0">
                  <a:buNone/>
                </a:pPr>
                <a:r>
                  <a:rPr lang="en-US" dirty="0"/>
                  <a:t>Run one extra-long replication, warm up once, and split data into batches for analysis</a:t>
                </a:r>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CA02EAAE-07E7-4977-8578-264B1F314F54}"/>
                  </a:ext>
                </a:extLst>
              </p:cNvPr>
              <p:cNvSpPr>
                <a:spLocks noGrp="1" noRot="1" noChangeAspect="1" noMove="1" noResize="1" noEditPoints="1" noAdjustHandles="1" noChangeArrowheads="1" noChangeShapeType="1" noTextEdit="1"/>
              </p:cNvSpPr>
              <p:nvPr>
                <p:ph sz="half" idx="2"/>
              </p:nvPr>
            </p:nvSpPr>
            <p:spPr>
              <a:blipFill>
                <a:blip r:embed="rId3"/>
                <a:stretch>
                  <a:fillRect l="-1750" t="-227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6567B03-690D-4217-A8F6-E57DE0632EA6}"/>
              </a:ext>
            </a:extLst>
          </p:cNvPr>
          <p:cNvSpPr>
            <a:spLocks noGrp="1"/>
          </p:cNvSpPr>
          <p:nvPr>
            <p:ph type="sldNum" sz="quarter" idx="12"/>
          </p:nvPr>
        </p:nvSpPr>
        <p:spPr/>
        <p:txBody>
          <a:bodyPr/>
          <a:lstStyle/>
          <a:p>
            <a:fld id="{474E2427-8788-484D-A54B-CA5B3637160B}" type="slidenum">
              <a:rPr lang="en-US" smtClean="0"/>
              <a:t>33</a:t>
            </a:fld>
            <a:endParaRPr lang="en-US"/>
          </a:p>
        </p:txBody>
      </p:sp>
    </p:spTree>
    <p:extLst>
      <p:ext uri="{BB962C8B-B14F-4D97-AF65-F5344CB8AC3E}">
        <p14:creationId xmlns:p14="http://schemas.microsoft.com/office/powerpoint/2010/main" val="1154351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vs. variance</a:t>
            </a:r>
          </a:p>
        </p:txBody>
      </p:sp>
      <p:sp>
        <p:nvSpPr>
          <p:cNvPr id="5" name="Slide Number Placeholder 4"/>
          <p:cNvSpPr>
            <a:spLocks noGrp="1"/>
          </p:cNvSpPr>
          <p:nvPr>
            <p:ph type="sldNum" sz="quarter" idx="12"/>
          </p:nvPr>
        </p:nvSpPr>
        <p:spPr/>
        <p:txBody>
          <a:bodyPr/>
          <a:lstStyle/>
          <a:p>
            <a:fld id="{474E2427-8788-484D-A54B-CA5B3637160B}" type="slidenum">
              <a:rPr lang="en-US" smtClean="0"/>
              <a:t>34</a:t>
            </a:fld>
            <a:endParaRPr lang="en-US"/>
          </a:p>
        </p:txBody>
      </p:sp>
      <p:pic>
        <p:nvPicPr>
          <p:cNvPr id="2050" name="Picture 2" descr="Visualizing bias and variance tradeoff using a bulls-eye diagram | Download  Scientific Diagram"/>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3001169" y="1335091"/>
            <a:ext cx="6189662"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356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dirty="0"/>
              <a:t>Estimation of Absolute Performance</a:t>
            </a: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Post-exam review &amp; project notes</a:t>
            </a:r>
          </a:p>
          <a:p>
            <a:pPr marL="0" indent="0">
              <a:buNone/>
            </a:pPr>
            <a:endParaRPr lang="en-US" dirty="0"/>
          </a:p>
          <a:p>
            <a:pPr marL="0" indent="0">
              <a:buNone/>
            </a:pPr>
            <a:r>
              <a:rPr lang="en-US" dirty="0"/>
              <a:t>Variability of simulation output</a:t>
            </a:r>
          </a:p>
          <a:p>
            <a:pPr marL="0" indent="0">
              <a:buNone/>
            </a:pPr>
            <a:endParaRPr lang="en-US" dirty="0"/>
          </a:p>
          <a:p>
            <a:pPr marL="0" indent="0">
              <a:buNone/>
            </a:pPr>
            <a:r>
              <a:rPr lang="en-US" dirty="0"/>
              <a:t>Terminating vs. non-terminating simulations</a:t>
            </a:r>
          </a:p>
          <a:p>
            <a:pPr marL="0" indent="0">
              <a:buNone/>
            </a:pPr>
            <a:endParaRPr lang="en-US" dirty="0"/>
          </a:p>
          <a:p>
            <a:pPr marL="0" indent="0">
              <a:buNone/>
            </a:pPr>
            <a:r>
              <a:rPr lang="en-US" dirty="0"/>
              <a:t>Simulation analysis for both types </a:t>
            </a:r>
            <a:r>
              <a:rPr lang="en-US" b="0" i="0" dirty="0">
                <a:effectLst/>
                <a:latin typeface="Segoe UI Symbol" panose="020B0502040204020203" pitchFamily="34" charset="0"/>
              </a:rPr>
              <a:t>⮥</a:t>
            </a: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35</a:t>
            </a:fld>
            <a:endParaRPr lang="en-US"/>
          </a:p>
        </p:txBody>
      </p:sp>
    </p:spTree>
    <p:extLst>
      <p:ext uri="{BB962C8B-B14F-4D97-AF65-F5344CB8AC3E}">
        <p14:creationId xmlns:p14="http://schemas.microsoft.com/office/powerpoint/2010/main" val="1711235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spcAft>
                <a:spcPts val="1200"/>
              </a:spcAft>
              <a:buFont typeface="+mj-lt"/>
              <a:buAutoNum type="arabicPeriod"/>
            </a:pPr>
            <a:r>
              <a:rPr lang="en-US" dirty="0"/>
              <a:t>Compute point estimates of simulation response variables and set bounds on their error</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Differentiate between terminating and steady-state models</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Perform output analysis on a single simulation model</a:t>
            </a:r>
          </a:p>
          <a:p>
            <a:pPr marL="514350" indent="-514350">
              <a:spcAft>
                <a:spcPts val="1200"/>
              </a:spcAft>
              <a:buFont typeface="+mj-lt"/>
              <a:buAutoNum type="arabicPeriod"/>
            </a:pPr>
            <a:endParaRPr lang="en-US" dirty="0"/>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36</a:t>
            </a:fld>
            <a:endParaRPr lang="en-US"/>
          </a:p>
        </p:txBody>
      </p:sp>
    </p:spTree>
    <p:extLst>
      <p:ext uri="{BB962C8B-B14F-4D97-AF65-F5344CB8AC3E}">
        <p14:creationId xmlns:p14="http://schemas.microsoft.com/office/powerpoint/2010/main" val="3532118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44A-F50F-4AEA-9802-C069FDA24CB5}"/>
              </a:ext>
            </a:extLst>
          </p:cNvPr>
          <p:cNvSpPr>
            <a:spLocks noGrp="1"/>
          </p:cNvSpPr>
          <p:nvPr>
            <p:ph type="title"/>
          </p:nvPr>
        </p:nvSpPr>
        <p:spPr/>
        <p:txBody>
          <a:bodyPr>
            <a:normAutofit fontScale="90000"/>
          </a:bodyPr>
          <a:lstStyle/>
          <a:p>
            <a:r>
              <a:rPr lang="en-US" dirty="0">
                <a:solidFill>
                  <a:schemeClr val="bg1">
                    <a:lumMod val="50000"/>
                  </a:schemeClr>
                </a:solidFill>
              </a:rPr>
              <a:t>Learning outcomes: </a:t>
            </a:r>
            <a:r>
              <a:rPr lang="en-US" dirty="0"/>
              <a:t>At the end of </a:t>
            </a:r>
            <a:br>
              <a:rPr lang="en-US" dirty="0"/>
            </a:br>
            <a:r>
              <a:rPr lang="en-US" dirty="0"/>
              <a:t>this course, students will be able to:</a:t>
            </a:r>
            <a:br>
              <a:rPr lang="en-US" dirty="0"/>
            </a:br>
            <a:endParaRPr lang="en-US" dirty="0"/>
          </a:p>
        </p:txBody>
      </p:sp>
      <p:sp>
        <p:nvSpPr>
          <p:cNvPr id="3" name="Content Placeholder 2">
            <a:extLst>
              <a:ext uri="{FF2B5EF4-FFF2-40B4-BE49-F238E27FC236}">
                <a16:creationId xmlns:a16="http://schemas.microsoft.com/office/drawing/2014/main" id="{F16181BD-CF00-40B6-9E6B-CF23B254CEF3}"/>
              </a:ext>
            </a:extLst>
          </p:cNvPr>
          <p:cNvSpPr>
            <a:spLocks noGrp="1"/>
          </p:cNvSpPr>
          <p:nvPr>
            <p:ph idx="1"/>
          </p:nvPr>
        </p:nvSpPr>
        <p:spPr>
          <a:xfrm>
            <a:off x="838200" y="1825624"/>
            <a:ext cx="10515600" cy="4545195"/>
          </a:xfrm>
        </p:spPr>
        <p:txBody>
          <a:bodyPr>
            <a:normAutofit/>
          </a:bodyPr>
          <a:lstStyle/>
          <a:p>
            <a:pPr marL="0" indent="0">
              <a:buNone/>
            </a:pPr>
            <a:r>
              <a:rPr lang="en-US" sz="2400" dirty="0"/>
              <a:t>LO 1. </a:t>
            </a:r>
            <a:r>
              <a:rPr lang="en-US" sz="2400" dirty="0">
                <a:solidFill>
                  <a:srgbClr val="0070C0"/>
                </a:solidFill>
              </a:rPr>
              <a:t>Construct or modify a simulation model </a:t>
            </a:r>
            <a:r>
              <a:rPr lang="en-US" sz="2400" dirty="0"/>
              <a:t>in response to a </a:t>
            </a:r>
            <a:br>
              <a:rPr lang="en-US" sz="2400" dirty="0"/>
            </a:br>
            <a:r>
              <a:rPr lang="en-US" sz="2400" dirty="0"/>
              <a:t>system description using discrete-event simulation methodology. 	 </a:t>
            </a:r>
          </a:p>
          <a:p>
            <a:pPr marL="0" indent="0">
              <a:buNone/>
            </a:pPr>
            <a:r>
              <a:rPr lang="en-US" sz="2400" dirty="0"/>
              <a:t>LO 2. Differentiate between important and trivial </a:t>
            </a:r>
            <a:r>
              <a:rPr lang="en-US" sz="2400" dirty="0">
                <a:solidFill>
                  <a:srgbClr val="0070C0"/>
                </a:solidFill>
              </a:rPr>
              <a:t>sources of </a:t>
            </a:r>
            <a:br>
              <a:rPr lang="en-US" sz="2400" dirty="0">
                <a:solidFill>
                  <a:srgbClr val="0070C0"/>
                </a:solidFill>
              </a:rPr>
            </a:br>
            <a:r>
              <a:rPr lang="en-US" sz="2400" dirty="0">
                <a:solidFill>
                  <a:srgbClr val="0070C0"/>
                </a:solidFill>
              </a:rPr>
              <a:t>randomness or variability </a:t>
            </a:r>
            <a:r>
              <a:rPr lang="en-US" sz="2400" dirty="0"/>
              <a:t>in real-world processes.</a:t>
            </a:r>
          </a:p>
          <a:p>
            <a:pPr marL="0" indent="0">
              <a:buNone/>
            </a:pPr>
            <a:r>
              <a:rPr lang="en-US" sz="2400" dirty="0"/>
              <a:t>LO 3. Describe the </a:t>
            </a:r>
            <a:r>
              <a:rPr lang="en-US" sz="2400" dirty="0">
                <a:solidFill>
                  <a:srgbClr val="0070C0"/>
                </a:solidFill>
              </a:rPr>
              <a:t>theory</a:t>
            </a:r>
            <a:r>
              <a:rPr lang="en-US" sz="2400" dirty="0"/>
              <a:t> behind popular </a:t>
            </a:r>
            <a:r>
              <a:rPr lang="en-US" sz="2400" dirty="0">
                <a:solidFill>
                  <a:srgbClr val="0070C0"/>
                </a:solidFill>
              </a:rPr>
              <a:t>random variate </a:t>
            </a:r>
            <a:br>
              <a:rPr lang="en-US" sz="2400" dirty="0">
                <a:solidFill>
                  <a:srgbClr val="0070C0"/>
                </a:solidFill>
              </a:rPr>
            </a:br>
            <a:r>
              <a:rPr lang="en-US" sz="2400" dirty="0">
                <a:solidFill>
                  <a:srgbClr val="0070C0"/>
                </a:solidFill>
              </a:rPr>
              <a:t>generation techniques </a:t>
            </a:r>
            <a:r>
              <a:rPr lang="en-US" sz="2400" dirty="0"/>
              <a:t>and understand how they are </a:t>
            </a:r>
            <a:br>
              <a:rPr lang="en-US" sz="2400" dirty="0"/>
            </a:br>
            <a:r>
              <a:rPr lang="en-US" sz="2400" dirty="0"/>
              <a:t>implemented in computer simulation.</a:t>
            </a:r>
          </a:p>
          <a:p>
            <a:pPr marL="0" indent="0">
              <a:buNone/>
            </a:pPr>
            <a:r>
              <a:rPr lang="en-US" sz="2400" dirty="0"/>
              <a:t>LO 4. Analyze the output of a computer simulation </a:t>
            </a:r>
            <a:r>
              <a:rPr lang="en-US" sz="2400" dirty="0">
                <a:solidFill>
                  <a:srgbClr val="0070C0"/>
                </a:solidFill>
              </a:rPr>
              <a:t>to </a:t>
            </a:r>
            <a:br>
              <a:rPr lang="en-US" sz="2400" dirty="0">
                <a:solidFill>
                  <a:srgbClr val="0070C0"/>
                </a:solidFill>
              </a:rPr>
            </a:br>
            <a:r>
              <a:rPr lang="en-US" sz="2400" dirty="0">
                <a:solidFill>
                  <a:srgbClr val="0070C0"/>
                </a:solidFill>
              </a:rPr>
              <a:t>estimate system performance </a:t>
            </a:r>
            <a:r>
              <a:rPr lang="en-US" sz="2400" dirty="0"/>
              <a:t>parameters.</a:t>
            </a:r>
          </a:p>
          <a:p>
            <a:pPr marL="0" indent="0">
              <a:buNone/>
            </a:pPr>
            <a:r>
              <a:rPr lang="en-US" sz="2400" dirty="0"/>
              <a:t>LO 5. </a:t>
            </a:r>
            <a:r>
              <a:rPr lang="en-US" sz="2400" dirty="0">
                <a:solidFill>
                  <a:srgbClr val="0070C0"/>
                </a:solidFill>
              </a:rPr>
              <a:t>Evaluate alternative system designs </a:t>
            </a:r>
            <a:r>
              <a:rPr lang="en-US" sz="2400" dirty="0"/>
              <a:t>using simulation.</a:t>
            </a:r>
          </a:p>
          <a:p>
            <a:pPr marL="0" indent="0">
              <a:buNone/>
            </a:pPr>
            <a:r>
              <a:rPr lang="en-US" sz="2400" dirty="0"/>
              <a:t>LO 6. Carry out the process of model </a:t>
            </a:r>
            <a:r>
              <a:rPr lang="en-US" sz="2400" dirty="0">
                <a:solidFill>
                  <a:srgbClr val="0070C0"/>
                </a:solidFill>
              </a:rPr>
              <a:t>verification and validation</a:t>
            </a:r>
            <a:r>
              <a:rPr lang="en-US" sz="2400" dirty="0"/>
              <a:t>.</a:t>
            </a:r>
          </a:p>
        </p:txBody>
      </p:sp>
      <p:sp>
        <p:nvSpPr>
          <p:cNvPr id="4" name="Slide Number Placeholder 3">
            <a:extLst>
              <a:ext uri="{FF2B5EF4-FFF2-40B4-BE49-F238E27FC236}">
                <a16:creationId xmlns:a16="http://schemas.microsoft.com/office/drawing/2014/main" id="{917BCEF3-B81F-4AF2-BA8A-11B2F1966CB6}"/>
              </a:ext>
            </a:extLst>
          </p:cNvPr>
          <p:cNvSpPr>
            <a:spLocks noGrp="1"/>
          </p:cNvSpPr>
          <p:nvPr>
            <p:ph type="sldNum" sz="quarter" idx="12"/>
          </p:nvPr>
        </p:nvSpPr>
        <p:spPr/>
        <p:txBody>
          <a:bodyPr/>
          <a:lstStyle/>
          <a:p>
            <a:fld id="{474E2427-8788-484D-A54B-CA5B3637160B}" type="slidenum">
              <a:rPr lang="en-US" smtClean="0"/>
              <a:t>37</a:t>
            </a:fld>
            <a:endParaRPr lang="en-US"/>
          </a:p>
        </p:txBody>
      </p:sp>
    </p:spTree>
    <p:extLst>
      <p:ext uri="{BB962C8B-B14F-4D97-AF65-F5344CB8AC3E}">
        <p14:creationId xmlns:p14="http://schemas.microsoft.com/office/powerpoint/2010/main" val="2125684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931561-6F1D-4940-9499-0560CA447C38}"/>
              </a:ext>
            </a:extLst>
          </p:cNvPr>
          <p:cNvSpPr>
            <a:spLocks noGrp="1"/>
          </p:cNvSpPr>
          <p:nvPr>
            <p:ph type="title"/>
          </p:nvPr>
        </p:nvSpPr>
        <p:spPr/>
        <p:txBody>
          <a:bodyPr/>
          <a:lstStyle/>
          <a:p>
            <a:r>
              <a:rPr lang="en-US" dirty="0"/>
              <a:t>Exam 2 (Midterm)</a:t>
            </a:r>
          </a:p>
        </p:txBody>
      </p:sp>
      <p:sp>
        <p:nvSpPr>
          <p:cNvPr id="4" name="Slide Number Placeholder 3">
            <a:extLst>
              <a:ext uri="{FF2B5EF4-FFF2-40B4-BE49-F238E27FC236}">
                <a16:creationId xmlns:a16="http://schemas.microsoft.com/office/drawing/2014/main" id="{EBC77CCD-6809-4BAA-9F9A-30FD180161AE}"/>
              </a:ext>
            </a:extLst>
          </p:cNvPr>
          <p:cNvSpPr>
            <a:spLocks noGrp="1"/>
          </p:cNvSpPr>
          <p:nvPr>
            <p:ph type="sldNum" sz="quarter" idx="12"/>
          </p:nvPr>
        </p:nvSpPr>
        <p:spPr/>
        <p:txBody>
          <a:bodyPr/>
          <a:lstStyle/>
          <a:p>
            <a:fld id="{474E2427-8788-484D-A54B-CA5B3637160B}" type="slidenum">
              <a:rPr lang="en-US" smtClean="0"/>
              <a:t>4</a:t>
            </a:fld>
            <a:endParaRPr lang="en-US"/>
          </a:p>
        </p:txBody>
      </p:sp>
      <p:sp>
        <p:nvSpPr>
          <p:cNvPr id="6" name="Content Placeholder 5">
            <a:extLst>
              <a:ext uri="{FF2B5EF4-FFF2-40B4-BE49-F238E27FC236}">
                <a16:creationId xmlns:a16="http://schemas.microsoft.com/office/drawing/2014/main" id="{5BB99F12-36BB-EA2F-145D-ED2CC0BBD915}"/>
              </a:ext>
            </a:extLst>
          </p:cNvPr>
          <p:cNvSpPr>
            <a:spLocks noGrp="1"/>
          </p:cNvSpPr>
          <p:nvPr>
            <p:ph sz="half" idx="2"/>
          </p:nvPr>
        </p:nvSpPr>
        <p:spPr/>
        <p:txBody>
          <a:bodyPr/>
          <a:lstStyle/>
          <a:p>
            <a:endParaRPr lang="en-US" dirty="0"/>
          </a:p>
        </p:txBody>
      </p:sp>
      <p:sp>
        <p:nvSpPr>
          <p:cNvPr id="9" name="Content Placeholder 8">
            <a:extLst>
              <a:ext uri="{FF2B5EF4-FFF2-40B4-BE49-F238E27FC236}">
                <a16:creationId xmlns:a16="http://schemas.microsoft.com/office/drawing/2014/main" id="{AED38B6D-64AA-C581-164D-BAC59C14423B}"/>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59515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A3A0-DDAF-4D76-AEF5-3DD7B744DA65}"/>
              </a:ext>
            </a:extLst>
          </p:cNvPr>
          <p:cNvSpPr>
            <a:spLocks noGrp="1"/>
          </p:cNvSpPr>
          <p:nvPr>
            <p:ph type="title"/>
          </p:nvPr>
        </p:nvSpPr>
        <p:spPr/>
        <p:txBody>
          <a:bodyPr/>
          <a:lstStyle/>
          <a:p>
            <a:r>
              <a:rPr lang="en-US" dirty="0"/>
              <a:t>Project notes – general strategies</a:t>
            </a:r>
          </a:p>
        </p:txBody>
      </p:sp>
      <p:sp>
        <p:nvSpPr>
          <p:cNvPr id="3" name="Content Placeholder 2">
            <a:extLst>
              <a:ext uri="{FF2B5EF4-FFF2-40B4-BE49-F238E27FC236}">
                <a16:creationId xmlns:a16="http://schemas.microsoft.com/office/drawing/2014/main" id="{307978F8-6E43-4D2B-9BDC-4C56E2A5485E}"/>
              </a:ext>
            </a:extLst>
          </p:cNvPr>
          <p:cNvSpPr>
            <a:spLocks noGrp="1"/>
          </p:cNvSpPr>
          <p:nvPr>
            <p:ph idx="1"/>
          </p:nvPr>
        </p:nvSpPr>
        <p:spPr>
          <a:xfrm>
            <a:off x="4038600" y="1825624"/>
            <a:ext cx="7315200" cy="4891060"/>
          </a:xfrm>
        </p:spPr>
        <p:txBody>
          <a:bodyPr>
            <a:normAutofit/>
          </a:bodyPr>
          <a:lstStyle/>
          <a:p>
            <a:pPr marL="0" indent="0">
              <a:buNone/>
            </a:pPr>
            <a:r>
              <a:rPr lang="en-US" dirty="0"/>
              <a:t>Ask questions if puzzled or stuck, esp. if you know what you want to do, but not how to do</a:t>
            </a:r>
          </a:p>
          <a:p>
            <a:pPr marL="0" indent="0">
              <a:buNone/>
            </a:pPr>
            <a:endParaRPr lang="en-US" dirty="0"/>
          </a:p>
          <a:p>
            <a:pPr marL="0" indent="0">
              <a:buNone/>
            </a:pPr>
            <a:r>
              <a:rPr lang="en-US" dirty="0"/>
              <a:t>Model a single base first, make it work, then copy-paste-edit the other 3</a:t>
            </a:r>
          </a:p>
          <a:p>
            <a:pPr marL="0" indent="0">
              <a:buNone/>
            </a:pPr>
            <a:endParaRPr lang="en-US" dirty="0"/>
          </a:p>
          <a:p>
            <a:pPr marL="0" indent="0">
              <a:buNone/>
            </a:pPr>
            <a:r>
              <a:rPr lang="en-US" dirty="0"/>
              <a:t>Design flexibility in at the beginning, like data structures, Properties as controls, and so on</a:t>
            </a:r>
          </a:p>
          <a:p>
            <a:pPr marL="0" indent="0">
              <a:buNone/>
            </a:pPr>
            <a:endParaRPr lang="en-US" dirty="0"/>
          </a:p>
          <a:p>
            <a:pPr marL="0" indent="0">
              <a:buNone/>
            </a:pPr>
            <a:r>
              <a:rPr lang="en-US" dirty="0"/>
              <a:t>Follow the instructions &amp; hints!</a:t>
            </a:r>
          </a:p>
        </p:txBody>
      </p:sp>
      <p:sp>
        <p:nvSpPr>
          <p:cNvPr id="4" name="Slide Number Placeholder 3">
            <a:extLst>
              <a:ext uri="{FF2B5EF4-FFF2-40B4-BE49-F238E27FC236}">
                <a16:creationId xmlns:a16="http://schemas.microsoft.com/office/drawing/2014/main" id="{2F6811B2-E175-47B9-8CD4-35E4372D0E95}"/>
              </a:ext>
            </a:extLst>
          </p:cNvPr>
          <p:cNvSpPr>
            <a:spLocks noGrp="1"/>
          </p:cNvSpPr>
          <p:nvPr>
            <p:ph type="sldNum" sz="quarter" idx="12"/>
          </p:nvPr>
        </p:nvSpPr>
        <p:spPr/>
        <p:txBody>
          <a:bodyPr/>
          <a:lstStyle/>
          <a:p>
            <a:fld id="{474E2427-8788-484D-A54B-CA5B3637160B}" type="slidenum">
              <a:rPr lang="en-US" smtClean="0"/>
              <a:t>5</a:t>
            </a:fld>
            <a:endParaRPr lang="en-US"/>
          </a:p>
        </p:txBody>
      </p:sp>
    </p:spTree>
    <p:extLst>
      <p:ext uri="{BB962C8B-B14F-4D97-AF65-F5344CB8AC3E}">
        <p14:creationId xmlns:p14="http://schemas.microsoft.com/office/powerpoint/2010/main" val="137060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BD6A-7923-4879-8107-5D5860514092}"/>
              </a:ext>
            </a:extLst>
          </p:cNvPr>
          <p:cNvSpPr>
            <a:spLocks noGrp="1"/>
          </p:cNvSpPr>
          <p:nvPr>
            <p:ph type="title"/>
          </p:nvPr>
        </p:nvSpPr>
        <p:spPr/>
        <p:txBody>
          <a:bodyPr/>
          <a:lstStyle/>
          <a:p>
            <a:r>
              <a:rPr lang="en-US" dirty="0"/>
              <a:t>Project notes – helpful suggestions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9D0CA-1458-417A-90D7-77AC604F3FAE}"/>
                  </a:ext>
                </a:extLst>
              </p:cNvPr>
              <p:cNvSpPr>
                <a:spLocks noGrp="1"/>
              </p:cNvSpPr>
              <p:nvPr>
                <p:ph idx="1"/>
              </p:nvPr>
            </p:nvSpPr>
            <p:spPr/>
            <p:txBody>
              <a:bodyPr>
                <a:normAutofit/>
              </a:bodyPr>
              <a:lstStyle/>
              <a:p>
                <a:pPr marL="0" indent="0">
                  <a:buNone/>
                </a:pPr>
                <a:r>
                  <a:rPr lang="en-US" dirty="0"/>
                  <a:t>Model depot/base mx as servers with </a:t>
                </a:r>
                <a14:m>
                  <m:oMath xmlns:m="http://schemas.openxmlformats.org/officeDocument/2006/math">
                    <m:r>
                      <a:rPr lang="en-US" b="0" i="1" smtClean="0">
                        <a:latin typeface="Cambria Math" panose="02040503050406030204" pitchFamily="18" charset="0"/>
                      </a:rPr>
                      <m:t>∞</m:t>
                    </m:r>
                  </m:oMath>
                </a14:m>
                <a:r>
                  <a:rPr lang="en-US" b="0" dirty="0"/>
                  <a:t> cap.</a:t>
                </a:r>
              </a:p>
              <a:p>
                <a:pPr marL="0" indent="0">
                  <a:buNone/>
                </a:pPr>
                <a:endParaRPr lang="en-US" dirty="0"/>
              </a:p>
              <a:p>
                <a:pPr marL="0" indent="0">
                  <a:buNone/>
                </a:pPr>
                <a:r>
                  <a:rPr lang="en-US" b="0" dirty="0"/>
                  <a:t>Model spares with a matrix data structure</a:t>
                </a:r>
              </a:p>
              <a:p>
                <a:pPr marL="0" indent="0">
                  <a:buNone/>
                </a:pPr>
                <a:endParaRPr lang="en-US" dirty="0"/>
              </a:p>
              <a:p>
                <a:pPr marL="0" indent="0">
                  <a:buNone/>
                </a:pPr>
                <a:r>
                  <a:rPr lang="en-US" b="0" dirty="0"/>
                  <a:t>If spare not available, send a Copy to depot</a:t>
                </a:r>
                <a:br>
                  <a:rPr lang="en-US" b="0" dirty="0"/>
                </a:br>
                <a:r>
                  <a:rPr lang="en-US" b="0" dirty="0">
                    <a:solidFill>
                      <a:schemeClr val="bg1">
                        <a:lumMod val="50000"/>
                      </a:schemeClr>
                    </a:solidFill>
                  </a:rPr>
                  <a:t>See slide notes for more details</a:t>
                </a:r>
              </a:p>
              <a:p>
                <a:pPr marL="0" indent="0">
                  <a:buNone/>
                </a:pPr>
                <a:endParaRPr lang="en-US" dirty="0"/>
              </a:p>
              <a:p>
                <a:pPr marL="0" indent="0">
                  <a:buNone/>
                </a:pPr>
                <a:r>
                  <a:rPr lang="en-US" b="0" dirty="0"/>
                  <a:t>Induction rate &amp; TAT are minimum experiment controls—you’ll likely have more!</a:t>
                </a:r>
              </a:p>
            </p:txBody>
          </p:sp>
        </mc:Choice>
        <mc:Fallback xmlns="">
          <p:sp>
            <p:nvSpPr>
              <p:cNvPr id="3" name="Content Placeholder 2">
                <a:extLst>
                  <a:ext uri="{FF2B5EF4-FFF2-40B4-BE49-F238E27FC236}">
                    <a16:creationId xmlns:a16="http://schemas.microsoft.com/office/drawing/2014/main" id="{2D89D0CA-1458-417A-90D7-77AC604F3FAE}"/>
                  </a:ext>
                </a:extLst>
              </p:cNvPr>
              <p:cNvSpPr>
                <a:spLocks noGrp="1" noRot="1" noChangeAspect="1" noMove="1" noResize="1" noEditPoints="1" noAdjustHandles="1" noChangeArrowheads="1" noChangeShapeType="1" noTextEdit="1"/>
              </p:cNvSpPr>
              <p:nvPr>
                <p:ph idx="1"/>
              </p:nvPr>
            </p:nvSpPr>
            <p:spPr>
              <a:blipFill>
                <a:blip r:embed="rId3"/>
                <a:stretch>
                  <a:fillRect l="-1750" t="-2279" r="-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442B2D-3A60-4918-B1C6-C04D8535D8B3}"/>
              </a:ext>
            </a:extLst>
          </p:cNvPr>
          <p:cNvSpPr>
            <a:spLocks noGrp="1"/>
          </p:cNvSpPr>
          <p:nvPr>
            <p:ph type="sldNum" sz="quarter" idx="12"/>
          </p:nvPr>
        </p:nvSpPr>
        <p:spPr/>
        <p:txBody>
          <a:bodyPr/>
          <a:lstStyle/>
          <a:p>
            <a:fld id="{474E2427-8788-484D-A54B-CA5B3637160B}" type="slidenum">
              <a:rPr lang="en-US" smtClean="0"/>
              <a:t>6</a:t>
            </a:fld>
            <a:endParaRPr lang="en-US"/>
          </a:p>
        </p:txBody>
      </p:sp>
    </p:spTree>
    <p:extLst>
      <p:ext uri="{BB962C8B-B14F-4D97-AF65-F5344CB8AC3E}">
        <p14:creationId xmlns:p14="http://schemas.microsoft.com/office/powerpoint/2010/main" val="70349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97B7-719E-4E9A-85FE-721EC644D11D}"/>
              </a:ext>
            </a:extLst>
          </p:cNvPr>
          <p:cNvSpPr>
            <a:spLocks noGrp="1"/>
          </p:cNvSpPr>
          <p:nvPr>
            <p:ph type="title"/>
          </p:nvPr>
        </p:nvSpPr>
        <p:spPr/>
        <p:txBody>
          <a:bodyPr/>
          <a:lstStyle/>
          <a:p>
            <a:r>
              <a:rPr lang="en-US" dirty="0"/>
              <a:t>Project notes – presentations</a:t>
            </a:r>
          </a:p>
        </p:txBody>
      </p:sp>
      <p:sp>
        <p:nvSpPr>
          <p:cNvPr id="3" name="Content Placeholder 2">
            <a:extLst>
              <a:ext uri="{FF2B5EF4-FFF2-40B4-BE49-F238E27FC236}">
                <a16:creationId xmlns:a16="http://schemas.microsoft.com/office/drawing/2014/main" id="{0FD95953-3E85-4D66-B04E-5CCFA1D256A5}"/>
              </a:ext>
            </a:extLst>
          </p:cNvPr>
          <p:cNvSpPr>
            <a:spLocks noGrp="1"/>
          </p:cNvSpPr>
          <p:nvPr>
            <p:ph idx="1"/>
          </p:nvPr>
        </p:nvSpPr>
        <p:spPr>
          <a:xfrm>
            <a:off x="4038600" y="1825624"/>
            <a:ext cx="7315200" cy="4807932"/>
          </a:xfrm>
        </p:spPr>
        <p:txBody>
          <a:bodyPr>
            <a:normAutofit/>
          </a:bodyPr>
          <a:lstStyle/>
          <a:p>
            <a:pPr marL="0" indent="0">
              <a:buNone/>
            </a:pPr>
            <a:r>
              <a:rPr lang="en-US" dirty="0"/>
              <a:t>Brief as if to a decision maker, not a teacher</a:t>
            </a:r>
          </a:p>
          <a:p>
            <a:pPr marL="0" indent="0">
              <a:buNone/>
            </a:pPr>
            <a:endParaRPr lang="en-US" dirty="0"/>
          </a:p>
          <a:p>
            <a:pPr marL="0" indent="0">
              <a:buNone/>
            </a:pPr>
            <a:r>
              <a:rPr lang="en-US" dirty="0"/>
              <a:t>Everyone is doing the same project; </a:t>
            </a:r>
            <a:br>
              <a:rPr lang="en-US" dirty="0"/>
            </a:br>
            <a:r>
              <a:rPr lang="en-US" dirty="0"/>
              <a:t>can you make yours interesting?</a:t>
            </a:r>
          </a:p>
          <a:p>
            <a:pPr marL="0" indent="0">
              <a:buNone/>
            </a:pPr>
            <a:endParaRPr lang="en-US" dirty="0"/>
          </a:p>
          <a:p>
            <a:pPr marL="0" indent="0">
              <a:buNone/>
            </a:pPr>
            <a:r>
              <a:rPr lang="en-US" dirty="0"/>
              <a:t>Not everything in your report will fit in the allotted 15 minutes; triage!</a:t>
            </a:r>
          </a:p>
          <a:p>
            <a:pPr marL="0" indent="0">
              <a:buNone/>
            </a:pPr>
            <a:endParaRPr lang="en-US" dirty="0"/>
          </a:p>
          <a:p>
            <a:pPr marL="0" indent="0">
              <a:buNone/>
            </a:pPr>
            <a:r>
              <a:rPr lang="en-US" dirty="0"/>
              <a:t>Not everyone has to present, but everyone has to contribute ~equally; see Team Evals</a:t>
            </a:r>
          </a:p>
        </p:txBody>
      </p:sp>
      <p:sp>
        <p:nvSpPr>
          <p:cNvPr id="4" name="Slide Number Placeholder 3">
            <a:extLst>
              <a:ext uri="{FF2B5EF4-FFF2-40B4-BE49-F238E27FC236}">
                <a16:creationId xmlns:a16="http://schemas.microsoft.com/office/drawing/2014/main" id="{CCBAFFB6-AD1F-4A7A-B444-15CED80B2058}"/>
              </a:ext>
            </a:extLst>
          </p:cNvPr>
          <p:cNvSpPr>
            <a:spLocks noGrp="1"/>
          </p:cNvSpPr>
          <p:nvPr>
            <p:ph type="sldNum" sz="quarter" idx="12"/>
          </p:nvPr>
        </p:nvSpPr>
        <p:spPr/>
        <p:txBody>
          <a:bodyPr/>
          <a:lstStyle/>
          <a:p>
            <a:fld id="{474E2427-8788-484D-A54B-CA5B3637160B}" type="slidenum">
              <a:rPr lang="en-US" smtClean="0"/>
              <a:t>7</a:t>
            </a:fld>
            <a:endParaRPr lang="en-US"/>
          </a:p>
        </p:txBody>
      </p:sp>
    </p:spTree>
    <p:extLst>
      <p:ext uri="{BB962C8B-B14F-4D97-AF65-F5344CB8AC3E}">
        <p14:creationId xmlns:p14="http://schemas.microsoft.com/office/powerpoint/2010/main" val="240570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dirty="0">
                <a:solidFill>
                  <a:schemeClr val="bg1">
                    <a:lumMod val="50000"/>
                  </a:schemeClr>
                </a:solidFill>
              </a:rPr>
              <a:t>Estimation of Absolute Performance</a:t>
            </a: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Post-exam review &amp; project notes</a:t>
            </a:r>
          </a:p>
          <a:p>
            <a:pPr marL="0" indent="0">
              <a:buNone/>
            </a:pPr>
            <a:endParaRPr lang="en-US" dirty="0"/>
          </a:p>
          <a:p>
            <a:pPr marL="0" indent="0">
              <a:buNone/>
            </a:pPr>
            <a:r>
              <a:rPr lang="en-US" dirty="0"/>
              <a:t>Variability of simulation output</a:t>
            </a:r>
          </a:p>
          <a:p>
            <a:pPr marL="0" indent="0">
              <a:buNone/>
            </a:pPr>
            <a:endParaRPr lang="en-US" dirty="0"/>
          </a:p>
          <a:p>
            <a:pPr marL="0" indent="0">
              <a:buNone/>
            </a:pPr>
            <a:r>
              <a:rPr lang="en-US" dirty="0">
                <a:solidFill>
                  <a:schemeClr val="bg1">
                    <a:lumMod val="50000"/>
                  </a:schemeClr>
                </a:solidFill>
              </a:rPr>
              <a:t>Terminating vs. non-terminating simulations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Simulation analysis for both types </a:t>
            </a:r>
            <a:r>
              <a:rPr lang="en-US" b="0" i="0" dirty="0">
                <a:solidFill>
                  <a:schemeClr val="bg1">
                    <a:lumMod val="50000"/>
                  </a:schemeClr>
                </a:solidFill>
                <a:effectLst/>
                <a:latin typeface="Segoe UI Symbol" panose="020B0502040204020203" pitchFamily="34" charset="0"/>
              </a:rPr>
              <a:t>⮥</a:t>
            </a:r>
            <a:endParaRPr lang="en-US" dirty="0">
              <a:solidFill>
                <a:schemeClr val="bg1">
                  <a:lumMod val="50000"/>
                </a:schemeClr>
              </a:solidFill>
            </a:endParaRP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8</a:t>
            </a:fld>
            <a:endParaRPr lang="en-US"/>
          </a:p>
        </p:txBody>
      </p:sp>
    </p:spTree>
    <p:extLst>
      <p:ext uri="{BB962C8B-B14F-4D97-AF65-F5344CB8AC3E}">
        <p14:creationId xmlns:p14="http://schemas.microsoft.com/office/powerpoint/2010/main" val="385907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8C60-3361-4F6A-B5A0-9815B5483E72}"/>
              </a:ext>
            </a:extLst>
          </p:cNvPr>
          <p:cNvSpPr>
            <a:spLocks noGrp="1"/>
          </p:cNvSpPr>
          <p:nvPr>
            <p:ph type="title"/>
          </p:nvPr>
        </p:nvSpPr>
        <p:spPr/>
        <p:txBody>
          <a:bodyPr/>
          <a:lstStyle/>
          <a:p>
            <a:r>
              <a:rPr lang="en-US" dirty="0"/>
              <a:t>Remember: a simulation model can be viewed as an input-output transformation</a:t>
            </a:r>
          </a:p>
        </p:txBody>
      </p:sp>
      <p:sp>
        <p:nvSpPr>
          <p:cNvPr id="8" name="Content Placeholder 7">
            <a:extLst>
              <a:ext uri="{FF2B5EF4-FFF2-40B4-BE49-F238E27FC236}">
                <a16:creationId xmlns:a16="http://schemas.microsoft.com/office/drawing/2014/main" id="{FFA27EC0-BF87-4E1D-A8E9-0AD3BD7E2E8B}"/>
              </a:ext>
            </a:extLst>
          </p:cNvPr>
          <p:cNvSpPr>
            <a:spLocks noGrp="1"/>
          </p:cNvSpPr>
          <p:nvPr>
            <p:ph sz="half" idx="1"/>
          </p:nvPr>
        </p:nvSpPr>
        <p:spPr>
          <a:xfrm>
            <a:off x="838200" y="1825625"/>
            <a:ext cx="2171007" cy="4560184"/>
          </a:xfrm>
        </p:spPr>
        <p:txBody>
          <a:bodyPr/>
          <a:lstStyle/>
          <a:p>
            <a:pPr marL="0" indent="0" algn="r">
              <a:buNone/>
            </a:pPr>
            <a:r>
              <a:rPr lang="en-US" dirty="0">
                <a:solidFill>
                  <a:schemeClr val="bg1">
                    <a:lumMod val="50000"/>
                  </a:schemeClr>
                </a:solidFill>
              </a:rPr>
              <a:t>From L13 </a:t>
            </a:r>
            <a:br>
              <a:rPr lang="en-US" dirty="0">
                <a:solidFill>
                  <a:schemeClr val="bg1">
                    <a:lumMod val="50000"/>
                  </a:schemeClr>
                </a:solidFill>
              </a:rPr>
            </a:br>
            <a:r>
              <a:rPr lang="en-US" dirty="0">
                <a:solidFill>
                  <a:schemeClr val="bg1">
                    <a:lumMod val="50000"/>
                  </a:schemeClr>
                </a:solidFill>
              </a:rPr>
              <a:t>on V&amp;V</a:t>
            </a:r>
          </a:p>
        </p:txBody>
      </p:sp>
      <p:sp>
        <p:nvSpPr>
          <p:cNvPr id="4" name="Slide Number Placeholder 3">
            <a:extLst>
              <a:ext uri="{FF2B5EF4-FFF2-40B4-BE49-F238E27FC236}">
                <a16:creationId xmlns:a16="http://schemas.microsoft.com/office/drawing/2014/main" id="{A2998450-F21F-425F-AA1F-113E4585D5EC}"/>
              </a:ext>
            </a:extLst>
          </p:cNvPr>
          <p:cNvSpPr>
            <a:spLocks noGrp="1"/>
          </p:cNvSpPr>
          <p:nvPr>
            <p:ph type="sldNum" sz="quarter" idx="12"/>
          </p:nvPr>
        </p:nvSpPr>
        <p:spPr/>
        <p:txBody>
          <a:bodyPr/>
          <a:lstStyle/>
          <a:p>
            <a:fld id="{474E2427-8788-484D-A54B-CA5B3637160B}" type="slidenum">
              <a:rPr lang="en-US" smtClean="0"/>
              <a:t>9</a:t>
            </a:fld>
            <a:endParaRPr lang="en-US"/>
          </a:p>
        </p:txBody>
      </p:sp>
      <p:pic>
        <p:nvPicPr>
          <p:cNvPr id="7" name="Picture 6">
            <a:extLst>
              <a:ext uri="{FF2B5EF4-FFF2-40B4-BE49-F238E27FC236}">
                <a16:creationId xmlns:a16="http://schemas.microsoft.com/office/drawing/2014/main" id="{75A2BCA3-F173-4FC1-A661-B856585874A0}"/>
              </a:ext>
            </a:extLst>
          </p:cNvPr>
          <p:cNvPicPr>
            <a:picLocks noChangeAspect="1"/>
          </p:cNvPicPr>
          <p:nvPr/>
        </p:nvPicPr>
        <p:blipFill>
          <a:blip r:embed="rId2"/>
          <a:stretch>
            <a:fillRect/>
          </a:stretch>
        </p:blipFill>
        <p:spPr>
          <a:xfrm>
            <a:off x="3273453" y="1825624"/>
            <a:ext cx="8080347" cy="4545195"/>
          </a:xfrm>
          <a:prstGeom prst="rect">
            <a:avLst/>
          </a:prstGeom>
          <a:ln>
            <a:solidFill>
              <a:schemeClr val="bg1">
                <a:lumMod val="50000"/>
              </a:schemeClr>
            </a:solidFill>
          </a:ln>
        </p:spPr>
      </p:pic>
    </p:spTree>
    <p:extLst>
      <p:ext uri="{BB962C8B-B14F-4D97-AF65-F5344CB8AC3E}">
        <p14:creationId xmlns:p14="http://schemas.microsoft.com/office/powerpoint/2010/main" val="382066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FIT style to use with title card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DDEDBD8FCDE849B9EC869A11D3DAFD" ma:contentTypeVersion="9" ma:contentTypeDescription="Create a new document." ma:contentTypeScope="" ma:versionID="8e2207acf2bd74f16e253cc5705bd380">
  <xsd:schema xmlns:xsd="http://www.w3.org/2001/XMLSchema" xmlns:xs="http://www.w3.org/2001/XMLSchema" xmlns:p="http://schemas.microsoft.com/office/2006/metadata/properties" xmlns:ns2="cca31fd3-e266-414b-ad9e-ba62e09589e8" targetNamespace="http://schemas.microsoft.com/office/2006/metadata/properties" ma:root="true" ma:fieldsID="a1d19c97fd285a5a0fcf4350cf376c34" ns2:_="">
    <xsd:import namespace="cca31fd3-e266-414b-ad9e-ba62e09589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31fd3-e266-414b-ad9e-ba62e0958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AE5CF4-357B-41FA-BFB2-0A8C2CCBC7DB}">
  <ds:schemaRefs>
    <ds:schemaRef ds:uri="http://schemas.microsoft.com/sharepoint/v3/contenttype/forms"/>
  </ds:schemaRefs>
</ds:datastoreItem>
</file>

<file path=customXml/itemProps2.xml><?xml version="1.0" encoding="utf-8"?>
<ds:datastoreItem xmlns:ds="http://schemas.openxmlformats.org/officeDocument/2006/customXml" ds:itemID="{A794CACF-E151-49B3-87CC-E5DF29ABD6D8}">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cca31fd3-e266-414b-ad9e-ba62e09589e8"/>
    <ds:schemaRef ds:uri="http://www.w3.org/XML/1998/namespace"/>
    <ds:schemaRef ds:uri="http://purl.org/dc/elements/1.1/"/>
  </ds:schemaRefs>
</ds:datastoreItem>
</file>

<file path=customXml/itemProps3.xml><?xml version="1.0" encoding="utf-8"?>
<ds:datastoreItem xmlns:ds="http://schemas.openxmlformats.org/officeDocument/2006/customXml" ds:itemID="{D074CE9B-EBA7-40FE-A5F3-87A9BC440C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a31fd3-e266-414b-ad9e-ba62e09589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76420</TotalTime>
  <Words>2603</Words>
  <Application>Microsoft Office PowerPoint</Application>
  <PresentationFormat>Widescreen</PresentationFormat>
  <Paragraphs>351</Paragraphs>
  <Slides>37</Slides>
  <Notes>28</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Cambria Math</vt:lpstr>
      <vt:lpstr>Segoe UI Symbol</vt:lpstr>
      <vt:lpstr>Office Theme</vt:lpstr>
      <vt:lpstr>AFIT style to use with title cards</vt:lpstr>
      <vt:lpstr>Estimation of Absolute Performance</vt:lpstr>
      <vt:lpstr>Lesson objectives</vt:lpstr>
      <vt:lpstr>Estimation of Absolute Performance</vt:lpstr>
      <vt:lpstr>Exam 2 (Midterm)</vt:lpstr>
      <vt:lpstr>Project notes – general strategies</vt:lpstr>
      <vt:lpstr>Project notes – helpful suggestions</vt:lpstr>
      <vt:lpstr>Project notes – presentations</vt:lpstr>
      <vt:lpstr>Estimation of Absolute Performance</vt:lpstr>
      <vt:lpstr>Remember: a simulation model can be viewed as an input-output transformation</vt:lpstr>
      <vt:lpstr>If your input model contains random variables, then so will your outputs!</vt:lpstr>
      <vt:lpstr>The estimator θ ̂ is called a point estimate of θ</vt:lpstr>
      <vt:lpstr>Since θ ̂ is an estimator via sample data of a stochastic process, it’s probably wrong (≠θ)</vt:lpstr>
      <vt:lpstr>We have some control over the error measured by a confidence interval</vt:lpstr>
      <vt:lpstr>We have some control over the error measured by a confidence interval</vt:lpstr>
      <vt:lpstr>Related to C.I. is a prediction interval P.I. What will the performance be on a given rep?</vt:lpstr>
      <vt:lpstr>Whether observational or time-weighted,  we prefer unbiased estimators when possible</vt:lpstr>
      <vt:lpstr>[Digression] Many performance measures fit into the θ &amp; θ ̂ framework, but quantiles don’t</vt:lpstr>
      <vt:lpstr>Estimation of Absolute Performance</vt:lpstr>
      <vt:lpstr>Output analysis differs based on  what makes the simulation stop</vt:lpstr>
      <vt:lpstr>Terminating simulations require well-defined initial conditions and stopping criteria</vt:lpstr>
      <vt:lpstr>Non-terminating models have initial states, too, but stop after “enough” time has passed</vt:lpstr>
      <vt:lpstr>Correctly choosing terminating vs. steady-state is essential to any simulation project</vt:lpstr>
      <vt:lpstr>Estimation of Absolute Performance</vt:lpstr>
      <vt:lpstr>Output analysis: Terminating simulations</vt:lpstr>
      <vt:lpstr>[Key point!] Across-replication vs.       within-replication data</vt:lpstr>
      <vt:lpstr>Example: Let Y_ij be the waiting time in queue for entity j during replication i</vt:lpstr>
      <vt:lpstr>We may wish to drive a confidence interval down to a certain width to support a decision</vt:lpstr>
      <vt:lpstr>Initially, we have no idea about S, so we run some initial number R_0 replications (try 10+)</vt:lpstr>
      <vt:lpstr>Output analysis: Steady-state simulations                            i.e., non-terminating</vt:lpstr>
      <vt:lpstr>Initialization bias is caused by our choice of initial conditions (e.g., starting empty &amp; idle)</vt:lpstr>
      <vt:lpstr>We can manage initialization bias by smartly initializing the system with realistic inputs</vt:lpstr>
      <vt:lpstr>Recall: Within-replication data  is often not statistically independent</vt:lpstr>
      <vt:lpstr>Once we’ve picked enough of a warm-up period, there are two ways we can proceed</vt:lpstr>
      <vt:lpstr>Bias vs. variance</vt:lpstr>
      <vt:lpstr>Estimation of Absolute Performance</vt:lpstr>
      <vt:lpstr>Lesson objectives</vt:lpstr>
      <vt:lpstr>Learning outcomes: At the end of  this course, students will be able 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Garee</dc:creator>
  <cp:lastModifiedBy>GAREE, MICHAEL J Maj USAF AETC AFIT/ENS</cp:lastModifiedBy>
  <cp:revision>607</cp:revision>
  <cp:lastPrinted>2018-12-07T15:13:47Z</cp:lastPrinted>
  <dcterms:created xsi:type="dcterms:W3CDTF">2018-09-17T13:22:51Z</dcterms:created>
  <dcterms:modified xsi:type="dcterms:W3CDTF">2023-02-21T12:48:50Z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0x010100B0DDEDBD8FCDE849B9EC869A11D3DAFD</vt:lpwstr>
  </property>
</Properties>
</file>