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312" r:id="rId4"/>
    <p:sldId id="295" r:id="rId5"/>
    <p:sldId id="324" r:id="rId6"/>
    <p:sldId id="327" r:id="rId7"/>
    <p:sldId id="332" r:id="rId8"/>
    <p:sldId id="333" r:id="rId9"/>
    <p:sldId id="330" r:id="rId10"/>
    <p:sldId id="331" r:id="rId11"/>
    <p:sldId id="334" r:id="rId12"/>
    <p:sldId id="329" r:id="rId13"/>
    <p:sldId id="328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32B5FF"/>
    <a:srgbClr val="FFFFFF"/>
    <a:srgbClr val="FFC000"/>
    <a:srgbClr val="FF0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om.ucsd.edu/~cdeotte/programs/classif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confusionmatri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564-618C-4665-A2E3-50493F7A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Part 2: Specific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7B5A-25F2-4169-8796-47C458F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Breakout groups for 10 minutes</a:t>
            </a:r>
          </a:p>
          <a:p>
            <a:pPr lvl="1"/>
            <a:r>
              <a:rPr lang="en-US" dirty="0"/>
              <a:t>Suggest divide and conquer approach (aka parallel algorithms / be the GPU!)</a:t>
            </a:r>
          </a:p>
          <a:p>
            <a:r>
              <a:rPr lang="en-US" dirty="0"/>
              <a:t>Complete all five tables for the computations</a:t>
            </a:r>
          </a:p>
          <a:p>
            <a:r>
              <a:rPr lang="en-US" dirty="0"/>
              <a:t>Create the ROC</a:t>
            </a:r>
          </a:p>
          <a:p>
            <a:r>
              <a:rPr lang="en-US" dirty="0"/>
              <a:t>Approximate the AUC for the ROC (AUROC)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6AD34-9F8A-40F2-8079-9A5CC8EE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6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0B79-A074-4CEE-9EDE-A9D471B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Part 2 Hotwash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C766-C654-4556-9F6B-CAF707A7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9688" cy="4351338"/>
          </a:xfrm>
        </p:spPr>
        <p:txBody>
          <a:bodyPr/>
          <a:lstStyle/>
          <a:p>
            <a:r>
              <a:rPr lang="en-US" dirty="0"/>
              <a:t>ROC represents classifier performance using different settings of threshold</a:t>
            </a:r>
          </a:p>
          <a:p>
            <a:pPr lvl="1"/>
            <a:r>
              <a:rPr lang="en-US" dirty="0"/>
              <a:t>Why would we want to be able to pick different thresholds?</a:t>
            </a:r>
          </a:p>
          <a:p>
            <a:pPr lvl="1"/>
            <a:r>
              <a:rPr lang="en-US" dirty="0"/>
              <a:t>What kinds of considerations should we use when deciding where to set the threshold?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C11C1-1BDE-426A-B789-6B51B0C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E9E61-7EC3-4A85-8652-EB92CEC7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88" y="2267243"/>
            <a:ext cx="3643633" cy="32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3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5018-BD41-41A5-B981-E70E4AB5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Reporting w/ imbalanced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4646-865F-4A12-93DD-2A885110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problem?</a:t>
            </a:r>
          </a:p>
          <a:p>
            <a:r>
              <a:rPr lang="en-US" sz="3200" dirty="0"/>
              <a:t>Solutions?</a:t>
            </a:r>
          </a:p>
          <a:p>
            <a:pPr lvl="1"/>
            <a:r>
              <a:rPr lang="en-US" sz="2800" dirty="0"/>
              <a:t>Balanced Accuracy</a:t>
            </a:r>
          </a:p>
          <a:p>
            <a:pPr lvl="1"/>
            <a:r>
              <a:rPr lang="en-US" sz="2800" dirty="0"/>
              <a:t>Average precision (recall)</a:t>
            </a:r>
          </a:p>
          <a:p>
            <a:pPr lvl="1"/>
            <a:r>
              <a:rPr lang="en-US" sz="2800" dirty="0"/>
              <a:t>Matthew’s Correlation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98A57-4CF7-46D7-92A0-7024EE1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F36C-5254-4441-9466-F62994D2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Matthew’s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1CCC-48CD-49B5-9548-DC0C36DD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799"/>
            <a:ext cx="10515600" cy="3205163"/>
          </a:xfrm>
        </p:spPr>
        <p:txBody>
          <a:bodyPr/>
          <a:lstStyle/>
          <a:p>
            <a:r>
              <a:rPr lang="en-US" dirty="0"/>
              <a:t>Suppose we look at a disease in a small city:</a:t>
            </a:r>
          </a:p>
          <a:p>
            <a:pPr lvl="1"/>
            <a:r>
              <a:rPr lang="en-US" dirty="0"/>
              <a:t>Actual Positive  = 10,000;  Population = 100,000</a:t>
            </a:r>
          </a:p>
          <a:p>
            <a:pPr lvl="1"/>
            <a:r>
              <a:rPr lang="en-US" dirty="0"/>
              <a:t>Actual Negative = 100,000-10,000 = 90,000</a:t>
            </a:r>
          </a:p>
          <a:p>
            <a:r>
              <a:rPr lang="en-US" dirty="0"/>
              <a:t>If your classifier guessed every case is negative what is the</a:t>
            </a:r>
          </a:p>
          <a:p>
            <a:pPr lvl="1"/>
            <a:r>
              <a:rPr lang="en-US" dirty="0"/>
              <a:t>Accuracy?  </a:t>
            </a:r>
          </a:p>
          <a:p>
            <a:pPr lvl="1"/>
            <a:r>
              <a:rPr lang="en-US" dirty="0"/>
              <a:t>Balanced Accuracy?</a:t>
            </a:r>
          </a:p>
          <a:p>
            <a:pPr lvl="1"/>
            <a:r>
              <a:rPr lang="en-US" dirty="0"/>
              <a:t>MCC?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46298-846F-4AD9-AE77-7E33243B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7B449-9123-48BA-A75E-546EDB0F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92" y="1235075"/>
            <a:ext cx="8477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Open </a:t>
            </a:r>
            <a:r>
              <a:rPr lang="en-US"/>
              <a:t>Project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for Classification</a:t>
            </a:r>
          </a:p>
          <a:p>
            <a:r>
              <a:rPr lang="en-US" dirty="0"/>
              <a:t>Learning Activity Directions</a:t>
            </a:r>
          </a:p>
          <a:p>
            <a:r>
              <a:rPr lang="en-US" dirty="0"/>
              <a:t>Worksheet Part 1 – Logistic Regression thinking</a:t>
            </a:r>
          </a:p>
          <a:p>
            <a:r>
              <a:rPr lang="en-US" dirty="0"/>
              <a:t>Worksheet Part 2 – Logistic Function Coding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Special Topic: Dealing with imbalanced class sizes</a:t>
            </a:r>
          </a:p>
          <a:p>
            <a:r>
              <a:rPr lang="en-US" dirty="0"/>
              <a:t>Questions &amp; Dismissal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D605-50E0-4C81-9834-5058D5F1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CA79-205A-43A7-9C26-96ED3CF0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Classification: determining which category an observation belongs to</a:t>
            </a:r>
          </a:p>
          <a:p>
            <a:r>
              <a:rPr lang="en-US" dirty="0"/>
              <a:t>Basic Classifier Models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 (Day 07 )</a:t>
            </a:r>
          </a:p>
          <a:p>
            <a:pPr lvl="1"/>
            <a:r>
              <a:rPr lang="en-US" dirty="0"/>
              <a:t>Linear Discriminant Analysis </a:t>
            </a:r>
          </a:p>
          <a:p>
            <a:pPr lvl="1"/>
            <a:r>
              <a:rPr lang="en-US" dirty="0"/>
              <a:t>Quadratic Discriminant Analysis</a:t>
            </a:r>
          </a:p>
          <a:p>
            <a:r>
              <a:rPr lang="en-US" dirty="0"/>
              <a:t>Important Performance Measures for Classification (Day 08 &amp; HW2)</a:t>
            </a:r>
          </a:p>
          <a:p>
            <a:pPr lvl="1"/>
            <a:r>
              <a:rPr lang="en-US" dirty="0"/>
              <a:t>Accuracy &amp; Balanced Accuracy</a:t>
            </a:r>
          </a:p>
          <a:p>
            <a:pPr lvl="1"/>
            <a:r>
              <a:rPr lang="en-US" dirty="0"/>
              <a:t>Precision, Recall, TPR, FPR, ROC, AUROC</a:t>
            </a:r>
          </a:p>
          <a:p>
            <a:pPr lvl="1"/>
            <a:r>
              <a:rPr lang="en-US" dirty="0"/>
              <a:t>MCC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0AB4-D82D-4D8C-9319-C07867F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418-BD1D-4811-A543-A9D27B95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Activity: Logistic, LDA, QDA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6FE1-0C41-48AE-A66B-063E37AA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Think/Pair/Share</a:t>
            </a:r>
          </a:p>
          <a:p>
            <a:r>
              <a:rPr lang="en-US" dirty="0"/>
              <a:t>You have 3 minutes to work on the worksheet </a:t>
            </a:r>
            <a:r>
              <a:rPr lang="en-US" b="1" dirty="0"/>
              <a:t>problem 1</a:t>
            </a:r>
            <a:r>
              <a:rPr lang="en-US" dirty="0"/>
              <a:t> </a:t>
            </a:r>
            <a:r>
              <a:rPr lang="en-US" i="1" dirty="0"/>
              <a:t>individually</a:t>
            </a:r>
          </a:p>
          <a:p>
            <a:r>
              <a:rPr lang="en-US" dirty="0"/>
              <a:t>Then you will have about 10 minutes in small groups</a:t>
            </a:r>
          </a:p>
          <a:p>
            <a:pPr lvl="1"/>
            <a:r>
              <a:rPr lang="en-US" dirty="0"/>
              <a:t>To discuss problem 1  (Logistic v. LDA)</a:t>
            </a:r>
          </a:p>
          <a:p>
            <a:pPr lvl="1"/>
            <a:r>
              <a:rPr lang="en-US" dirty="0"/>
              <a:t>To work on problem 2 (Quadratic v. Logistic)</a:t>
            </a:r>
          </a:p>
          <a:p>
            <a:r>
              <a:rPr lang="en-US" dirty="0"/>
              <a:t>We will discuss as a class when you return – be prepared to share your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4C37-DD75-4638-BF2D-BC63058C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99A-6851-4D12-8077-689F9CF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4" y="207134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Activity Part 1 Review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3EBA38-D826-4F4B-B3CE-3545A03E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522"/>
            <a:ext cx="10515600" cy="5282441"/>
          </a:xfrm>
        </p:spPr>
        <p:txBody>
          <a:bodyPr>
            <a:normAutofit/>
          </a:bodyPr>
          <a:lstStyle/>
          <a:p>
            <a:r>
              <a:rPr lang="en-US" sz="2400" dirty="0"/>
              <a:t>What do we mean by “unstable”?</a:t>
            </a:r>
          </a:p>
          <a:p>
            <a:r>
              <a:rPr lang="en-US" sz="2400" dirty="0"/>
              <a:t>Why is the graph on the right going to cause instability in the </a:t>
            </a:r>
            <a:r>
              <a:rPr lang="en-US" sz="2400" dirty="0" err="1"/>
              <a:t>LogReg</a:t>
            </a:r>
            <a:r>
              <a:rPr lang="en-US" sz="2400" dirty="0"/>
              <a:t> solution?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ED033-D3BB-4F98-A1BF-E6B041CA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7D76-94A1-436B-8350-39BC444BE44C}"/>
              </a:ext>
            </a:extLst>
          </p:cNvPr>
          <p:cNvPicPr/>
          <p:nvPr/>
        </p:nvPicPr>
        <p:blipFill>
          <a:blip r:embed="rId2" cstate="print"/>
          <a:srcRect r="26579"/>
          <a:stretch>
            <a:fillRect/>
          </a:stretch>
        </p:blipFill>
        <p:spPr bwMode="auto">
          <a:xfrm>
            <a:off x="1214552" y="2055756"/>
            <a:ext cx="3947189" cy="4300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72499-F221-4EDB-A633-5BA280C27286}"/>
              </a:ext>
            </a:extLst>
          </p:cNvPr>
          <p:cNvPicPr/>
          <p:nvPr/>
        </p:nvPicPr>
        <p:blipFill>
          <a:blip r:embed="rId3" cstate="print"/>
          <a:srcRect r="24935"/>
          <a:stretch>
            <a:fillRect/>
          </a:stretch>
        </p:blipFill>
        <p:spPr bwMode="auto">
          <a:xfrm>
            <a:off x="5438596" y="2055756"/>
            <a:ext cx="4039273" cy="4300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5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99A-6851-4D12-8077-689F9CF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4" y="207134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Activity Part 1 Review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3EBA38-D826-4F4B-B3CE-3545A03E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522"/>
            <a:ext cx="10515600" cy="5282441"/>
          </a:xfrm>
        </p:spPr>
        <p:txBody>
          <a:bodyPr>
            <a:normAutofit/>
          </a:bodyPr>
          <a:lstStyle/>
          <a:p>
            <a:r>
              <a:rPr lang="en-US" sz="2400" dirty="0"/>
              <a:t>What do we mean by “unstable”?</a:t>
            </a:r>
          </a:p>
          <a:p>
            <a:r>
              <a:rPr lang="en-US" sz="2400" dirty="0"/>
              <a:t>Why is the graph on the right going to cause instability in the </a:t>
            </a:r>
            <a:r>
              <a:rPr lang="en-US" sz="2400" dirty="0" err="1"/>
              <a:t>LogReg</a:t>
            </a:r>
            <a:r>
              <a:rPr lang="en-US" sz="2400" dirty="0"/>
              <a:t> solution?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DED033-D3BB-4F98-A1BF-E6B041CA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7D76-94A1-436B-8350-39BC444BE44C}"/>
              </a:ext>
            </a:extLst>
          </p:cNvPr>
          <p:cNvPicPr/>
          <p:nvPr/>
        </p:nvPicPr>
        <p:blipFill>
          <a:blip r:embed="rId2" cstate="print"/>
          <a:srcRect r="26579"/>
          <a:stretch>
            <a:fillRect/>
          </a:stretch>
        </p:blipFill>
        <p:spPr bwMode="auto">
          <a:xfrm>
            <a:off x="1214552" y="2055756"/>
            <a:ext cx="3947189" cy="4300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72499-F221-4EDB-A633-5BA280C27286}"/>
              </a:ext>
            </a:extLst>
          </p:cNvPr>
          <p:cNvPicPr/>
          <p:nvPr/>
        </p:nvPicPr>
        <p:blipFill>
          <a:blip r:embed="rId3" cstate="print"/>
          <a:srcRect r="24935"/>
          <a:stretch>
            <a:fillRect/>
          </a:stretch>
        </p:blipFill>
        <p:spPr bwMode="auto">
          <a:xfrm>
            <a:off x="5438596" y="2055756"/>
            <a:ext cx="4039273" cy="4300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6B9663-FCE0-48D9-95A1-D138B10946C5}"/>
              </a:ext>
            </a:extLst>
          </p:cNvPr>
          <p:cNvCxnSpPr>
            <a:cxnSpLocks/>
          </p:cNvCxnSpPr>
          <p:nvPr/>
        </p:nvCxnSpPr>
        <p:spPr>
          <a:xfrm>
            <a:off x="3530061" y="2461884"/>
            <a:ext cx="0" cy="313090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802122-1AC5-4022-821A-E5C77FDBF566}"/>
              </a:ext>
            </a:extLst>
          </p:cNvPr>
          <p:cNvCxnSpPr>
            <a:cxnSpLocks/>
          </p:cNvCxnSpPr>
          <p:nvPr/>
        </p:nvCxnSpPr>
        <p:spPr>
          <a:xfrm>
            <a:off x="3420333" y="2461884"/>
            <a:ext cx="248717" cy="313090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9C983F-D2DA-4B08-A10A-F6379AB404FE}"/>
              </a:ext>
            </a:extLst>
          </p:cNvPr>
          <p:cNvCxnSpPr>
            <a:cxnSpLocks/>
          </p:cNvCxnSpPr>
          <p:nvPr/>
        </p:nvCxnSpPr>
        <p:spPr>
          <a:xfrm flipH="1">
            <a:off x="3361811" y="2461884"/>
            <a:ext cx="307240" cy="313090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A7E63A-F872-4B77-BB75-FF67DDD8D32B}"/>
              </a:ext>
            </a:extLst>
          </p:cNvPr>
          <p:cNvCxnSpPr>
            <a:cxnSpLocks/>
          </p:cNvCxnSpPr>
          <p:nvPr/>
        </p:nvCxnSpPr>
        <p:spPr>
          <a:xfrm flipH="1">
            <a:off x="7465640" y="2366789"/>
            <a:ext cx="175564" cy="319674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D6809F-72FB-42A5-8041-AADB318B1D10}"/>
              </a:ext>
            </a:extLst>
          </p:cNvPr>
          <p:cNvCxnSpPr>
            <a:cxnSpLocks/>
          </p:cNvCxnSpPr>
          <p:nvPr/>
        </p:nvCxnSpPr>
        <p:spPr>
          <a:xfrm>
            <a:off x="7279740" y="2476517"/>
            <a:ext cx="1180766" cy="31382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3F61F9-F9DA-43C9-95BF-BBA4641B191D}"/>
              </a:ext>
            </a:extLst>
          </p:cNvPr>
          <p:cNvCxnSpPr>
            <a:cxnSpLocks/>
          </p:cNvCxnSpPr>
          <p:nvPr/>
        </p:nvCxnSpPr>
        <p:spPr>
          <a:xfrm flipH="1">
            <a:off x="6317153" y="2359474"/>
            <a:ext cx="2720133" cy="330769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72DCE-62D7-4D70-A133-310F166842D9}"/>
              </a:ext>
            </a:extLst>
          </p:cNvPr>
          <p:cNvCxnSpPr>
            <a:cxnSpLocks/>
          </p:cNvCxnSpPr>
          <p:nvPr/>
        </p:nvCxnSpPr>
        <p:spPr>
          <a:xfrm flipH="1">
            <a:off x="7618040" y="2519189"/>
            <a:ext cx="175564" cy="319674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BF626-164D-43B1-9991-FCEF24B2DFA7}"/>
              </a:ext>
            </a:extLst>
          </p:cNvPr>
          <p:cNvCxnSpPr>
            <a:cxnSpLocks/>
          </p:cNvCxnSpPr>
          <p:nvPr/>
        </p:nvCxnSpPr>
        <p:spPr>
          <a:xfrm>
            <a:off x="6712174" y="2688658"/>
            <a:ext cx="2048256" cy="28090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F56CDA-0121-410B-9945-DBB962FDD00F}"/>
              </a:ext>
            </a:extLst>
          </p:cNvPr>
          <p:cNvCxnSpPr>
            <a:cxnSpLocks/>
          </p:cNvCxnSpPr>
          <p:nvPr/>
        </p:nvCxnSpPr>
        <p:spPr>
          <a:xfrm flipH="1">
            <a:off x="6979816" y="2424091"/>
            <a:ext cx="1305126" cy="328574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06983C-A621-40B4-B2A5-E218E654DEB2}"/>
              </a:ext>
            </a:extLst>
          </p:cNvPr>
          <p:cNvCxnSpPr>
            <a:cxnSpLocks/>
          </p:cNvCxnSpPr>
          <p:nvPr/>
        </p:nvCxnSpPr>
        <p:spPr>
          <a:xfrm flipH="1">
            <a:off x="7874418" y="2447255"/>
            <a:ext cx="175564" cy="319674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E21850-B5E3-462B-A996-DAE428D98A5C}"/>
              </a:ext>
            </a:extLst>
          </p:cNvPr>
          <p:cNvCxnSpPr>
            <a:cxnSpLocks/>
          </p:cNvCxnSpPr>
          <p:nvPr/>
        </p:nvCxnSpPr>
        <p:spPr>
          <a:xfrm>
            <a:off x="7442476" y="2404583"/>
            <a:ext cx="627983" cy="329184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E14A3A-3181-4859-BDAF-FDD27E6E5C4D}"/>
              </a:ext>
            </a:extLst>
          </p:cNvPr>
          <p:cNvSpPr txBox="1"/>
          <p:nvPr/>
        </p:nvSpPr>
        <p:spPr>
          <a:xfrm>
            <a:off x="1670130" y="6275314"/>
            <a:ext cx="3383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LogReg</a:t>
            </a:r>
            <a:r>
              <a:rPr lang="en-US" sz="1400" dirty="0"/>
              <a:t> Best solution still has non-zero error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156829-B2F6-4E72-81D4-CA175CFAB77E}"/>
              </a:ext>
            </a:extLst>
          </p:cNvPr>
          <p:cNvSpPr txBox="1"/>
          <p:nvPr/>
        </p:nvSpPr>
        <p:spPr>
          <a:xfrm>
            <a:off x="5599044" y="6170253"/>
            <a:ext cx="562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</a:t>
            </a:r>
            <a:r>
              <a:rPr lang="en-US" sz="1400" dirty="0" err="1"/>
              <a:t>LogReg</a:t>
            </a:r>
            <a:r>
              <a:rPr lang="en-US" sz="1400" dirty="0"/>
              <a:t> “Best” solutions have zero error</a:t>
            </a:r>
          </a:p>
          <a:p>
            <a:r>
              <a:rPr lang="en-US" sz="1400" dirty="0"/>
              <a:t>Which do we choose when many of them are caused by noise in the data?</a:t>
            </a:r>
          </a:p>
        </p:txBody>
      </p:sp>
    </p:spTree>
    <p:extLst>
      <p:ext uri="{BB962C8B-B14F-4D97-AF65-F5344CB8AC3E}">
        <p14:creationId xmlns:p14="http://schemas.microsoft.com/office/powerpoint/2010/main" val="153812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280-7EF9-4762-A1BF-A3E5322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might LDA be better than </a:t>
            </a:r>
            <a:r>
              <a:rPr lang="en-US" dirty="0" err="1"/>
              <a:t>LogReg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FA71-0826-47A3-8C8A-966527FE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amount of data is small OR when the classes are well-separated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731E0-00E5-471C-9DA7-9F91D401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BB36A-14F4-4A4C-8E99-1EA6710849BF}"/>
              </a:ext>
            </a:extLst>
          </p:cNvPr>
          <p:cNvPicPr/>
          <p:nvPr/>
        </p:nvPicPr>
        <p:blipFill>
          <a:blip r:embed="rId2" cstate="print"/>
          <a:srcRect r="26579"/>
          <a:stretch>
            <a:fillRect/>
          </a:stretch>
        </p:blipFill>
        <p:spPr bwMode="auto">
          <a:xfrm>
            <a:off x="1731387" y="2562652"/>
            <a:ext cx="3947189" cy="4300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5838E-4277-4BCE-9B16-1F3861F35FF1}"/>
              </a:ext>
            </a:extLst>
          </p:cNvPr>
          <p:cNvPicPr/>
          <p:nvPr/>
        </p:nvPicPr>
        <p:blipFill>
          <a:blip r:embed="rId3" cstate="print"/>
          <a:srcRect r="24935"/>
          <a:stretch>
            <a:fillRect/>
          </a:stretch>
        </p:blipFill>
        <p:spPr bwMode="auto">
          <a:xfrm>
            <a:off x="5955431" y="2562652"/>
            <a:ext cx="4039273" cy="4300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247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A3EB-B800-4832-A055-EE499C2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might QDA outperform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9A9C-3494-4C53-AE0D-9F37F436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 playground:</a:t>
            </a:r>
          </a:p>
          <a:p>
            <a:pPr lvl="1"/>
            <a:r>
              <a:rPr lang="en-US" dirty="0">
                <a:hlinkClick r:id="rId2"/>
              </a:rPr>
              <a:t>http://www.ccom.ucsd.edu/~cdeotte/programs/classify.html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Dataset for which QDA outperforms logistic regression</a:t>
            </a:r>
          </a:p>
          <a:p>
            <a:pPr lvl="1"/>
            <a:r>
              <a:rPr lang="en-US" dirty="0"/>
              <a:t>What did you have to do to make it work?</a:t>
            </a:r>
          </a:p>
          <a:p>
            <a:pPr lvl="1"/>
            <a:endParaRPr lang="en-US" dirty="0"/>
          </a:p>
          <a:p>
            <a:r>
              <a:rPr lang="en-US" dirty="0"/>
              <a:t>Screen share time – show us what cool datasets you created!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0955A-583F-4407-BEFF-AA637B9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A6BF-5026-4317-81A8-269D3E28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Part 2:  Performance &amp;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6E26-FB65-4D81-85C2-DBAE2335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threshold, compute</a:t>
            </a:r>
          </a:p>
          <a:p>
            <a:pPr lvl="1"/>
            <a:r>
              <a:rPr lang="en-US" dirty="0"/>
              <a:t>Predicted pos &amp; neg total</a:t>
            </a:r>
          </a:p>
          <a:p>
            <a:pPr lvl="1"/>
            <a:r>
              <a:rPr lang="en-US" dirty="0"/>
              <a:t>Actual pos &amp; neg total</a:t>
            </a:r>
          </a:p>
          <a:p>
            <a:pPr lvl="1"/>
            <a:r>
              <a:rPr lang="en-US" dirty="0"/>
              <a:t>Total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False Positive Rate</a:t>
            </a:r>
          </a:p>
          <a:p>
            <a:pPr lvl="1"/>
            <a:r>
              <a:rPr lang="en-US" dirty="0"/>
              <a:t>True Positive Rate (Recall)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F-Measure</a:t>
            </a:r>
          </a:p>
          <a:p>
            <a:r>
              <a:rPr lang="en-US" dirty="0"/>
              <a:t>Using the Five FPR and TPR values, </a:t>
            </a:r>
            <a:br>
              <a:rPr lang="en-US" dirty="0"/>
            </a:br>
            <a:r>
              <a:rPr lang="en-US" dirty="0"/>
              <a:t>Build the ROC and compute AUC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48B02-4649-43CE-9E32-608B0F48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1FD96-A56B-4268-BDF5-9C56A618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91" y="2928386"/>
            <a:ext cx="6264758" cy="1545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A94AE-0494-4C86-A5DA-7D16E2CB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10" y="4762258"/>
            <a:ext cx="1843560" cy="1628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ECA32-F617-43CA-BEA5-E09DC8BF98F2}"/>
              </a:ext>
            </a:extLst>
          </p:cNvPr>
          <p:cNvSpPr txBox="1"/>
          <p:nvPr/>
        </p:nvSpPr>
        <p:spPr>
          <a:xfrm>
            <a:off x="720671" y="6036927"/>
            <a:ext cx="565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Suggested calculator:  </a:t>
            </a:r>
            <a:r>
              <a:rPr lang="en-US" dirty="0">
                <a:hlinkClick r:id="rId4"/>
              </a:rPr>
              <a:t>https://onlineconfusionmatrix.com/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45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12227</TotalTime>
  <Words>568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CSCE 623 In Class Day 08</vt:lpstr>
      <vt:lpstr>Agenda</vt:lpstr>
      <vt:lpstr>Overview for Classification</vt:lpstr>
      <vt:lpstr>Group Activity: Logistic, LDA, QDA</vt:lpstr>
      <vt:lpstr>Learning Activity Part 1 Review</vt:lpstr>
      <vt:lpstr>Learning Activity Part 1 Review</vt:lpstr>
      <vt:lpstr>When might LDA be better than LogReg?</vt:lpstr>
      <vt:lpstr>When might QDA outperform Logistic Regression?</vt:lpstr>
      <vt:lpstr>Learning Activity Part 2:  Performance &amp; ROC</vt:lpstr>
      <vt:lpstr>Learning Activity Part 2: Specific Instructions</vt:lpstr>
      <vt:lpstr>Learning Activity Part 2 Hotwash</vt:lpstr>
      <vt:lpstr>Performance Reporting w/ imbalanced classes</vt:lpstr>
      <vt:lpstr>Matthew’s Correlation Coefficient</vt:lpstr>
      <vt:lpstr>Questions &amp; Open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98</cp:revision>
  <dcterms:created xsi:type="dcterms:W3CDTF">2021-03-30T19:14:48Z</dcterms:created>
  <dcterms:modified xsi:type="dcterms:W3CDTF">2023-04-18T23:27:22Z</dcterms:modified>
</cp:coreProperties>
</file>