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62"/>
  </p:notesMasterIdLst>
  <p:sldIdLst>
    <p:sldId id="256" r:id="rId2"/>
    <p:sldId id="257" r:id="rId3"/>
    <p:sldId id="278" r:id="rId4"/>
    <p:sldId id="258" r:id="rId5"/>
    <p:sldId id="279" r:id="rId6"/>
    <p:sldId id="281" r:id="rId7"/>
    <p:sldId id="280" r:id="rId8"/>
    <p:sldId id="282" r:id="rId9"/>
    <p:sldId id="283" r:id="rId10"/>
    <p:sldId id="284" r:id="rId11"/>
    <p:sldId id="285" r:id="rId12"/>
    <p:sldId id="286" r:id="rId13"/>
    <p:sldId id="287" r:id="rId14"/>
    <p:sldId id="288" r:id="rId15"/>
    <p:sldId id="289" r:id="rId16"/>
    <p:sldId id="290" r:id="rId17"/>
    <p:sldId id="291" r:id="rId18"/>
    <p:sldId id="292" r:id="rId19"/>
    <p:sldId id="293" r:id="rId20"/>
    <p:sldId id="294" r:id="rId21"/>
    <p:sldId id="295" r:id="rId22"/>
    <p:sldId id="296" r:id="rId23"/>
    <p:sldId id="297" r:id="rId24"/>
    <p:sldId id="298" r:id="rId25"/>
    <p:sldId id="299" r:id="rId26"/>
    <p:sldId id="300" r:id="rId27"/>
    <p:sldId id="301" r:id="rId28"/>
    <p:sldId id="302" r:id="rId29"/>
    <p:sldId id="303" r:id="rId30"/>
    <p:sldId id="304" r:id="rId31"/>
    <p:sldId id="305" r:id="rId32"/>
    <p:sldId id="306" r:id="rId33"/>
    <p:sldId id="307" r:id="rId34"/>
    <p:sldId id="308" r:id="rId35"/>
    <p:sldId id="309" r:id="rId36"/>
    <p:sldId id="310" r:id="rId37"/>
    <p:sldId id="311" r:id="rId38"/>
    <p:sldId id="315" r:id="rId39"/>
    <p:sldId id="312" r:id="rId40"/>
    <p:sldId id="313" r:id="rId41"/>
    <p:sldId id="314" r:id="rId42"/>
    <p:sldId id="316" r:id="rId43"/>
    <p:sldId id="317" r:id="rId44"/>
    <p:sldId id="318" r:id="rId45"/>
    <p:sldId id="320" r:id="rId46"/>
    <p:sldId id="321" r:id="rId47"/>
    <p:sldId id="322" r:id="rId48"/>
    <p:sldId id="323" r:id="rId49"/>
    <p:sldId id="324" r:id="rId50"/>
    <p:sldId id="325" r:id="rId51"/>
    <p:sldId id="326" r:id="rId52"/>
    <p:sldId id="327" r:id="rId53"/>
    <p:sldId id="328" r:id="rId54"/>
    <p:sldId id="329" r:id="rId55"/>
    <p:sldId id="330" r:id="rId56"/>
    <p:sldId id="319" r:id="rId57"/>
    <p:sldId id="331" r:id="rId58"/>
    <p:sldId id="332" r:id="rId59"/>
    <p:sldId id="333" r:id="rId60"/>
    <p:sldId id="334" r:id="rId61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ox, Bruce A LtCol USAF AETC AFIT/ENS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783" autoAdjust="0"/>
    <p:restoredTop sz="95531" autoAdjust="0"/>
  </p:normalViewPr>
  <p:slideViewPr>
    <p:cSldViewPr>
      <p:cViewPr varScale="1">
        <p:scale>
          <a:sx n="106" d="100"/>
          <a:sy n="106" d="100"/>
        </p:scale>
        <p:origin x="684" y="5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7CF8779B-3E3F-46F8-B0CB-CAD33CF02B9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95419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57066" indent="-291179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64717" indent="-23294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30604" indent="-23294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96491" indent="-23294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A370216-E55C-4348-8167-802F640076D1}" type="slidenum">
              <a:rPr lang="en-US" altLang="en-US"/>
              <a:pPr eaLnBrk="1" hangingPunct="1"/>
              <a:t>21</a:t>
            </a:fld>
            <a:endParaRPr lang="en-US" altLang="en-US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27218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57066" indent="-291179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64717" indent="-23294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30604" indent="-23294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96491" indent="-232943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62377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28264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94151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60038" indent="-23294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506AF8C-6C85-4EE3-A3A9-45681B309610}" type="slidenum">
              <a:rPr lang="en-US" altLang="en-US"/>
              <a:pPr eaLnBrk="1" hangingPunct="1"/>
              <a:t>22</a:t>
            </a:fld>
            <a:endParaRPr lang="en-US" alt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4720" y="4415790"/>
            <a:ext cx="5140960" cy="418338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6619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836127360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rgbClr val="B2B2B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2667000" y="3962400"/>
            <a:ext cx="5826125" cy="0"/>
          </a:xfrm>
          <a:prstGeom prst="line">
            <a:avLst/>
          </a:prstGeom>
          <a:noFill/>
          <a:ln w="19050">
            <a:solidFill>
              <a:srgbClr val="B2B2B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6" name="Picture 9" descr="afg_040413_0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548063"/>
            <a:ext cx="2362200" cy="2243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 b="0"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667000" y="3962400"/>
            <a:ext cx="58674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22BCD8-D32F-4B4D-85A8-BC507F58C4D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86250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D39EBD-7F9F-4855-B2DA-6F8AE21E816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5701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5A5718-53A6-4C60-A423-592B0B9F81E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20864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63C807-7E97-47B6-BB36-73EB2017975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46915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95763F-A26D-406B-8D93-C6916ECF972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13996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9D8225-5E55-4AAA-8575-B1C1302B75A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66045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316CA4-B802-4201-853B-25558144F53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0534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E65D0D-550D-4B05-BC5F-72AD51A5F6C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4023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8015CE-1CD1-4270-AD7C-173A0DC1DDF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31748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64B494-48D1-4AF2-A554-2F3C0CE06A8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85981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9354EB-A2E3-4E11-A32F-2C3DAAC14FE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5492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86043D-AF95-4F4E-A62D-264402DB3FF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1679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+mj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+mj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789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+mj-lt"/>
              </a:defRPr>
            </a:lvl1pPr>
          </a:lstStyle>
          <a:p>
            <a:pPr>
              <a:defRPr/>
            </a:pPr>
            <a:fld id="{FBF39702-1099-4EC1-8EDB-82D58470A16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371612160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rgbClr val="B2B2B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rgbClr val="B2B2B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033" name="Picture 9" descr="afg_040413_001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304800"/>
            <a:ext cx="1066800" cy="101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 b="1" kern="1200">
          <a:solidFill>
            <a:srgbClr val="000099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0099"/>
          </a:solidFill>
          <a:latin typeface="Garamond" panose="02020404030301010803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0099"/>
          </a:solidFill>
          <a:latin typeface="Garamond" panose="02020404030301010803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0099"/>
          </a:solidFill>
          <a:latin typeface="Garamond" panose="02020404030301010803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 b="1">
          <a:solidFill>
            <a:srgbClr val="000099"/>
          </a:solidFill>
          <a:latin typeface="Garamond" panose="02020404030301010803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 b="1">
          <a:solidFill>
            <a:srgbClr val="000099"/>
          </a:solidFill>
          <a:latin typeface="Garamond" panose="02020404030301010803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 b="1">
          <a:solidFill>
            <a:srgbClr val="000099"/>
          </a:solidFill>
          <a:latin typeface="Garamond" panose="02020404030301010803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 b="1">
          <a:solidFill>
            <a:srgbClr val="000099"/>
          </a:solidFill>
          <a:latin typeface="Garamond" panose="02020404030301010803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 b="1">
          <a:solidFill>
            <a:srgbClr val="000099"/>
          </a:solidFill>
          <a:latin typeface="Garamond" panose="02020404030301010803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65000"/>
        <a:buFont typeface="Wingdings" panose="05000000000000000000" pitchFamily="2" charset="2"/>
        <a:buChar char="n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rgbClr val="B2B2B2"/>
        </a:buClr>
        <a:buSzPct val="60000"/>
        <a:buFont typeface="Wingdings" panose="05000000000000000000" pitchFamily="2" charset="2"/>
        <a:buChar char="q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65000"/>
        <a:buFont typeface="Wingdings" panose="05000000000000000000" pitchFamily="2" charset="2"/>
        <a:buChar char="n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rgbClr val="B2B2B2"/>
        </a:buClr>
        <a:buSzPct val="70000"/>
        <a:buFont typeface="Wingdings" panose="05000000000000000000" pitchFamily="2" charset="2"/>
        <a:buChar char="q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hyperlink" Target="https://www.youtube.com/watch?v=ppnRZZ4g57o" TargetMode="Externa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OPER 623 – Overviews: </a:t>
            </a:r>
            <a:r>
              <a:rPr lang="en-US" altLang="en-US" sz="4000" dirty="0"/>
              <a:t>Heuristic Methods and Complexity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Lesson 7</a:t>
            </a:r>
          </a:p>
          <a:p>
            <a:pPr eaLnBrk="1" hangingPunct="1"/>
            <a:r>
              <a:rPr lang="en-US" altLang="en-US" dirty="0"/>
              <a:t>Local Search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Feasibility Example – 8 Queens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00375" y="2295842"/>
            <a:ext cx="3143250" cy="31623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362200" y="5486400"/>
            <a:ext cx="419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So on…</a:t>
            </a:r>
          </a:p>
        </p:txBody>
      </p:sp>
    </p:spTree>
    <p:extLst>
      <p:ext uri="{BB962C8B-B14F-4D97-AF65-F5344CB8AC3E}">
        <p14:creationId xmlns:p14="http://schemas.microsoft.com/office/powerpoint/2010/main" val="21157191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Feasibility Example – 8 Queens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0380" y="2306320"/>
            <a:ext cx="3086100" cy="32099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362200" y="5486400"/>
            <a:ext cx="419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Chose the worst offender</a:t>
            </a:r>
          </a:p>
        </p:txBody>
      </p:sp>
    </p:spTree>
    <p:extLst>
      <p:ext uri="{BB962C8B-B14F-4D97-AF65-F5344CB8AC3E}">
        <p14:creationId xmlns:p14="http://schemas.microsoft.com/office/powerpoint/2010/main" val="2888507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Feasibility Example – 8 Queens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17520" y="2304415"/>
            <a:ext cx="3086100" cy="31908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362200" y="5486400"/>
            <a:ext cx="419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Examine different new positions for that offender</a:t>
            </a:r>
          </a:p>
        </p:txBody>
      </p:sp>
    </p:spTree>
    <p:extLst>
      <p:ext uri="{BB962C8B-B14F-4D97-AF65-F5344CB8AC3E}">
        <p14:creationId xmlns:p14="http://schemas.microsoft.com/office/powerpoint/2010/main" val="26479036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Feasibility Example – 8 Queens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5617" y="2304415"/>
            <a:ext cx="3095625" cy="31908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362200" y="5486400"/>
            <a:ext cx="419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How would each new position reduce the violated constraints</a:t>
            </a:r>
          </a:p>
        </p:txBody>
      </p:sp>
    </p:spTree>
    <p:extLst>
      <p:ext uri="{BB962C8B-B14F-4D97-AF65-F5344CB8AC3E}">
        <p14:creationId xmlns:p14="http://schemas.microsoft.com/office/powerpoint/2010/main" val="36642229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Feasibility Example – 8 Queens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26092" y="2290127"/>
            <a:ext cx="3114675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2145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Feasibility Example – 8 Queens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17520" y="2274570"/>
            <a:ext cx="3143250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9541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Feasibility Example – 8 Queens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2760" y="2281555"/>
            <a:ext cx="3181350" cy="31908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362200" y="5486400"/>
            <a:ext cx="419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Chose a new position that reduces violations as much as possible</a:t>
            </a:r>
          </a:p>
        </p:txBody>
      </p:sp>
    </p:spTree>
    <p:extLst>
      <p:ext uri="{BB962C8B-B14F-4D97-AF65-F5344CB8AC3E}">
        <p14:creationId xmlns:p14="http://schemas.microsoft.com/office/powerpoint/2010/main" val="7494017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Feasibility Example – 8 Queens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19425" y="2284412"/>
            <a:ext cx="3105150" cy="31623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362200" y="5486400"/>
            <a:ext cx="419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Move queen to that new position</a:t>
            </a:r>
          </a:p>
        </p:txBody>
      </p:sp>
    </p:spTree>
    <p:extLst>
      <p:ext uri="{BB962C8B-B14F-4D97-AF65-F5344CB8AC3E}">
        <p14:creationId xmlns:p14="http://schemas.microsoft.com/office/powerpoint/2010/main" val="24645024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Local Improvement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Optimizing some objective function </a:t>
            </a:r>
            <a:r>
              <a:rPr lang="en-US" sz="2400" i="1" dirty="0"/>
              <a:t>f</a:t>
            </a:r>
            <a:r>
              <a:rPr lang="en-US" sz="2400" dirty="0"/>
              <a:t> .</a:t>
            </a:r>
          </a:p>
          <a:p>
            <a:r>
              <a:rPr lang="en-US" sz="2400" dirty="0"/>
              <a:t>Define a </a:t>
            </a:r>
            <a:r>
              <a:rPr lang="en-US" sz="2400" b="1" dirty="0"/>
              <a:t>move</a:t>
            </a:r>
            <a:r>
              <a:rPr lang="en-US" sz="2400" dirty="0"/>
              <a:t>, which in turn defines the </a:t>
            </a:r>
            <a:r>
              <a:rPr lang="en-US" sz="2400" b="1" dirty="0"/>
              <a:t>neighborhood</a:t>
            </a:r>
            <a:r>
              <a:rPr lang="en-US" sz="2400" dirty="0"/>
              <a:t> </a:t>
            </a:r>
            <a:r>
              <a:rPr lang="en-US" sz="2400" i="1" dirty="0"/>
              <a:t>N</a:t>
            </a:r>
            <a:r>
              <a:rPr lang="en-US" sz="2400" dirty="0"/>
              <a:t> for our current solution </a:t>
            </a:r>
            <a:r>
              <a:rPr lang="en-US" sz="2400" i="1" dirty="0"/>
              <a:t>c</a:t>
            </a:r>
            <a:r>
              <a:rPr lang="en-US" sz="2400" dirty="0"/>
              <a:t>.</a:t>
            </a:r>
          </a:p>
          <a:p>
            <a:pPr lvl="1"/>
            <a:r>
              <a:rPr lang="en-US" sz="2000" dirty="0"/>
              <a:t>What was a move in the 8 Queens example?</a:t>
            </a:r>
          </a:p>
          <a:p>
            <a:pPr lvl="1"/>
            <a:r>
              <a:rPr lang="en-US" sz="2000" dirty="0"/>
              <a:t>What was a neighborhood in the 8 Queens example?</a:t>
            </a:r>
          </a:p>
          <a:p>
            <a:r>
              <a:rPr lang="en-US" sz="2400" dirty="0"/>
              <a:t>Local Search gets you to a local minima.</a:t>
            </a:r>
          </a:p>
          <a:p>
            <a:pPr lvl="1"/>
            <a:r>
              <a:rPr lang="en-US" sz="2000" dirty="0"/>
              <a:t>Definition:  The </a:t>
            </a:r>
            <a:r>
              <a:rPr lang="en-US" sz="2000" b="1" dirty="0"/>
              <a:t>Local Minima</a:t>
            </a:r>
            <a:r>
              <a:rPr lang="en-US" sz="2000" dirty="0"/>
              <a:t> is solution </a:t>
            </a:r>
            <a:r>
              <a:rPr lang="en-US" sz="2000" i="1" dirty="0"/>
              <a:t>c</a:t>
            </a:r>
            <a:r>
              <a:rPr lang="en-US" sz="2000" dirty="0"/>
              <a:t> such that for all neighboring configurations </a:t>
            </a:r>
            <a:r>
              <a:rPr lang="en-US" sz="2000" i="1" dirty="0"/>
              <a:t>n</a:t>
            </a:r>
            <a:r>
              <a:rPr lang="en-US" sz="2000" dirty="0"/>
              <a:t> </a:t>
            </a:r>
            <a:r>
              <a:rPr lang="en-US" sz="2000" dirty="0">
                <a:latin typeface="NSimSun" panose="02010609030101010101" pitchFamily="49" charset="-122"/>
                <a:ea typeface="NSimSun" panose="02010609030101010101" pitchFamily="49" charset="-122"/>
              </a:rPr>
              <a:t>∈</a:t>
            </a:r>
            <a:r>
              <a:rPr lang="en-US" sz="2000" dirty="0"/>
              <a:t> </a:t>
            </a:r>
            <a:r>
              <a:rPr lang="en-US" sz="2000" i="1" dirty="0"/>
              <a:t>N(c), </a:t>
            </a:r>
            <a:r>
              <a:rPr lang="en-US" sz="2000" dirty="0"/>
              <a:t>we have</a:t>
            </a:r>
            <a:r>
              <a:rPr lang="en-US" sz="2400" dirty="0"/>
              <a:t>	</a:t>
            </a:r>
            <a:r>
              <a:rPr lang="en-US" sz="2000" i="1" dirty="0"/>
              <a:t>f (n) </a:t>
            </a:r>
            <a:r>
              <a:rPr lang="en-US" sz="2000" i="1" dirty="0">
                <a:latin typeface="NSimSun" panose="02010609030101010101" pitchFamily="49" charset="-122"/>
                <a:ea typeface="NSimSun" panose="02010609030101010101" pitchFamily="49" charset="-122"/>
              </a:rPr>
              <a:t>≥</a:t>
            </a:r>
            <a:r>
              <a:rPr lang="en-US" sz="2000" i="1" dirty="0"/>
              <a:t> f (c)</a:t>
            </a:r>
          </a:p>
        </p:txBody>
      </p:sp>
    </p:spTree>
    <p:extLst>
      <p:ext uri="{BB962C8B-B14F-4D97-AF65-F5344CB8AC3E}">
        <p14:creationId xmlns:p14="http://schemas.microsoft.com/office/powerpoint/2010/main" val="13969297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7772400" cy="760413"/>
          </a:xfrm>
        </p:spPr>
        <p:txBody>
          <a:bodyPr/>
          <a:lstStyle/>
          <a:p>
            <a:pPr eaLnBrk="1" hangingPunct="1"/>
            <a:r>
              <a:rPr lang="en-US" altLang="en-US" dirty="0"/>
              <a:t>Local Improvement Algorithms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4724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3200" dirty="0"/>
              <a:t>Basic algorithm</a:t>
            </a:r>
            <a:r>
              <a:rPr lang="en-US" altLang="en-US" dirty="0"/>
              <a:t> 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 dirty="0"/>
              <a:t>1. Generate a starting solution </a:t>
            </a:r>
            <a:r>
              <a:rPr lang="en-US" altLang="en-US" sz="2800" i="1" dirty="0"/>
              <a:t>c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 dirty="0"/>
              <a:t>2. Evaluate the neighborhood </a:t>
            </a:r>
            <a:r>
              <a:rPr lang="en-US" altLang="en-US" sz="2800" i="1" dirty="0"/>
              <a:t>N(c)</a:t>
            </a:r>
            <a:endParaRPr lang="en-US" altLang="en-US" sz="2800" dirty="0"/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 dirty="0"/>
              <a:t>3. If an improving neighboring solution can be found replace the current solution and go to Step 2.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 dirty="0"/>
              <a:t>4. If no improving neighboring solution can be found, terminate with local optimum.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800" dirty="0"/>
          </a:p>
          <a:p>
            <a:pPr lvl="2" eaLnBrk="1" hangingPunct="1">
              <a:lnSpc>
                <a:spcPct val="90000"/>
              </a:lnSpc>
            </a:pPr>
            <a:endParaRPr lang="en-US" altLang="en-US" sz="2800" dirty="0"/>
          </a:p>
          <a:p>
            <a:pPr lvl="2" eaLnBrk="1" hangingPunct="1">
              <a:lnSpc>
                <a:spcPct val="90000"/>
              </a:lnSpc>
            </a:pP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924334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Outline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7638"/>
            <a:ext cx="8229600" cy="45307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600" dirty="0"/>
              <a:t>Local Improvement Algorithms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200" dirty="0"/>
              <a:t>Definition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600" dirty="0"/>
              <a:t>Topology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200" dirty="0"/>
              <a:t>Moves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200" dirty="0"/>
              <a:t>Neighborhoods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200" dirty="0"/>
              <a:t>Landscapes</a:t>
            </a:r>
          </a:p>
          <a:p>
            <a:pPr eaLnBrk="1" hangingPunct="1">
              <a:lnSpc>
                <a:spcPct val="80000"/>
              </a:lnSpc>
            </a:pPr>
            <a:endParaRPr lang="en-US" altLang="en-US" sz="2600" dirty="0"/>
          </a:p>
        </p:txBody>
      </p:sp>
    </p:spTree>
    <p:extLst>
      <p:ext uri="{BB962C8B-B14F-4D97-AF65-F5344CB8AC3E}">
        <p14:creationId xmlns:p14="http://schemas.microsoft.com/office/powerpoint/2010/main" val="17612272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Local Improvement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No guarantees for </a:t>
            </a:r>
            <a:r>
              <a:rPr lang="en-US" sz="2400" b="1" dirty="0"/>
              <a:t>global</a:t>
            </a:r>
            <a:r>
              <a:rPr lang="en-US" sz="2400" dirty="0"/>
              <a:t> optimality.</a:t>
            </a:r>
          </a:p>
          <a:p>
            <a:r>
              <a:rPr lang="en-US" sz="2400" dirty="0"/>
              <a:t>More sophisticated metaheuristics look at modifying local search and ways to escape local minima.</a:t>
            </a:r>
          </a:p>
          <a:p>
            <a:r>
              <a:rPr lang="en-US" sz="2400" dirty="0"/>
              <a:t>For feasibility problems, if </a:t>
            </a:r>
            <a:r>
              <a:rPr lang="en-US" sz="2400" i="1" dirty="0"/>
              <a:t>f (c)</a:t>
            </a:r>
            <a:r>
              <a:rPr lang="en-US" sz="2400" dirty="0"/>
              <a:t> = 0, we are at a global optimum.</a:t>
            </a:r>
          </a:p>
        </p:txBody>
      </p:sp>
    </p:spTree>
    <p:extLst>
      <p:ext uri="{BB962C8B-B14F-4D97-AF65-F5344CB8AC3E}">
        <p14:creationId xmlns:p14="http://schemas.microsoft.com/office/powerpoint/2010/main" val="29049576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7975"/>
            <a:ext cx="7772400" cy="758825"/>
          </a:xfrm>
        </p:spPr>
        <p:txBody>
          <a:bodyPr/>
          <a:lstStyle/>
          <a:p>
            <a:pPr eaLnBrk="1" hangingPunct="1"/>
            <a:r>
              <a:rPr lang="en-US" altLang="en-US"/>
              <a:t>Local Improvement Algorithms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4876800"/>
          </a:xfrm>
        </p:spPr>
        <p:txBody>
          <a:bodyPr/>
          <a:lstStyle/>
          <a:p>
            <a:pPr eaLnBrk="1" hangingPunct="1"/>
            <a:r>
              <a:rPr lang="en-US" altLang="en-US" sz="2400" dirty="0"/>
              <a:t>Choice of move definition</a:t>
            </a:r>
          </a:p>
          <a:p>
            <a:pPr lvl="1" eaLnBrk="1" hangingPunct="1"/>
            <a:r>
              <a:rPr lang="en-US" altLang="en-US" sz="2000" dirty="0"/>
              <a:t>Determines neighborhood size</a:t>
            </a:r>
          </a:p>
          <a:p>
            <a:pPr lvl="2" eaLnBrk="1" hangingPunct="1"/>
            <a:r>
              <a:rPr lang="en-US" altLang="en-US" sz="2000" dirty="0"/>
              <a:t>Too large neighborhood – takes too long to evaluate</a:t>
            </a:r>
          </a:p>
          <a:p>
            <a:pPr lvl="3" eaLnBrk="1" hangingPunct="1"/>
            <a:r>
              <a:rPr lang="en-US" altLang="en-US" dirty="0"/>
              <a:t>What if an “8-Queens” move was any arbitrary number of standard queen chess movements?</a:t>
            </a:r>
          </a:p>
          <a:p>
            <a:pPr lvl="2" eaLnBrk="1" hangingPunct="1"/>
            <a:r>
              <a:rPr lang="en-US" altLang="en-US" sz="2000" dirty="0"/>
              <a:t>Too small neighborhood – takes too long to change the solution quality</a:t>
            </a:r>
          </a:p>
          <a:p>
            <a:pPr lvl="3" eaLnBrk="1" hangingPunct="1"/>
            <a:r>
              <a:rPr lang="en-US" altLang="en-US" dirty="0"/>
              <a:t>What if an “8-Queens” move was to move a queen only a single square?</a:t>
            </a:r>
          </a:p>
          <a:p>
            <a:pPr lvl="2" eaLnBrk="1" hangingPunct="1"/>
            <a:r>
              <a:rPr lang="en-US" altLang="en-US" sz="2000" dirty="0"/>
              <a:t>What is the right size?</a:t>
            </a:r>
          </a:p>
          <a:p>
            <a:pPr lvl="1" eaLnBrk="1" hangingPunct="1"/>
            <a:r>
              <a:rPr lang="en-US" altLang="en-US" sz="2000" b="1" dirty="0">
                <a:cs typeface="Courier New" panose="02070309020205020404" pitchFamily="49" charset="0"/>
              </a:rPr>
              <a:t>Must provide connectivity</a:t>
            </a:r>
          </a:p>
          <a:p>
            <a:pPr lvl="2" eaLnBrk="1" hangingPunct="1"/>
            <a:r>
              <a:rPr lang="en-US" altLang="en-US" sz="1800" dirty="0">
                <a:cs typeface="Courier New" panose="02070309020205020404" pitchFamily="49" charset="0"/>
              </a:rPr>
              <a:t>Must be able to get from any solution to any other feasible solution</a:t>
            </a:r>
          </a:p>
          <a:p>
            <a:pPr lvl="2" eaLnBrk="1" hangingPunct="1"/>
            <a:endParaRPr lang="en-US" altLang="en-US" sz="2000" dirty="0"/>
          </a:p>
          <a:p>
            <a:pPr lvl="1" eaLnBrk="1" hangingPunct="1"/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338971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7975"/>
            <a:ext cx="7772400" cy="758825"/>
          </a:xfrm>
        </p:spPr>
        <p:txBody>
          <a:bodyPr/>
          <a:lstStyle/>
          <a:p>
            <a:pPr eaLnBrk="1" hangingPunct="1"/>
            <a:r>
              <a:rPr lang="en-US" altLang="en-US"/>
              <a:t>Local Improvement Algorithms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4876800"/>
          </a:xfrm>
        </p:spPr>
        <p:txBody>
          <a:bodyPr/>
          <a:lstStyle/>
          <a:p>
            <a:pPr eaLnBrk="1" hangingPunct="1"/>
            <a:r>
              <a:rPr lang="en-US" altLang="en-US" dirty="0">
                <a:cs typeface="Courier New" panose="02070309020205020404" pitchFamily="49" charset="0"/>
              </a:rPr>
              <a:t>Neighborhoods </a:t>
            </a:r>
          </a:p>
          <a:p>
            <a:pPr lvl="1" eaLnBrk="1" hangingPunct="1"/>
            <a:r>
              <a:rPr lang="en-US" altLang="en-US" dirty="0">
                <a:cs typeface="Courier New" panose="02070309020205020404" pitchFamily="49" charset="0"/>
              </a:rPr>
              <a:t>Evaluation</a:t>
            </a:r>
          </a:p>
          <a:p>
            <a:pPr lvl="2" eaLnBrk="1" hangingPunct="1"/>
            <a:r>
              <a:rPr lang="en-US" altLang="en-US" dirty="0">
                <a:cs typeface="Courier New" panose="02070309020205020404" pitchFamily="49" charset="0"/>
              </a:rPr>
              <a:t>First “improving” neighbor chosen</a:t>
            </a:r>
          </a:p>
          <a:p>
            <a:pPr lvl="2" eaLnBrk="1" hangingPunct="1"/>
            <a:r>
              <a:rPr lang="en-US" altLang="en-US" dirty="0">
                <a:cs typeface="Courier New" panose="02070309020205020404" pitchFamily="49" charset="0"/>
              </a:rPr>
              <a:t>“Best” neighbor chosen (Hill-climbing)</a:t>
            </a:r>
          </a:p>
          <a:p>
            <a:pPr lvl="2" eaLnBrk="1" hangingPunct="1"/>
            <a:r>
              <a:rPr lang="en-US" altLang="en-US" dirty="0">
                <a:cs typeface="Courier New" panose="02070309020205020404" pitchFamily="49" charset="0"/>
              </a:rPr>
              <a:t>Some metaheuristics even allow a “worse” neighbor!</a:t>
            </a:r>
          </a:p>
        </p:txBody>
      </p:sp>
    </p:spTree>
    <p:extLst>
      <p:ext uri="{BB962C8B-B14F-4D97-AF65-F5344CB8AC3E}">
        <p14:creationId xmlns:p14="http://schemas.microsoft.com/office/powerpoint/2010/main" val="39078993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Traveling Salesman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an example of one move, and thus one neighborhood for the TSP?</a:t>
            </a:r>
          </a:p>
        </p:txBody>
      </p:sp>
    </p:spTree>
    <p:extLst>
      <p:ext uri="{BB962C8B-B14F-4D97-AF65-F5344CB8AC3E}">
        <p14:creationId xmlns:p14="http://schemas.microsoft.com/office/powerpoint/2010/main" val="23661132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Traveling Salesman Problem: </a:t>
            </a:r>
            <a:br>
              <a:rPr lang="en-US" b="0" dirty="0"/>
            </a:br>
            <a:r>
              <a:rPr lang="en-US" sz="3600" b="0" dirty="0"/>
              <a:t>2-OPT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Start with a feasible tour</a:t>
            </a:r>
          </a:p>
          <a:p>
            <a:r>
              <a:rPr lang="en-US" sz="2400" dirty="0"/>
              <a:t>Take any two edges in the tour and swap them with two edges that are not currently in the tour.</a:t>
            </a:r>
          </a:p>
        </p:txBody>
      </p:sp>
    </p:spTree>
    <p:extLst>
      <p:ext uri="{BB962C8B-B14F-4D97-AF65-F5344CB8AC3E}">
        <p14:creationId xmlns:p14="http://schemas.microsoft.com/office/powerpoint/2010/main" val="1983624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Traveling Salesman Problem: </a:t>
            </a:r>
            <a:br>
              <a:rPr lang="en-US" b="0" dirty="0"/>
            </a:br>
            <a:r>
              <a:rPr lang="en-US" sz="3600" b="0" dirty="0"/>
              <a:t>2-OPT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1600199"/>
            <a:ext cx="7284507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3000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Traveling Salesman Problem: </a:t>
            </a:r>
            <a:br>
              <a:rPr lang="en-US" b="0" dirty="0"/>
            </a:br>
            <a:r>
              <a:rPr lang="en-US" sz="3600" b="0" dirty="0"/>
              <a:t>2-OPT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199"/>
            <a:ext cx="7315200" cy="457200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531938"/>
            <a:ext cx="7315200" cy="45720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2514600" y="4572000"/>
            <a:ext cx="4038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 with a feasible tour. 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Random or maybe via a constructive heuristic.</a:t>
            </a:r>
          </a:p>
        </p:txBody>
      </p:sp>
    </p:spTree>
    <p:extLst>
      <p:ext uri="{BB962C8B-B14F-4D97-AF65-F5344CB8AC3E}">
        <p14:creationId xmlns:p14="http://schemas.microsoft.com/office/powerpoint/2010/main" val="39803035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Traveling Salesman Problem: </a:t>
            </a:r>
            <a:br>
              <a:rPr lang="en-US" b="0" dirty="0"/>
            </a:br>
            <a:r>
              <a:rPr lang="en-US" sz="3600" b="0" dirty="0"/>
              <a:t>2-OPT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925830" y="1542130"/>
            <a:ext cx="7315200" cy="457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390900" y="457200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Remove two edges</a:t>
            </a:r>
          </a:p>
        </p:txBody>
      </p:sp>
    </p:spTree>
    <p:extLst>
      <p:ext uri="{BB962C8B-B14F-4D97-AF65-F5344CB8AC3E}">
        <p14:creationId xmlns:p14="http://schemas.microsoft.com/office/powerpoint/2010/main" val="13009711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Traveling Salesman Problem: </a:t>
            </a:r>
            <a:br>
              <a:rPr lang="en-US" b="0" dirty="0"/>
            </a:br>
            <a:r>
              <a:rPr lang="en-US" sz="3600" b="0" dirty="0"/>
              <a:t>2-OPT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543" y="1546860"/>
            <a:ext cx="7317774" cy="457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14600" y="4572000"/>
            <a:ext cx="403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removal has now broken tour into disconnected graphs</a:t>
            </a:r>
          </a:p>
        </p:txBody>
      </p:sp>
    </p:spTree>
    <p:extLst>
      <p:ext uri="{BB962C8B-B14F-4D97-AF65-F5344CB8AC3E}">
        <p14:creationId xmlns:p14="http://schemas.microsoft.com/office/powerpoint/2010/main" val="9776001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Traveling Salesman Problem: </a:t>
            </a:r>
            <a:br>
              <a:rPr lang="en-US" b="0" dirty="0"/>
            </a:br>
            <a:r>
              <a:rPr lang="en-US" sz="3600" b="0" dirty="0"/>
              <a:t>2-OPT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113" y="1558925"/>
            <a:ext cx="7317774" cy="457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14600" y="4572000"/>
            <a:ext cx="4038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Need to reconnect these four nodes</a:t>
            </a:r>
          </a:p>
          <a:p>
            <a:endParaRPr lang="en-US" dirty="0"/>
          </a:p>
          <a:p>
            <a:r>
              <a:rPr lang="en-US" dirty="0"/>
              <a:t>Don’t want to reuse edges we removed</a:t>
            </a:r>
          </a:p>
        </p:txBody>
      </p:sp>
    </p:spTree>
    <p:extLst>
      <p:ext uri="{BB962C8B-B14F-4D97-AF65-F5344CB8AC3E}">
        <p14:creationId xmlns:p14="http://schemas.microsoft.com/office/powerpoint/2010/main" val="1393756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Heuristics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60806"/>
            <a:ext cx="8229600" cy="4530725"/>
          </a:xfrm>
        </p:spPr>
        <p:txBody>
          <a:bodyPr/>
          <a:lstStyle/>
          <a:p>
            <a:r>
              <a:rPr lang="en-US" sz="2400" dirty="0"/>
              <a:t>In general, there are two broad classes of fundamental heuristics </a:t>
            </a:r>
          </a:p>
          <a:p>
            <a:pPr lvl="1"/>
            <a:r>
              <a:rPr lang="en-US" sz="2000" dirty="0"/>
              <a:t>Constructive – Covered last week</a:t>
            </a:r>
          </a:p>
          <a:p>
            <a:pPr lvl="1"/>
            <a:r>
              <a:rPr lang="en-US" sz="2000" b="1" dirty="0"/>
              <a:t>Local Search – Today’s Lecture</a:t>
            </a:r>
          </a:p>
          <a:p>
            <a:r>
              <a:rPr lang="en-US" sz="2400" dirty="0"/>
              <a:t>Local Search dates back to the last 1950s and early 1960s when edge exchanges were explored for TSP.</a:t>
            </a:r>
          </a:p>
          <a:p>
            <a:r>
              <a:rPr lang="en-US" sz="2400" dirty="0"/>
              <a:t>Since then, local search has been applied to a wide variety of combinatorial optimization problems</a:t>
            </a:r>
          </a:p>
          <a:p>
            <a:pPr lvl="1"/>
            <a:r>
              <a:rPr lang="en-US" sz="2000" dirty="0"/>
              <a:t>Scheduling</a:t>
            </a:r>
          </a:p>
          <a:p>
            <a:pPr lvl="1"/>
            <a:r>
              <a:rPr lang="en-US" sz="2000" dirty="0"/>
              <a:t>Network Design</a:t>
            </a:r>
          </a:p>
          <a:p>
            <a:pPr lvl="1"/>
            <a:r>
              <a:rPr lang="en-US" sz="2000" dirty="0"/>
              <a:t>Vehicle Routing</a:t>
            </a:r>
          </a:p>
          <a:p>
            <a:pPr lvl="1"/>
            <a:r>
              <a:rPr lang="en-US" sz="2000" dirty="0"/>
              <a:t>Cutting Stock</a:t>
            </a:r>
          </a:p>
        </p:txBody>
      </p:sp>
    </p:spTree>
    <p:extLst>
      <p:ext uri="{BB962C8B-B14F-4D97-AF65-F5344CB8AC3E}">
        <p14:creationId xmlns:p14="http://schemas.microsoft.com/office/powerpoint/2010/main" val="27047728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Traveling Salesman Problem: </a:t>
            </a:r>
            <a:br>
              <a:rPr lang="en-US" b="0" dirty="0"/>
            </a:br>
            <a:r>
              <a:rPr lang="en-US" sz="3600" b="0" dirty="0"/>
              <a:t>2-OPT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937260" y="1546860"/>
            <a:ext cx="7315200" cy="457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14600" y="4572000"/>
            <a:ext cx="403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edge is already in tour, so no sense adding it back</a:t>
            </a:r>
          </a:p>
        </p:txBody>
      </p:sp>
    </p:spTree>
    <p:extLst>
      <p:ext uri="{BB962C8B-B14F-4D97-AF65-F5344CB8AC3E}">
        <p14:creationId xmlns:p14="http://schemas.microsoft.com/office/powerpoint/2010/main" val="21329118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Traveling Salesman Problem: </a:t>
            </a:r>
            <a:br>
              <a:rPr lang="en-US" b="0" dirty="0"/>
            </a:br>
            <a:r>
              <a:rPr lang="en-US" sz="3600" b="0" dirty="0"/>
              <a:t>2-OPT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30725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120" y="1546860"/>
            <a:ext cx="7284509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1499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Traveling Salesman Problem: </a:t>
            </a:r>
            <a:br>
              <a:rPr lang="en-US" b="0" dirty="0"/>
            </a:br>
            <a:r>
              <a:rPr lang="en-US" sz="3600" b="0" dirty="0"/>
              <a:t>2-OPT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182" y="1543685"/>
            <a:ext cx="7267988" cy="457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14600" y="4572000"/>
            <a:ext cx="403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These two edges create a new tour</a:t>
            </a:r>
          </a:p>
        </p:txBody>
      </p:sp>
    </p:spTree>
    <p:extLst>
      <p:ext uri="{BB962C8B-B14F-4D97-AF65-F5344CB8AC3E}">
        <p14:creationId xmlns:p14="http://schemas.microsoft.com/office/powerpoint/2010/main" val="15431938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Traveling Salesman Problem: </a:t>
            </a:r>
            <a:br>
              <a:rPr lang="en-US" b="0" dirty="0"/>
            </a:br>
            <a:r>
              <a:rPr lang="en-US" sz="3600" b="0" dirty="0"/>
              <a:t>2-OPT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192" y="1543050"/>
            <a:ext cx="7351336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7977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Traveling Salesman Problem: </a:t>
            </a:r>
            <a:br>
              <a:rPr lang="en-US" b="0" dirty="0"/>
            </a:br>
            <a:r>
              <a:rPr lang="en-US" sz="3600" b="0" dirty="0"/>
              <a:t>2-OPT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310" y="1531620"/>
            <a:ext cx="7317774" cy="457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076700" y="4648200"/>
            <a:ext cx="133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Repeat…</a:t>
            </a:r>
          </a:p>
        </p:txBody>
      </p:sp>
    </p:spTree>
    <p:extLst>
      <p:ext uri="{BB962C8B-B14F-4D97-AF65-F5344CB8AC3E}">
        <p14:creationId xmlns:p14="http://schemas.microsoft.com/office/powerpoint/2010/main" val="20311831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Traveling Salesman Problem: </a:t>
            </a:r>
            <a:br>
              <a:rPr lang="en-US" b="0" dirty="0"/>
            </a:br>
            <a:r>
              <a:rPr lang="en-US" sz="3600" b="0" dirty="0"/>
              <a:t>2-OPT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558925"/>
            <a:ext cx="7385217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55274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Traveling Salesman Problem: </a:t>
            </a:r>
            <a:br>
              <a:rPr lang="en-US" b="0" dirty="0"/>
            </a:br>
            <a:r>
              <a:rPr lang="en-US" sz="3600" b="0" dirty="0"/>
              <a:t>2-OPT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The 2-OPT Neighborhood</a:t>
            </a:r>
          </a:p>
          <a:p>
            <a:pPr lvl="1"/>
            <a:r>
              <a:rPr lang="en-US" sz="2000" dirty="0"/>
              <a:t>The set of all tours that can be reached by swapping two edges.</a:t>
            </a:r>
          </a:p>
          <a:p>
            <a:pPr lvl="1"/>
            <a:r>
              <a:rPr lang="en-US" sz="2000" dirty="0"/>
              <a:t>Select two edges and replace them with two other edges</a:t>
            </a:r>
          </a:p>
          <a:p>
            <a:r>
              <a:rPr lang="en-US" sz="2400" dirty="0"/>
              <a:t>Why only consider 2?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663034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Traveling Salesman Problem: </a:t>
            </a:r>
            <a:br>
              <a:rPr lang="en-US" b="0" dirty="0"/>
            </a:br>
            <a:r>
              <a:rPr lang="en-US" sz="3600" b="0" dirty="0"/>
              <a:t>3-OPT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The 3-OPT Neighborhood</a:t>
            </a:r>
          </a:p>
          <a:p>
            <a:pPr lvl="1"/>
            <a:r>
              <a:rPr lang="en-US" sz="2000" dirty="0"/>
              <a:t>The set of all tours that can be reached by swapping three edges.</a:t>
            </a:r>
          </a:p>
          <a:p>
            <a:pPr lvl="1"/>
            <a:r>
              <a:rPr lang="en-US" sz="2000" dirty="0"/>
              <a:t>Select three edges and replace them with three other edges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4730930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Traveling Salesman Problem: </a:t>
            </a:r>
            <a:br>
              <a:rPr lang="en-US" b="0" dirty="0"/>
            </a:br>
            <a:r>
              <a:rPr lang="en-US" sz="3600" b="0" dirty="0"/>
              <a:t>3-OPT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463040"/>
            <a:ext cx="7260983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54792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Traveling Salesman Problem: </a:t>
            </a:r>
            <a:br>
              <a:rPr lang="en-US" b="0" dirty="0"/>
            </a:br>
            <a:r>
              <a:rPr lang="en-US" sz="3600" b="0" dirty="0"/>
              <a:t>3-OPT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680" y="1451610"/>
            <a:ext cx="7334518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152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7772400" cy="760413"/>
          </a:xfrm>
        </p:spPr>
        <p:txBody>
          <a:bodyPr/>
          <a:lstStyle/>
          <a:p>
            <a:pPr eaLnBrk="1" hangingPunct="1"/>
            <a:r>
              <a:rPr lang="en-US" altLang="en-US" dirty="0"/>
              <a:t>Local Improvement Algorithms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4724400"/>
          </a:xfrm>
        </p:spPr>
        <p:txBody>
          <a:bodyPr/>
          <a:lstStyle/>
          <a:p>
            <a:pPr eaLnBrk="1" hangingPunct="1"/>
            <a:r>
              <a:rPr lang="en-US" altLang="en-US" sz="2400" dirty="0"/>
              <a:t>Definitions </a:t>
            </a:r>
          </a:p>
          <a:p>
            <a:pPr lvl="1" eaLnBrk="1" hangingPunct="1"/>
            <a:r>
              <a:rPr lang="en-US" altLang="en-US" sz="2000" b="1" dirty="0"/>
              <a:t>Move</a:t>
            </a:r>
            <a:r>
              <a:rPr lang="en-US" altLang="en-US" sz="2000" dirty="0"/>
              <a:t> – a method for altering the current solution</a:t>
            </a:r>
          </a:p>
          <a:p>
            <a:pPr lvl="1" eaLnBrk="1" hangingPunct="1"/>
            <a:r>
              <a:rPr lang="en-US" altLang="en-US" sz="2000" b="1" dirty="0"/>
              <a:t>Neighborhood</a:t>
            </a:r>
            <a:r>
              <a:rPr lang="en-US" altLang="en-US" sz="2000" dirty="0"/>
              <a:t> – Given a current solution </a:t>
            </a:r>
            <a:r>
              <a:rPr lang="en-US" altLang="en-US" sz="2000" i="1" dirty="0"/>
              <a:t>c, </a:t>
            </a:r>
            <a:r>
              <a:rPr lang="en-US" altLang="en-US" sz="2000" dirty="0"/>
              <a:t>the neighborhood of </a:t>
            </a:r>
            <a:r>
              <a:rPr lang="en-US" altLang="en-US" sz="2000" i="1" dirty="0"/>
              <a:t>c,</a:t>
            </a:r>
            <a:r>
              <a:rPr lang="en-US" altLang="en-US" sz="2000" dirty="0"/>
              <a:t> </a:t>
            </a:r>
            <a:r>
              <a:rPr lang="en-US" altLang="en-US" sz="2000" i="1" dirty="0"/>
              <a:t>N(c)</a:t>
            </a:r>
            <a:r>
              <a:rPr lang="en-US" altLang="en-US" sz="2000" dirty="0"/>
              <a:t> is the set of all solutions reachable from </a:t>
            </a:r>
            <a:r>
              <a:rPr lang="en-US" altLang="en-US" sz="2000" i="1" dirty="0"/>
              <a:t>c</a:t>
            </a:r>
            <a:r>
              <a:rPr lang="en-US" altLang="en-US" sz="2000" dirty="0"/>
              <a:t> via a </a:t>
            </a:r>
            <a:r>
              <a:rPr lang="en-US" altLang="en-US" sz="2000" i="1" dirty="0"/>
              <a:t>single</a:t>
            </a:r>
            <a:r>
              <a:rPr lang="en-US" altLang="en-US" sz="2000" dirty="0"/>
              <a:t> move</a:t>
            </a:r>
          </a:p>
          <a:p>
            <a:pPr lvl="1" eaLnBrk="1" hangingPunct="1"/>
            <a:r>
              <a:rPr lang="en-US" altLang="en-US" sz="2000" b="1" dirty="0"/>
              <a:t>Evaluation Method – </a:t>
            </a:r>
            <a:r>
              <a:rPr lang="en-US" altLang="en-US" sz="2000" dirty="0"/>
              <a:t>Method you use to choose from solutions in the neighborhood</a:t>
            </a:r>
            <a:endParaRPr lang="en-US" altLang="en-US" sz="2000" b="1" dirty="0"/>
          </a:p>
          <a:p>
            <a:pPr eaLnBrk="1" hangingPunct="1"/>
            <a:r>
              <a:rPr lang="en-US" altLang="en-US" sz="2400" dirty="0"/>
              <a:t>These definitions should seem very familiar to constructive heuristics.  What then is the difference?</a:t>
            </a:r>
          </a:p>
          <a:p>
            <a:pPr lvl="1" eaLnBrk="1" hangingPunct="1"/>
            <a:r>
              <a:rPr lang="en-US" altLang="en-US" sz="2000" dirty="0"/>
              <a:t>Constructive starts at null set and slowly builds a solution</a:t>
            </a:r>
          </a:p>
          <a:p>
            <a:pPr lvl="1" eaLnBrk="1" hangingPunct="1"/>
            <a:r>
              <a:rPr lang="en-US" altLang="en-US" sz="2000" dirty="0"/>
              <a:t>Local search starts at a solution and uses these mechanics to move to new solutions </a:t>
            </a:r>
          </a:p>
        </p:txBody>
      </p:sp>
    </p:spTree>
    <p:extLst>
      <p:ext uri="{BB962C8B-B14F-4D97-AF65-F5344CB8AC3E}">
        <p14:creationId xmlns:p14="http://schemas.microsoft.com/office/powerpoint/2010/main" val="51511485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Traveling Salesman Problem: </a:t>
            </a:r>
            <a:br>
              <a:rPr lang="en-US" b="0" dirty="0"/>
            </a:br>
            <a:r>
              <a:rPr lang="en-US" sz="3600" b="0" dirty="0"/>
              <a:t>3-OPT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490" y="1493520"/>
            <a:ext cx="7361599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75245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Traveling Salesman Problem: </a:t>
            </a:r>
            <a:br>
              <a:rPr lang="en-US" b="0" dirty="0"/>
            </a:br>
            <a:r>
              <a:rPr lang="en-US" sz="3600" b="0" dirty="0"/>
              <a:t>3-OPT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110" y="1440180"/>
            <a:ext cx="7284509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62709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TSP-OPT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3-OPT is better than 2-OPT in quality, but more computationally expensive.</a:t>
            </a:r>
          </a:p>
          <a:p>
            <a:r>
              <a:rPr lang="en-US" sz="2400" dirty="0"/>
              <a:t>4-OPT is marginally better in terms of quality, but much more</a:t>
            </a:r>
          </a:p>
          <a:p>
            <a:r>
              <a:rPr lang="en-US" sz="2400" dirty="0"/>
              <a:t>expensive.</a:t>
            </a:r>
          </a:p>
          <a:p>
            <a:r>
              <a:rPr lang="en-US" sz="2400" dirty="0"/>
              <a:t>5-OPT, 6-OPT, 7,-OPT, . . .</a:t>
            </a:r>
          </a:p>
          <a:p>
            <a:r>
              <a:rPr lang="en-US" sz="2400" i="1" dirty="0"/>
              <a:t>K</a:t>
            </a:r>
            <a:r>
              <a:rPr lang="en-US" sz="2400" dirty="0"/>
              <a:t>-OPT</a:t>
            </a:r>
          </a:p>
          <a:p>
            <a:pPr lvl="1"/>
            <a:r>
              <a:rPr lang="en-US" sz="2000" dirty="0"/>
              <a:t>Replace the notion of one </a:t>
            </a:r>
            <a:r>
              <a:rPr lang="en-US" sz="2000" b="1" i="1" dirty="0"/>
              <a:t>fixed</a:t>
            </a:r>
            <a:r>
              <a:rPr lang="en-US" sz="2000" dirty="0"/>
              <a:t> </a:t>
            </a:r>
            <a:r>
              <a:rPr lang="en-US" sz="2000" b="1" i="1" dirty="0"/>
              <a:t>number</a:t>
            </a:r>
            <a:r>
              <a:rPr lang="en-US" sz="2000" dirty="0"/>
              <a:t> of swaps with a search for the most favorable number </a:t>
            </a:r>
            <a:r>
              <a:rPr lang="en-US" sz="2000" i="1" dirty="0"/>
              <a:t>K</a:t>
            </a:r>
            <a:r>
              <a:rPr lang="en-US" sz="2000" dirty="0"/>
              <a:t> of swaps at each iteration.</a:t>
            </a:r>
          </a:p>
          <a:p>
            <a:pPr lvl="1"/>
            <a:r>
              <a:rPr lang="en-US" sz="2000" dirty="0"/>
              <a:t>Do not search the entire set of sequences but build one incrementally.</a:t>
            </a:r>
          </a:p>
        </p:txBody>
      </p:sp>
    </p:spTree>
    <p:extLst>
      <p:ext uri="{BB962C8B-B14F-4D97-AF65-F5344CB8AC3E}">
        <p14:creationId xmlns:p14="http://schemas.microsoft.com/office/powerpoint/2010/main" val="102700447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4340" y="1219200"/>
            <a:ext cx="8229600" cy="39406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K-OPT Main Idea</a:t>
            </a:r>
            <a:br>
              <a:rPr lang="en-US" b="0" dirty="0"/>
            </a:br>
            <a:r>
              <a:rPr lang="en-US" sz="3200" b="0" dirty="0"/>
              <a:t>Lin-Kernighan heuristic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90600" y="5270251"/>
            <a:ext cx="7848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Find a good </a:t>
            </a:r>
            <a:r>
              <a:rPr lang="en-US" sz="2400" i="1" dirty="0">
                <a:latin typeface="+mn-lt"/>
              </a:rPr>
              <a:t>K</a:t>
            </a:r>
            <a:r>
              <a:rPr lang="en-US" sz="2400" dirty="0">
                <a:latin typeface="+mn-lt"/>
              </a:rPr>
              <a:t> dynamically at a fraction of the cost by exploring a sequence of swaps of increasing size</a:t>
            </a:r>
          </a:p>
        </p:txBody>
      </p:sp>
    </p:spTree>
    <p:extLst>
      <p:ext uri="{BB962C8B-B14F-4D97-AF65-F5344CB8AC3E}">
        <p14:creationId xmlns:p14="http://schemas.microsoft.com/office/powerpoint/2010/main" val="375626313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K-OPT Algorithm</a:t>
            </a:r>
            <a:br>
              <a:rPr lang="en-US" b="0" dirty="0"/>
            </a:br>
            <a:r>
              <a:rPr lang="en-US" sz="3200" b="0" dirty="0"/>
              <a:t>Lin-Kernighan heuristic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000" dirty="0"/>
              <a:t>Choose some vertex </a:t>
            </a:r>
            <a:r>
              <a:rPr lang="en-US" sz="2000" i="1" dirty="0"/>
              <a:t>v1</a:t>
            </a:r>
            <a:r>
              <a:rPr lang="en-US" sz="2000" dirty="0"/>
              <a:t> and an edge incident to </a:t>
            </a:r>
            <a:r>
              <a:rPr lang="en-US" sz="2000" i="1" dirty="0"/>
              <a:t>v1</a:t>
            </a:r>
            <a:r>
              <a:rPr lang="en-US" sz="2000" dirty="0"/>
              <a:t>, call the other end of this edge </a:t>
            </a:r>
            <a:r>
              <a:rPr lang="en-US" sz="2000" i="1" dirty="0"/>
              <a:t>v2</a:t>
            </a:r>
            <a:r>
              <a:rPr lang="en-US" sz="2000" dirty="0"/>
              <a:t>, and call this edge </a:t>
            </a:r>
            <a:r>
              <a:rPr lang="en-US" sz="2000" i="1" dirty="0"/>
              <a:t>e1</a:t>
            </a:r>
            <a:r>
              <a:rPr lang="en-US" sz="2000" dirty="0"/>
              <a:t>. </a:t>
            </a:r>
            <a:r>
              <a:rPr lang="en-US" sz="2000" u="sng" dirty="0"/>
              <a:t>This edge </a:t>
            </a:r>
            <a:r>
              <a:rPr lang="en-US" sz="2000" i="1" u="sng" dirty="0"/>
              <a:t>e1</a:t>
            </a:r>
            <a:r>
              <a:rPr lang="en-US" sz="2000" u="sng" dirty="0"/>
              <a:t> is in the original tour</a:t>
            </a:r>
            <a:r>
              <a:rPr lang="en-US" sz="2000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Choose another edge </a:t>
            </a:r>
            <a:r>
              <a:rPr lang="en-US" sz="2000" i="1" dirty="0"/>
              <a:t>e2</a:t>
            </a:r>
            <a:r>
              <a:rPr lang="en-US" sz="2000" dirty="0"/>
              <a:t> = (</a:t>
            </a:r>
            <a:r>
              <a:rPr lang="en-US" sz="2000" i="1" dirty="0"/>
              <a:t>v2, v3</a:t>
            </a:r>
            <a:r>
              <a:rPr lang="en-US" sz="2000" dirty="0"/>
              <a:t>) </a:t>
            </a:r>
            <a:r>
              <a:rPr lang="en-US" sz="2000" u="sng" dirty="0"/>
              <a:t>that is incident to </a:t>
            </a:r>
            <a:r>
              <a:rPr lang="en-US" sz="2000" i="1" u="sng" dirty="0"/>
              <a:t>v2</a:t>
            </a:r>
            <a:r>
              <a:rPr lang="en-US" sz="2000" u="sng" dirty="0"/>
              <a:t> </a:t>
            </a:r>
            <a:r>
              <a:rPr lang="en-US" sz="2000" dirty="0"/>
              <a:t>but not in the tour where the cost of </a:t>
            </a:r>
            <a:r>
              <a:rPr lang="en-US" sz="2000" i="1" dirty="0"/>
              <a:t>e2 &lt; e1</a:t>
            </a:r>
            <a:r>
              <a:rPr lang="en-US" sz="2000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If none exist, start over.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Else </a:t>
            </a:r>
            <a:r>
              <a:rPr lang="en-US" sz="2000" dirty="0">
                <a:solidFill>
                  <a:srgbClr val="FF0000"/>
                </a:solidFill>
              </a:rPr>
              <a:t>adding</a:t>
            </a:r>
            <a:r>
              <a:rPr lang="en-US" sz="2000" dirty="0"/>
              <a:t> in </a:t>
            </a:r>
            <a:r>
              <a:rPr lang="en-US" sz="2000" i="1" dirty="0"/>
              <a:t>e2 </a:t>
            </a:r>
            <a:r>
              <a:rPr lang="en-US" sz="2000" dirty="0"/>
              <a:t>means vertices </a:t>
            </a:r>
            <a:r>
              <a:rPr lang="en-US" sz="2000" i="1" dirty="0"/>
              <a:t>v2</a:t>
            </a:r>
            <a:r>
              <a:rPr lang="en-US" sz="2000" dirty="0"/>
              <a:t> and </a:t>
            </a:r>
            <a:r>
              <a:rPr lang="en-US" sz="2000" i="1" dirty="0"/>
              <a:t>v3</a:t>
            </a:r>
            <a:r>
              <a:rPr lang="en-US" sz="2000" dirty="0"/>
              <a:t> has degree 3. </a:t>
            </a:r>
            <a:r>
              <a:rPr lang="en-US" sz="2000" dirty="0">
                <a:solidFill>
                  <a:srgbClr val="FF0000"/>
                </a:solidFill>
              </a:rPr>
              <a:t>Remove</a:t>
            </a:r>
            <a:r>
              <a:rPr lang="en-US" sz="2000" dirty="0"/>
              <a:t> an edge </a:t>
            </a:r>
            <a:r>
              <a:rPr lang="en-US" sz="2000" i="1" dirty="0"/>
              <a:t>e3 </a:t>
            </a:r>
            <a:r>
              <a:rPr lang="en-US" sz="2000" dirty="0"/>
              <a:t>incident from </a:t>
            </a:r>
            <a:r>
              <a:rPr lang="en-US" sz="2000" i="1" dirty="0"/>
              <a:t>v3</a:t>
            </a:r>
            <a:r>
              <a:rPr lang="en-US" sz="2000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>
                <a:solidFill>
                  <a:srgbClr val="FF0000"/>
                </a:solidFill>
              </a:rPr>
              <a:t>Remove</a:t>
            </a:r>
            <a:r>
              <a:rPr lang="en-US" sz="2000" dirty="0"/>
              <a:t> </a:t>
            </a:r>
            <a:r>
              <a:rPr lang="en-US" sz="2000" i="1" dirty="0"/>
              <a:t>e1</a:t>
            </a:r>
            <a:r>
              <a:rPr lang="en-US" sz="2000" dirty="0"/>
              <a:t>  and add in an edge incident to </a:t>
            </a:r>
            <a:r>
              <a:rPr lang="en-US" sz="2000" i="1" dirty="0"/>
              <a:t>v1 </a:t>
            </a:r>
            <a:r>
              <a:rPr lang="en-US" sz="2000" dirty="0"/>
              <a:t>which fixes tour.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Compute the cost, but do not connect or implement.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Repeat step 4 from vertex incident to </a:t>
            </a:r>
            <a:r>
              <a:rPr lang="en-US" sz="2000" i="1" dirty="0"/>
              <a:t>e3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i="1" dirty="0"/>
              <a:t>Stop when there exists no moves that improve progress</a:t>
            </a:r>
            <a:endParaRPr lang="en-US" sz="2000" dirty="0"/>
          </a:p>
          <a:p>
            <a:pPr marL="514350" indent="-514350">
              <a:buFont typeface="+mj-lt"/>
              <a:buAutoNum type="arabicPeriod"/>
            </a:pPr>
            <a:endParaRPr lang="en-US" sz="2000" dirty="0"/>
          </a:p>
          <a:p>
            <a:pPr marL="514350" indent="-514350">
              <a:buFont typeface="+mj-lt"/>
              <a:buAutoNum type="arabicPeriod"/>
            </a:pP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9808" y="6207142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LK is not exploring all the possible k-opt exchanges it limits the exchanges to those incident to a sequential path</a:t>
            </a:r>
          </a:p>
        </p:txBody>
      </p:sp>
    </p:spTree>
    <p:extLst>
      <p:ext uri="{BB962C8B-B14F-4D97-AF65-F5344CB8AC3E}">
        <p14:creationId xmlns:p14="http://schemas.microsoft.com/office/powerpoint/2010/main" val="203385023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K-OPT Algorithm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3012" y="1703387"/>
            <a:ext cx="6657975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28756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K-OPT Algorithm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8725" y="1693862"/>
            <a:ext cx="6686550" cy="4343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705100" y="4724400"/>
            <a:ext cx="373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an edge that is in tour</a:t>
            </a:r>
          </a:p>
        </p:txBody>
      </p:sp>
    </p:spTree>
    <p:extLst>
      <p:ext uri="{BB962C8B-B14F-4D97-AF65-F5344CB8AC3E}">
        <p14:creationId xmlns:p14="http://schemas.microsoft.com/office/powerpoint/2010/main" val="275383558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K-OPT Algorithm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2537" y="1703387"/>
            <a:ext cx="6638925" cy="432435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081573" y="4648200"/>
            <a:ext cx="512832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Consider adding a shorter edge incident to v2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(v2,v3) is such an edge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we add (v2, v3) v3 would have degree 3</a:t>
            </a:r>
          </a:p>
        </p:txBody>
      </p:sp>
    </p:spTree>
    <p:extLst>
      <p:ext uri="{BB962C8B-B14F-4D97-AF65-F5344CB8AC3E}">
        <p14:creationId xmlns:p14="http://schemas.microsoft.com/office/powerpoint/2010/main" val="405462354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K-OPT Algorithm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2537" y="1698625"/>
            <a:ext cx="6638925" cy="43338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190578" y="4572000"/>
            <a:ext cx="47628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Delete an edge incident to v3 which is in tour</a:t>
            </a:r>
          </a:p>
        </p:txBody>
      </p:sp>
    </p:spTree>
    <p:extLst>
      <p:ext uri="{BB962C8B-B14F-4D97-AF65-F5344CB8AC3E}">
        <p14:creationId xmlns:p14="http://schemas.microsoft.com/office/powerpoint/2010/main" val="212180542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K-OPT Algorithm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7300" y="1708150"/>
            <a:ext cx="6629400" cy="43148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280620" y="4648200"/>
            <a:ext cx="292900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Add edge incident to v1</a:t>
            </a:r>
          </a:p>
          <a:p>
            <a:r>
              <a:rPr lang="en-US" dirty="0"/>
              <a:t>Delete edge e1</a:t>
            </a:r>
          </a:p>
          <a:p>
            <a:r>
              <a:rPr lang="en-US" dirty="0"/>
              <a:t>This is now a 2OPT</a:t>
            </a:r>
          </a:p>
          <a:p>
            <a:r>
              <a:rPr lang="en-US" dirty="0"/>
              <a:t>Calculate potential savings</a:t>
            </a:r>
          </a:p>
        </p:txBody>
      </p:sp>
    </p:spTree>
    <p:extLst>
      <p:ext uri="{BB962C8B-B14F-4D97-AF65-F5344CB8AC3E}">
        <p14:creationId xmlns:p14="http://schemas.microsoft.com/office/powerpoint/2010/main" val="3085869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Local Improvement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Local Search can be applied to both feasibility problems and optimization problems.</a:t>
            </a:r>
          </a:p>
          <a:p>
            <a:pPr lvl="1"/>
            <a:r>
              <a:rPr lang="en-US" sz="2000" dirty="0"/>
              <a:t>Feasibility Problems: Seek a solution that satisfies all of the constraints.</a:t>
            </a:r>
          </a:p>
          <a:p>
            <a:pPr lvl="1"/>
            <a:r>
              <a:rPr lang="en-US" sz="2000" dirty="0"/>
              <a:t>One local search technique for feasibility problems is to transform them into optimization problems.</a:t>
            </a:r>
          </a:p>
          <a:p>
            <a:pPr lvl="1"/>
            <a:r>
              <a:rPr lang="en-US" sz="2000" dirty="0"/>
              <a:t>How?  Quantify the number of violated constraints and then solve as an optimization problem!</a:t>
            </a:r>
          </a:p>
        </p:txBody>
      </p:sp>
    </p:spTree>
    <p:extLst>
      <p:ext uri="{BB962C8B-B14F-4D97-AF65-F5344CB8AC3E}">
        <p14:creationId xmlns:p14="http://schemas.microsoft.com/office/powerpoint/2010/main" val="98878443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K-OPT Algorithm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2537" y="1703387"/>
            <a:ext cx="6638925" cy="432435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28639" y="4648200"/>
            <a:ext cx="768672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Algorithm progresses with v4 now playing role v2 did before.</a:t>
            </a:r>
          </a:p>
          <a:p>
            <a:endParaRPr lang="en-US" dirty="0"/>
          </a:p>
          <a:p>
            <a:r>
              <a:rPr lang="en-US" dirty="0"/>
              <a:t>Consider adding edge incident to v4 that is cheaper then the (v1,v4) edge</a:t>
            </a:r>
          </a:p>
          <a:p>
            <a:r>
              <a:rPr lang="en-US" dirty="0"/>
              <a:t>Now v5 has degree 3</a:t>
            </a:r>
          </a:p>
        </p:txBody>
      </p:sp>
    </p:spTree>
    <p:extLst>
      <p:ext uri="{BB962C8B-B14F-4D97-AF65-F5344CB8AC3E}">
        <p14:creationId xmlns:p14="http://schemas.microsoft.com/office/powerpoint/2010/main" val="158868821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K-OPT Algorithm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7300" y="1703387"/>
            <a:ext cx="6629400" cy="432435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905000" y="4572000"/>
            <a:ext cx="544251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This would require we delete an edge incident to v5</a:t>
            </a:r>
          </a:p>
          <a:p>
            <a:r>
              <a:rPr lang="en-US" dirty="0"/>
              <a:t>V6 has degree 1</a:t>
            </a:r>
          </a:p>
        </p:txBody>
      </p:sp>
    </p:spTree>
    <p:extLst>
      <p:ext uri="{BB962C8B-B14F-4D97-AF65-F5344CB8AC3E}">
        <p14:creationId xmlns:p14="http://schemas.microsoft.com/office/powerpoint/2010/main" val="40338496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K-OPT Algorithm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7775" y="1698625"/>
            <a:ext cx="6648450" cy="43338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429000" y="4572000"/>
            <a:ext cx="17491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Reconnect tour</a:t>
            </a:r>
          </a:p>
        </p:txBody>
      </p:sp>
    </p:spTree>
    <p:extLst>
      <p:ext uri="{BB962C8B-B14F-4D97-AF65-F5344CB8AC3E}">
        <p14:creationId xmlns:p14="http://schemas.microsoft.com/office/powerpoint/2010/main" val="396729954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K-OPT Algorithm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7300" y="1703387"/>
            <a:ext cx="6629400" cy="432435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429000" y="4572000"/>
            <a:ext cx="205697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Delete edge</a:t>
            </a:r>
          </a:p>
          <a:p>
            <a:r>
              <a:rPr lang="en-US" dirty="0"/>
              <a:t>This is a 3OPT</a:t>
            </a:r>
          </a:p>
          <a:p>
            <a:r>
              <a:rPr lang="en-US" dirty="0"/>
              <a:t>Calculate savings</a:t>
            </a:r>
          </a:p>
        </p:txBody>
      </p:sp>
    </p:spTree>
    <p:extLst>
      <p:ext uri="{BB962C8B-B14F-4D97-AF65-F5344CB8AC3E}">
        <p14:creationId xmlns:p14="http://schemas.microsoft.com/office/powerpoint/2010/main" val="316391725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K-OPT Algorithm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2537" y="1708150"/>
            <a:ext cx="6638925" cy="43148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905000" y="4648200"/>
            <a:ext cx="52501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Algorithm progresses with v6 now playing role v4 </a:t>
            </a:r>
            <a:br>
              <a:rPr lang="en-US" dirty="0"/>
            </a:br>
            <a:r>
              <a:rPr lang="en-US" dirty="0"/>
              <a:t>  (and prior to that v2) did before.</a:t>
            </a:r>
          </a:p>
        </p:txBody>
      </p:sp>
    </p:spTree>
    <p:extLst>
      <p:ext uri="{BB962C8B-B14F-4D97-AF65-F5344CB8AC3E}">
        <p14:creationId xmlns:p14="http://schemas.microsoft.com/office/powerpoint/2010/main" val="96685513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K-OPT Algorithm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7300" y="1703387"/>
            <a:ext cx="6629400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23102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K-OPT Algorithm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2537" y="1698625"/>
            <a:ext cx="6638925" cy="43338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280313" y="4572000"/>
            <a:ext cx="458337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This is a 4OPT</a:t>
            </a:r>
          </a:p>
          <a:p>
            <a:r>
              <a:rPr lang="en-US" dirty="0"/>
              <a:t>Calculate savings</a:t>
            </a:r>
          </a:p>
          <a:p>
            <a:r>
              <a:rPr lang="en-US" dirty="0"/>
              <a:t>Terminate because no cheaper edges exist</a:t>
            </a:r>
          </a:p>
        </p:txBody>
      </p:sp>
    </p:spTree>
    <p:extLst>
      <p:ext uri="{BB962C8B-B14F-4D97-AF65-F5344CB8AC3E}">
        <p14:creationId xmlns:p14="http://schemas.microsoft.com/office/powerpoint/2010/main" val="194706192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TSP: K-OPT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30725"/>
          </a:xfrm>
        </p:spPr>
        <p:txBody>
          <a:bodyPr/>
          <a:lstStyle/>
          <a:p>
            <a:r>
              <a:rPr lang="en-US" sz="2400" dirty="0"/>
              <a:t>This forms the first iteration.</a:t>
            </a:r>
          </a:p>
          <a:p>
            <a:r>
              <a:rPr lang="en-US" sz="2400" dirty="0"/>
              <a:t>We stop because at this point we cannot find a smaller edge to add.</a:t>
            </a:r>
          </a:p>
          <a:p>
            <a:r>
              <a:rPr lang="en-US" sz="2400" dirty="0"/>
              <a:t>We look back at the 2-OPT, 3-OPT, and 4-OPT, and implement the best one.</a:t>
            </a:r>
          </a:p>
          <a:p>
            <a:r>
              <a:rPr lang="en-US" sz="2400" dirty="0"/>
              <a:t>We then continue for future iterations.</a:t>
            </a:r>
          </a:p>
          <a:p>
            <a:r>
              <a:rPr lang="en-US" sz="2400" dirty="0"/>
              <a:t>The nice thing is that we looked at a complicated neighborhood without having to enumerate all of the possible neighborhoods.</a:t>
            </a:r>
          </a:p>
          <a:p>
            <a:pPr lvl="1"/>
            <a:r>
              <a:rPr lang="en-US" sz="2000" dirty="0"/>
              <a:t>The key is that search is limited to node v1 and then a succession of nodes (v2 then v4 then v6).  This way you are not searching </a:t>
            </a:r>
            <a:r>
              <a:rPr lang="en-US" sz="2000" b="1" dirty="0"/>
              <a:t>all</a:t>
            </a:r>
            <a:r>
              <a:rPr lang="en-US" sz="2000" dirty="0"/>
              <a:t> </a:t>
            </a:r>
            <a:r>
              <a:rPr lang="en-US" sz="2000" i="1" dirty="0"/>
              <a:t>K</a:t>
            </a:r>
            <a:r>
              <a:rPr lang="en-US" sz="2000" dirty="0"/>
              <a:t> opt  </a:t>
            </a:r>
          </a:p>
        </p:txBody>
      </p:sp>
    </p:spTree>
    <p:extLst>
      <p:ext uri="{BB962C8B-B14F-4D97-AF65-F5344CB8AC3E}">
        <p14:creationId xmlns:p14="http://schemas.microsoft.com/office/powerpoint/2010/main" val="153988309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Break</a:t>
            </a:r>
          </a:p>
        </p:txBody>
      </p:sp>
      <p:pic>
        <p:nvPicPr>
          <p:cNvPr id="32771" name="Content Placeholder 3">
            <a:hlinkClick r:id="rId2"/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152400"/>
            <a:ext cx="9144000" cy="6467475"/>
          </a:xfrm>
        </p:spPr>
      </p:pic>
    </p:spTree>
    <p:extLst>
      <p:ext uri="{BB962C8B-B14F-4D97-AF65-F5344CB8AC3E}">
        <p14:creationId xmlns:p14="http://schemas.microsoft.com/office/powerpoint/2010/main" val="380472345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Local Search: Magic Square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143000"/>
            <a:ext cx="8229600" cy="4530725"/>
          </a:xfrm>
        </p:spPr>
        <p:txBody>
          <a:bodyPr/>
          <a:lstStyle/>
          <a:p>
            <a:r>
              <a:rPr lang="en-US" sz="2400" dirty="0"/>
              <a:t>Magic Square constraints:</a:t>
            </a:r>
          </a:p>
          <a:p>
            <a:pPr lvl="1"/>
            <a:r>
              <a:rPr lang="en-US" sz="2000" dirty="0"/>
              <a:t>Each row must sum to </a:t>
            </a:r>
            <a:r>
              <a:rPr lang="en-US" sz="2000" i="1" dirty="0"/>
              <a:t>15</a:t>
            </a:r>
          </a:p>
          <a:p>
            <a:pPr lvl="1"/>
            <a:r>
              <a:rPr lang="en-US" sz="2000" dirty="0"/>
              <a:t>Each column must sum to </a:t>
            </a:r>
            <a:r>
              <a:rPr lang="en-US" sz="2000" i="1" dirty="0"/>
              <a:t>15 </a:t>
            </a:r>
          </a:p>
          <a:p>
            <a:pPr lvl="1"/>
            <a:r>
              <a:rPr lang="en-US" sz="2000" dirty="0"/>
              <a:t>Both diagonals must sum to </a:t>
            </a:r>
            <a:r>
              <a:rPr lang="en-US" sz="2000" i="1" dirty="0"/>
              <a:t>15</a:t>
            </a:r>
            <a:endParaRPr lang="en-US" sz="2000" dirty="0"/>
          </a:p>
          <a:p>
            <a:pPr lvl="1"/>
            <a:r>
              <a:rPr lang="en-US" sz="2000" dirty="0"/>
              <a:t>Use all numbers 1-9 once</a:t>
            </a:r>
          </a:p>
        </p:txBody>
      </p:sp>
    </p:spTree>
    <p:extLst>
      <p:ext uri="{BB962C8B-B14F-4D97-AF65-F5344CB8AC3E}">
        <p14:creationId xmlns:p14="http://schemas.microsoft.com/office/powerpoint/2010/main" val="3501209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Feasibility Example – 8 Queens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00" y="2293937"/>
            <a:ext cx="3162300" cy="31432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385060" y="5252521"/>
            <a:ext cx="419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Given a solution to a feasibility problem</a:t>
            </a:r>
          </a:p>
        </p:txBody>
      </p:sp>
    </p:spTree>
    <p:extLst>
      <p:ext uri="{BB962C8B-B14F-4D97-AF65-F5344CB8AC3E}">
        <p14:creationId xmlns:p14="http://schemas.microsoft.com/office/powerpoint/2010/main" val="224120688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Local Search: Magic Square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012" y="2552700"/>
            <a:ext cx="6657975" cy="4305300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30725"/>
          </a:xfrm>
        </p:spPr>
        <p:txBody>
          <a:bodyPr/>
          <a:lstStyle/>
          <a:p>
            <a:r>
              <a:rPr lang="en-US" sz="2400" dirty="0"/>
              <a:t>Start with this infeasible solution</a:t>
            </a:r>
          </a:p>
          <a:p>
            <a:r>
              <a:rPr lang="en-US" sz="2400" dirty="0"/>
              <a:t>Develop a local search feasibility heuristic</a:t>
            </a:r>
          </a:p>
          <a:p>
            <a:pPr lvl="1"/>
            <a:r>
              <a:rPr lang="en-US" sz="2000" dirty="0"/>
              <a:t>Define your function </a:t>
            </a:r>
            <a:r>
              <a:rPr lang="en-US" sz="2000" i="1" dirty="0"/>
              <a:t>f</a:t>
            </a:r>
          </a:p>
          <a:p>
            <a:pPr lvl="1"/>
            <a:r>
              <a:rPr lang="en-US" sz="2000" dirty="0"/>
              <a:t>Define a move </a:t>
            </a:r>
          </a:p>
          <a:p>
            <a:pPr lvl="1"/>
            <a:r>
              <a:rPr lang="en-US" sz="2000" dirty="0"/>
              <a:t>Apply your heuristic to find a feasible solution</a:t>
            </a:r>
          </a:p>
        </p:txBody>
      </p:sp>
    </p:spTree>
    <p:extLst>
      <p:ext uri="{BB962C8B-B14F-4D97-AF65-F5344CB8AC3E}">
        <p14:creationId xmlns:p14="http://schemas.microsoft.com/office/powerpoint/2010/main" val="2710387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Feasibility Example – 8 Queens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54667" y="2308225"/>
            <a:ext cx="3171825" cy="311467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385060" y="5252521"/>
            <a:ext cx="419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Quantify how “infeasible” the solution is</a:t>
            </a:r>
          </a:p>
        </p:txBody>
      </p:sp>
    </p:spTree>
    <p:extLst>
      <p:ext uri="{BB962C8B-B14F-4D97-AF65-F5344CB8AC3E}">
        <p14:creationId xmlns:p14="http://schemas.microsoft.com/office/powerpoint/2010/main" val="13142063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Feasibility Example – 8 Queens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0380" y="2304415"/>
            <a:ext cx="3086100" cy="30765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362200" y="5486400"/>
            <a:ext cx="419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This queen violates one constraint</a:t>
            </a:r>
          </a:p>
        </p:txBody>
      </p:sp>
    </p:spTree>
    <p:extLst>
      <p:ext uri="{BB962C8B-B14F-4D97-AF65-F5344CB8AC3E}">
        <p14:creationId xmlns:p14="http://schemas.microsoft.com/office/powerpoint/2010/main" val="12056655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Feasibility Example – 8 Queens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27045" y="2303462"/>
            <a:ext cx="3181350" cy="3124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362200" y="5486400"/>
            <a:ext cx="419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This queen violates two constraints</a:t>
            </a:r>
          </a:p>
        </p:txBody>
      </p:sp>
    </p:spTree>
    <p:extLst>
      <p:ext uri="{BB962C8B-B14F-4D97-AF65-F5344CB8AC3E}">
        <p14:creationId xmlns:p14="http://schemas.microsoft.com/office/powerpoint/2010/main" val="123155316"/>
      </p:ext>
    </p:extLst>
  </p:cSld>
  <p:clrMapOvr>
    <a:masterClrMapping/>
  </p:clrMapOvr>
</p:sld>
</file>

<file path=ppt/theme/theme1.xml><?xml version="1.0" encoding="utf-8"?>
<a:theme xmlns:a="http://schemas.openxmlformats.org/drawingml/2006/main" name="Lesson 1 - Introduction and Logical Constraints">
  <a:themeElements>
    <a:clrScheme name="Lesson 1 - Introduction and Logical Constraints 9">
      <a:dk1>
        <a:srgbClr val="000000"/>
      </a:dk1>
      <a:lt1>
        <a:srgbClr val="FFFFFF"/>
      </a:lt1>
      <a:dk2>
        <a:srgbClr val="003399"/>
      </a:dk2>
      <a:lt2>
        <a:srgbClr val="666699"/>
      </a:lt2>
      <a:accent1>
        <a:srgbClr val="009999"/>
      </a:accent1>
      <a:accent2>
        <a:srgbClr val="4C6D4E"/>
      </a:accent2>
      <a:accent3>
        <a:srgbClr val="FFFFFF"/>
      </a:accent3>
      <a:accent4>
        <a:srgbClr val="000000"/>
      </a:accent4>
      <a:accent5>
        <a:srgbClr val="AACACA"/>
      </a:accent5>
      <a:accent6>
        <a:srgbClr val="446246"/>
      </a:accent6>
      <a:hlink>
        <a:srgbClr val="4C6D80"/>
      </a:hlink>
      <a:folHlink>
        <a:srgbClr val="B2B2B2"/>
      </a:folHlink>
    </a:clrScheme>
    <a:fontScheme name="Lesson 1 - Introduction and Logical Constraints">
      <a:majorFont>
        <a:latin typeface="Garamond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Lesson 1 - Introduction and Logical Constraints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sson 1 - Introduction and Logical Constraints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sson 1 - Introduction and Logical Constraints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sson 1 - Introduction and Logical Constraints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sson 1 - Introduction and Logical Constraints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sson 1 - Introduction and Logical Constraints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sson 1 - Introduction and Logical Constraints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sson 1 - Introduction and Logical Constraints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sson 1 - Introduction and Logical Constraints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AF</Template>
  <TotalTime>9805</TotalTime>
  <Words>1553</Words>
  <Application>Microsoft Office PowerPoint</Application>
  <PresentationFormat>On-screen Show (4:3)</PresentationFormat>
  <Paragraphs>302</Paragraphs>
  <Slides>60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6" baseType="lpstr">
      <vt:lpstr>NSimSun</vt:lpstr>
      <vt:lpstr>Arial</vt:lpstr>
      <vt:lpstr>Garamond</vt:lpstr>
      <vt:lpstr>Times New Roman</vt:lpstr>
      <vt:lpstr>Wingdings</vt:lpstr>
      <vt:lpstr>Lesson 1 - Introduction and Logical Constraints</vt:lpstr>
      <vt:lpstr>OPER 623 – Overviews: Heuristic Methods and Complexity</vt:lpstr>
      <vt:lpstr>Outline</vt:lpstr>
      <vt:lpstr>Heuristics</vt:lpstr>
      <vt:lpstr>Local Improvement Algorithms</vt:lpstr>
      <vt:lpstr>Local Improvement Algorithms</vt:lpstr>
      <vt:lpstr>Feasibility Example – 8 Queens</vt:lpstr>
      <vt:lpstr>Feasibility Example – 8 Queens</vt:lpstr>
      <vt:lpstr>Feasibility Example – 8 Queens</vt:lpstr>
      <vt:lpstr>Feasibility Example – 8 Queens</vt:lpstr>
      <vt:lpstr>Feasibility Example – 8 Queens</vt:lpstr>
      <vt:lpstr>Feasibility Example – 8 Queens</vt:lpstr>
      <vt:lpstr>Feasibility Example – 8 Queens</vt:lpstr>
      <vt:lpstr>Feasibility Example – 8 Queens</vt:lpstr>
      <vt:lpstr>Feasibility Example – 8 Queens</vt:lpstr>
      <vt:lpstr>Feasibility Example – 8 Queens</vt:lpstr>
      <vt:lpstr>Feasibility Example – 8 Queens</vt:lpstr>
      <vt:lpstr>Feasibility Example – 8 Queens</vt:lpstr>
      <vt:lpstr>Local Improvement Algorithms</vt:lpstr>
      <vt:lpstr>Local Improvement Algorithms</vt:lpstr>
      <vt:lpstr>Local Improvement Algorithms</vt:lpstr>
      <vt:lpstr>Local Improvement Algorithms</vt:lpstr>
      <vt:lpstr>Local Improvement Algorithms</vt:lpstr>
      <vt:lpstr>Traveling Salesman Problem</vt:lpstr>
      <vt:lpstr>Traveling Salesman Problem:  2-OPT</vt:lpstr>
      <vt:lpstr>Traveling Salesman Problem:  2-OPT</vt:lpstr>
      <vt:lpstr>Traveling Salesman Problem:  2-OPT</vt:lpstr>
      <vt:lpstr>Traveling Salesman Problem:  2-OPT</vt:lpstr>
      <vt:lpstr>Traveling Salesman Problem:  2-OPT</vt:lpstr>
      <vt:lpstr>Traveling Salesman Problem:  2-OPT</vt:lpstr>
      <vt:lpstr>Traveling Salesman Problem:  2-OPT</vt:lpstr>
      <vt:lpstr>Traveling Salesman Problem:  2-OPT</vt:lpstr>
      <vt:lpstr>Traveling Salesman Problem:  2-OPT</vt:lpstr>
      <vt:lpstr>Traveling Salesman Problem:  2-OPT</vt:lpstr>
      <vt:lpstr>Traveling Salesman Problem:  2-OPT</vt:lpstr>
      <vt:lpstr>Traveling Salesman Problem:  2-OPT</vt:lpstr>
      <vt:lpstr>Traveling Salesman Problem:  2-OPT</vt:lpstr>
      <vt:lpstr>Traveling Salesman Problem:  3-OPT</vt:lpstr>
      <vt:lpstr>Traveling Salesman Problem:  3-OPT</vt:lpstr>
      <vt:lpstr>Traveling Salesman Problem:  3-OPT</vt:lpstr>
      <vt:lpstr>Traveling Salesman Problem:  3-OPT</vt:lpstr>
      <vt:lpstr>Traveling Salesman Problem:  3-OPT</vt:lpstr>
      <vt:lpstr>TSP-OPT Performance</vt:lpstr>
      <vt:lpstr>K-OPT Main Idea Lin-Kernighan heuristic</vt:lpstr>
      <vt:lpstr>K-OPT Algorithm Lin-Kernighan heuristic</vt:lpstr>
      <vt:lpstr>K-OPT Algorithm</vt:lpstr>
      <vt:lpstr>K-OPT Algorithm</vt:lpstr>
      <vt:lpstr>K-OPT Algorithm</vt:lpstr>
      <vt:lpstr>K-OPT Algorithm</vt:lpstr>
      <vt:lpstr>K-OPT Algorithm</vt:lpstr>
      <vt:lpstr>K-OPT Algorithm</vt:lpstr>
      <vt:lpstr>K-OPT Algorithm</vt:lpstr>
      <vt:lpstr>K-OPT Algorithm</vt:lpstr>
      <vt:lpstr>K-OPT Algorithm</vt:lpstr>
      <vt:lpstr>K-OPT Algorithm</vt:lpstr>
      <vt:lpstr>K-OPT Algorithm</vt:lpstr>
      <vt:lpstr>K-OPT Algorithm</vt:lpstr>
      <vt:lpstr>TSP: K-OPT</vt:lpstr>
      <vt:lpstr>Break</vt:lpstr>
      <vt:lpstr>Local Search: Magic Square</vt:lpstr>
      <vt:lpstr>Local Search: Magic Square</vt:lpstr>
    </vt:vector>
  </TitlesOfParts>
  <Company>AFIT/ENS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 623 – Heuristic Search Methods</dc:title>
  <dc:creator>Victor Wiley</dc:creator>
  <cp:lastModifiedBy>Bruce Cox</cp:lastModifiedBy>
  <cp:revision>96</cp:revision>
  <cp:lastPrinted>2019-04-04T14:49:59Z</cp:lastPrinted>
  <dcterms:created xsi:type="dcterms:W3CDTF">2003-10-01T12:57:35Z</dcterms:created>
  <dcterms:modified xsi:type="dcterms:W3CDTF">2022-10-25T19:55:30Z</dcterms:modified>
</cp:coreProperties>
</file>