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77"/>
  </p:notesMasterIdLst>
  <p:sldIdLst>
    <p:sldId id="256" r:id="rId2"/>
    <p:sldId id="303" r:id="rId3"/>
    <p:sldId id="390" r:id="rId4"/>
    <p:sldId id="304" r:id="rId5"/>
    <p:sldId id="305" r:id="rId6"/>
    <p:sldId id="358" r:id="rId7"/>
    <p:sldId id="359" r:id="rId8"/>
    <p:sldId id="360" r:id="rId9"/>
    <p:sldId id="361" r:id="rId10"/>
    <p:sldId id="362" r:id="rId11"/>
    <p:sldId id="306"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07" r:id="rId26"/>
    <p:sldId id="376" r:id="rId27"/>
    <p:sldId id="377" r:id="rId28"/>
    <p:sldId id="378" r:id="rId29"/>
    <p:sldId id="379" r:id="rId30"/>
    <p:sldId id="308" r:id="rId31"/>
    <p:sldId id="380" r:id="rId32"/>
    <p:sldId id="309" r:id="rId33"/>
    <p:sldId id="391" r:id="rId34"/>
    <p:sldId id="310" r:id="rId35"/>
    <p:sldId id="311" r:id="rId36"/>
    <p:sldId id="382" r:id="rId37"/>
    <p:sldId id="383" r:id="rId38"/>
    <p:sldId id="384" r:id="rId39"/>
    <p:sldId id="386" r:id="rId40"/>
    <p:sldId id="312" r:id="rId41"/>
    <p:sldId id="313" r:id="rId42"/>
    <p:sldId id="314" r:id="rId43"/>
    <p:sldId id="387" r:id="rId44"/>
    <p:sldId id="315" r:id="rId45"/>
    <p:sldId id="317" r:id="rId46"/>
    <p:sldId id="392" r:id="rId47"/>
    <p:sldId id="319" r:id="rId48"/>
    <p:sldId id="393" r:id="rId49"/>
    <p:sldId id="320" r:id="rId50"/>
    <p:sldId id="415" r:id="rId51"/>
    <p:sldId id="416" r:id="rId52"/>
    <p:sldId id="417" r:id="rId53"/>
    <p:sldId id="418" r:id="rId54"/>
    <p:sldId id="420" r:id="rId55"/>
    <p:sldId id="419" r:id="rId56"/>
    <p:sldId id="321" r:id="rId57"/>
    <p:sldId id="322" r:id="rId58"/>
    <p:sldId id="409" r:id="rId59"/>
    <p:sldId id="410" r:id="rId60"/>
    <p:sldId id="411" r:id="rId61"/>
    <p:sldId id="394" r:id="rId62"/>
    <p:sldId id="323" r:id="rId63"/>
    <p:sldId id="324" r:id="rId64"/>
    <p:sldId id="412" r:id="rId65"/>
    <p:sldId id="289" r:id="rId66"/>
    <p:sldId id="288" r:id="rId67"/>
    <p:sldId id="290" r:id="rId68"/>
    <p:sldId id="291" r:id="rId69"/>
    <p:sldId id="413" r:id="rId70"/>
    <p:sldId id="407" r:id="rId71"/>
    <p:sldId id="405" r:id="rId72"/>
    <p:sldId id="408" r:id="rId73"/>
    <p:sldId id="400" r:id="rId74"/>
    <p:sldId id="401" r:id="rId75"/>
    <p:sldId id="414" r:id="rId7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9" autoAdjust="0"/>
    <p:restoredTop sz="95499" autoAdjust="0"/>
  </p:normalViewPr>
  <p:slideViewPr>
    <p:cSldViewPr>
      <p:cViewPr varScale="1">
        <p:scale>
          <a:sx n="124" d="100"/>
          <a:sy n="124" d="100"/>
        </p:scale>
        <p:origin x="891" y="7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anose="02020603050405020304" pitchFamily="18" charset="0"/>
              </a:defRPr>
            </a:lvl1pPr>
          </a:lstStyle>
          <a:p>
            <a:fld id="{C4F086B4-080A-4609-9B02-08DA416D728E}" type="slidenum">
              <a:rPr lang="en-US" altLang="en-US"/>
              <a:pPr/>
              <a:t>‹#›</a:t>
            </a:fld>
            <a:endParaRPr lang="en-US" altLang="en-US"/>
          </a:p>
        </p:txBody>
      </p:sp>
    </p:spTree>
    <p:extLst>
      <p:ext uri="{BB962C8B-B14F-4D97-AF65-F5344CB8AC3E}">
        <p14:creationId xmlns:p14="http://schemas.microsoft.com/office/powerpoint/2010/main" val="2752539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B2B2B2"/>
            </a:solidFill>
            <a:prstDash val="solid"/>
            <a:miter lim="800000"/>
            <a:headEnd/>
            <a:tailEnd/>
          </a:ln>
        </p:spPr>
        <p:txBody>
          <a:bodyPr/>
          <a:lstStyle/>
          <a:p>
            <a:pPr>
              <a:defRPr/>
            </a:pPr>
            <a:endParaRPr lang="en-US">
              <a:latin typeface="Arial" charset="0"/>
            </a:endParaRPr>
          </a:p>
        </p:txBody>
      </p:sp>
      <p:sp>
        <p:nvSpPr>
          <p:cNvPr id="5" name="Line 8"/>
          <p:cNvSpPr>
            <a:spLocks noChangeShapeType="1"/>
          </p:cNvSpPr>
          <p:nvPr/>
        </p:nvSpPr>
        <p:spPr bwMode="auto">
          <a:xfrm>
            <a:off x="2667000" y="3962400"/>
            <a:ext cx="5826125" cy="0"/>
          </a:xfrm>
          <a:prstGeom prst="line">
            <a:avLst/>
          </a:prstGeom>
          <a:noFill/>
          <a:ln w="19050">
            <a:solidFill>
              <a:srgbClr val="B2B2B2"/>
            </a:solidFill>
            <a:round/>
            <a:headEnd/>
            <a:tailEnd/>
          </a:ln>
          <a:effectLst/>
        </p:spPr>
        <p:txBody>
          <a:bodyPr/>
          <a:lstStyle/>
          <a:p>
            <a:pPr>
              <a:defRPr/>
            </a:pPr>
            <a:endParaRPr lang="en-US">
              <a:latin typeface="Arial" charset="0"/>
            </a:endParaRPr>
          </a:p>
        </p:txBody>
      </p:sp>
      <p:pic>
        <p:nvPicPr>
          <p:cNvPr id="6" name="Picture 9" descr="afg_040413_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48063"/>
            <a:ext cx="23622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ctrTitle"/>
          </p:nvPr>
        </p:nvSpPr>
        <p:spPr>
          <a:xfrm>
            <a:off x="914400" y="1524000"/>
            <a:ext cx="7623175" cy="1752600"/>
          </a:xfrm>
        </p:spPr>
        <p:txBody>
          <a:bodyPr/>
          <a:lstStyle>
            <a:lvl1pPr>
              <a:defRPr sz="5000" b="0"/>
            </a:lvl1pPr>
          </a:lstStyle>
          <a:p>
            <a:r>
              <a:rPr lang="en-US" altLang="en-US"/>
              <a:t>Click to edit Master title style</a:t>
            </a:r>
          </a:p>
        </p:txBody>
      </p:sp>
      <p:sp>
        <p:nvSpPr>
          <p:cNvPr id="236547" name="Rectangle 3"/>
          <p:cNvSpPr>
            <a:spLocks noGrp="1" noChangeArrowheads="1"/>
          </p:cNvSpPr>
          <p:nvPr>
            <p:ph type="subTitle" idx="1"/>
          </p:nvPr>
        </p:nvSpPr>
        <p:spPr>
          <a:xfrm>
            <a:off x="2667000" y="3962400"/>
            <a:ext cx="5867400" cy="1752600"/>
          </a:xfrm>
        </p:spPr>
        <p:txBody>
          <a:bodyPr/>
          <a:lstStyle>
            <a:lvl1pPr marL="0" indent="0">
              <a:buFont typeface="Wingdings" pitchFamily="2" charset="2"/>
              <a:buNone/>
              <a:defRPr sz="2800"/>
            </a:lvl1pPr>
          </a:lstStyle>
          <a:p>
            <a:r>
              <a:rPr lang="en-US" altLang="en-US"/>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How do we go about answering any of these questions?</a:t>
            </a:r>
          </a:p>
        </p:txBody>
      </p:sp>
      <p:sp>
        <p:nvSpPr>
          <p:cNvPr id="9" name="Rectangle 6"/>
          <p:cNvSpPr>
            <a:spLocks noGrp="1" noChangeArrowheads="1"/>
          </p:cNvSpPr>
          <p:nvPr>
            <p:ph type="sldNum" sz="quarter" idx="12"/>
          </p:nvPr>
        </p:nvSpPr>
        <p:spPr/>
        <p:txBody>
          <a:bodyPr/>
          <a:lstStyle>
            <a:lvl1pPr>
              <a:defRPr/>
            </a:lvl1pPr>
          </a:lstStyle>
          <a:p>
            <a:fld id="{6C69E878-D64A-4EED-8EB2-FB379923DBFC}" type="slidenum">
              <a:rPr lang="en-US" altLang="en-US"/>
              <a:pPr/>
              <a:t>‹#›</a:t>
            </a:fld>
            <a:endParaRPr lang="en-US" altLang="en-US"/>
          </a:p>
        </p:txBody>
      </p:sp>
    </p:spTree>
    <p:extLst>
      <p:ext uri="{BB962C8B-B14F-4D97-AF65-F5344CB8AC3E}">
        <p14:creationId xmlns:p14="http://schemas.microsoft.com/office/powerpoint/2010/main" val="97971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279FBE70-9ADC-4E1C-8C08-7D2C33A7735F}" type="slidenum">
              <a:rPr lang="en-US" altLang="en-US"/>
              <a:pPr/>
              <a:t>‹#›</a:t>
            </a:fld>
            <a:endParaRPr lang="en-US" altLang="en-US"/>
          </a:p>
        </p:txBody>
      </p:sp>
    </p:spTree>
    <p:extLst>
      <p:ext uri="{BB962C8B-B14F-4D97-AF65-F5344CB8AC3E}">
        <p14:creationId xmlns:p14="http://schemas.microsoft.com/office/powerpoint/2010/main" val="401665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ED58DCD9-55D4-42F3-8258-E8C699BE49E8}" type="slidenum">
              <a:rPr lang="en-US" altLang="en-US"/>
              <a:pPr/>
              <a:t>‹#›</a:t>
            </a:fld>
            <a:endParaRPr lang="en-US" altLang="en-US"/>
          </a:p>
        </p:txBody>
      </p:sp>
    </p:spTree>
    <p:extLst>
      <p:ext uri="{BB962C8B-B14F-4D97-AF65-F5344CB8AC3E}">
        <p14:creationId xmlns:p14="http://schemas.microsoft.com/office/powerpoint/2010/main" val="175645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6A5FC595-CA01-41B6-A43D-24629403340C}" type="slidenum">
              <a:rPr lang="en-US" altLang="en-US"/>
              <a:pPr/>
              <a:t>‹#›</a:t>
            </a:fld>
            <a:endParaRPr lang="en-US" altLang="en-US"/>
          </a:p>
        </p:txBody>
      </p:sp>
    </p:spTree>
    <p:extLst>
      <p:ext uri="{BB962C8B-B14F-4D97-AF65-F5344CB8AC3E}">
        <p14:creationId xmlns:p14="http://schemas.microsoft.com/office/powerpoint/2010/main" val="259661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13FBE30A-E532-4472-826D-19529E011AB7}" type="slidenum">
              <a:rPr lang="en-US" altLang="en-US"/>
              <a:pPr/>
              <a:t>‹#›</a:t>
            </a:fld>
            <a:endParaRPr lang="en-US" altLang="en-US"/>
          </a:p>
        </p:txBody>
      </p:sp>
    </p:spTree>
    <p:extLst>
      <p:ext uri="{BB962C8B-B14F-4D97-AF65-F5344CB8AC3E}">
        <p14:creationId xmlns:p14="http://schemas.microsoft.com/office/powerpoint/2010/main" val="250372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D6A79A21-28A8-45E2-870B-2EB4D9ABD7E4}" type="slidenum">
              <a:rPr lang="en-US" altLang="en-US"/>
              <a:pPr/>
              <a:t>‹#›</a:t>
            </a:fld>
            <a:endParaRPr lang="en-US" altLang="en-US"/>
          </a:p>
        </p:txBody>
      </p:sp>
    </p:spTree>
    <p:extLst>
      <p:ext uri="{BB962C8B-B14F-4D97-AF65-F5344CB8AC3E}">
        <p14:creationId xmlns:p14="http://schemas.microsoft.com/office/powerpoint/2010/main" val="62724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5A96B866-1346-42C8-823D-7AA562A6C2AB}" type="slidenum">
              <a:rPr lang="en-US" altLang="en-US"/>
              <a:pPr/>
              <a:t>‹#›</a:t>
            </a:fld>
            <a:endParaRPr lang="en-US" altLang="en-US"/>
          </a:p>
        </p:txBody>
      </p:sp>
    </p:spTree>
    <p:extLst>
      <p:ext uri="{BB962C8B-B14F-4D97-AF65-F5344CB8AC3E}">
        <p14:creationId xmlns:p14="http://schemas.microsoft.com/office/powerpoint/2010/main" val="90050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D251AA37-B6ED-46F4-AF84-6A9FAD182B24}" type="slidenum">
              <a:rPr lang="en-US" altLang="en-US"/>
              <a:pPr/>
              <a:t>‹#›</a:t>
            </a:fld>
            <a:endParaRPr lang="en-US" altLang="en-US"/>
          </a:p>
        </p:txBody>
      </p:sp>
    </p:spTree>
    <p:extLst>
      <p:ext uri="{BB962C8B-B14F-4D97-AF65-F5344CB8AC3E}">
        <p14:creationId xmlns:p14="http://schemas.microsoft.com/office/powerpoint/2010/main" val="426409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9" name="Rectangle 6"/>
          <p:cNvSpPr>
            <a:spLocks noGrp="1" noChangeArrowheads="1"/>
          </p:cNvSpPr>
          <p:nvPr>
            <p:ph type="sldNum" sz="quarter" idx="12"/>
          </p:nvPr>
        </p:nvSpPr>
        <p:spPr>
          <a:ln/>
        </p:spPr>
        <p:txBody>
          <a:bodyPr/>
          <a:lstStyle>
            <a:lvl1pPr>
              <a:defRPr/>
            </a:lvl1pPr>
          </a:lstStyle>
          <a:p>
            <a:fld id="{1270A34D-B62D-4DA3-81C1-2F6F50736D47}" type="slidenum">
              <a:rPr lang="en-US" altLang="en-US"/>
              <a:pPr/>
              <a:t>‹#›</a:t>
            </a:fld>
            <a:endParaRPr lang="en-US" altLang="en-US"/>
          </a:p>
        </p:txBody>
      </p:sp>
    </p:spTree>
    <p:extLst>
      <p:ext uri="{BB962C8B-B14F-4D97-AF65-F5344CB8AC3E}">
        <p14:creationId xmlns:p14="http://schemas.microsoft.com/office/powerpoint/2010/main" val="419056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5" name="Rectangle 6"/>
          <p:cNvSpPr>
            <a:spLocks noGrp="1" noChangeArrowheads="1"/>
          </p:cNvSpPr>
          <p:nvPr>
            <p:ph type="sldNum" sz="quarter" idx="12"/>
          </p:nvPr>
        </p:nvSpPr>
        <p:spPr>
          <a:ln/>
        </p:spPr>
        <p:txBody>
          <a:bodyPr/>
          <a:lstStyle>
            <a:lvl1pPr>
              <a:defRPr/>
            </a:lvl1pPr>
          </a:lstStyle>
          <a:p>
            <a:fld id="{B87A2DD7-EC2E-46D4-A684-4DBF3696CC2A}" type="slidenum">
              <a:rPr lang="en-US" altLang="en-US"/>
              <a:pPr/>
              <a:t>‹#›</a:t>
            </a:fld>
            <a:endParaRPr lang="en-US" altLang="en-US"/>
          </a:p>
        </p:txBody>
      </p:sp>
    </p:spTree>
    <p:extLst>
      <p:ext uri="{BB962C8B-B14F-4D97-AF65-F5344CB8AC3E}">
        <p14:creationId xmlns:p14="http://schemas.microsoft.com/office/powerpoint/2010/main" val="41055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4" name="Rectangle 6"/>
          <p:cNvSpPr>
            <a:spLocks noGrp="1" noChangeArrowheads="1"/>
          </p:cNvSpPr>
          <p:nvPr>
            <p:ph type="sldNum" sz="quarter" idx="12"/>
          </p:nvPr>
        </p:nvSpPr>
        <p:spPr>
          <a:ln/>
        </p:spPr>
        <p:txBody>
          <a:bodyPr/>
          <a:lstStyle>
            <a:lvl1pPr>
              <a:defRPr/>
            </a:lvl1pPr>
          </a:lstStyle>
          <a:p>
            <a:fld id="{2B785CE6-0A03-49A1-96D4-59C909CE1738}" type="slidenum">
              <a:rPr lang="en-US" altLang="en-US"/>
              <a:pPr/>
              <a:t>‹#›</a:t>
            </a:fld>
            <a:endParaRPr lang="en-US" altLang="en-US"/>
          </a:p>
        </p:txBody>
      </p:sp>
    </p:spTree>
    <p:extLst>
      <p:ext uri="{BB962C8B-B14F-4D97-AF65-F5344CB8AC3E}">
        <p14:creationId xmlns:p14="http://schemas.microsoft.com/office/powerpoint/2010/main" val="3717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6526CAD9-6463-4801-BE3A-2266E7A3DBDE}" type="slidenum">
              <a:rPr lang="en-US" altLang="en-US"/>
              <a:pPr/>
              <a:t>‹#›</a:t>
            </a:fld>
            <a:endParaRPr lang="en-US" altLang="en-US"/>
          </a:p>
        </p:txBody>
      </p:sp>
    </p:spTree>
    <p:extLst>
      <p:ext uri="{BB962C8B-B14F-4D97-AF65-F5344CB8AC3E}">
        <p14:creationId xmlns:p14="http://schemas.microsoft.com/office/powerpoint/2010/main" val="77384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E9B6191A-1FAF-4294-AF5E-DEF9BB2F274B}" type="slidenum">
              <a:rPr lang="en-US" altLang="en-US"/>
              <a:pPr/>
              <a:t>‹#›</a:t>
            </a:fld>
            <a:endParaRPr lang="en-US" altLang="en-US"/>
          </a:p>
        </p:txBody>
      </p:sp>
    </p:spTree>
    <p:extLst>
      <p:ext uri="{BB962C8B-B14F-4D97-AF65-F5344CB8AC3E}">
        <p14:creationId xmlns:p14="http://schemas.microsoft.com/office/powerpoint/2010/main" val="271932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552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35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US" altLang="en-US"/>
              <a:t>How do we go about answering any of these questions?</a:t>
            </a:r>
          </a:p>
        </p:txBody>
      </p:sp>
      <p:sp>
        <p:nvSpPr>
          <p:cNvPr id="2355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A6970AF2-2225-4358-B89D-30604A2B6643}" type="slidenum">
              <a:rPr lang="en-US" altLang="en-US"/>
              <a:pPr/>
              <a:t>‹#›</a:t>
            </a:fld>
            <a:endParaRPr lang="en-US" altLang="en-US"/>
          </a:p>
        </p:txBody>
      </p:sp>
      <p:sp>
        <p:nvSpPr>
          <p:cNvPr id="2355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B2B2B2"/>
            </a:solidFill>
            <a:prstDash val="solid"/>
            <a:miter lim="800000"/>
            <a:headEnd/>
            <a:tailEnd/>
          </a:ln>
        </p:spPr>
        <p:txBody>
          <a:bodyPr/>
          <a:lstStyle/>
          <a:p>
            <a:pPr>
              <a:defRPr/>
            </a:pPr>
            <a:endParaRPr lang="en-US">
              <a:latin typeface="Arial" charset="0"/>
            </a:endParaRPr>
          </a:p>
        </p:txBody>
      </p:sp>
      <p:sp>
        <p:nvSpPr>
          <p:cNvPr id="235528" name="Line 8"/>
          <p:cNvSpPr>
            <a:spLocks noChangeShapeType="1"/>
          </p:cNvSpPr>
          <p:nvPr/>
        </p:nvSpPr>
        <p:spPr bwMode="auto">
          <a:xfrm>
            <a:off x="457200" y="6172200"/>
            <a:ext cx="8229600" cy="0"/>
          </a:xfrm>
          <a:prstGeom prst="line">
            <a:avLst/>
          </a:prstGeom>
          <a:noFill/>
          <a:ln w="19050">
            <a:solidFill>
              <a:srgbClr val="B2B2B2"/>
            </a:solidFill>
            <a:round/>
            <a:headEnd/>
            <a:tailEnd/>
          </a:ln>
          <a:effectLst/>
        </p:spPr>
        <p:txBody>
          <a:bodyPr/>
          <a:lstStyle/>
          <a:p>
            <a:pPr>
              <a:defRPr/>
            </a:pPr>
            <a:endParaRPr lang="en-US">
              <a:latin typeface="Arial" charset="0"/>
            </a:endParaRPr>
          </a:p>
        </p:txBody>
      </p:sp>
      <p:pic>
        <p:nvPicPr>
          <p:cNvPr id="2057" name="Picture 9" descr="afg_040413_0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4800" y="304800"/>
            <a:ext cx="10668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xStyles>
    <p:titleStyle>
      <a:lvl1pPr algn="l" rtl="0" eaLnBrk="0" fontAlgn="base" hangingPunct="0">
        <a:spcBef>
          <a:spcPct val="0"/>
        </a:spcBef>
        <a:spcAft>
          <a:spcPct val="0"/>
        </a:spcAft>
        <a:defRPr sz="4200" b="1">
          <a:solidFill>
            <a:srgbClr val="000099"/>
          </a:solidFill>
          <a:latin typeface="+mj-lt"/>
          <a:ea typeface="+mj-ea"/>
          <a:cs typeface="+mj-cs"/>
        </a:defRPr>
      </a:lvl1pPr>
      <a:lvl2pPr algn="l" rtl="0" eaLnBrk="0" fontAlgn="base" hangingPunct="0">
        <a:spcBef>
          <a:spcPct val="0"/>
        </a:spcBef>
        <a:spcAft>
          <a:spcPct val="0"/>
        </a:spcAft>
        <a:defRPr sz="4200" b="1">
          <a:solidFill>
            <a:srgbClr val="000099"/>
          </a:solidFill>
          <a:latin typeface="Garamond" pitchFamily="18" charset="0"/>
        </a:defRPr>
      </a:lvl2pPr>
      <a:lvl3pPr algn="l" rtl="0" eaLnBrk="0" fontAlgn="base" hangingPunct="0">
        <a:spcBef>
          <a:spcPct val="0"/>
        </a:spcBef>
        <a:spcAft>
          <a:spcPct val="0"/>
        </a:spcAft>
        <a:defRPr sz="4200" b="1">
          <a:solidFill>
            <a:srgbClr val="000099"/>
          </a:solidFill>
          <a:latin typeface="Garamond" pitchFamily="18" charset="0"/>
        </a:defRPr>
      </a:lvl3pPr>
      <a:lvl4pPr algn="l" rtl="0" eaLnBrk="0" fontAlgn="base" hangingPunct="0">
        <a:spcBef>
          <a:spcPct val="0"/>
        </a:spcBef>
        <a:spcAft>
          <a:spcPct val="0"/>
        </a:spcAft>
        <a:defRPr sz="4200" b="1">
          <a:solidFill>
            <a:srgbClr val="000099"/>
          </a:solidFill>
          <a:latin typeface="Garamond" pitchFamily="18" charset="0"/>
        </a:defRPr>
      </a:lvl4pPr>
      <a:lvl5pPr algn="l" rtl="0" eaLnBrk="0" fontAlgn="base" hangingPunct="0">
        <a:spcBef>
          <a:spcPct val="0"/>
        </a:spcBef>
        <a:spcAft>
          <a:spcPct val="0"/>
        </a:spcAft>
        <a:defRPr sz="4200" b="1">
          <a:solidFill>
            <a:srgbClr val="000099"/>
          </a:solidFill>
          <a:latin typeface="Garamond" pitchFamily="18" charset="0"/>
        </a:defRPr>
      </a:lvl5pPr>
      <a:lvl6pPr marL="457200" algn="l" rtl="0" fontAlgn="base">
        <a:spcBef>
          <a:spcPct val="0"/>
        </a:spcBef>
        <a:spcAft>
          <a:spcPct val="0"/>
        </a:spcAft>
        <a:defRPr sz="4200" b="1">
          <a:solidFill>
            <a:srgbClr val="000099"/>
          </a:solidFill>
          <a:latin typeface="Garamond" pitchFamily="18" charset="0"/>
        </a:defRPr>
      </a:lvl6pPr>
      <a:lvl7pPr marL="914400" algn="l" rtl="0" fontAlgn="base">
        <a:spcBef>
          <a:spcPct val="0"/>
        </a:spcBef>
        <a:spcAft>
          <a:spcPct val="0"/>
        </a:spcAft>
        <a:defRPr sz="4200" b="1">
          <a:solidFill>
            <a:srgbClr val="000099"/>
          </a:solidFill>
          <a:latin typeface="Garamond" pitchFamily="18" charset="0"/>
        </a:defRPr>
      </a:lvl7pPr>
      <a:lvl8pPr marL="1371600" algn="l" rtl="0" fontAlgn="base">
        <a:spcBef>
          <a:spcPct val="0"/>
        </a:spcBef>
        <a:spcAft>
          <a:spcPct val="0"/>
        </a:spcAft>
        <a:defRPr sz="4200" b="1">
          <a:solidFill>
            <a:srgbClr val="000099"/>
          </a:solidFill>
          <a:latin typeface="Garamond" pitchFamily="18" charset="0"/>
        </a:defRPr>
      </a:lvl8pPr>
      <a:lvl9pPr marL="1828800" algn="l" rtl="0" fontAlgn="base">
        <a:spcBef>
          <a:spcPct val="0"/>
        </a:spcBef>
        <a:spcAft>
          <a:spcPct val="0"/>
        </a:spcAft>
        <a:defRPr sz="4200" b="1">
          <a:solidFill>
            <a:srgbClr val="000099"/>
          </a:solidFill>
          <a:latin typeface="Garamond" pitchFamily="18" charset="0"/>
        </a:defRPr>
      </a:lvl9pPr>
    </p:titleStyle>
    <p:body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youtube.com/watch?v=tN5jf88_cp0"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a:t>OPER 623 – Heuristic Search Methods</a:t>
            </a:r>
          </a:p>
        </p:txBody>
      </p:sp>
      <p:sp>
        <p:nvSpPr>
          <p:cNvPr id="4099" name="Rectangle 3"/>
          <p:cNvSpPr>
            <a:spLocks noGrp="1" noChangeArrowheads="1"/>
          </p:cNvSpPr>
          <p:nvPr>
            <p:ph type="subTitle" idx="1"/>
          </p:nvPr>
        </p:nvSpPr>
        <p:spPr/>
        <p:txBody>
          <a:bodyPr/>
          <a:lstStyle/>
          <a:p>
            <a:pPr eaLnBrk="1" hangingPunct="1"/>
            <a:r>
              <a:rPr lang="en-US" altLang="en-US" dirty="0"/>
              <a:t>Lesson 10</a:t>
            </a:r>
          </a:p>
          <a:p>
            <a:pPr eaLnBrk="1" hangingPunct="1"/>
            <a:r>
              <a:rPr lang="en-US" altLang="en-US" dirty="0"/>
              <a:t>Simulated Annealing (SA)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Oval 2"/>
          <p:cNvSpPr/>
          <p:nvPr/>
        </p:nvSpPr>
        <p:spPr bwMode="auto">
          <a:xfrm>
            <a:off x="5715000" y="5351929"/>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p:cNvSpPr txBox="1"/>
          <p:nvPr/>
        </p:nvSpPr>
        <p:spPr>
          <a:xfrm>
            <a:off x="457200" y="5428129"/>
            <a:ext cx="4191000" cy="646331"/>
          </a:xfrm>
          <a:prstGeom prst="rect">
            <a:avLst/>
          </a:prstGeom>
          <a:noFill/>
        </p:spPr>
        <p:txBody>
          <a:bodyPr wrap="square" rtlCol="0">
            <a:spAutoFit/>
          </a:bodyPr>
          <a:lstStyle/>
          <a:p>
            <a:r>
              <a:rPr lang="en-US" dirty="0"/>
              <a:t>Local Search when local optima is also global is easy</a:t>
            </a:r>
          </a:p>
        </p:txBody>
      </p:sp>
      <p:pic>
        <p:nvPicPr>
          <p:cNvPr id="5" name="Picture 4"/>
          <p:cNvPicPr>
            <a:picLocks noChangeAspect="1"/>
          </p:cNvPicPr>
          <p:nvPr/>
        </p:nvPicPr>
        <p:blipFill>
          <a:blip r:embed="rId3"/>
          <a:stretch>
            <a:fillRect/>
          </a:stretch>
        </p:blipFill>
        <p:spPr>
          <a:xfrm>
            <a:off x="6172200" y="4191000"/>
            <a:ext cx="1266825" cy="1790700"/>
          </a:xfrm>
          <a:prstGeom prst="rect">
            <a:avLst/>
          </a:prstGeom>
        </p:spPr>
      </p:pic>
      <p:sp>
        <p:nvSpPr>
          <p:cNvPr id="7" name="TextBox 6"/>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387700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TextBox 4"/>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30932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2743200" y="25908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flipH="1">
            <a:off x="2613454" y="2743200"/>
            <a:ext cx="168876" cy="609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Local Search with lots of local Optima is not so easy!</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47605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2568146" y="33528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flipH="1">
            <a:off x="2438400" y="3505200"/>
            <a:ext cx="168876" cy="609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Local Search with lots of local Optima is not so easy!</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286383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2339546" y="41148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flipH="1">
            <a:off x="2209800" y="4267200"/>
            <a:ext cx="168876" cy="609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Local Search with lots of local Optima is not so easy!</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36057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1981200" y="51816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Local Search with lots of local Optima is not so easy!</a:t>
            </a:r>
          </a:p>
        </p:txBody>
      </p:sp>
      <p:pic>
        <p:nvPicPr>
          <p:cNvPr id="8" name="Content Placeholder 3"/>
          <p:cNvPicPr>
            <a:picLocks noChangeAspect="1"/>
          </p:cNvPicPr>
          <p:nvPr/>
        </p:nvPicPr>
        <p:blipFill>
          <a:blip r:embed="rId3"/>
          <a:stretch>
            <a:fillRect/>
          </a:stretch>
        </p:blipFill>
        <p:spPr bwMode="auto">
          <a:xfrm>
            <a:off x="838200" y="4191000"/>
            <a:ext cx="9810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59030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105282" y="247513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a:off x="5207225" y="2633709"/>
            <a:ext cx="125627" cy="64906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Different starting conditions = different local optima</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30405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384457" y="3346622"/>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a:off x="5486400" y="3505200"/>
            <a:ext cx="125627" cy="64906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Different starting conditions = different local optima</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50232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460657" y="4261022"/>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a:off x="5562600" y="4419600"/>
            <a:ext cx="125627" cy="64906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457200" y="1981200"/>
            <a:ext cx="4191000" cy="646331"/>
          </a:xfrm>
          <a:prstGeom prst="rect">
            <a:avLst/>
          </a:prstGeom>
          <a:noFill/>
        </p:spPr>
        <p:txBody>
          <a:bodyPr wrap="square" rtlCol="0">
            <a:spAutoFit/>
          </a:bodyPr>
          <a:lstStyle/>
          <a:p>
            <a:r>
              <a:rPr lang="en-US" dirty="0"/>
              <a:t>Different starting conditions = different local optima</a:t>
            </a:r>
          </a:p>
        </p:txBody>
      </p: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238499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715000" y="53340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Different starting conditions = different local optima</a:t>
            </a:r>
          </a:p>
        </p:txBody>
      </p:sp>
      <p:pic>
        <p:nvPicPr>
          <p:cNvPr id="8" name="Content Placeholder 3"/>
          <p:cNvPicPr>
            <a:picLocks noChangeAspect="1"/>
          </p:cNvPicPr>
          <p:nvPr/>
        </p:nvPicPr>
        <p:blipFill>
          <a:blip r:embed="rId3"/>
          <a:stretch>
            <a:fillRect/>
          </a:stretch>
        </p:blipFill>
        <p:spPr bwMode="auto">
          <a:xfrm>
            <a:off x="6324600" y="5129856"/>
            <a:ext cx="9810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415550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Local Minima</a:t>
            </a:r>
          </a:p>
          <a:p>
            <a:r>
              <a:rPr lang="en-US" dirty="0"/>
              <a:t>Neighbor Selection</a:t>
            </a:r>
          </a:p>
          <a:p>
            <a:r>
              <a:rPr lang="en-US" dirty="0"/>
              <a:t>Simulated Annealing</a:t>
            </a:r>
          </a:p>
          <a:p>
            <a:pPr lvl="1"/>
            <a:r>
              <a:rPr lang="en-US" dirty="0"/>
              <a:t>Iterative Local Search</a:t>
            </a:r>
          </a:p>
          <a:p>
            <a:pPr lvl="1"/>
            <a:r>
              <a:rPr lang="en-US" dirty="0"/>
              <a:t>Metropolis Heuristic</a:t>
            </a:r>
          </a:p>
          <a:p>
            <a:pPr lvl="1"/>
            <a:r>
              <a:rPr lang="en-US" dirty="0"/>
              <a:t>Simulated Annealing</a:t>
            </a:r>
          </a:p>
          <a:p>
            <a:endParaRPr lang="en-US" dirty="0"/>
          </a:p>
        </p:txBody>
      </p:sp>
    </p:spTree>
    <p:extLst>
      <p:ext uri="{BB962C8B-B14F-4D97-AF65-F5344CB8AC3E}">
        <p14:creationId xmlns:p14="http://schemas.microsoft.com/office/powerpoint/2010/main" val="32520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4038600" y="2940735"/>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Could just keep trying lots of starting locations… and hope for the best</a:t>
            </a:r>
          </a:p>
        </p:txBody>
      </p:sp>
      <p:sp>
        <p:nvSpPr>
          <p:cNvPr id="6" name="TextBox 5"/>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
        <p:nvSpPr>
          <p:cNvPr id="3" name="Cloud 2">
            <a:extLst>
              <a:ext uri="{FF2B5EF4-FFF2-40B4-BE49-F238E27FC236}">
                <a16:creationId xmlns:a16="http://schemas.microsoft.com/office/drawing/2014/main" id="{48556F8C-3433-92B0-1A25-5605840D313B}"/>
              </a:ext>
            </a:extLst>
          </p:cNvPr>
          <p:cNvSpPr/>
          <p:nvPr/>
        </p:nvSpPr>
        <p:spPr bwMode="auto">
          <a:xfrm>
            <a:off x="4419600" y="1677466"/>
            <a:ext cx="1371600" cy="56356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GRASP?</a:t>
            </a:r>
          </a:p>
        </p:txBody>
      </p:sp>
    </p:spTree>
    <p:extLst>
      <p:ext uri="{BB962C8B-B14F-4D97-AF65-F5344CB8AC3E}">
        <p14:creationId xmlns:p14="http://schemas.microsoft.com/office/powerpoint/2010/main" val="3527092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4038600" y="2940735"/>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Could just keep trying lots of starting locations… and hope for the best</a:t>
            </a:r>
          </a:p>
        </p:txBody>
      </p:sp>
      <p:cxnSp>
        <p:nvCxnSpPr>
          <p:cNvPr id="6" name="Straight Arrow Connector 5"/>
          <p:cNvCxnSpPr/>
          <p:nvPr/>
        </p:nvCxnSpPr>
        <p:spPr bwMode="auto">
          <a:xfrm flipH="1">
            <a:off x="4114800" y="3081804"/>
            <a:ext cx="13386" cy="74008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
        <p:nvSpPr>
          <p:cNvPr id="3" name="Cloud 2">
            <a:extLst>
              <a:ext uri="{FF2B5EF4-FFF2-40B4-BE49-F238E27FC236}">
                <a16:creationId xmlns:a16="http://schemas.microsoft.com/office/drawing/2014/main" id="{C71ED577-FD2E-A509-CC07-BBFC518FB4A6}"/>
              </a:ext>
            </a:extLst>
          </p:cNvPr>
          <p:cNvSpPr/>
          <p:nvPr/>
        </p:nvSpPr>
        <p:spPr bwMode="auto">
          <a:xfrm>
            <a:off x="4419600" y="1677466"/>
            <a:ext cx="1371600" cy="56356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GRASP?</a:t>
            </a:r>
          </a:p>
        </p:txBody>
      </p:sp>
    </p:spTree>
    <p:extLst>
      <p:ext uri="{BB962C8B-B14F-4D97-AF65-F5344CB8AC3E}">
        <p14:creationId xmlns:p14="http://schemas.microsoft.com/office/powerpoint/2010/main" val="303842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4038600" y="379758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Could just keep trying lots of starting locations… and hope for the best</a:t>
            </a:r>
          </a:p>
        </p:txBody>
      </p:sp>
      <p:cxnSp>
        <p:nvCxnSpPr>
          <p:cNvPr id="6" name="Straight Arrow Connector 5"/>
          <p:cNvCxnSpPr/>
          <p:nvPr/>
        </p:nvCxnSpPr>
        <p:spPr bwMode="auto">
          <a:xfrm flipH="1">
            <a:off x="4114800" y="3938650"/>
            <a:ext cx="13386" cy="74008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69877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4191000" y="473573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Could just keep trying lots of starting locations… and hope for the best</a:t>
            </a:r>
          </a:p>
        </p:txBody>
      </p:sp>
      <p:cxnSp>
        <p:nvCxnSpPr>
          <p:cNvPr id="6" name="Straight Arrow Connector 5"/>
          <p:cNvCxnSpPr/>
          <p:nvPr/>
        </p:nvCxnSpPr>
        <p:spPr bwMode="auto">
          <a:xfrm flipH="1">
            <a:off x="4267200" y="4876800"/>
            <a:ext cx="13386" cy="74008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
        <p:nvSpPr>
          <p:cNvPr id="3" name="Cloud 2">
            <a:extLst>
              <a:ext uri="{FF2B5EF4-FFF2-40B4-BE49-F238E27FC236}">
                <a16:creationId xmlns:a16="http://schemas.microsoft.com/office/drawing/2014/main" id="{91E8CD6F-3671-770C-D5A8-328D9ABAA9A3}"/>
              </a:ext>
            </a:extLst>
          </p:cNvPr>
          <p:cNvSpPr/>
          <p:nvPr/>
        </p:nvSpPr>
        <p:spPr bwMode="auto">
          <a:xfrm>
            <a:off x="4419600" y="1677466"/>
            <a:ext cx="1371600" cy="56356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GRASP?</a:t>
            </a:r>
          </a:p>
        </p:txBody>
      </p:sp>
    </p:spTree>
    <p:extLst>
      <p:ext uri="{BB962C8B-B14F-4D97-AF65-F5344CB8AC3E}">
        <p14:creationId xmlns:p14="http://schemas.microsoft.com/office/powerpoint/2010/main" val="227942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4191000" y="58674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1981200"/>
            <a:ext cx="4191000" cy="646331"/>
          </a:xfrm>
          <a:prstGeom prst="rect">
            <a:avLst/>
          </a:prstGeom>
          <a:noFill/>
        </p:spPr>
        <p:txBody>
          <a:bodyPr wrap="square" rtlCol="0">
            <a:spAutoFit/>
          </a:bodyPr>
          <a:lstStyle/>
          <a:p>
            <a:r>
              <a:rPr lang="en-US" dirty="0"/>
              <a:t>Could just keep trying lots of starting locations… and hope for the best</a:t>
            </a:r>
          </a:p>
        </p:txBody>
      </p:sp>
      <p:pic>
        <p:nvPicPr>
          <p:cNvPr id="9" name="Picture 8"/>
          <p:cNvPicPr>
            <a:picLocks noChangeAspect="1"/>
          </p:cNvPicPr>
          <p:nvPr/>
        </p:nvPicPr>
        <p:blipFill>
          <a:blip r:embed="rId3"/>
          <a:stretch>
            <a:fillRect/>
          </a:stretch>
        </p:blipFill>
        <p:spPr>
          <a:xfrm>
            <a:off x="2534165" y="5392180"/>
            <a:ext cx="1285875" cy="1428750"/>
          </a:xfrm>
          <a:prstGeom prst="rect">
            <a:avLst/>
          </a:prstGeom>
        </p:spPr>
      </p:pic>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
        <p:nvSpPr>
          <p:cNvPr id="3" name="Cloud 2">
            <a:extLst>
              <a:ext uri="{FF2B5EF4-FFF2-40B4-BE49-F238E27FC236}">
                <a16:creationId xmlns:a16="http://schemas.microsoft.com/office/drawing/2014/main" id="{39E10351-71C2-04ED-03AF-BFE4F5B8A84D}"/>
              </a:ext>
            </a:extLst>
          </p:cNvPr>
          <p:cNvSpPr/>
          <p:nvPr/>
        </p:nvSpPr>
        <p:spPr bwMode="auto">
          <a:xfrm>
            <a:off x="4419600" y="1677466"/>
            <a:ext cx="1371600" cy="56356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GRASP?</a:t>
            </a:r>
          </a:p>
        </p:txBody>
      </p:sp>
    </p:spTree>
    <p:extLst>
      <p:ext uri="{BB962C8B-B14F-4D97-AF65-F5344CB8AC3E}">
        <p14:creationId xmlns:p14="http://schemas.microsoft.com/office/powerpoint/2010/main" val="1367666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5" name="Content Placeholder 4"/>
          <p:cNvPicPr>
            <a:picLocks noGrp="1" noChangeAspect="1"/>
          </p:cNvPicPr>
          <p:nvPr>
            <p:ph idx="1"/>
          </p:nvPr>
        </p:nvPicPr>
        <p:blipFill>
          <a:blip r:embed="rId2"/>
          <a:stretch>
            <a:fillRect/>
          </a:stretch>
        </p:blipFill>
        <p:spPr>
          <a:xfrm>
            <a:off x="1085531" y="1600200"/>
            <a:ext cx="6972937" cy="4530725"/>
          </a:xfrm>
          <a:prstGeom prst="rect">
            <a:avLst/>
          </a:prstGeom>
        </p:spPr>
      </p:pic>
      <p:sp>
        <p:nvSpPr>
          <p:cNvPr id="4" name="TextBox 3"/>
          <p:cNvSpPr txBox="1"/>
          <p:nvPr/>
        </p:nvSpPr>
        <p:spPr>
          <a:xfrm>
            <a:off x="457200" y="1828800"/>
            <a:ext cx="5105400" cy="646331"/>
          </a:xfrm>
          <a:prstGeom prst="rect">
            <a:avLst/>
          </a:prstGeom>
          <a:noFill/>
        </p:spPr>
        <p:txBody>
          <a:bodyPr wrap="square" rtlCol="0">
            <a:spAutoFit/>
          </a:bodyPr>
          <a:lstStyle/>
          <a:p>
            <a:r>
              <a:rPr lang="en-US" dirty="0"/>
              <a:t>Better hope your choice of move/neighborhoods ensures solution set is connected!</a:t>
            </a:r>
          </a:p>
        </p:txBody>
      </p:sp>
      <p:sp>
        <p:nvSpPr>
          <p:cNvPr id="6" name="TextBox 5"/>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3908299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5" name="Content Placeholder 4"/>
          <p:cNvPicPr>
            <a:picLocks noGrp="1" noChangeAspect="1"/>
          </p:cNvPicPr>
          <p:nvPr>
            <p:ph idx="1"/>
          </p:nvPr>
        </p:nvPicPr>
        <p:blipFill>
          <a:blip r:embed="rId2"/>
          <a:stretch>
            <a:fillRect/>
          </a:stretch>
        </p:blipFill>
        <p:spPr>
          <a:xfrm>
            <a:off x="1085531" y="1600200"/>
            <a:ext cx="6972937" cy="4530725"/>
          </a:xfrm>
          <a:prstGeom prst="rect">
            <a:avLst/>
          </a:prstGeom>
        </p:spPr>
      </p:pic>
      <p:sp>
        <p:nvSpPr>
          <p:cNvPr id="4" name="TextBox 3"/>
          <p:cNvSpPr txBox="1"/>
          <p:nvPr/>
        </p:nvSpPr>
        <p:spPr>
          <a:xfrm>
            <a:off x="457200" y="1828800"/>
            <a:ext cx="5105400" cy="646331"/>
          </a:xfrm>
          <a:prstGeom prst="rect">
            <a:avLst/>
          </a:prstGeom>
          <a:noFill/>
        </p:spPr>
        <p:txBody>
          <a:bodyPr wrap="square" rtlCol="0">
            <a:spAutoFit/>
          </a:bodyPr>
          <a:lstStyle/>
          <a:p>
            <a:r>
              <a:rPr lang="en-US" dirty="0"/>
              <a:t>Better hope your choice of move/neighborhoods ensures solution set is connected!</a:t>
            </a:r>
          </a:p>
        </p:txBody>
      </p:sp>
      <p:sp>
        <p:nvSpPr>
          <p:cNvPr id="6" name="Oval 5"/>
          <p:cNvSpPr/>
          <p:nvPr/>
        </p:nvSpPr>
        <p:spPr bwMode="auto">
          <a:xfrm>
            <a:off x="1600200" y="270373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35331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5" name="Content Placeholder 4"/>
          <p:cNvPicPr>
            <a:picLocks noGrp="1" noChangeAspect="1"/>
          </p:cNvPicPr>
          <p:nvPr>
            <p:ph idx="1"/>
          </p:nvPr>
        </p:nvPicPr>
        <p:blipFill>
          <a:blip r:embed="rId2"/>
          <a:stretch>
            <a:fillRect/>
          </a:stretch>
        </p:blipFill>
        <p:spPr>
          <a:xfrm>
            <a:off x="1085531" y="1600200"/>
            <a:ext cx="6972937" cy="4530725"/>
          </a:xfrm>
          <a:prstGeom prst="rect">
            <a:avLst/>
          </a:prstGeom>
        </p:spPr>
      </p:pic>
      <p:sp>
        <p:nvSpPr>
          <p:cNvPr id="4" name="TextBox 3"/>
          <p:cNvSpPr txBox="1"/>
          <p:nvPr/>
        </p:nvSpPr>
        <p:spPr>
          <a:xfrm>
            <a:off x="457200" y="1828800"/>
            <a:ext cx="5105400" cy="646331"/>
          </a:xfrm>
          <a:prstGeom prst="rect">
            <a:avLst/>
          </a:prstGeom>
          <a:noFill/>
        </p:spPr>
        <p:txBody>
          <a:bodyPr wrap="square" rtlCol="0">
            <a:spAutoFit/>
          </a:bodyPr>
          <a:lstStyle/>
          <a:p>
            <a:r>
              <a:rPr lang="en-US" dirty="0"/>
              <a:t>Better hope your choice of move/neighborhoods ensures solution set is connected!</a:t>
            </a:r>
          </a:p>
        </p:txBody>
      </p:sp>
      <p:sp>
        <p:nvSpPr>
          <p:cNvPr id="6" name="Oval 5"/>
          <p:cNvSpPr/>
          <p:nvPr/>
        </p:nvSpPr>
        <p:spPr bwMode="auto">
          <a:xfrm>
            <a:off x="1600200" y="270373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 name="Straight Arrow Connector 6"/>
          <p:cNvCxnSpPr/>
          <p:nvPr/>
        </p:nvCxnSpPr>
        <p:spPr bwMode="auto">
          <a:xfrm flipH="1">
            <a:off x="1669707" y="2856131"/>
            <a:ext cx="13386" cy="74008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4014415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5" name="Content Placeholder 4"/>
          <p:cNvPicPr>
            <a:picLocks noGrp="1" noChangeAspect="1"/>
          </p:cNvPicPr>
          <p:nvPr>
            <p:ph idx="1"/>
          </p:nvPr>
        </p:nvPicPr>
        <p:blipFill>
          <a:blip r:embed="rId2"/>
          <a:stretch>
            <a:fillRect/>
          </a:stretch>
        </p:blipFill>
        <p:spPr>
          <a:xfrm>
            <a:off x="1085531" y="1600200"/>
            <a:ext cx="6972937" cy="4530725"/>
          </a:xfrm>
          <a:prstGeom prst="rect">
            <a:avLst/>
          </a:prstGeom>
        </p:spPr>
      </p:pic>
      <p:sp>
        <p:nvSpPr>
          <p:cNvPr id="4" name="TextBox 3"/>
          <p:cNvSpPr txBox="1"/>
          <p:nvPr/>
        </p:nvSpPr>
        <p:spPr>
          <a:xfrm>
            <a:off x="457200" y="1828800"/>
            <a:ext cx="5105400" cy="646331"/>
          </a:xfrm>
          <a:prstGeom prst="rect">
            <a:avLst/>
          </a:prstGeom>
          <a:noFill/>
        </p:spPr>
        <p:txBody>
          <a:bodyPr wrap="square" rtlCol="0">
            <a:spAutoFit/>
          </a:bodyPr>
          <a:lstStyle/>
          <a:p>
            <a:r>
              <a:rPr lang="en-US" dirty="0"/>
              <a:t>Better hope your choice of move/neighborhoods ensures solution set is connected!</a:t>
            </a:r>
          </a:p>
        </p:txBody>
      </p:sp>
      <p:sp>
        <p:nvSpPr>
          <p:cNvPr id="6" name="Oval 5"/>
          <p:cNvSpPr/>
          <p:nvPr/>
        </p:nvSpPr>
        <p:spPr bwMode="auto">
          <a:xfrm>
            <a:off x="1530693" y="35052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 name="Straight Arrow Connector 6"/>
          <p:cNvCxnSpPr/>
          <p:nvPr/>
        </p:nvCxnSpPr>
        <p:spPr bwMode="auto">
          <a:xfrm flipH="1">
            <a:off x="1600200" y="3657600"/>
            <a:ext cx="13386" cy="74008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352444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5" name="Content Placeholder 4"/>
          <p:cNvPicPr>
            <a:picLocks noGrp="1" noChangeAspect="1"/>
          </p:cNvPicPr>
          <p:nvPr>
            <p:ph idx="1"/>
          </p:nvPr>
        </p:nvPicPr>
        <p:blipFill>
          <a:blip r:embed="rId2"/>
          <a:stretch>
            <a:fillRect/>
          </a:stretch>
        </p:blipFill>
        <p:spPr>
          <a:xfrm>
            <a:off x="1085531" y="1600200"/>
            <a:ext cx="6972937" cy="4530725"/>
          </a:xfrm>
          <a:prstGeom prst="rect">
            <a:avLst/>
          </a:prstGeom>
        </p:spPr>
      </p:pic>
      <p:sp>
        <p:nvSpPr>
          <p:cNvPr id="4" name="TextBox 3"/>
          <p:cNvSpPr txBox="1"/>
          <p:nvPr/>
        </p:nvSpPr>
        <p:spPr>
          <a:xfrm>
            <a:off x="457200" y="1828800"/>
            <a:ext cx="5105400" cy="646331"/>
          </a:xfrm>
          <a:prstGeom prst="rect">
            <a:avLst/>
          </a:prstGeom>
          <a:noFill/>
        </p:spPr>
        <p:txBody>
          <a:bodyPr wrap="square" rtlCol="0">
            <a:spAutoFit/>
          </a:bodyPr>
          <a:lstStyle/>
          <a:p>
            <a:r>
              <a:rPr lang="en-US" dirty="0"/>
              <a:t>Better hope your choice of move/neighborhoods ensures solution set is connected!</a:t>
            </a:r>
          </a:p>
        </p:txBody>
      </p:sp>
      <p:sp>
        <p:nvSpPr>
          <p:cNvPr id="6" name="Oval 5"/>
          <p:cNvSpPr/>
          <p:nvPr/>
        </p:nvSpPr>
        <p:spPr bwMode="auto">
          <a:xfrm>
            <a:off x="1447800" y="48768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9" name="Straight Arrow Connector 8"/>
          <p:cNvCxnSpPr/>
          <p:nvPr/>
        </p:nvCxnSpPr>
        <p:spPr bwMode="auto">
          <a:xfrm flipV="1">
            <a:off x="1600200" y="3588653"/>
            <a:ext cx="3962400" cy="1364347"/>
          </a:xfrm>
          <a:prstGeom prst="straightConnector1">
            <a:avLst/>
          </a:prstGeom>
          <a:solidFill>
            <a:schemeClr val="accent1"/>
          </a:solidFill>
          <a:ln w="38100" cap="flat" cmpd="sng" algn="ctr">
            <a:solidFill>
              <a:srgbClr val="FF0000"/>
            </a:solidFill>
            <a:prstDash val="sysDot"/>
            <a:round/>
            <a:headEnd type="none" w="med" len="med"/>
            <a:tailEnd type="triangle"/>
          </a:ln>
          <a:effectLst/>
        </p:spPr>
      </p:cxnSp>
      <p:pic>
        <p:nvPicPr>
          <p:cNvPr id="10" name="Picture 9"/>
          <p:cNvPicPr>
            <a:picLocks noChangeAspect="1"/>
          </p:cNvPicPr>
          <p:nvPr/>
        </p:nvPicPr>
        <p:blipFill>
          <a:blip r:embed="rId3"/>
          <a:stretch>
            <a:fillRect/>
          </a:stretch>
        </p:blipFill>
        <p:spPr>
          <a:xfrm>
            <a:off x="239155" y="4572000"/>
            <a:ext cx="1171575" cy="1343025"/>
          </a:xfrm>
          <a:prstGeom prst="rect">
            <a:avLst/>
          </a:prstGeom>
        </p:spPr>
      </p:pic>
      <p:sp>
        <p:nvSpPr>
          <p:cNvPr id="8" name="TextBox 7"/>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258323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Local Minima</a:t>
            </a:r>
          </a:p>
          <a:p>
            <a:r>
              <a:rPr lang="en-US" dirty="0">
                <a:solidFill>
                  <a:schemeClr val="bg1">
                    <a:lumMod val="75000"/>
                  </a:schemeClr>
                </a:solidFill>
              </a:rPr>
              <a:t>Neighbor Selection</a:t>
            </a:r>
          </a:p>
          <a:p>
            <a:r>
              <a:rPr lang="en-US" dirty="0">
                <a:solidFill>
                  <a:schemeClr val="bg1">
                    <a:lumMod val="75000"/>
                  </a:schemeClr>
                </a:solidFill>
              </a:rPr>
              <a:t>Simulated Annealing</a:t>
            </a:r>
          </a:p>
          <a:p>
            <a:pPr lvl="1"/>
            <a:r>
              <a:rPr lang="en-US" dirty="0">
                <a:solidFill>
                  <a:schemeClr val="bg1">
                    <a:lumMod val="75000"/>
                  </a:schemeClr>
                </a:solidFill>
              </a:rPr>
              <a:t>Iterative Local Search</a:t>
            </a:r>
          </a:p>
          <a:p>
            <a:pPr lvl="1"/>
            <a:r>
              <a:rPr lang="en-US" dirty="0">
                <a:solidFill>
                  <a:schemeClr val="bg1">
                    <a:lumMod val="75000"/>
                  </a:schemeClr>
                </a:solidFill>
              </a:rPr>
              <a:t>Metropolis Heuristic</a:t>
            </a:r>
          </a:p>
          <a:p>
            <a:pPr lvl="1"/>
            <a:r>
              <a:rPr lang="en-US" dirty="0">
                <a:solidFill>
                  <a:schemeClr val="bg1">
                    <a:lumMod val="75000"/>
                  </a:schemeClr>
                </a:solidFill>
              </a:rPr>
              <a:t>Simulated Annealing</a:t>
            </a:r>
          </a:p>
          <a:p>
            <a:endParaRPr lang="en-US" dirty="0"/>
          </a:p>
        </p:txBody>
      </p:sp>
    </p:spTree>
    <p:extLst>
      <p:ext uri="{BB962C8B-B14F-4D97-AF65-F5344CB8AC3E}">
        <p14:creationId xmlns:p14="http://schemas.microsoft.com/office/powerpoint/2010/main" val="403982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Connected Neighborhood</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pPr marL="0" indent="0">
                  <a:buNone/>
                </a:pPr>
                <a:r>
                  <a:rPr lang="en-US" sz="2400" dirty="0"/>
                  <a:t>Definition:</a:t>
                </a:r>
                <a:br>
                  <a:rPr lang="en-US" sz="2400" dirty="0"/>
                </a:br>
                <a:r>
                  <a:rPr lang="en-US" sz="2400" dirty="0"/>
                  <a:t>A neighborhood </a:t>
                </a:r>
                <a:r>
                  <a:rPr lang="en-US" sz="2400" i="1" dirty="0"/>
                  <a:t>N</a:t>
                </a:r>
                <a:r>
                  <a:rPr lang="en-US" sz="2400" dirty="0"/>
                  <a:t> is </a:t>
                </a:r>
                <a:r>
                  <a:rPr lang="en-US" sz="2400" b="1" dirty="0"/>
                  <a:t>connected</a:t>
                </a:r>
                <a:r>
                  <a:rPr lang="en-US" sz="2400" dirty="0"/>
                  <a:t> if, from every configuration S, a global optimal solution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m:t>
                        </m:r>
                      </m:sup>
                    </m:sSup>
                  </m:oMath>
                </a14:m>
                <a:r>
                  <a:rPr lang="en-US" sz="2400" dirty="0"/>
                  <a:t> can be reached by a sequence of moves, i.e.,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m:t>
                          </m:r>
                        </m:sup>
                      </m:sSup>
                    </m:oMath>
                  </m:oMathPara>
                </a14:m>
                <a:endParaRPr lang="en-US" sz="2400" dirty="0"/>
              </a:p>
              <a:p>
                <a:pPr marL="0" indent="0">
                  <a:buNone/>
                </a:pPr>
                <a:r>
                  <a:rPr lang="it-IT" sz="240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111" t="-1077" r="-66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38EF1D5-0B7A-A34D-E852-62BBA183AFA2}"/>
              </a:ext>
            </a:extLst>
          </p:cNvPr>
          <p:cNvSpPr txBox="1"/>
          <p:nvPr/>
        </p:nvSpPr>
        <p:spPr>
          <a:xfrm>
            <a:off x="609600" y="5105400"/>
            <a:ext cx="8001000" cy="923330"/>
          </a:xfrm>
          <a:prstGeom prst="rect">
            <a:avLst/>
          </a:prstGeom>
          <a:noFill/>
        </p:spPr>
        <p:txBody>
          <a:bodyPr wrap="square" rtlCol="0">
            <a:spAutoFit/>
          </a:bodyPr>
          <a:lstStyle/>
          <a:p>
            <a:r>
              <a:rPr lang="en-US" dirty="0">
                <a:solidFill>
                  <a:srgbClr val="002060"/>
                </a:solidFill>
              </a:rPr>
              <a:t>Note that connectivity does NOT imply your heuristic will get to the global optima.  Usually, evaluation (which move to make) rules will prevent you from making some of the necessary moves.</a:t>
            </a:r>
          </a:p>
        </p:txBody>
      </p:sp>
    </p:spTree>
    <p:extLst>
      <p:ext uri="{BB962C8B-B14F-4D97-AF65-F5344CB8AC3E}">
        <p14:creationId xmlns:p14="http://schemas.microsoft.com/office/powerpoint/2010/main" val="895832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Connectivity</a:t>
            </a:r>
            <a:endParaRPr lang="en-US" dirty="0"/>
          </a:p>
        </p:txBody>
      </p:sp>
      <p:sp>
        <p:nvSpPr>
          <p:cNvPr id="3" name="Content Placeholder 2"/>
          <p:cNvSpPr>
            <a:spLocks noGrp="1"/>
          </p:cNvSpPr>
          <p:nvPr>
            <p:ph idx="1"/>
          </p:nvPr>
        </p:nvSpPr>
        <p:spPr/>
        <p:txBody>
          <a:bodyPr/>
          <a:lstStyle/>
          <a:p>
            <a:r>
              <a:rPr lang="en-US" sz="2400" dirty="0"/>
              <a:t>How do you show that your neighborhood is connected?</a:t>
            </a:r>
          </a:p>
          <a:p>
            <a:r>
              <a:rPr lang="en-US" sz="2400" dirty="0"/>
              <a:t>Sometimes starting at the end is a very good place to start.</a:t>
            </a:r>
          </a:p>
          <a:p>
            <a:pPr marL="0" indent="0">
              <a:buNone/>
            </a:pPr>
            <a:endParaRPr lang="en-US" sz="2400" dirty="0"/>
          </a:p>
          <a:p>
            <a:pPr marL="0" indent="0">
              <a:buNone/>
            </a:pPr>
            <a:r>
              <a:rPr lang="en-US" sz="2400" dirty="0"/>
              <a:t>Step 1: </a:t>
            </a:r>
          </a:p>
          <a:p>
            <a:pPr marL="0" indent="0">
              <a:buNone/>
            </a:pPr>
            <a:r>
              <a:rPr lang="en-US" sz="2400" dirty="0"/>
              <a:t>Assume you know the optimal solution to your problem, </a:t>
            </a:r>
            <a:r>
              <a:rPr lang="en-US" sz="2400" i="1" dirty="0"/>
              <a:t>S*</a:t>
            </a:r>
            <a:r>
              <a:rPr lang="en-US" sz="2400" dirty="0"/>
              <a:t> and that you have some starting configuration </a:t>
            </a:r>
            <a:r>
              <a:rPr lang="en-US" sz="2400" i="1" dirty="0"/>
              <a:t>S</a:t>
            </a:r>
            <a:r>
              <a:rPr lang="en-US" sz="2400" dirty="0"/>
              <a:t>.</a:t>
            </a:r>
          </a:p>
          <a:p>
            <a:pPr marL="0" indent="0">
              <a:buNone/>
            </a:pPr>
            <a:endParaRPr lang="en-US" sz="2400" dirty="0"/>
          </a:p>
          <a:p>
            <a:pPr marL="0" indent="0">
              <a:buNone/>
            </a:pPr>
            <a:r>
              <a:rPr lang="en-US" sz="2400" dirty="0"/>
              <a:t>Step 2: </a:t>
            </a:r>
            <a:br>
              <a:rPr lang="en-US" sz="2400" dirty="0"/>
            </a:br>
            <a:r>
              <a:rPr lang="en-US" sz="2400" dirty="0"/>
              <a:t>Work backwards from </a:t>
            </a:r>
            <a:r>
              <a:rPr lang="en-US" sz="2400" i="1" dirty="0"/>
              <a:t>S*</a:t>
            </a:r>
            <a:r>
              <a:rPr lang="en-US" sz="2400" dirty="0"/>
              <a:t> to see if you can get to </a:t>
            </a:r>
            <a:r>
              <a:rPr lang="en-US" sz="2400" i="1" dirty="0"/>
              <a:t>S</a:t>
            </a:r>
            <a:r>
              <a:rPr lang="en-US" sz="2400" dirty="0"/>
              <a:t>.</a:t>
            </a:r>
          </a:p>
        </p:txBody>
      </p:sp>
      <p:sp>
        <p:nvSpPr>
          <p:cNvPr id="4" name="TextBox 3">
            <a:extLst>
              <a:ext uri="{FF2B5EF4-FFF2-40B4-BE49-F238E27FC236}">
                <a16:creationId xmlns:a16="http://schemas.microsoft.com/office/drawing/2014/main" id="{B5F49DD9-698E-AEE6-9D89-ACEC1888936D}"/>
              </a:ext>
            </a:extLst>
          </p:cNvPr>
          <p:cNvSpPr txBox="1"/>
          <p:nvPr/>
        </p:nvSpPr>
        <p:spPr>
          <a:xfrm>
            <a:off x="457200" y="6324600"/>
            <a:ext cx="8382000" cy="381000"/>
          </a:xfrm>
          <a:prstGeom prst="rect">
            <a:avLst/>
          </a:prstGeom>
          <a:noFill/>
        </p:spPr>
        <p:txBody>
          <a:bodyPr wrap="square" rtlCol="0">
            <a:spAutoFit/>
          </a:bodyPr>
          <a:lstStyle/>
          <a:p>
            <a:r>
              <a:rPr lang="en-US" dirty="0"/>
              <a:t>Proof by Induction.</a:t>
            </a:r>
          </a:p>
        </p:txBody>
      </p:sp>
    </p:spTree>
    <p:extLst>
      <p:ext uri="{BB962C8B-B14F-4D97-AF65-F5344CB8AC3E}">
        <p14:creationId xmlns:p14="http://schemas.microsoft.com/office/powerpoint/2010/main" val="160908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Connectivity</a:t>
            </a:r>
            <a:endParaRPr lang="en-US" dirty="0"/>
          </a:p>
        </p:txBody>
      </p:sp>
      <p:sp>
        <p:nvSpPr>
          <p:cNvPr id="3" name="Content Placeholder 2"/>
          <p:cNvSpPr>
            <a:spLocks noGrp="1"/>
          </p:cNvSpPr>
          <p:nvPr>
            <p:ph idx="1"/>
          </p:nvPr>
        </p:nvSpPr>
        <p:spPr/>
        <p:txBody>
          <a:bodyPr/>
          <a:lstStyle/>
          <a:p>
            <a:r>
              <a:rPr lang="en-US" sz="2400" dirty="0"/>
              <a:t>Graph coloring</a:t>
            </a:r>
          </a:p>
          <a:p>
            <a:pPr lvl="1"/>
            <a:r>
              <a:rPr lang="en-US" sz="2000" dirty="0"/>
              <a:t>Consider the move where you just switch the color of a particular node.</a:t>
            </a:r>
          </a:p>
          <a:p>
            <a:pPr lvl="1"/>
            <a:r>
              <a:rPr lang="en-US" sz="2000" dirty="0"/>
              <a:t>Want to prove neighborhood is connected</a:t>
            </a:r>
          </a:p>
          <a:p>
            <a:pPr lvl="1"/>
            <a:endParaRPr lang="en-US" sz="2000" dirty="0"/>
          </a:p>
          <a:p>
            <a:pPr lvl="1"/>
            <a:endParaRPr lang="en-US" sz="2000" dirty="0"/>
          </a:p>
          <a:p>
            <a:pPr marL="0" indent="0">
              <a:buNone/>
            </a:pPr>
            <a:r>
              <a:rPr lang="en-US" sz="2000" dirty="0"/>
              <a:t>Input: Current configuration </a:t>
            </a:r>
            <a:r>
              <a:rPr lang="en-US" sz="2000" i="1" dirty="0"/>
              <a:t>S</a:t>
            </a:r>
          </a:p>
          <a:p>
            <a:pPr marL="0" indent="0">
              <a:buNone/>
            </a:pPr>
            <a:r>
              <a:rPr lang="en-US" sz="2000" dirty="0"/>
              <a:t>Input: Optimal configuration </a:t>
            </a:r>
            <a:r>
              <a:rPr lang="en-US" sz="2000" i="1" dirty="0"/>
              <a:t>S*</a:t>
            </a:r>
          </a:p>
          <a:p>
            <a:pPr marL="0" indent="0">
              <a:buNone/>
            </a:pPr>
            <a:r>
              <a:rPr lang="en-US" sz="2000" b="1" dirty="0"/>
              <a:t>for</a:t>
            </a:r>
            <a:r>
              <a:rPr lang="en-US" sz="2000" dirty="0"/>
              <a:t> each node </a:t>
            </a:r>
            <a:r>
              <a:rPr lang="en-US" sz="2000" i="1" dirty="0"/>
              <a:t>n</a:t>
            </a:r>
            <a:r>
              <a:rPr lang="en-US" sz="2000" dirty="0"/>
              <a:t> </a:t>
            </a:r>
            <a:r>
              <a:rPr lang="en-US" sz="2000" b="1" dirty="0"/>
              <a:t>do</a:t>
            </a:r>
          </a:p>
          <a:p>
            <a:pPr marL="0" indent="0">
              <a:buNone/>
            </a:pPr>
            <a:r>
              <a:rPr lang="en-US" sz="2000" dirty="0"/>
              <a:t>    </a:t>
            </a:r>
            <a:r>
              <a:rPr lang="en-US" sz="2000" b="1" dirty="0"/>
              <a:t>if</a:t>
            </a:r>
            <a:r>
              <a:rPr lang="en-US" sz="2000" dirty="0"/>
              <a:t> </a:t>
            </a:r>
            <a:r>
              <a:rPr lang="en-US" sz="2000" i="1" dirty="0"/>
              <a:t>S</a:t>
            </a:r>
            <a:r>
              <a:rPr lang="en-US" sz="2000" i="1" baseline="-25000" dirty="0"/>
              <a:t>n</a:t>
            </a:r>
            <a:r>
              <a:rPr lang="en-US" sz="2000" dirty="0"/>
              <a:t> not equal to </a:t>
            </a:r>
            <a:r>
              <a:rPr lang="en-US" sz="2000" i="1" dirty="0"/>
              <a:t>S</a:t>
            </a:r>
            <a:r>
              <a:rPr lang="en-US" sz="2000" i="1" baseline="-25000" dirty="0"/>
              <a:t>n</a:t>
            </a:r>
            <a:r>
              <a:rPr lang="en-US" sz="2000" i="1" dirty="0"/>
              <a:t>* </a:t>
            </a:r>
            <a:r>
              <a:rPr lang="en-US" sz="2000" b="1" dirty="0"/>
              <a:t>then</a:t>
            </a:r>
          </a:p>
          <a:p>
            <a:pPr marL="0" indent="0">
              <a:buNone/>
            </a:pPr>
            <a:r>
              <a:rPr lang="en-US" sz="2000" dirty="0"/>
              <a:t>        </a:t>
            </a:r>
            <a:r>
              <a:rPr lang="en-US" sz="2000" i="1" dirty="0"/>
              <a:t>S</a:t>
            </a:r>
            <a:r>
              <a:rPr lang="en-US" sz="2000" i="1" baseline="-25000" dirty="0"/>
              <a:t>n </a:t>
            </a:r>
            <a:r>
              <a:rPr lang="en-US" sz="2000" dirty="0"/>
              <a:t> := </a:t>
            </a:r>
            <a:r>
              <a:rPr lang="en-US" sz="2000" i="1" dirty="0"/>
              <a:t>S</a:t>
            </a:r>
            <a:r>
              <a:rPr lang="en-US" sz="2000" i="1" baseline="-25000" dirty="0"/>
              <a:t>n</a:t>
            </a:r>
            <a:r>
              <a:rPr lang="en-US" sz="2000" i="1" dirty="0"/>
              <a:t>* </a:t>
            </a:r>
            <a:endParaRPr lang="en-US" sz="2000" dirty="0"/>
          </a:p>
          <a:p>
            <a:pPr marL="0" indent="0">
              <a:buNone/>
            </a:pPr>
            <a:r>
              <a:rPr lang="en-US" sz="2000" dirty="0"/>
              <a:t>    </a:t>
            </a:r>
            <a:r>
              <a:rPr lang="en-US" sz="2000" b="1" dirty="0"/>
              <a:t>end if</a:t>
            </a:r>
          </a:p>
          <a:p>
            <a:pPr marL="0" indent="0">
              <a:buNone/>
            </a:pPr>
            <a:r>
              <a:rPr lang="en-US" sz="2000" b="1" dirty="0"/>
              <a:t>end for</a:t>
            </a:r>
          </a:p>
        </p:txBody>
      </p:sp>
      <p:sp>
        <p:nvSpPr>
          <p:cNvPr id="4" name="TextBox 3">
            <a:extLst>
              <a:ext uri="{FF2B5EF4-FFF2-40B4-BE49-F238E27FC236}">
                <a16:creationId xmlns:a16="http://schemas.microsoft.com/office/drawing/2014/main" id="{B75E8AD6-6723-1DA4-B201-CB5FB6774ABF}"/>
              </a:ext>
            </a:extLst>
          </p:cNvPr>
          <p:cNvSpPr txBox="1"/>
          <p:nvPr/>
        </p:nvSpPr>
        <p:spPr>
          <a:xfrm>
            <a:off x="3962400" y="4267200"/>
            <a:ext cx="5029200" cy="1061829"/>
          </a:xfrm>
          <a:prstGeom prst="rect">
            <a:avLst/>
          </a:prstGeom>
          <a:noFill/>
        </p:spPr>
        <p:txBody>
          <a:bodyPr wrap="square" rtlCol="0">
            <a:spAutoFit/>
          </a:bodyPr>
          <a:lstStyle/>
          <a:p>
            <a:r>
              <a:rPr lang="en-US" i="1" dirty="0">
                <a:solidFill>
                  <a:schemeClr val="bg1">
                    <a:lumMod val="65000"/>
                  </a:schemeClr>
                </a:solidFill>
              </a:rPr>
              <a:t>Look at each node.  </a:t>
            </a:r>
            <a:br>
              <a:rPr lang="en-US" i="1" dirty="0">
                <a:solidFill>
                  <a:schemeClr val="bg1">
                    <a:lumMod val="65000"/>
                  </a:schemeClr>
                </a:solidFill>
              </a:rPr>
            </a:br>
            <a:endParaRPr lang="en-US" sz="400" i="1" dirty="0">
              <a:solidFill>
                <a:schemeClr val="bg1">
                  <a:lumMod val="65000"/>
                </a:schemeClr>
              </a:solidFill>
            </a:endParaRPr>
          </a:p>
          <a:p>
            <a:r>
              <a:rPr lang="en-US" i="1" dirty="0">
                <a:solidFill>
                  <a:schemeClr val="bg1">
                    <a:lumMod val="65000"/>
                  </a:schemeClr>
                </a:solidFill>
              </a:rPr>
              <a:t>If nodes color does not match the optimal color.  </a:t>
            </a:r>
            <a:br>
              <a:rPr lang="en-US" i="1" dirty="0">
                <a:solidFill>
                  <a:schemeClr val="bg1">
                    <a:lumMod val="65000"/>
                  </a:schemeClr>
                </a:solidFill>
              </a:rPr>
            </a:br>
            <a:endParaRPr lang="en-US" sz="300" i="1" dirty="0">
              <a:solidFill>
                <a:schemeClr val="bg1">
                  <a:lumMod val="65000"/>
                </a:schemeClr>
              </a:solidFill>
            </a:endParaRPr>
          </a:p>
          <a:p>
            <a:r>
              <a:rPr lang="en-US" i="1" dirty="0">
                <a:solidFill>
                  <a:schemeClr val="bg1">
                    <a:lumMod val="65000"/>
                  </a:schemeClr>
                </a:solidFill>
              </a:rPr>
              <a:t>Switch it so it matches the optimal color.</a:t>
            </a:r>
          </a:p>
        </p:txBody>
      </p:sp>
    </p:spTree>
    <p:extLst>
      <p:ext uri="{BB962C8B-B14F-4D97-AF65-F5344CB8AC3E}">
        <p14:creationId xmlns:p14="http://schemas.microsoft.com/office/powerpoint/2010/main" val="331133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Local Minima</a:t>
            </a:r>
          </a:p>
          <a:p>
            <a:r>
              <a:rPr lang="en-US" dirty="0"/>
              <a:t>Neighbor Selection</a:t>
            </a:r>
          </a:p>
          <a:p>
            <a:r>
              <a:rPr lang="en-US" dirty="0">
                <a:solidFill>
                  <a:schemeClr val="bg1">
                    <a:lumMod val="75000"/>
                  </a:schemeClr>
                </a:solidFill>
              </a:rPr>
              <a:t>Simulated Annealing</a:t>
            </a:r>
          </a:p>
          <a:p>
            <a:pPr lvl="1"/>
            <a:r>
              <a:rPr lang="en-US" dirty="0">
                <a:solidFill>
                  <a:schemeClr val="bg1">
                    <a:lumMod val="75000"/>
                  </a:schemeClr>
                </a:solidFill>
              </a:rPr>
              <a:t>Iterative Local Search</a:t>
            </a:r>
          </a:p>
          <a:p>
            <a:pPr lvl="1"/>
            <a:r>
              <a:rPr lang="en-US" dirty="0">
                <a:solidFill>
                  <a:schemeClr val="bg1">
                    <a:lumMod val="75000"/>
                  </a:schemeClr>
                </a:solidFill>
              </a:rPr>
              <a:t>Metropolis Heuristic</a:t>
            </a:r>
          </a:p>
          <a:p>
            <a:pPr lvl="1"/>
            <a:r>
              <a:rPr lang="en-US" dirty="0">
                <a:solidFill>
                  <a:schemeClr val="bg1">
                    <a:lumMod val="75000"/>
                  </a:schemeClr>
                </a:solidFill>
              </a:rPr>
              <a:t>Simulated Annealing</a:t>
            </a:r>
          </a:p>
          <a:p>
            <a:endParaRPr lang="en-US" dirty="0"/>
          </a:p>
        </p:txBody>
      </p:sp>
    </p:spTree>
    <p:extLst>
      <p:ext uri="{BB962C8B-B14F-4D97-AF65-F5344CB8AC3E}">
        <p14:creationId xmlns:p14="http://schemas.microsoft.com/office/powerpoint/2010/main" val="2239286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Local Search Review</a:t>
            </a:r>
            <a:endParaRPr lang="en-US" dirty="0"/>
          </a:p>
        </p:txBody>
      </p:sp>
      <p:sp>
        <p:nvSpPr>
          <p:cNvPr id="3" name="Content Placeholder 2"/>
          <p:cNvSpPr>
            <a:spLocks noGrp="1"/>
          </p:cNvSpPr>
          <p:nvPr>
            <p:ph idx="1"/>
          </p:nvPr>
        </p:nvSpPr>
        <p:spPr/>
        <p:txBody>
          <a:bodyPr/>
          <a:lstStyle/>
          <a:p>
            <a:pPr marL="0" indent="0">
              <a:buNone/>
            </a:pPr>
            <a:r>
              <a:rPr lang="en-US" sz="2400" dirty="0"/>
              <a:t>States: either solutions or configurations</a:t>
            </a:r>
          </a:p>
          <a:p>
            <a:pPr marL="0" indent="0">
              <a:buNone/>
            </a:pPr>
            <a:endParaRPr lang="en-US" sz="2400" dirty="0"/>
          </a:p>
          <a:p>
            <a:pPr marL="457200" indent="-457200">
              <a:buFont typeface="+mj-lt"/>
              <a:buAutoNum type="arabicPeriod"/>
            </a:pPr>
            <a:r>
              <a:rPr lang="en-US" sz="2400" dirty="0"/>
              <a:t>Move from state </a:t>
            </a:r>
            <a:r>
              <a:rPr lang="en-US" sz="2400" i="1" dirty="0"/>
              <a:t>s</a:t>
            </a:r>
            <a:r>
              <a:rPr lang="en-US" sz="2400" dirty="0"/>
              <a:t> to one of its neighbors in </a:t>
            </a:r>
            <a:r>
              <a:rPr lang="en-US" sz="2400" i="1" dirty="0"/>
              <a:t>N(s)</a:t>
            </a:r>
          </a:p>
          <a:p>
            <a:pPr lvl="1"/>
            <a:r>
              <a:rPr lang="en-US" sz="2000" dirty="0"/>
              <a:t>Some neighbors are legal; others are not </a:t>
            </a:r>
          </a:p>
          <a:p>
            <a:pPr lvl="1"/>
            <a:r>
              <a:rPr lang="en-US" sz="2000" dirty="0"/>
              <a:t>Let </a:t>
            </a:r>
            <a:r>
              <a:rPr lang="en-US" sz="2000" b="1" i="1" dirty="0"/>
              <a:t>L(N(s), s)</a:t>
            </a:r>
            <a:r>
              <a:rPr lang="en-US" sz="2000" b="1" dirty="0"/>
              <a:t> </a:t>
            </a:r>
            <a:r>
              <a:rPr lang="en-US" sz="2000" dirty="0"/>
              <a:t>be the set of </a:t>
            </a:r>
            <a:r>
              <a:rPr lang="en-US" sz="2000" b="1" dirty="0"/>
              <a:t>legal* neighbors.</a:t>
            </a:r>
          </a:p>
          <a:p>
            <a:pPr marL="457200" indent="-457200">
              <a:buFont typeface="+mj-lt"/>
              <a:buAutoNum type="arabicPeriod" startAt="2"/>
            </a:pPr>
            <a:r>
              <a:rPr lang="en-US" sz="2400" dirty="0"/>
              <a:t>Select one of the legal neighbors dictated by the heuristic’s methodology</a:t>
            </a:r>
          </a:p>
        </p:txBody>
      </p:sp>
      <p:sp>
        <p:nvSpPr>
          <p:cNvPr id="4" name="TextBox 3">
            <a:extLst>
              <a:ext uri="{FF2B5EF4-FFF2-40B4-BE49-F238E27FC236}">
                <a16:creationId xmlns:a16="http://schemas.microsoft.com/office/drawing/2014/main" id="{517B4EDD-E13A-8532-BC78-524D0FC8EB05}"/>
              </a:ext>
            </a:extLst>
          </p:cNvPr>
          <p:cNvSpPr txBox="1"/>
          <p:nvPr/>
        </p:nvSpPr>
        <p:spPr>
          <a:xfrm>
            <a:off x="304800" y="6139717"/>
            <a:ext cx="8382000" cy="584775"/>
          </a:xfrm>
          <a:prstGeom prst="rect">
            <a:avLst/>
          </a:prstGeom>
          <a:noFill/>
        </p:spPr>
        <p:txBody>
          <a:bodyPr wrap="square" rtlCol="0">
            <a:spAutoFit/>
          </a:bodyPr>
          <a:lstStyle/>
          <a:p>
            <a:r>
              <a:rPr lang="en-US" sz="1600" i="1" dirty="0"/>
              <a:t>*What makes a neighbor </a:t>
            </a:r>
            <a:r>
              <a:rPr lang="en-US" sz="1600" b="1" i="1" dirty="0"/>
              <a:t>legal</a:t>
            </a:r>
            <a:r>
              <a:rPr lang="en-US" sz="1600" i="1" dirty="0"/>
              <a:t>?</a:t>
            </a:r>
          </a:p>
          <a:p>
            <a:r>
              <a:rPr lang="en-US" sz="1600" i="1" dirty="0"/>
              <a:t>Typically, the evaluation criteria for the heuristic. </a:t>
            </a:r>
          </a:p>
        </p:txBody>
      </p:sp>
    </p:spTree>
    <p:extLst>
      <p:ext uri="{BB962C8B-B14F-4D97-AF65-F5344CB8AC3E}">
        <p14:creationId xmlns:p14="http://schemas.microsoft.com/office/powerpoint/2010/main" val="2584765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Selection</a:t>
            </a:r>
            <a:endParaRPr lang="en-US" dirty="0"/>
          </a:p>
        </p:txBody>
      </p:sp>
      <p:sp>
        <p:nvSpPr>
          <p:cNvPr id="20" name="Oval 19"/>
          <p:cNvSpPr/>
          <p:nvPr/>
        </p:nvSpPr>
        <p:spPr bwMode="auto">
          <a:xfrm>
            <a:off x="1109545" y="3320878"/>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790700" y="2944775"/>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2" name="Straight Connector 21"/>
          <p:cNvCxnSpPr>
            <a:stCxn id="20" idx="6"/>
            <a:endCxn id="21" idx="3"/>
          </p:cNvCxnSpPr>
          <p:nvPr/>
        </p:nvCxnSpPr>
        <p:spPr bwMode="auto">
          <a:xfrm flipV="1">
            <a:off x="1338145" y="3139897"/>
            <a:ext cx="486033" cy="29528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Oval 22"/>
          <p:cNvSpPr/>
          <p:nvPr/>
        </p:nvSpPr>
        <p:spPr bwMode="auto">
          <a:xfrm>
            <a:off x="304800" y="523338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133600" y="41148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Connector 24"/>
          <p:cNvCxnSpPr>
            <a:stCxn id="23" idx="6"/>
            <a:endCxn id="24" idx="3"/>
          </p:cNvCxnSpPr>
          <p:nvPr/>
        </p:nvCxnSpPr>
        <p:spPr bwMode="auto">
          <a:xfrm flipV="1">
            <a:off x="533400" y="4309922"/>
            <a:ext cx="1633678" cy="10377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Oval 25"/>
          <p:cNvSpPr/>
          <p:nvPr/>
        </p:nvSpPr>
        <p:spPr bwMode="auto">
          <a:xfrm>
            <a:off x="3717587" y="3218683"/>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5484341" y="341499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a:stCxn id="26" idx="6"/>
            <a:endCxn id="27" idx="2"/>
          </p:cNvCxnSpPr>
          <p:nvPr/>
        </p:nvCxnSpPr>
        <p:spPr bwMode="auto">
          <a:xfrm>
            <a:off x="3946187" y="3332983"/>
            <a:ext cx="1538154" cy="19631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Oval 28"/>
          <p:cNvSpPr/>
          <p:nvPr/>
        </p:nvSpPr>
        <p:spPr bwMode="auto">
          <a:xfrm>
            <a:off x="3048000" y="52701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Oval 29"/>
          <p:cNvSpPr/>
          <p:nvPr/>
        </p:nvSpPr>
        <p:spPr bwMode="auto">
          <a:xfrm>
            <a:off x="4125097" y="4494041"/>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Connector 30"/>
          <p:cNvCxnSpPr>
            <a:stCxn id="29" idx="6"/>
            <a:endCxn id="30" idx="3"/>
          </p:cNvCxnSpPr>
          <p:nvPr/>
        </p:nvCxnSpPr>
        <p:spPr bwMode="auto">
          <a:xfrm flipV="1">
            <a:off x="3276600" y="4689163"/>
            <a:ext cx="881975" cy="69529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2" name="Oval 31"/>
          <p:cNvSpPr/>
          <p:nvPr/>
        </p:nvSpPr>
        <p:spPr bwMode="auto">
          <a:xfrm>
            <a:off x="4234249" y="54987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Oval 32"/>
          <p:cNvSpPr/>
          <p:nvPr/>
        </p:nvSpPr>
        <p:spPr bwMode="auto">
          <a:xfrm>
            <a:off x="6592833" y="499243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 name="Straight Connector 33"/>
          <p:cNvCxnSpPr>
            <a:stCxn id="32" idx="6"/>
            <a:endCxn id="33" idx="2"/>
          </p:cNvCxnSpPr>
          <p:nvPr/>
        </p:nvCxnSpPr>
        <p:spPr bwMode="auto">
          <a:xfrm flipV="1">
            <a:off x="4462849" y="5106730"/>
            <a:ext cx="2129984" cy="50632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5" name="Oval 34"/>
          <p:cNvSpPr/>
          <p:nvPr/>
        </p:nvSpPr>
        <p:spPr bwMode="auto">
          <a:xfrm>
            <a:off x="5715000" y="22479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Oval 35"/>
          <p:cNvSpPr/>
          <p:nvPr/>
        </p:nvSpPr>
        <p:spPr bwMode="auto">
          <a:xfrm>
            <a:off x="6629400" y="30861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7" name="Straight Connector 36"/>
          <p:cNvCxnSpPr>
            <a:stCxn id="35" idx="5"/>
            <a:endCxn id="36" idx="1"/>
          </p:cNvCxnSpPr>
          <p:nvPr/>
        </p:nvCxnSpPr>
        <p:spPr bwMode="auto">
          <a:xfrm>
            <a:off x="5910122" y="2443022"/>
            <a:ext cx="752756" cy="6765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Straight Connector 49"/>
          <p:cNvCxnSpPr>
            <a:endCxn id="26" idx="2"/>
          </p:cNvCxnSpPr>
          <p:nvPr/>
        </p:nvCxnSpPr>
        <p:spPr bwMode="auto">
          <a:xfrm>
            <a:off x="2004883" y="3011421"/>
            <a:ext cx="1712704" cy="3215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Straight Connector 51"/>
          <p:cNvCxnSpPr>
            <a:endCxn id="24" idx="1"/>
          </p:cNvCxnSpPr>
          <p:nvPr/>
        </p:nvCxnSpPr>
        <p:spPr bwMode="auto">
          <a:xfrm>
            <a:off x="1310726" y="3501063"/>
            <a:ext cx="856352" cy="6472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a:endCxn id="29" idx="0"/>
          </p:cNvCxnSpPr>
          <p:nvPr/>
        </p:nvCxnSpPr>
        <p:spPr bwMode="auto">
          <a:xfrm>
            <a:off x="1959132" y="3139897"/>
            <a:ext cx="1203168" cy="21302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Straight Connector 55"/>
          <p:cNvCxnSpPr>
            <a:stCxn id="23" idx="7"/>
            <a:endCxn id="20" idx="3"/>
          </p:cNvCxnSpPr>
          <p:nvPr/>
        </p:nvCxnSpPr>
        <p:spPr bwMode="auto">
          <a:xfrm flipV="1">
            <a:off x="499922" y="3516000"/>
            <a:ext cx="643101" cy="17508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a:stCxn id="23" idx="6"/>
            <a:endCxn id="29" idx="2"/>
          </p:cNvCxnSpPr>
          <p:nvPr/>
        </p:nvCxnSpPr>
        <p:spPr bwMode="auto">
          <a:xfrm>
            <a:off x="533400" y="5347687"/>
            <a:ext cx="2514600" cy="367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Straight Connector 61"/>
          <p:cNvCxnSpPr>
            <a:stCxn id="26" idx="7"/>
            <a:endCxn id="35" idx="3"/>
          </p:cNvCxnSpPr>
          <p:nvPr/>
        </p:nvCxnSpPr>
        <p:spPr bwMode="auto">
          <a:xfrm flipV="1">
            <a:off x="3912709" y="2443022"/>
            <a:ext cx="1835769" cy="8091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stCxn id="33" idx="0"/>
            <a:endCxn id="36" idx="4"/>
          </p:cNvCxnSpPr>
          <p:nvPr/>
        </p:nvCxnSpPr>
        <p:spPr bwMode="auto">
          <a:xfrm flipV="1">
            <a:off x="6707133" y="3314700"/>
            <a:ext cx="36567" cy="1677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Straight Connector 67"/>
          <p:cNvCxnSpPr>
            <a:stCxn id="27" idx="6"/>
            <a:endCxn id="36" idx="3"/>
          </p:cNvCxnSpPr>
          <p:nvPr/>
        </p:nvCxnSpPr>
        <p:spPr bwMode="auto">
          <a:xfrm flipV="1">
            <a:off x="5712941" y="3281222"/>
            <a:ext cx="949937" cy="2480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Straight Connector 70"/>
          <p:cNvCxnSpPr>
            <a:stCxn id="27" idx="4"/>
            <a:endCxn id="32" idx="7"/>
          </p:cNvCxnSpPr>
          <p:nvPr/>
        </p:nvCxnSpPr>
        <p:spPr bwMode="auto">
          <a:xfrm flipH="1">
            <a:off x="4429371" y="3643597"/>
            <a:ext cx="1169270" cy="1888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Straight Connector 73"/>
          <p:cNvCxnSpPr>
            <a:stCxn id="29" idx="6"/>
            <a:endCxn id="32" idx="1"/>
          </p:cNvCxnSpPr>
          <p:nvPr/>
        </p:nvCxnSpPr>
        <p:spPr bwMode="auto">
          <a:xfrm>
            <a:off x="3276600" y="5384457"/>
            <a:ext cx="991127" cy="1477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Straight Connector 76"/>
          <p:cNvCxnSpPr>
            <a:stCxn id="30" idx="5"/>
            <a:endCxn id="32" idx="0"/>
          </p:cNvCxnSpPr>
          <p:nvPr/>
        </p:nvCxnSpPr>
        <p:spPr bwMode="auto">
          <a:xfrm>
            <a:off x="4320219" y="4689163"/>
            <a:ext cx="28330" cy="8095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Straight Connector 79"/>
          <p:cNvCxnSpPr>
            <a:stCxn id="26" idx="4"/>
            <a:endCxn id="30" idx="0"/>
          </p:cNvCxnSpPr>
          <p:nvPr/>
        </p:nvCxnSpPr>
        <p:spPr bwMode="auto">
          <a:xfrm>
            <a:off x="3831887" y="3447283"/>
            <a:ext cx="407510" cy="10467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5751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Selection</a:t>
            </a:r>
            <a:endParaRPr lang="en-US" dirty="0"/>
          </a:p>
        </p:txBody>
      </p:sp>
      <p:sp>
        <p:nvSpPr>
          <p:cNvPr id="20" name="Oval 19"/>
          <p:cNvSpPr/>
          <p:nvPr/>
        </p:nvSpPr>
        <p:spPr bwMode="auto">
          <a:xfrm>
            <a:off x="1109545" y="3320878"/>
            <a:ext cx="228600" cy="2286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790700" y="2944775"/>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2" name="Straight Connector 21"/>
          <p:cNvCxnSpPr>
            <a:stCxn id="20" idx="6"/>
            <a:endCxn id="21" idx="3"/>
          </p:cNvCxnSpPr>
          <p:nvPr/>
        </p:nvCxnSpPr>
        <p:spPr bwMode="auto">
          <a:xfrm flipV="1">
            <a:off x="1338145" y="3139897"/>
            <a:ext cx="486033" cy="29528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Oval 22"/>
          <p:cNvSpPr/>
          <p:nvPr/>
        </p:nvSpPr>
        <p:spPr bwMode="auto">
          <a:xfrm>
            <a:off x="304800" y="523338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133600" y="41148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Connector 24"/>
          <p:cNvCxnSpPr>
            <a:stCxn id="23" idx="6"/>
            <a:endCxn id="24" idx="3"/>
          </p:cNvCxnSpPr>
          <p:nvPr/>
        </p:nvCxnSpPr>
        <p:spPr bwMode="auto">
          <a:xfrm flipV="1">
            <a:off x="533400" y="4309922"/>
            <a:ext cx="1633678" cy="10377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Oval 25"/>
          <p:cNvSpPr/>
          <p:nvPr/>
        </p:nvSpPr>
        <p:spPr bwMode="auto">
          <a:xfrm>
            <a:off x="3717587" y="3218683"/>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5484341" y="341499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a:stCxn id="26" idx="6"/>
            <a:endCxn id="27" idx="2"/>
          </p:cNvCxnSpPr>
          <p:nvPr/>
        </p:nvCxnSpPr>
        <p:spPr bwMode="auto">
          <a:xfrm>
            <a:off x="3946187" y="3332983"/>
            <a:ext cx="1538154" cy="19631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Oval 28"/>
          <p:cNvSpPr/>
          <p:nvPr/>
        </p:nvSpPr>
        <p:spPr bwMode="auto">
          <a:xfrm>
            <a:off x="3048000" y="52701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Oval 29"/>
          <p:cNvSpPr/>
          <p:nvPr/>
        </p:nvSpPr>
        <p:spPr bwMode="auto">
          <a:xfrm>
            <a:off x="4125097" y="4494041"/>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Connector 30"/>
          <p:cNvCxnSpPr>
            <a:stCxn id="29" idx="6"/>
            <a:endCxn id="30" idx="3"/>
          </p:cNvCxnSpPr>
          <p:nvPr/>
        </p:nvCxnSpPr>
        <p:spPr bwMode="auto">
          <a:xfrm flipV="1">
            <a:off x="3276600" y="4689163"/>
            <a:ext cx="881975" cy="69529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2" name="Oval 31"/>
          <p:cNvSpPr/>
          <p:nvPr/>
        </p:nvSpPr>
        <p:spPr bwMode="auto">
          <a:xfrm>
            <a:off x="4234249" y="54987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Oval 32"/>
          <p:cNvSpPr/>
          <p:nvPr/>
        </p:nvSpPr>
        <p:spPr bwMode="auto">
          <a:xfrm>
            <a:off x="6592833" y="499243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 name="Straight Connector 33"/>
          <p:cNvCxnSpPr>
            <a:stCxn id="32" idx="6"/>
            <a:endCxn id="33" idx="2"/>
          </p:cNvCxnSpPr>
          <p:nvPr/>
        </p:nvCxnSpPr>
        <p:spPr bwMode="auto">
          <a:xfrm flipV="1">
            <a:off x="4462849" y="5106730"/>
            <a:ext cx="2129984" cy="50632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5" name="Oval 34"/>
          <p:cNvSpPr/>
          <p:nvPr/>
        </p:nvSpPr>
        <p:spPr bwMode="auto">
          <a:xfrm>
            <a:off x="5715000" y="22479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Oval 35"/>
          <p:cNvSpPr/>
          <p:nvPr/>
        </p:nvSpPr>
        <p:spPr bwMode="auto">
          <a:xfrm>
            <a:off x="6629400" y="30861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7" name="Straight Connector 36"/>
          <p:cNvCxnSpPr>
            <a:stCxn id="35" idx="5"/>
            <a:endCxn id="36" idx="1"/>
          </p:cNvCxnSpPr>
          <p:nvPr/>
        </p:nvCxnSpPr>
        <p:spPr bwMode="auto">
          <a:xfrm>
            <a:off x="5910122" y="2443022"/>
            <a:ext cx="752756" cy="6765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Straight Connector 49"/>
          <p:cNvCxnSpPr>
            <a:endCxn id="26" idx="2"/>
          </p:cNvCxnSpPr>
          <p:nvPr/>
        </p:nvCxnSpPr>
        <p:spPr bwMode="auto">
          <a:xfrm>
            <a:off x="2004883" y="3011421"/>
            <a:ext cx="1712704" cy="3215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Straight Connector 51"/>
          <p:cNvCxnSpPr>
            <a:endCxn id="24" idx="1"/>
          </p:cNvCxnSpPr>
          <p:nvPr/>
        </p:nvCxnSpPr>
        <p:spPr bwMode="auto">
          <a:xfrm>
            <a:off x="1310726" y="3501063"/>
            <a:ext cx="856352" cy="6472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a:endCxn id="29" idx="0"/>
          </p:cNvCxnSpPr>
          <p:nvPr/>
        </p:nvCxnSpPr>
        <p:spPr bwMode="auto">
          <a:xfrm>
            <a:off x="1959132" y="3139897"/>
            <a:ext cx="1203168" cy="21302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Straight Connector 55"/>
          <p:cNvCxnSpPr>
            <a:stCxn id="23" idx="7"/>
            <a:endCxn id="20" idx="3"/>
          </p:cNvCxnSpPr>
          <p:nvPr/>
        </p:nvCxnSpPr>
        <p:spPr bwMode="auto">
          <a:xfrm flipV="1">
            <a:off x="499922" y="3516000"/>
            <a:ext cx="643101" cy="17508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a:stCxn id="23" idx="6"/>
            <a:endCxn id="29" idx="2"/>
          </p:cNvCxnSpPr>
          <p:nvPr/>
        </p:nvCxnSpPr>
        <p:spPr bwMode="auto">
          <a:xfrm>
            <a:off x="533400" y="5347687"/>
            <a:ext cx="2514600" cy="367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Straight Connector 61"/>
          <p:cNvCxnSpPr>
            <a:stCxn id="26" idx="7"/>
            <a:endCxn id="35" idx="3"/>
          </p:cNvCxnSpPr>
          <p:nvPr/>
        </p:nvCxnSpPr>
        <p:spPr bwMode="auto">
          <a:xfrm flipV="1">
            <a:off x="3912709" y="2443022"/>
            <a:ext cx="1835769" cy="8091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stCxn id="33" idx="0"/>
            <a:endCxn id="36" idx="4"/>
          </p:cNvCxnSpPr>
          <p:nvPr/>
        </p:nvCxnSpPr>
        <p:spPr bwMode="auto">
          <a:xfrm flipV="1">
            <a:off x="6707133" y="3314700"/>
            <a:ext cx="36567" cy="1677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Straight Connector 67"/>
          <p:cNvCxnSpPr>
            <a:stCxn id="27" idx="6"/>
            <a:endCxn id="36" idx="3"/>
          </p:cNvCxnSpPr>
          <p:nvPr/>
        </p:nvCxnSpPr>
        <p:spPr bwMode="auto">
          <a:xfrm flipV="1">
            <a:off x="5712941" y="3281222"/>
            <a:ext cx="949937" cy="2480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Straight Connector 70"/>
          <p:cNvCxnSpPr>
            <a:stCxn id="27" idx="4"/>
            <a:endCxn id="32" idx="7"/>
          </p:cNvCxnSpPr>
          <p:nvPr/>
        </p:nvCxnSpPr>
        <p:spPr bwMode="auto">
          <a:xfrm flipH="1">
            <a:off x="4429371" y="3643597"/>
            <a:ext cx="1169270" cy="1888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Straight Connector 73"/>
          <p:cNvCxnSpPr>
            <a:stCxn id="29" idx="6"/>
            <a:endCxn id="32" idx="1"/>
          </p:cNvCxnSpPr>
          <p:nvPr/>
        </p:nvCxnSpPr>
        <p:spPr bwMode="auto">
          <a:xfrm>
            <a:off x="3276600" y="5384457"/>
            <a:ext cx="991127" cy="1477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Straight Connector 76"/>
          <p:cNvCxnSpPr>
            <a:stCxn id="30" idx="5"/>
            <a:endCxn id="32" idx="0"/>
          </p:cNvCxnSpPr>
          <p:nvPr/>
        </p:nvCxnSpPr>
        <p:spPr bwMode="auto">
          <a:xfrm>
            <a:off x="4320219" y="4689163"/>
            <a:ext cx="28330" cy="8095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Straight Connector 79"/>
          <p:cNvCxnSpPr>
            <a:stCxn id="26" idx="4"/>
            <a:endCxn id="30" idx="0"/>
          </p:cNvCxnSpPr>
          <p:nvPr/>
        </p:nvCxnSpPr>
        <p:spPr bwMode="auto">
          <a:xfrm>
            <a:off x="3831887" y="3447283"/>
            <a:ext cx="407510" cy="10467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8" name="TextBox 37"/>
          <p:cNvSpPr txBox="1"/>
          <p:nvPr/>
        </p:nvSpPr>
        <p:spPr>
          <a:xfrm>
            <a:off x="234799" y="1948089"/>
            <a:ext cx="4343400" cy="369332"/>
          </a:xfrm>
          <a:prstGeom prst="rect">
            <a:avLst/>
          </a:prstGeom>
          <a:noFill/>
        </p:spPr>
        <p:txBody>
          <a:bodyPr wrap="square" rtlCol="0">
            <a:spAutoFit/>
          </a:bodyPr>
          <a:lstStyle/>
          <a:p>
            <a:r>
              <a:rPr lang="en-US" dirty="0"/>
              <a:t>Start at a random solution</a:t>
            </a:r>
          </a:p>
        </p:txBody>
      </p:sp>
    </p:spTree>
    <p:extLst>
      <p:ext uri="{BB962C8B-B14F-4D97-AF65-F5344CB8AC3E}">
        <p14:creationId xmlns:p14="http://schemas.microsoft.com/office/powerpoint/2010/main" val="760772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Selection</a:t>
            </a:r>
            <a:endParaRPr lang="en-US" dirty="0"/>
          </a:p>
        </p:txBody>
      </p:sp>
      <p:sp>
        <p:nvSpPr>
          <p:cNvPr id="20" name="Oval 19"/>
          <p:cNvSpPr/>
          <p:nvPr/>
        </p:nvSpPr>
        <p:spPr bwMode="auto">
          <a:xfrm>
            <a:off x="1109545" y="3320878"/>
            <a:ext cx="228600" cy="2286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790700" y="2944775"/>
            <a:ext cx="228600" cy="2286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2" name="Straight Connector 21"/>
          <p:cNvCxnSpPr>
            <a:stCxn id="20" idx="6"/>
            <a:endCxn id="21" idx="3"/>
          </p:cNvCxnSpPr>
          <p:nvPr/>
        </p:nvCxnSpPr>
        <p:spPr bwMode="auto">
          <a:xfrm flipV="1">
            <a:off x="1338145" y="3139897"/>
            <a:ext cx="486033" cy="29528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Oval 22"/>
          <p:cNvSpPr/>
          <p:nvPr/>
        </p:nvSpPr>
        <p:spPr bwMode="auto">
          <a:xfrm>
            <a:off x="304800" y="5233387"/>
            <a:ext cx="228600" cy="2286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133600" y="41148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Connector 24"/>
          <p:cNvCxnSpPr>
            <a:stCxn id="23" idx="6"/>
            <a:endCxn id="24" idx="3"/>
          </p:cNvCxnSpPr>
          <p:nvPr/>
        </p:nvCxnSpPr>
        <p:spPr bwMode="auto">
          <a:xfrm flipV="1">
            <a:off x="533400" y="4309922"/>
            <a:ext cx="1633678" cy="10377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Oval 25"/>
          <p:cNvSpPr/>
          <p:nvPr/>
        </p:nvSpPr>
        <p:spPr bwMode="auto">
          <a:xfrm>
            <a:off x="3717587" y="3218683"/>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5484341" y="341499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a:stCxn id="26" idx="6"/>
            <a:endCxn id="27" idx="2"/>
          </p:cNvCxnSpPr>
          <p:nvPr/>
        </p:nvCxnSpPr>
        <p:spPr bwMode="auto">
          <a:xfrm>
            <a:off x="3946187" y="3332983"/>
            <a:ext cx="1538154" cy="19631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Oval 28"/>
          <p:cNvSpPr/>
          <p:nvPr/>
        </p:nvSpPr>
        <p:spPr bwMode="auto">
          <a:xfrm>
            <a:off x="3048000" y="52701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Oval 29"/>
          <p:cNvSpPr/>
          <p:nvPr/>
        </p:nvSpPr>
        <p:spPr bwMode="auto">
          <a:xfrm>
            <a:off x="4125097" y="4494041"/>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Connector 30"/>
          <p:cNvCxnSpPr>
            <a:stCxn id="29" idx="6"/>
            <a:endCxn id="30" idx="3"/>
          </p:cNvCxnSpPr>
          <p:nvPr/>
        </p:nvCxnSpPr>
        <p:spPr bwMode="auto">
          <a:xfrm flipV="1">
            <a:off x="3276600" y="4689163"/>
            <a:ext cx="881975" cy="69529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2" name="Oval 31"/>
          <p:cNvSpPr/>
          <p:nvPr/>
        </p:nvSpPr>
        <p:spPr bwMode="auto">
          <a:xfrm>
            <a:off x="4234249" y="54987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Oval 32"/>
          <p:cNvSpPr/>
          <p:nvPr/>
        </p:nvSpPr>
        <p:spPr bwMode="auto">
          <a:xfrm>
            <a:off x="6592833" y="499243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 name="Straight Connector 33"/>
          <p:cNvCxnSpPr>
            <a:stCxn id="32" idx="6"/>
            <a:endCxn id="33" idx="2"/>
          </p:cNvCxnSpPr>
          <p:nvPr/>
        </p:nvCxnSpPr>
        <p:spPr bwMode="auto">
          <a:xfrm flipV="1">
            <a:off x="4462849" y="5106730"/>
            <a:ext cx="2129984" cy="50632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5" name="Oval 34"/>
          <p:cNvSpPr/>
          <p:nvPr/>
        </p:nvSpPr>
        <p:spPr bwMode="auto">
          <a:xfrm>
            <a:off x="5715000" y="22479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Oval 35"/>
          <p:cNvSpPr/>
          <p:nvPr/>
        </p:nvSpPr>
        <p:spPr bwMode="auto">
          <a:xfrm>
            <a:off x="6629400" y="30861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7" name="Straight Connector 36"/>
          <p:cNvCxnSpPr>
            <a:stCxn id="35" idx="5"/>
            <a:endCxn id="36" idx="1"/>
          </p:cNvCxnSpPr>
          <p:nvPr/>
        </p:nvCxnSpPr>
        <p:spPr bwMode="auto">
          <a:xfrm>
            <a:off x="5910122" y="2443022"/>
            <a:ext cx="752756" cy="6765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Straight Connector 49"/>
          <p:cNvCxnSpPr>
            <a:endCxn id="26" idx="2"/>
          </p:cNvCxnSpPr>
          <p:nvPr/>
        </p:nvCxnSpPr>
        <p:spPr bwMode="auto">
          <a:xfrm>
            <a:off x="2004883" y="3011421"/>
            <a:ext cx="1712704" cy="3215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Straight Connector 51"/>
          <p:cNvCxnSpPr>
            <a:endCxn id="24" idx="1"/>
          </p:cNvCxnSpPr>
          <p:nvPr/>
        </p:nvCxnSpPr>
        <p:spPr bwMode="auto">
          <a:xfrm>
            <a:off x="1310726" y="3501063"/>
            <a:ext cx="856352" cy="6472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a:endCxn id="29" idx="0"/>
          </p:cNvCxnSpPr>
          <p:nvPr/>
        </p:nvCxnSpPr>
        <p:spPr bwMode="auto">
          <a:xfrm>
            <a:off x="1959132" y="3139897"/>
            <a:ext cx="1203168" cy="21302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Straight Connector 55"/>
          <p:cNvCxnSpPr>
            <a:stCxn id="23" idx="7"/>
            <a:endCxn id="20" idx="3"/>
          </p:cNvCxnSpPr>
          <p:nvPr/>
        </p:nvCxnSpPr>
        <p:spPr bwMode="auto">
          <a:xfrm flipV="1">
            <a:off x="499922" y="3516000"/>
            <a:ext cx="643101" cy="17508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a:stCxn id="23" idx="6"/>
            <a:endCxn id="29" idx="2"/>
          </p:cNvCxnSpPr>
          <p:nvPr/>
        </p:nvCxnSpPr>
        <p:spPr bwMode="auto">
          <a:xfrm>
            <a:off x="533400" y="5347687"/>
            <a:ext cx="2514600" cy="367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Straight Connector 61"/>
          <p:cNvCxnSpPr>
            <a:stCxn id="26" idx="7"/>
            <a:endCxn id="35" idx="3"/>
          </p:cNvCxnSpPr>
          <p:nvPr/>
        </p:nvCxnSpPr>
        <p:spPr bwMode="auto">
          <a:xfrm flipV="1">
            <a:off x="3912709" y="2443022"/>
            <a:ext cx="1835769" cy="8091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stCxn id="33" idx="0"/>
            <a:endCxn id="36" idx="4"/>
          </p:cNvCxnSpPr>
          <p:nvPr/>
        </p:nvCxnSpPr>
        <p:spPr bwMode="auto">
          <a:xfrm flipV="1">
            <a:off x="6707133" y="3314700"/>
            <a:ext cx="36567" cy="1677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Straight Connector 67"/>
          <p:cNvCxnSpPr>
            <a:stCxn id="27" idx="6"/>
            <a:endCxn id="36" idx="3"/>
          </p:cNvCxnSpPr>
          <p:nvPr/>
        </p:nvCxnSpPr>
        <p:spPr bwMode="auto">
          <a:xfrm flipV="1">
            <a:off x="5712941" y="3281222"/>
            <a:ext cx="949937" cy="2480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Straight Connector 70"/>
          <p:cNvCxnSpPr>
            <a:stCxn id="27" idx="4"/>
            <a:endCxn id="32" idx="7"/>
          </p:cNvCxnSpPr>
          <p:nvPr/>
        </p:nvCxnSpPr>
        <p:spPr bwMode="auto">
          <a:xfrm flipH="1">
            <a:off x="4429371" y="3643597"/>
            <a:ext cx="1169270" cy="1888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Straight Connector 73"/>
          <p:cNvCxnSpPr>
            <a:stCxn id="29" idx="6"/>
            <a:endCxn id="32" idx="1"/>
          </p:cNvCxnSpPr>
          <p:nvPr/>
        </p:nvCxnSpPr>
        <p:spPr bwMode="auto">
          <a:xfrm>
            <a:off x="3276600" y="5384457"/>
            <a:ext cx="991127" cy="1477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Straight Connector 76"/>
          <p:cNvCxnSpPr>
            <a:stCxn id="30" idx="5"/>
            <a:endCxn id="32" idx="0"/>
          </p:cNvCxnSpPr>
          <p:nvPr/>
        </p:nvCxnSpPr>
        <p:spPr bwMode="auto">
          <a:xfrm>
            <a:off x="4320219" y="4689163"/>
            <a:ext cx="28330" cy="8095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Straight Connector 79"/>
          <p:cNvCxnSpPr>
            <a:stCxn id="26" idx="4"/>
            <a:endCxn id="30" idx="0"/>
          </p:cNvCxnSpPr>
          <p:nvPr/>
        </p:nvCxnSpPr>
        <p:spPr bwMode="auto">
          <a:xfrm>
            <a:off x="3831887" y="3447283"/>
            <a:ext cx="407510" cy="10467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TextBox 2"/>
          <p:cNvSpPr txBox="1"/>
          <p:nvPr/>
        </p:nvSpPr>
        <p:spPr>
          <a:xfrm>
            <a:off x="689535" y="2090276"/>
            <a:ext cx="4343400" cy="369332"/>
          </a:xfrm>
          <a:prstGeom prst="rect">
            <a:avLst/>
          </a:prstGeom>
          <a:noFill/>
        </p:spPr>
        <p:txBody>
          <a:bodyPr wrap="square" rtlCol="0">
            <a:spAutoFit/>
          </a:bodyPr>
          <a:lstStyle/>
          <a:p>
            <a:r>
              <a:rPr lang="en-US" dirty="0"/>
              <a:t>Not all neighbors will be </a:t>
            </a:r>
            <a:r>
              <a:rPr lang="en-US" b="1" dirty="0"/>
              <a:t>legal</a:t>
            </a:r>
            <a:r>
              <a:rPr lang="en-US" dirty="0"/>
              <a:t> neighbors </a:t>
            </a:r>
          </a:p>
        </p:txBody>
      </p:sp>
    </p:spTree>
    <p:extLst>
      <p:ext uri="{BB962C8B-B14F-4D97-AF65-F5344CB8AC3E}">
        <p14:creationId xmlns:p14="http://schemas.microsoft.com/office/powerpoint/2010/main" val="2355293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Selection</a:t>
            </a:r>
            <a:endParaRPr lang="en-US" dirty="0"/>
          </a:p>
        </p:txBody>
      </p:sp>
      <p:sp>
        <p:nvSpPr>
          <p:cNvPr id="20" name="Oval 19"/>
          <p:cNvSpPr/>
          <p:nvPr/>
        </p:nvSpPr>
        <p:spPr bwMode="auto">
          <a:xfrm>
            <a:off x="1109545" y="3320878"/>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790700" y="2944775"/>
            <a:ext cx="228600" cy="228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2" name="Straight Connector 21"/>
          <p:cNvCxnSpPr>
            <a:stCxn id="20" idx="6"/>
            <a:endCxn id="21" idx="3"/>
          </p:cNvCxnSpPr>
          <p:nvPr/>
        </p:nvCxnSpPr>
        <p:spPr bwMode="auto">
          <a:xfrm flipV="1">
            <a:off x="1338145" y="3139897"/>
            <a:ext cx="486033" cy="29528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Oval 22"/>
          <p:cNvSpPr/>
          <p:nvPr/>
        </p:nvSpPr>
        <p:spPr bwMode="auto">
          <a:xfrm>
            <a:off x="304800" y="523338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133600" y="41148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Connector 24"/>
          <p:cNvCxnSpPr>
            <a:stCxn id="23" idx="6"/>
            <a:endCxn id="24" idx="3"/>
          </p:cNvCxnSpPr>
          <p:nvPr/>
        </p:nvCxnSpPr>
        <p:spPr bwMode="auto">
          <a:xfrm flipV="1">
            <a:off x="533400" y="4309922"/>
            <a:ext cx="1633678" cy="10377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Oval 25"/>
          <p:cNvSpPr/>
          <p:nvPr/>
        </p:nvSpPr>
        <p:spPr bwMode="auto">
          <a:xfrm>
            <a:off x="3717587" y="3218683"/>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5484341" y="341499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a:stCxn id="26" idx="6"/>
            <a:endCxn id="27" idx="2"/>
          </p:cNvCxnSpPr>
          <p:nvPr/>
        </p:nvCxnSpPr>
        <p:spPr bwMode="auto">
          <a:xfrm>
            <a:off x="3946187" y="3332983"/>
            <a:ext cx="1538154" cy="19631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Oval 28"/>
          <p:cNvSpPr/>
          <p:nvPr/>
        </p:nvSpPr>
        <p:spPr bwMode="auto">
          <a:xfrm>
            <a:off x="3048000" y="52701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Oval 29"/>
          <p:cNvSpPr/>
          <p:nvPr/>
        </p:nvSpPr>
        <p:spPr bwMode="auto">
          <a:xfrm>
            <a:off x="4125097" y="4494041"/>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Connector 30"/>
          <p:cNvCxnSpPr>
            <a:stCxn id="29" idx="6"/>
            <a:endCxn id="30" idx="3"/>
          </p:cNvCxnSpPr>
          <p:nvPr/>
        </p:nvCxnSpPr>
        <p:spPr bwMode="auto">
          <a:xfrm flipV="1">
            <a:off x="3276600" y="4689163"/>
            <a:ext cx="881975" cy="69529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2" name="Oval 31"/>
          <p:cNvSpPr/>
          <p:nvPr/>
        </p:nvSpPr>
        <p:spPr bwMode="auto">
          <a:xfrm>
            <a:off x="4234249" y="54987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Oval 32"/>
          <p:cNvSpPr/>
          <p:nvPr/>
        </p:nvSpPr>
        <p:spPr bwMode="auto">
          <a:xfrm>
            <a:off x="6592833" y="499243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 name="Straight Connector 33"/>
          <p:cNvCxnSpPr>
            <a:stCxn id="32" idx="6"/>
            <a:endCxn id="33" idx="2"/>
          </p:cNvCxnSpPr>
          <p:nvPr/>
        </p:nvCxnSpPr>
        <p:spPr bwMode="auto">
          <a:xfrm flipV="1">
            <a:off x="4462849" y="5106730"/>
            <a:ext cx="2129984" cy="50632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5" name="Oval 34"/>
          <p:cNvSpPr/>
          <p:nvPr/>
        </p:nvSpPr>
        <p:spPr bwMode="auto">
          <a:xfrm>
            <a:off x="5715000" y="22479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Oval 35"/>
          <p:cNvSpPr/>
          <p:nvPr/>
        </p:nvSpPr>
        <p:spPr bwMode="auto">
          <a:xfrm>
            <a:off x="6629400" y="30861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7" name="Straight Connector 36"/>
          <p:cNvCxnSpPr>
            <a:stCxn id="35" idx="5"/>
            <a:endCxn id="36" idx="1"/>
          </p:cNvCxnSpPr>
          <p:nvPr/>
        </p:nvCxnSpPr>
        <p:spPr bwMode="auto">
          <a:xfrm>
            <a:off x="5910122" y="2443022"/>
            <a:ext cx="752756" cy="6765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Straight Connector 49"/>
          <p:cNvCxnSpPr>
            <a:endCxn id="26" idx="2"/>
          </p:cNvCxnSpPr>
          <p:nvPr/>
        </p:nvCxnSpPr>
        <p:spPr bwMode="auto">
          <a:xfrm>
            <a:off x="2004883" y="3011421"/>
            <a:ext cx="1712704" cy="3215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Straight Connector 51"/>
          <p:cNvCxnSpPr>
            <a:endCxn id="24" idx="1"/>
          </p:cNvCxnSpPr>
          <p:nvPr/>
        </p:nvCxnSpPr>
        <p:spPr bwMode="auto">
          <a:xfrm>
            <a:off x="1310726" y="3501063"/>
            <a:ext cx="856352" cy="6472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a:endCxn id="29" idx="0"/>
          </p:cNvCxnSpPr>
          <p:nvPr/>
        </p:nvCxnSpPr>
        <p:spPr bwMode="auto">
          <a:xfrm>
            <a:off x="1959132" y="3139897"/>
            <a:ext cx="1203168" cy="21302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Straight Connector 55"/>
          <p:cNvCxnSpPr>
            <a:stCxn id="23" idx="7"/>
            <a:endCxn id="20" idx="3"/>
          </p:cNvCxnSpPr>
          <p:nvPr/>
        </p:nvCxnSpPr>
        <p:spPr bwMode="auto">
          <a:xfrm flipV="1">
            <a:off x="499922" y="3516000"/>
            <a:ext cx="643101" cy="17508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a:stCxn id="23" idx="6"/>
            <a:endCxn id="29" idx="2"/>
          </p:cNvCxnSpPr>
          <p:nvPr/>
        </p:nvCxnSpPr>
        <p:spPr bwMode="auto">
          <a:xfrm>
            <a:off x="533400" y="5347687"/>
            <a:ext cx="2514600" cy="367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Straight Connector 61"/>
          <p:cNvCxnSpPr>
            <a:stCxn id="26" idx="7"/>
            <a:endCxn id="35" idx="3"/>
          </p:cNvCxnSpPr>
          <p:nvPr/>
        </p:nvCxnSpPr>
        <p:spPr bwMode="auto">
          <a:xfrm flipV="1">
            <a:off x="3912709" y="2443022"/>
            <a:ext cx="1835769" cy="8091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stCxn id="33" idx="0"/>
            <a:endCxn id="36" idx="4"/>
          </p:cNvCxnSpPr>
          <p:nvPr/>
        </p:nvCxnSpPr>
        <p:spPr bwMode="auto">
          <a:xfrm flipV="1">
            <a:off x="6707133" y="3314700"/>
            <a:ext cx="36567" cy="1677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Straight Connector 67"/>
          <p:cNvCxnSpPr>
            <a:stCxn id="27" idx="6"/>
            <a:endCxn id="36" idx="3"/>
          </p:cNvCxnSpPr>
          <p:nvPr/>
        </p:nvCxnSpPr>
        <p:spPr bwMode="auto">
          <a:xfrm flipV="1">
            <a:off x="5712941" y="3281222"/>
            <a:ext cx="949937" cy="2480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Straight Connector 70"/>
          <p:cNvCxnSpPr>
            <a:stCxn id="27" idx="4"/>
            <a:endCxn id="32" idx="7"/>
          </p:cNvCxnSpPr>
          <p:nvPr/>
        </p:nvCxnSpPr>
        <p:spPr bwMode="auto">
          <a:xfrm flipH="1">
            <a:off x="4429371" y="3643597"/>
            <a:ext cx="1169270" cy="1888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Straight Connector 73"/>
          <p:cNvCxnSpPr>
            <a:stCxn id="29" idx="6"/>
            <a:endCxn id="32" idx="1"/>
          </p:cNvCxnSpPr>
          <p:nvPr/>
        </p:nvCxnSpPr>
        <p:spPr bwMode="auto">
          <a:xfrm>
            <a:off x="3276600" y="5384457"/>
            <a:ext cx="991127" cy="1477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Straight Connector 76"/>
          <p:cNvCxnSpPr>
            <a:stCxn id="30" idx="5"/>
            <a:endCxn id="32" idx="0"/>
          </p:cNvCxnSpPr>
          <p:nvPr/>
        </p:nvCxnSpPr>
        <p:spPr bwMode="auto">
          <a:xfrm>
            <a:off x="4320219" y="4689163"/>
            <a:ext cx="28330" cy="8095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Straight Connector 79"/>
          <p:cNvCxnSpPr>
            <a:stCxn id="26" idx="4"/>
            <a:endCxn id="30" idx="0"/>
          </p:cNvCxnSpPr>
          <p:nvPr/>
        </p:nvCxnSpPr>
        <p:spPr bwMode="auto">
          <a:xfrm>
            <a:off x="3831887" y="3447283"/>
            <a:ext cx="407510" cy="10467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TextBox 2"/>
          <p:cNvSpPr txBox="1"/>
          <p:nvPr/>
        </p:nvSpPr>
        <p:spPr>
          <a:xfrm>
            <a:off x="689535" y="2090276"/>
            <a:ext cx="4343400" cy="369332"/>
          </a:xfrm>
          <a:prstGeom prst="rect">
            <a:avLst/>
          </a:prstGeom>
          <a:noFill/>
        </p:spPr>
        <p:txBody>
          <a:bodyPr wrap="square" rtlCol="0">
            <a:spAutoFit/>
          </a:bodyPr>
          <a:lstStyle/>
          <a:p>
            <a:r>
              <a:rPr lang="en-US" dirty="0"/>
              <a:t>Move to a legal neighbor</a:t>
            </a:r>
          </a:p>
        </p:txBody>
      </p:sp>
    </p:spTree>
    <p:extLst>
      <p:ext uri="{BB962C8B-B14F-4D97-AF65-F5344CB8AC3E}">
        <p14:creationId xmlns:p14="http://schemas.microsoft.com/office/powerpoint/2010/main" val="470465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 Selection</a:t>
            </a:r>
            <a:endParaRPr lang="en-US" dirty="0"/>
          </a:p>
        </p:txBody>
      </p:sp>
      <p:sp>
        <p:nvSpPr>
          <p:cNvPr id="20" name="Oval 19"/>
          <p:cNvSpPr/>
          <p:nvPr/>
        </p:nvSpPr>
        <p:spPr bwMode="auto">
          <a:xfrm>
            <a:off x="1109545" y="3320878"/>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1790700" y="2944775"/>
            <a:ext cx="228600" cy="2286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2" name="Straight Connector 21"/>
          <p:cNvCxnSpPr>
            <a:stCxn id="20" idx="6"/>
            <a:endCxn id="21" idx="3"/>
          </p:cNvCxnSpPr>
          <p:nvPr/>
        </p:nvCxnSpPr>
        <p:spPr bwMode="auto">
          <a:xfrm flipV="1">
            <a:off x="1338145" y="3139897"/>
            <a:ext cx="486033" cy="29528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Oval 22"/>
          <p:cNvSpPr/>
          <p:nvPr/>
        </p:nvSpPr>
        <p:spPr bwMode="auto">
          <a:xfrm>
            <a:off x="304800" y="523338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2133600" y="41148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5" name="Straight Connector 24"/>
          <p:cNvCxnSpPr>
            <a:stCxn id="23" idx="6"/>
            <a:endCxn id="24" idx="3"/>
          </p:cNvCxnSpPr>
          <p:nvPr/>
        </p:nvCxnSpPr>
        <p:spPr bwMode="auto">
          <a:xfrm flipV="1">
            <a:off x="533400" y="4309922"/>
            <a:ext cx="1633678" cy="103776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Oval 25"/>
          <p:cNvSpPr/>
          <p:nvPr/>
        </p:nvSpPr>
        <p:spPr bwMode="auto">
          <a:xfrm>
            <a:off x="3717587" y="3218683"/>
            <a:ext cx="228600" cy="2286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Oval 26"/>
          <p:cNvSpPr/>
          <p:nvPr/>
        </p:nvSpPr>
        <p:spPr bwMode="auto">
          <a:xfrm>
            <a:off x="5484341" y="341499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a:stCxn id="26" idx="6"/>
            <a:endCxn id="27" idx="2"/>
          </p:cNvCxnSpPr>
          <p:nvPr/>
        </p:nvCxnSpPr>
        <p:spPr bwMode="auto">
          <a:xfrm>
            <a:off x="3946187" y="3332983"/>
            <a:ext cx="1538154" cy="19631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Oval 28"/>
          <p:cNvSpPr/>
          <p:nvPr/>
        </p:nvSpPr>
        <p:spPr bwMode="auto">
          <a:xfrm>
            <a:off x="3048000" y="5270157"/>
            <a:ext cx="228600" cy="2286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 name="Oval 29"/>
          <p:cNvSpPr/>
          <p:nvPr/>
        </p:nvSpPr>
        <p:spPr bwMode="auto">
          <a:xfrm>
            <a:off x="4125097" y="4494041"/>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Connector 30"/>
          <p:cNvCxnSpPr>
            <a:stCxn id="29" idx="6"/>
            <a:endCxn id="30" idx="3"/>
          </p:cNvCxnSpPr>
          <p:nvPr/>
        </p:nvCxnSpPr>
        <p:spPr bwMode="auto">
          <a:xfrm flipV="1">
            <a:off x="3276600" y="4689163"/>
            <a:ext cx="881975" cy="69529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2" name="Oval 31"/>
          <p:cNvSpPr/>
          <p:nvPr/>
        </p:nvSpPr>
        <p:spPr bwMode="auto">
          <a:xfrm>
            <a:off x="4234249" y="5498757"/>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Oval 32"/>
          <p:cNvSpPr/>
          <p:nvPr/>
        </p:nvSpPr>
        <p:spPr bwMode="auto">
          <a:xfrm>
            <a:off x="6592833" y="499243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 name="Straight Connector 33"/>
          <p:cNvCxnSpPr>
            <a:stCxn id="32" idx="6"/>
            <a:endCxn id="33" idx="2"/>
          </p:cNvCxnSpPr>
          <p:nvPr/>
        </p:nvCxnSpPr>
        <p:spPr bwMode="auto">
          <a:xfrm flipV="1">
            <a:off x="4462849" y="5106730"/>
            <a:ext cx="2129984" cy="50632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5" name="Oval 34"/>
          <p:cNvSpPr/>
          <p:nvPr/>
        </p:nvSpPr>
        <p:spPr bwMode="auto">
          <a:xfrm>
            <a:off x="5715000" y="22479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6" name="Oval 35"/>
          <p:cNvSpPr/>
          <p:nvPr/>
        </p:nvSpPr>
        <p:spPr bwMode="auto">
          <a:xfrm>
            <a:off x="6629400" y="3086100"/>
            <a:ext cx="228600" cy="2286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7" name="Straight Connector 36"/>
          <p:cNvCxnSpPr>
            <a:stCxn id="35" idx="5"/>
            <a:endCxn id="36" idx="1"/>
          </p:cNvCxnSpPr>
          <p:nvPr/>
        </p:nvCxnSpPr>
        <p:spPr bwMode="auto">
          <a:xfrm>
            <a:off x="5910122" y="2443022"/>
            <a:ext cx="752756" cy="6765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Straight Connector 49"/>
          <p:cNvCxnSpPr>
            <a:endCxn id="26" idx="2"/>
          </p:cNvCxnSpPr>
          <p:nvPr/>
        </p:nvCxnSpPr>
        <p:spPr bwMode="auto">
          <a:xfrm>
            <a:off x="2004883" y="3011421"/>
            <a:ext cx="1712704" cy="32156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2" name="Straight Connector 51"/>
          <p:cNvCxnSpPr>
            <a:endCxn id="24" idx="1"/>
          </p:cNvCxnSpPr>
          <p:nvPr/>
        </p:nvCxnSpPr>
        <p:spPr bwMode="auto">
          <a:xfrm>
            <a:off x="1310726" y="3501063"/>
            <a:ext cx="856352" cy="64721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a:endCxn id="29" idx="0"/>
          </p:cNvCxnSpPr>
          <p:nvPr/>
        </p:nvCxnSpPr>
        <p:spPr bwMode="auto">
          <a:xfrm>
            <a:off x="1959132" y="3139897"/>
            <a:ext cx="1203168" cy="213026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Straight Connector 55"/>
          <p:cNvCxnSpPr>
            <a:stCxn id="23" idx="7"/>
            <a:endCxn id="20" idx="3"/>
          </p:cNvCxnSpPr>
          <p:nvPr/>
        </p:nvCxnSpPr>
        <p:spPr bwMode="auto">
          <a:xfrm flipV="1">
            <a:off x="499922" y="3516000"/>
            <a:ext cx="643101" cy="175086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a:stCxn id="23" idx="6"/>
            <a:endCxn id="29" idx="2"/>
          </p:cNvCxnSpPr>
          <p:nvPr/>
        </p:nvCxnSpPr>
        <p:spPr bwMode="auto">
          <a:xfrm>
            <a:off x="533400" y="5347687"/>
            <a:ext cx="2514600" cy="3677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2" name="Straight Connector 61"/>
          <p:cNvCxnSpPr>
            <a:stCxn id="26" idx="7"/>
            <a:endCxn id="35" idx="3"/>
          </p:cNvCxnSpPr>
          <p:nvPr/>
        </p:nvCxnSpPr>
        <p:spPr bwMode="auto">
          <a:xfrm flipV="1">
            <a:off x="3912709" y="2443022"/>
            <a:ext cx="1835769" cy="80913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Straight Connector 64"/>
          <p:cNvCxnSpPr>
            <a:stCxn id="33" idx="0"/>
            <a:endCxn id="36" idx="4"/>
          </p:cNvCxnSpPr>
          <p:nvPr/>
        </p:nvCxnSpPr>
        <p:spPr bwMode="auto">
          <a:xfrm flipV="1">
            <a:off x="6707133" y="3314700"/>
            <a:ext cx="36567" cy="1677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Straight Connector 67"/>
          <p:cNvCxnSpPr>
            <a:stCxn id="27" idx="6"/>
            <a:endCxn id="36" idx="3"/>
          </p:cNvCxnSpPr>
          <p:nvPr/>
        </p:nvCxnSpPr>
        <p:spPr bwMode="auto">
          <a:xfrm flipV="1">
            <a:off x="5712941" y="3281222"/>
            <a:ext cx="949937" cy="24807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1" name="Straight Connector 70"/>
          <p:cNvCxnSpPr>
            <a:stCxn id="27" idx="4"/>
            <a:endCxn id="32" idx="7"/>
          </p:cNvCxnSpPr>
          <p:nvPr/>
        </p:nvCxnSpPr>
        <p:spPr bwMode="auto">
          <a:xfrm flipH="1">
            <a:off x="4429371" y="3643597"/>
            <a:ext cx="1169270" cy="188863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4" name="Straight Connector 73"/>
          <p:cNvCxnSpPr>
            <a:stCxn id="29" idx="6"/>
            <a:endCxn id="32" idx="1"/>
          </p:cNvCxnSpPr>
          <p:nvPr/>
        </p:nvCxnSpPr>
        <p:spPr bwMode="auto">
          <a:xfrm>
            <a:off x="3276600" y="5384457"/>
            <a:ext cx="991127" cy="1477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7" name="Straight Connector 76"/>
          <p:cNvCxnSpPr>
            <a:stCxn id="30" idx="5"/>
            <a:endCxn id="32" idx="0"/>
          </p:cNvCxnSpPr>
          <p:nvPr/>
        </p:nvCxnSpPr>
        <p:spPr bwMode="auto">
          <a:xfrm>
            <a:off x="4320219" y="4689163"/>
            <a:ext cx="28330" cy="80959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Straight Connector 79"/>
          <p:cNvCxnSpPr>
            <a:stCxn id="26" idx="4"/>
            <a:endCxn id="30" idx="0"/>
          </p:cNvCxnSpPr>
          <p:nvPr/>
        </p:nvCxnSpPr>
        <p:spPr bwMode="auto">
          <a:xfrm>
            <a:off x="3831887" y="3447283"/>
            <a:ext cx="407510" cy="104675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TextBox 2"/>
          <p:cNvSpPr txBox="1"/>
          <p:nvPr/>
        </p:nvSpPr>
        <p:spPr>
          <a:xfrm>
            <a:off x="689535" y="2090276"/>
            <a:ext cx="4343400" cy="369332"/>
          </a:xfrm>
          <a:prstGeom prst="rect">
            <a:avLst/>
          </a:prstGeom>
          <a:noFill/>
        </p:spPr>
        <p:txBody>
          <a:bodyPr wrap="square" rtlCol="0">
            <a:spAutoFit/>
          </a:bodyPr>
          <a:lstStyle/>
          <a:p>
            <a:r>
              <a:rPr lang="en-US" dirty="0"/>
              <a:t>Re-evaluate set of legal neighbors</a:t>
            </a:r>
          </a:p>
        </p:txBody>
      </p:sp>
    </p:spTree>
    <p:extLst>
      <p:ext uri="{BB962C8B-B14F-4D97-AF65-F5344CB8AC3E}">
        <p14:creationId xmlns:p14="http://schemas.microsoft.com/office/powerpoint/2010/main" val="41154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984554-C92B-E836-1781-63D7F9A91E11}"/>
              </a:ext>
            </a:extLst>
          </p:cNvPr>
          <p:cNvSpPr/>
          <p:nvPr/>
        </p:nvSpPr>
        <p:spPr bwMode="auto">
          <a:xfrm>
            <a:off x="0" y="5181600"/>
            <a:ext cx="9144000" cy="990600"/>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b="0" dirty="0"/>
              <a:t>Local Search Review</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600200"/>
                <a:ext cx="8610600" cy="4530725"/>
              </a:xfrm>
            </p:spPr>
            <p:txBody>
              <a:bodyPr/>
              <a:lstStyle/>
              <a:p>
                <a:r>
                  <a:rPr lang="en-US" sz="2400" dirty="0"/>
                  <a:t>Local Search is an </a:t>
                </a:r>
                <a:r>
                  <a:rPr lang="en-US" sz="2400" b="1" dirty="0"/>
                  <a:t>iterative</a:t>
                </a:r>
                <a:r>
                  <a:rPr lang="en-US" sz="2400" dirty="0"/>
                  <a:t> algorithm that guarantees that you end up at a </a:t>
                </a:r>
                <a:r>
                  <a:rPr lang="en-US" sz="2400" b="1" dirty="0"/>
                  <a:t>local</a:t>
                </a:r>
                <a:r>
                  <a:rPr lang="en-US" sz="2400" dirty="0"/>
                  <a:t> minima.</a:t>
                </a:r>
              </a:p>
              <a:p>
                <a:r>
                  <a:rPr lang="en-US" sz="2400" dirty="0" err="1"/>
                  <a:t>i.e</a:t>
                </a:r>
                <a:r>
                  <a:rPr lang="en-US" sz="2400" dirty="0"/>
                  <a:t> There are no solutions near by (in the neighborhood) that are better.</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dirty="0"/>
              </a:p>
              <a:p>
                <a:endParaRPr lang="en-US" sz="2400" dirty="0"/>
              </a:p>
              <a:p>
                <a:r>
                  <a:rPr lang="en-US" sz="2400" dirty="0"/>
                  <a:t>Does </a:t>
                </a:r>
                <a:r>
                  <a:rPr lang="en-US" sz="2400" dirty="0">
                    <a:solidFill>
                      <a:srgbClr val="FF0000"/>
                    </a:solidFill>
                  </a:rPr>
                  <a:t>not</a:t>
                </a:r>
                <a:r>
                  <a:rPr lang="en-US" sz="2400" dirty="0"/>
                  <a:t> guarantee global optimality.</a:t>
                </a:r>
              </a:p>
              <a:p>
                <a:endParaRPr lang="en-US" sz="2400" dirty="0"/>
              </a:p>
              <a:p>
                <a:endParaRPr lang="en-US" sz="2400" dirty="0"/>
              </a:p>
              <a:p>
                <a:pPr marL="0" indent="0" algn="ctr">
                  <a:buNone/>
                </a:pPr>
                <a:r>
                  <a:rPr lang="en-US" sz="2600" b="1" dirty="0">
                    <a:solidFill>
                      <a:schemeClr val="bg1"/>
                    </a:solidFill>
                  </a:rPr>
                  <a:t>Escaping local optima is a critical issue in heuristic search</a:t>
                </a:r>
                <a:r>
                  <a:rPr lang="en-US" sz="2600" dirty="0">
                    <a:solidFill>
                      <a:schemeClr val="bg1"/>
                    </a:solidFill>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600200"/>
                <a:ext cx="8610600" cy="4530725"/>
              </a:xfrm>
              <a:blipFill>
                <a:blip r:embed="rId2"/>
                <a:stretch>
                  <a:fillRect l="-283" t="-1077" r="-71"/>
                </a:stretch>
              </a:blipFill>
            </p:spPr>
            <p:txBody>
              <a:bodyPr/>
              <a:lstStyle/>
              <a:p>
                <a:r>
                  <a:rPr lang="en-US">
                    <a:noFill/>
                  </a:rPr>
                  <a:t> </a:t>
                </a:r>
              </a:p>
            </p:txBody>
          </p:sp>
        </mc:Fallback>
      </mc:AlternateContent>
    </p:spTree>
    <p:extLst>
      <p:ext uri="{BB962C8B-B14F-4D97-AF65-F5344CB8AC3E}">
        <p14:creationId xmlns:p14="http://schemas.microsoft.com/office/powerpoint/2010/main" val="3547126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An Example of Local Search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a:t>Set of Legal Neighbors: Local Improvements</a:t>
                </a:r>
                <a:br>
                  <a:rPr lang="en-US" dirty="0"/>
                </a:br>
                <a14:m>
                  <m:oMath xmlns:m="http://schemas.openxmlformats.org/officeDocument/2006/math">
                    <m:r>
                      <m:rPr>
                        <m:nor/>
                      </m:rPr>
                      <a:rPr lang="pt-BR" i="1" dirty="0" smtClean="0"/>
                      <m:t>L</m:t>
                    </m:r>
                    <m:r>
                      <m:rPr>
                        <m:nor/>
                      </m:rPr>
                      <a:rPr lang="pt-BR" i="1" dirty="0" smtClean="0"/>
                      <m:t>(</m:t>
                    </m:r>
                    <m:r>
                      <m:rPr>
                        <m:nor/>
                      </m:rPr>
                      <a:rPr lang="pt-BR" i="1" dirty="0" smtClean="0"/>
                      <m:t>N</m:t>
                    </m:r>
                    <m:r>
                      <m:rPr>
                        <m:nor/>
                      </m:rPr>
                      <a:rPr lang="pt-BR" i="1" dirty="0" smtClean="0"/>
                      <m:t>(</m:t>
                    </m:r>
                    <m:r>
                      <m:rPr>
                        <m:nor/>
                      </m:rPr>
                      <a:rPr lang="pt-BR" i="1" dirty="0" smtClean="0"/>
                      <m:t>s</m:t>
                    </m:r>
                    <m:r>
                      <m:rPr>
                        <m:nor/>
                      </m:rPr>
                      <a:rPr lang="pt-BR" i="1" dirty="0" smtClean="0"/>
                      <m:t>)</m:t>
                    </m:r>
                    <m:r>
                      <m:rPr>
                        <m:nor/>
                      </m:rPr>
                      <a:rPr lang="en-US" b="0" i="1" dirty="0" smtClean="0"/>
                      <m:t>,</m:t>
                    </m:r>
                    <m:r>
                      <m:rPr>
                        <m:nor/>
                      </m:rPr>
                      <a:rPr lang="pt-BR" i="1" dirty="0" smtClean="0"/>
                      <m:t> </m:t>
                    </m:r>
                    <m:r>
                      <m:rPr>
                        <m:nor/>
                      </m:rPr>
                      <a:rPr lang="pt-BR" i="1" dirty="0" smtClean="0"/>
                      <m:t>s</m:t>
                    </m:r>
                    <m:r>
                      <m:rPr>
                        <m:nor/>
                      </m:rPr>
                      <a:rPr lang="pt-BR" i="1" dirty="0" smtClean="0"/>
                      <m:t>) = </m:t>
                    </m:r>
                    <m:r>
                      <m:rPr>
                        <m:nor/>
                      </m:rPr>
                      <a:rPr lang="en-US" b="0" i="1" dirty="0" smtClean="0"/>
                      <m:t>{</m:t>
                    </m:r>
                    <m:r>
                      <m:rPr>
                        <m:nor/>
                      </m:rPr>
                      <a:rPr lang="en-US" b="0" i="1" dirty="0" smtClean="0"/>
                      <m:t>n</m:t>
                    </m:r>
                    <m:r>
                      <a:rPr lang="en-US" b="0" i="1" dirty="0" smtClean="0">
                        <a:latin typeface="Cambria Math" panose="02040503050406030204" pitchFamily="18" charset="0"/>
                      </a:rPr>
                      <m:t>∈</m:t>
                    </m:r>
                    <m:r>
                      <m:rPr>
                        <m:nor/>
                      </m:rPr>
                      <a:rPr lang="pt-BR" i="1" dirty="0" smtClean="0"/>
                      <m:t>N</m:t>
                    </m:r>
                    <m:r>
                      <m:rPr>
                        <m:nor/>
                      </m:rPr>
                      <a:rPr lang="pt-BR" i="1" dirty="0" smtClean="0"/>
                      <m:t>(</m:t>
                    </m:r>
                    <m:r>
                      <m:rPr>
                        <m:nor/>
                      </m:rPr>
                      <a:rPr lang="pt-BR" i="1" dirty="0" smtClean="0"/>
                      <m:t>s</m:t>
                    </m:r>
                    <m:r>
                      <m:rPr>
                        <m:nor/>
                      </m:rPr>
                      <a:rPr lang="pt-BR" i="1" dirty="0" smtClean="0"/>
                      <m:t>)</m:t>
                    </m:r>
                    <m:r>
                      <m:rPr>
                        <m:nor/>
                      </m:rPr>
                      <a:rPr lang="en-US" b="0" i="1" dirty="0" smtClean="0"/>
                      <m:t> | </m:t>
                    </m:r>
                    <m:r>
                      <m:rPr>
                        <m:nor/>
                      </m:rPr>
                      <a:rPr lang="pt-BR" i="1" dirty="0" smtClean="0"/>
                      <m:t>f</m:t>
                    </m:r>
                    <m:r>
                      <m:rPr>
                        <m:nor/>
                      </m:rPr>
                      <a:rPr lang="pt-BR" i="1" dirty="0" smtClean="0"/>
                      <m:t> (</m:t>
                    </m:r>
                    <m:r>
                      <m:rPr>
                        <m:nor/>
                      </m:rPr>
                      <a:rPr lang="pt-BR" i="1" dirty="0" smtClean="0"/>
                      <m:t>n</m:t>
                    </m:r>
                    <m:r>
                      <m:rPr>
                        <m:nor/>
                      </m:rPr>
                      <a:rPr lang="pt-BR" i="1" dirty="0" smtClean="0"/>
                      <m:t>) &lt; </m:t>
                    </m:r>
                    <m:r>
                      <m:rPr>
                        <m:nor/>
                      </m:rPr>
                      <a:rPr lang="pt-BR" i="1" dirty="0" smtClean="0"/>
                      <m:t>f</m:t>
                    </m:r>
                    <m:r>
                      <m:rPr>
                        <m:nor/>
                      </m:rPr>
                      <a:rPr lang="pt-BR" i="1" dirty="0" smtClean="0"/>
                      <m:t>(</m:t>
                    </m:r>
                    <m:r>
                      <m:rPr>
                        <m:nor/>
                      </m:rPr>
                      <a:rPr lang="pt-BR" i="1" dirty="0" smtClean="0"/>
                      <m:t>s</m:t>
                    </m:r>
                    <m:r>
                      <m:rPr>
                        <m:nor/>
                      </m:rPr>
                      <a:rPr lang="pt-BR" i="1" dirty="0" smtClean="0"/>
                      <m:t>)</m:t>
                    </m:r>
                    <m:r>
                      <m:rPr>
                        <m:nor/>
                      </m:rPr>
                      <a:rPr lang="en-US" b="0" i="1" dirty="0" smtClean="0"/>
                      <m:t>}</m:t>
                    </m:r>
                  </m:oMath>
                </a14:m>
                <a:endParaRPr lang="en-US" i="1" dirty="0"/>
              </a:p>
              <a:p>
                <a:pPr marL="514350" indent="-514350">
                  <a:buFont typeface="+mj-lt"/>
                  <a:buAutoNum type="arabicPeriod"/>
                </a:pPr>
                <a:endParaRPr lang="en-US" dirty="0"/>
              </a:p>
              <a:p>
                <a:pPr marL="514350" indent="-514350">
                  <a:buFont typeface="+mj-lt"/>
                  <a:buAutoNum type="arabicPeriod"/>
                </a:pPr>
                <a:r>
                  <a:rPr lang="en-US" dirty="0"/>
                  <a:t>Greedy selection method then chooses from the “best” neighbor in </a:t>
                </a:r>
                <a14:m>
                  <m:oMath xmlns:m="http://schemas.openxmlformats.org/officeDocument/2006/math">
                    <m:r>
                      <m:rPr>
                        <m:nor/>
                      </m:rPr>
                      <a:rPr lang="pt-BR" i="1" dirty="0" smtClean="0"/>
                      <m:t>L</m:t>
                    </m:r>
                    <m:r>
                      <m:rPr>
                        <m:nor/>
                      </m:rPr>
                      <a:rPr lang="pt-BR" i="1" dirty="0" smtClean="0"/>
                      <m:t>(</m:t>
                    </m:r>
                    <m:r>
                      <m:rPr>
                        <m:nor/>
                      </m:rPr>
                      <a:rPr lang="pt-BR" i="1" dirty="0" smtClean="0"/>
                      <m:t>N</m:t>
                    </m:r>
                    <m:r>
                      <m:rPr>
                        <m:nor/>
                      </m:rPr>
                      <a:rPr lang="pt-BR" i="1" dirty="0" smtClean="0"/>
                      <m:t>(</m:t>
                    </m:r>
                    <m:r>
                      <m:rPr>
                        <m:nor/>
                      </m:rPr>
                      <a:rPr lang="pt-BR" i="1" dirty="0" smtClean="0"/>
                      <m:t>s</m:t>
                    </m:r>
                    <m:r>
                      <m:rPr>
                        <m:nor/>
                      </m:rPr>
                      <a:rPr lang="pt-BR" i="1" dirty="0" smtClean="0"/>
                      <m:t>)</m:t>
                    </m:r>
                    <m:r>
                      <m:rPr>
                        <m:nor/>
                      </m:rPr>
                      <a:rPr lang="en-US" b="0" i="1" dirty="0" smtClean="0"/>
                      <m:t>,</m:t>
                    </m:r>
                    <m:r>
                      <m:rPr>
                        <m:nor/>
                      </m:rPr>
                      <a:rPr lang="pt-BR" i="1" dirty="0" smtClean="0"/>
                      <m:t> </m:t>
                    </m:r>
                    <m:r>
                      <m:rPr>
                        <m:nor/>
                      </m:rPr>
                      <a:rPr lang="pt-BR" i="1" dirty="0" smtClean="0"/>
                      <m:t>s</m:t>
                    </m:r>
                    <m:r>
                      <m:rPr>
                        <m:nor/>
                      </m:rPr>
                      <a:rPr lang="pt-BR" i="1" dirty="0" smtClean="0"/>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3" t="-1750"/>
                </a:stretch>
              </a:blipFill>
            </p:spPr>
            <p:txBody>
              <a:bodyPr/>
              <a:lstStyle/>
              <a:p>
                <a:r>
                  <a:rPr lang="en-US">
                    <a:noFill/>
                  </a:rPr>
                  <a:t> </a:t>
                </a:r>
              </a:p>
            </p:txBody>
          </p:sp>
        </mc:Fallback>
      </mc:AlternateContent>
    </p:spTree>
    <p:extLst>
      <p:ext uri="{BB962C8B-B14F-4D97-AF65-F5344CB8AC3E}">
        <p14:creationId xmlns:p14="http://schemas.microsoft.com/office/powerpoint/2010/main" val="3671329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Heuristic vs Metaheuristic</a:t>
            </a:r>
            <a:endParaRPr lang="en-US" dirty="0"/>
          </a:p>
        </p:txBody>
      </p:sp>
      <p:sp>
        <p:nvSpPr>
          <p:cNvPr id="3" name="Content Placeholder 2"/>
          <p:cNvSpPr>
            <a:spLocks noGrp="1"/>
          </p:cNvSpPr>
          <p:nvPr>
            <p:ph idx="1"/>
          </p:nvPr>
        </p:nvSpPr>
        <p:spPr/>
        <p:txBody>
          <a:bodyPr/>
          <a:lstStyle/>
          <a:p>
            <a:r>
              <a:rPr lang="en-US" sz="2800" dirty="0"/>
              <a:t>Heuristic</a:t>
            </a:r>
          </a:p>
          <a:p>
            <a:pPr lvl="1"/>
            <a:r>
              <a:rPr lang="en-US" sz="2400" dirty="0"/>
              <a:t>Choose the next neighbor</a:t>
            </a:r>
          </a:p>
          <a:p>
            <a:pPr lvl="1"/>
            <a:r>
              <a:rPr lang="en-US" sz="2400" dirty="0"/>
              <a:t>Use </a:t>
            </a:r>
            <a:r>
              <a:rPr lang="en-US" sz="2400" b="1" dirty="0"/>
              <a:t>local</a:t>
            </a:r>
            <a:r>
              <a:rPr lang="en-US" sz="2400" dirty="0"/>
              <a:t> information</a:t>
            </a:r>
          </a:p>
          <a:p>
            <a:pPr lvl="1"/>
            <a:r>
              <a:rPr lang="en-US" sz="2400" dirty="0"/>
              <a:t>Minimal memory (limited usually to best solution visited)</a:t>
            </a:r>
          </a:p>
          <a:p>
            <a:pPr lvl="1"/>
            <a:r>
              <a:rPr lang="en-US" sz="2400" dirty="0"/>
              <a:t>Drive the search towards a local minimum</a:t>
            </a:r>
          </a:p>
          <a:p>
            <a:r>
              <a:rPr lang="en-US" sz="2800" dirty="0"/>
              <a:t>Metaheuristics</a:t>
            </a:r>
          </a:p>
          <a:p>
            <a:pPr lvl="1"/>
            <a:r>
              <a:rPr lang="en-US" sz="2400" dirty="0"/>
              <a:t>Aim at escaping local minima</a:t>
            </a:r>
          </a:p>
          <a:p>
            <a:pPr lvl="1"/>
            <a:r>
              <a:rPr lang="en-US" sz="2400" dirty="0"/>
              <a:t>Drive the search towards a global minimum</a:t>
            </a:r>
          </a:p>
          <a:p>
            <a:pPr lvl="1"/>
            <a:r>
              <a:rPr lang="en-US" sz="2400" dirty="0"/>
              <a:t>Typically include some memory or learning aspect</a:t>
            </a:r>
          </a:p>
        </p:txBody>
      </p:sp>
    </p:spTree>
    <p:extLst>
      <p:ext uri="{BB962C8B-B14F-4D97-AF65-F5344CB8AC3E}">
        <p14:creationId xmlns:p14="http://schemas.microsoft.com/office/powerpoint/2010/main" val="3720515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Heuristics </a:t>
            </a:r>
            <a:br>
              <a:rPr lang="en-US" b="0" dirty="0"/>
            </a:br>
            <a:r>
              <a:rPr lang="en-US" sz="3200" b="0" dirty="0"/>
              <a:t>1. Define set of Legal Neighbors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Legal neighbors</a:t>
                </a:r>
              </a:p>
              <a:p>
                <a:pPr lvl="1"/>
                <a:r>
                  <a:rPr lang="en-US" sz="2000" dirty="0"/>
                  <a:t>Different conditions on the value of the objective function value</a:t>
                </a:r>
              </a:p>
              <a:p>
                <a:r>
                  <a:rPr lang="en-US" sz="2400" dirty="0"/>
                  <a:t>Examples</a:t>
                </a:r>
              </a:p>
              <a:p>
                <a:pPr lvl="1"/>
                <a:r>
                  <a:rPr lang="en-US" sz="2000" dirty="0"/>
                  <a:t>Local Improvement </a:t>
                </a:r>
                <a14:m>
                  <m:oMath xmlns:m="http://schemas.openxmlformats.org/officeDocument/2006/math">
                    <m:r>
                      <a:rPr lang="en-US" sz="2000" b="0" i="0" dirty="0" smtClean="0">
                        <a:latin typeface="Cambria Math" panose="02040503050406030204" pitchFamily="18" charset="0"/>
                      </a:rPr>
                      <m:t>  </m:t>
                    </m:r>
                    <m:r>
                      <m:rPr>
                        <m:nor/>
                      </m:rPr>
                      <a:rPr lang="pt-BR" sz="2000" i="1" dirty="0" smtClean="0"/>
                      <m:t>L</m:t>
                    </m:r>
                    <m:r>
                      <m:rPr>
                        <m:nor/>
                      </m:rPr>
                      <a:rPr lang="pt-BR" sz="2000" i="1" dirty="0" smtClean="0"/>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m:t>
                    </m:r>
                    <m:r>
                      <m:rPr>
                        <m:nor/>
                      </m:rPr>
                      <a:rPr lang="pt-BR" sz="2000" i="1" dirty="0" smtClean="0"/>
                      <m:t> </m:t>
                    </m:r>
                    <m:r>
                      <m:rPr>
                        <m:nor/>
                      </m:rPr>
                      <a:rPr lang="pt-BR" sz="2000" i="1" dirty="0" smtClean="0"/>
                      <m:t>s</m:t>
                    </m:r>
                    <m:r>
                      <m:rPr>
                        <m:nor/>
                      </m:rPr>
                      <a:rPr lang="pt-BR" sz="2000" i="1" dirty="0" smtClean="0"/>
                      <m:t>) = </m:t>
                    </m:r>
                    <m:r>
                      <m:rPr>
                        <m:nor/>
                      </m:rPr>
                      <a:rPr lang="en-US" sz="2000" b="0" i="1" dirty="0" smtClean="0"/>
                      <m:t>{</m:t>
                    </m:r>
                    <m:r>
                      <m:rPr>
                        <m:nor/>
                      </m:rPr>
                      <a:rPr lang="en-US" sz="2000" b="0" i="1" dirty="0" smtClean="0"/>
                      <m:t>n</m:t>
                    </m:r>
                    <m:r>
                      <a:rPr lang="en-US" sz="2000" b="0" i="1" dirty="0" smtClean="0">
                        <a:latin typeface="Cambria Math" panose="02040503050406030204" pitchFamily="18" charset="0"/>
                      </a:rPr>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 | </m:t>
                    </m:r>
                    <m:r>
                      <m:rPr>
                        <m:nor/>
                      </m:rPr>
                      <a:rPr lang="pt-BR" sz="2000" i="1" dirty="0" smtClean="0"/>
                      <m:t>f</m:t>
                    </m:r>
                    <m:r>
                      <m:rPr>
                        <m:nor/>
                      </m:rPr>
                      <a:rPr lang="pt-BR" sz="2000" i="1" dirty="0" smtClean="0"/>
                      <m:t> (</m:t>
                    </m:r>
                    <m:r>
                      <m:rPr>
                        <m:nor/>
                      </m:rPr>
                      <a:rPr lang="pt-BR" sz="2000" i="1" dirty="0" smtClean="0"/>
                      <m:t>n</m:t>
                    </m:r>
                    <m:r>
                      <m:rPr>
                        <m:nor/>
                      </m:rPr>
                      <a:rPr lang="pt-BR" sz="2000" i="1" dirty="0" smtClean="0"/>
                      <m:t>) &lt; </m:t>
                    </m:r>
                    <m:r>
                      <m:rPr>
                        <m:nor/>
                      </m:rPr>
                      <a:rPr lang="pt-BR" sz="2000" i="1" dirty="0" smtClean="0"/>
                      <m:t>f</m:t>
                    </m:r>
                    <m:r>
                      <m:rPr>
                        <m:nor/>
                      </m:rPr>
                      <a:rPr lang="pt-BR" sz="2000" i="1" dirty="0" smtClean="0"/>
                      <m:t>(</m:t>
                    </m:r>
                    <m:r>
                      <m:rPr>
                        <m:nor/>
                      </m:rPr>
                      <a:rPr lang="pt-BR" sz="2000" i="1" dirty="0" smtClean="0"/>
                      <m:t>s</m:t>
                    </m:r>
                    <m:r>
                      <m:rPr>
                        <m:nor/>
                      </m:rPr>
                      <a:rPr lang="pt-BR" sz="2000" i="1" dirty="0" smtClean="0"/>
                      <m:t>)</m:t>
                    </m:r>
                    <m:r>
                      <m:rPr>
                        <m:nor/>
                      </m:rPr>
                      <a:rPr lang="en-US" sz="2000" b="0" i="1" dirty="0" smtClean="0"/>
                      <m:t>}</m:t>
                    </m:r>
                  </m:oMath>
                </a14:m>
                <a:endParaRPr lang="en-US" sz="2000" i="1" dirty="0"/>
              </a:p>
              <a:p>
                <a:pPr lvl="1"/>
                <a:r>
                  <a:rPr lang="en-US" sz="2000" dirty="0"/>
                  <a:t>No degradation </a:t>
                </a:r>
                <a14:m>
                  <m:oMath xmlns:m="http://schemas.openxmlformats.org/officeDocument/2006/math">
                    <m:r>
                      <a:rPr lang="en-US" sz="2000" b="0" i="0" dirty="0" smtClean="0">
                        <a:latin typeface="Cambria Math" panose="02040503050406030204" pitchFamily="18" charset="0"/>
                      </a:rPr>
                      <m:t>  </m:t>
                    </m:r>
                    <m:r>
                      <m:rPr>
                        <m:nor/>
                      </m:rPr>
                      <a:rPr lang="pt-BR" sz="2000" i="1" dirty="0" smtClean="0"/>
                      <m:t>L</m:t>
                    </m:r>
                    <m:r>
                      <m:rPr>
                        <m:nor/>
                      </m:rPr>
                      <a:rPr lang="pt-BR" sz="2000" i="1" dirty="0" smtClean="0"/>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m:t>
                    </m:r>
                    <m:r>
                      <m:rPr>
                        <m:nor/>
                      </m:rPr>
                      <a:rPr lang="pt-BR" sz="2000" i="1" dirty="0" smtClean="0"/>
                      <m:t> </m:t>
                    </m:r>
                    <m:r>
                      <m:rPr>
                        <m:nor/>
                      </m:rPr>
                      <a:rPr lang="pt-BR" sz="2000" i="1" dirty="0" smtClean="0"/>
                      <m:t>s</m:t>
                    </m:r>
                    <m:r>
                      <m:rPr>
                        <m:nor/>
                      </m:rPr>
                      <a:rPr lang="pt-BR" sz="2000" i="1" dirty="0" smtClean="0"/>
                      <m:t>) = </m:t>
                    </m:r>
                    <m:r>
                      <m:rPr>
                        <m:nor/>
                      </m:rPr>
                      <a:rPr lang="en-US" sz="2000" b="0" i="1" dirty="0" smtClean="0"/>
                      <m:t>{</m:t>
                    </m:r>
                    <m:r>
                      <m:rPr>
                        <m:nor/>
                      </m:rPr>
                      <a:rPr lang="en-US" sz="2000" b="0" i="1" dirty="0" smtClean="0"/>
                      <m:t>n</m:t>
                    </m:r>
                    <m:r>
                      <a:rPr lang="en-US" sz="2000" b="0" i="1" dirty="0" smtClean="0">
                        <a:latin typeface="Cambria Math" panose="02040503050406030204" pitchFamily="18" charset="0"/>
                      </a:rPr>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 | </m:t>
                    </m:r>
                    <m:r>
                      <m:rPr>
                        <m:nor/>
                      </m:rPr>
                      <a:rPr lang="pt-BR" sz="2000" i="1" dirty="0" smtClean="0"/>
                      <m:t>f</m:t>
                    </m:r>
                    <m:r>
                      <m:rPr>
                        <m:nor/>
                      </m:rPr>
                      <a:rPr lang="pt-BR" sz="2000" i="1" dirty="0" smtClean="0"/>
                      <m:t> (</m:t>
                    </m:r>
                    <m:r>
                      <m:rPr>
                        <m:nor/>
                      </m:rPr>
                      <a:rPr lang="pt-BR" sz="2000" i="1" dirty="0" smtClean="0"/>
                      <m:t>n</m:t>
                    </m:r>
                    <m:r>
                      <m:rPr>
                        <m:nor/>
                      </m:rPr>
                      <a:rPr lang="pt-BR" sz="2000" i="1" dirty="0" smtClean="0"/>
                      <m:t>) </m:t>
                    </m:r>
                    <m:r>
                      <a:rPr lang="en-US" sz="2000" b="0" i="1" dirty="0" smtClean="0">
                        <a:latin typeface="Cambria Math" panose="02040503050406030204" pitchFamily="18" charset="0"/>
                      </a:rPr>
                      <m:t>≤</m:t>
                    </m:r>
                    <m:r>
                      <m:rPr>
                        <m:nor/>
                      </m:rPr>
                      <a:rPr lang="pt-BR" sz="2000" i="1" dirty="0" smtClean="0"/>
                      <m:t> </m:t>
                    </m:r>
                    <m:r>
                      <m:rPr>
                        <m:nor/>
                      </m:rPr>
                      <a:rPr lang="pt-BR" sz="2000" i="1" dirty="0" smtClean="0"/>
                      <m:t>f</m:t>
                    </m:r>
                    <m:r>
                      <m:rPr>
                        <m:nor/>
                      </m:rPr>
                      <a:rPr lang="pt-BR" sz="2000" i="1" dirty="0" smtClean="0"/>
                      <m:t>(</m:t>
                    </m:r>
                    <m:r>
                      <m:rPr>
                        <m:nor/>
                      </m:rPr>
                      <a:rPr lang="pt-BR" sz="2000" i="1" dirty="0" smtClean="0"/>
                      <m:t>s</m:t>
                    </m:r>
                    <m:r>
                      <m:rPr>
                        <m:nor/>
                      </m:rPr>
                      <a:rPr lang="pt-BR" sz="2000" i="1" dirty="0" smtClean="0"/>
                      <m:t>)</m:t>
                    </m:r>
                    <m:r>
                      <m:rPr>
                        <m:nor/>
                      </m:rPr>
                      <a:rPr lang="en-US" sz="2000" b="0" i="1" dirty="0" smtClean="0"/>
                      <m:t>}</m:t>
                    </m:r>
                  </m:oMath>
                </a14:m>
                <a:endParaRPr lang="en-US" sz="2000" i="1" dirty="0"/>
              </a:p>
              <a:p>
                <a:pPr lvl="1"/>
                <a:r>
                  <a:rPr lang="en-US" sz="2000" dirty="0"/>
                  <a:t>Potential degradation   </a:t>
                </a:r>
                <a14:m>
                  <m:oMath xmlns:m="http://schemas.openxmlformats.org/officeDocument/2006/math">
                    <m:r>
                      <m:rPr>
                        <m:nor/>
                      </m:rPr>
                      <a:rPr lang="pt-BR" sz="2000" i="1" dirty="0" smtClean="0"/>
                      <m:t>L</m:t>
                    </m:r>
                    <m:r>
                      <m:rPr>
                        <m:nor/>
                      </m:rPr>
                      <a:rPr lang="pt-BR" sz="2000" i="1" dirty="0" smtClean="0"/>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m:t>
                    </m:r>
                    <m:r>
                      <m:rPr>
                        <m:nor/>
                      </m:rPr>
                      <a:rPr lang="pt-BR" sz="2000" i="1" dirty="0" smtClean="0"/>
                      <m:t> </m:t>
                    </m:r>
                    <m:r>
                      <m:rPr>
                        <m:nor/>
                      </m:rPr>
                      <a:rPr lang="pt-BR" sz="2000" i="1" dirty="0" smtClean="0"/>
                      <m:t>s</m:t>
                    </m:r>
                    <m:r>
                      <m:rPr>
                        <m:nor/>
                      </m:rPr>
                      <a:rPr lang="pt-BR" sz="2000" i="1" dirty="0" smtClean="0"/>
                      <m:t>) = </m:t>
                    </m:r>
                    <m:r>
                      <m:rPr>
                        <m:nor/>
                      </m:rPr>
                      <a:rPr lang="en-US" sz="2000" b="0" i="1" dirty="0" smtClean="0"/>
                      <m:t>{</m:t>
                    </m:r>
                    <m:r>
                      <m:rPr>
                        <m:nor/>
                      </m:rPr>
                      <a:rPr lang="en-US" sz="2000" b="0" i="1" dirty="0" smtClean="0"/>
                      <m:t>n</m:t>
                    </m:r>
                    <m:r>
                      <a:rPr lang="en-US" sz="2000" b="0" i="1" dirty="0" smtClean="0">
                        <a:latin typeface="Cambria Math" panose="02040503050406030204" pitchFamily="18" charset="0"/>
                      </a:rPr>
                      <m:t>∈</m:t>
                    </m:r>
                    <m:r>
                      <m:rPr>
                        <m:nor/>
                      </m:rPr>
                      <a:rPr lang="pt-BR" sz="2000" i="1" dirty="0" smtClean="0"/>
                      <m:t>N</m:t>
                    </m:r>
                    <m:r>
                      <m:rPr>
                        <m:nor/>
                      </m:rPr>
                      <a:rPr lang="pt-BR" sz="2000" i="1" dirty="0" smtClean="0"/>
                      <m:t>(</m:t>
                    </m:r>
                    <m:r>
                      <m:rPr>
                        <m:nor/>
                      </m:rPr>
                      <a:rPr lang="pt-BR" sz="2000" i="1" dirty="0" smtClean="0"/>
                      <m:t>s</m:t>
                    </m:r>
                    <m:r>
                      <m:rPr>
                        <m:nor/>
                      </m:rPr>
                      <a:rPr lang="pt-BR" sz="2000" i="1" dirty="0" smtClean="0"/>
                      <m:t>)</m:t>
                    </m:r>
                    <m:r>
                      <m:rPr>
                        <m:nor/>
                      </m:rPr>
                      <a:rPr lang="en-US" sz="2000" b="0" i="1" dirty="0" smtClean="0"/>
                      <m:t>}</m:t>
                    </m:r>
                  </m:oMath>
                </a14:m>
                <a:endParaRPr lang="en-US" sz="2000" i="1"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1077"/>
                </a:stretch>
              </a:blipFill>
            </p:spPr>
            <p:txBody>
              <a:bodyPr/>
              <a:lstStyle/>
              <a:p>
                <a:r>
                  <a:rPr lang="en-US">
                    <a:noFill/>
                  </a:rPr>
                  <a:t> </a:t>
                </a:r>
              </a:p>
            </p:txBody>
          </p:sp>
        </mc:Fallback>
      </mc:AlternateContent>
    </p:spTree>
    <p:extLst>
      <p:ext uri="{BB962C8B-B14F-4D97-AF65-F5344CB8AC3E}">
        <p14:creationId xmlns:p14="http://schemas.microsoft.com/office/powerpoint/2010/main" val="3463744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Heuristics </a:t>
            </a:r>
            <a:br>
              <a:rPr lang="en-US" b="0" dirty="0"/>
            </a:br>
            <a:r>
              <a:rPr lang="en-US" sz="3200" b="0" dirty="0"/>
              <a:t>2. Neighbor Selection</a:t>
            </a:r>
            <a:endParaRPr lang="en-US" sz="3200" dirty="0"/>
          </a:p>
        </p:txBody>
      </p:sp>
      <p:sp>
        <p:nvSpPr>
          <p:cNvPr id="3" name="Content Placeholder 2"/>
          <p:cNvSpPr>
            <a:spLocks noGrp="1"/>
          </p:cNvSpPr>
          <p:nvPr>
            <p:ph idx="1"/>
          </p:nvPr>
        </p:nvSpPr>
        <p:spPr/>
        <p:txBody>
          <a:bodyPr/>
          <a:lstStyle/>
          <a:p>
            <a:r>
              <a:rPr lang="en-US" sz="2400" dirty="0"/>
              <a:t>How to select the neighbor?</a:t>
            </a:r>
          </a:p>
          <a:p>
            <a:pPr lvl="1"/>
            <a:r>
              <a:rPr lang="en-US" sz="2000" dirty="0"/>
              <a:t>Exploring the whole or part of the neighborhood</a:t>
            </a:r>
          </a:p>
          <a:p>
            <a:r>
              <a:rPr lang="en-US" sz="2400" dirty="0"/>
              <a:t>Best neighbor</a:t>
            </a:r>
          </a:p>
          <a:p>
            <a:pPr lvl="1"/>
            <a:r>
              <a:rPr lang="en-US" sz="2000" dirty="0"/>
              <a:t>Select the best neighbor in the neighborhood</a:t>
            </a:r>
          </a:p>
          <a:p>
            <a:r>
              <a:rPr lang="en-US" sz="2400" dirty="0"/>
              <a:t>First neighbor</a:t>
            </a:r>
          </a:p>
          <a:p>
            <a:pPr lvl="1"/>
            <a:r>
              <a:rPr lang="en-US" sz="2000" dirty="0"/>
              <a:t>Select the first legal neighbor in the neighborhood</a:t>
            </a:r>
          </a:p>
          <a:p>
            <a:r>
              <a:rPr lang="en-US" sz="2400" dirty="0"/>
              <a:t>Multi-stage selection</a:t>
            </a:r>
          </a:p>
          <a:p>
            <a:pPr marL="858837" lvl="1" indent="-514350">
              <a:buFont typeface="+mj-lt"/>
              <a:buAutoNum type="arabicPeriod"/>
            </a:pPr>
            <a:r>
              <a:rPr lang="en-US" sz="2000" dirty="0"/>
              <a:t>Select one aspect of neighbor</a:t>
            </a:r>
          </a:p>
          <a:p>
            <a:pPr marL="858837" lvl="1" indent="-514350">
              <a:buFont typeface="+mj-lt"/>
              <a:buAutoNum type="arabicPeriod"/>
            </a:pPr>
            <a:r>
              <a:rPr lang="en-US" sz="2000" dirty="0"/>
              <a:t>Select remaining aspects of the neighbor</a:t>
            </a:r>
            <a:endParaRPr lang="en-US" sz="1200" dirty="0"/>
          </a:p>
        </p:txBody>
      </p:sp>
    </p:spTree>
    <p:extLst>
      <p:ext uri="{BB962C8B-B14F-4D97-AF65-F5344CB8AC3E}">
        <p14:creationId xmlns:p14="http://schemas.microsoft.com/office/powerpoint/2010/main" val="1932921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Multi-stage Selection </a:t>
            </a:r>
            <a:endParaRPr lang="en-US" dirty="0"/>
          </a:p>
        </p:txBody>
      </p:sp>
      <p:sp>
        <p:nvSpPr>
          <p:cNvPr id="3" name="Content Placeholder 2"/>
          <p:cNvSpPr>
            <a:spLocks noGrp="1"/>
          </p:cNvSpPr>
          <p:nvPr>
            <p:ph idx="1"/>
          </p:nvPr>
        </p:nvSpPr>
        <p:spPr/>
        <p:txBody>
          <a:bodyPr/>
          <a:lstStyle/>
          <a:p>
            <a:r>
              <a:rPr lang="en-US" sz="2400" dirty="0"/>
              <a:t>Vital to avoid scanning the </a:t>
            </a:r>
            <a:r>
              <a:rPr lang="en-US" sz="2400" b="1" dirty="0"/>
              <a:t>entire</a:t>
            </a:r>
            <a:r>
              <a:rPr lang="en-US" sz="2400" dirty="0"/>
              <a:t> neighborhood</a:t>
            </a:r>
          </a:p>
          <a:p>
            <a:r>
              <a:rPr lang="en-US" sz="2400" dirty="0"/>
              <a:t>Still keep a greedy flavor</a:t>
            </a:r>
          </a:p>
          <a:p>
            <a:r>
              <a:rPr lang="en-US" sz="2400" dirty="0"/>
              <a:t>Max then Min Conflict</a:t>
            </a:r>
          </a:p>
          <a:p>
            <a:pPr lvl="1"/>
            <a:r>
              <a:rPr lang="en-US" sz="2000" dirty="0"/>
              <a:t>First part: Greedy, Select the </a:t>
            </a:r>
            <a:r>
              <a:rPr lang="en-US" sz="2000" b="1" dirty="0"/>
              <a:t>column</a:t>
            </a:r>
            <a:r>
              <a:rPr lang="en-US" sz="2000" dirty="0"/>
              <a:t> with the queen who has the most violations.</a:t>
            </a:r>
          </a:p>
          <a:p>
            <a:pPr lvl="1"/>
            <a:r>
              <a:rPr lang="en-US" sz="2000" dirty="0"/>
              <a:t>Second part: Greedy, Move the queen to the </a:t>
            </a:r>
            <a:r>
              <a:rPr lang="en-US" sz="2000" b="1" dirty="0"/>
              <a:t>row</a:t>
            </a:r>
            <a:r>
              <a:rPr lang="en-US" sz="2000" dirty="0"/>
              <a:t> that will reduce the violations the most.</a:t>
            </a:r>
          </a:p>
          <a:p>
            <a:r>
              <a:rPr lang="en-US" sz="2400" dirty="0"/>
              <a:t>Random then Min Conflict</a:t>
            </a:r>
          </a:p>
          <a:p>
            <a:pPr lvl="1"/>
            <a:r>
              <a:rPr lang="en-US" sz="2000" dirty="0"/>
              <a:t>First part: Random, Select the column of a queen at random.</a:t>
            </a:r>
          </a:p>
          <a:p>
            <a:pPr lvl="1"/>
            <a:r>
              <a:rPr lang="en-US" sz="2000" dirty="0"/>
              <a:t>Second part: Greedy, Move the queen to the row that will reduce the violations the most.</a:t>
            </a:r>
          </a:p>
        </p:txBody>
      </p:sp>
    </p:spTree>
    <p:extLst>
      <p:ext uri="{BB962C8B-B14F-4D97-AF65-F5344CB8AC3E}">
        <p14:creationId xmlns:p14="http://schemas.microsoft.com/office/powerpoint/2010/main" val="663612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Randomization in Local Search</a:t>
            </a:r>
            <a:endParaRPr lang="en-US" dirty="0"/>
          </a:p>
        </p:txBody>
      </p:sp>
      <p:sp>
        <p:nvSpPr>
          <p:cNvPr id="3" name="Content Placeholder 2"/>
          <p:cNvSpPr>
            <a:spLocks noGrp="1"/>
          </p:cNvSpPr>
          <p:nvPr>
            <p:ph idx="1"/>
          </p:nvPr>
        </p:nvSpPr>
        <p:spPr/>
        <p:txBody>
          <a:bodyPr/>
          <a:lstStyle/>
          <a:p>
            <a:r>
              <a:rPr lang="en-US" dirty="0"/>
              <a:t>How can you use randomization in local search?</a:t>
            </a:r>
          </a:p>
          <a:p>
            <a:pPr lvl="1"/>
            <a:r>
              <a:rPr lang="en-US" dirty="0"/>
              <a:t>Deciding whether a neighbor is </a:t>
            </a:r>
            <a:r>
              <a:rPr lang="en-US" i="1" dirty="0"/>
              <a:t>legal</a:t>
            </a:r>
            <a:r>
              <a:rPr lang="en-US" dirty="0"/>
              <a:t>. </a:t>
            </a:r>
          </a:p>
          <a:p>
            <a:pPr lvl="2"/>
            <a:r>
              <a:rPr lang="en-US" dirty="0"/>
              <a:t>Roll the dice to decide if that neighbor is legal </a:t>
            </a:r>
          </a:p>
          <a:p>
            <a:pPr lvl="1"/>
            <a:r>
              <a:rPr lang="en-US" dirty="0"/>
              <a:t>Deciding which neighbor to move to or select.</a:t>
            </a:r>
          </a:p>
          <a:p>
            <a:pPr lvl="2"/>
            <a:r>
              <a:rPr lang="en-US" dirty="0"/>
              <a:t>Roll the dice to see if you should move </a:t>
            </a:r>
          </a:p>
          <a:p>
            <a:r>
              <a:rPr lang="en-US" dirty="0"/>
              <a:t>Where can you see that randomization is beneficial?</a:t>
            </a:r>
          </a:p>
          <a:p>
            <a:pPr lvl="1"/>
            <a:r>
              <a:rPr lang="en-US" dirty="0"/>
              <a:t>Very large and complex neighborhoods.</a:t>
            </a:r>
          </a:p>
          <a:p>
            <a:pPr lvl="2"/>
            <a:r>
              <a:rPr lang="en-US" dirty="0"/>
              <a:t>Too time consuming to scan for all neighbors (TSP)</a:t>
            </a:r>
            <a:endParaRPr lang="en-US" baseline="30000" dirty="0"/>
          </a:p>
          <a:p>
            <a:pPr lvl="2"/>
            <a:r>
              <a:rPr lang="en-US" dirty="0"/>
              <a:t>Randomness allows you to break out of local minima</a:t>
            </a:r>
          </a:p>
        </p:txBody>
      </p:sp>
    </p:spTree>
    <p:extLst>
      <p:ext uri="{BB962C8B-B14F-4D97-AF65-F5344CB8AC3E}">
        <p14:creationId xmlns:p14="http://schemas.microsoft.com/office/powerpoint/2010/main" val="1168894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Local Minima</a:t>
            </a:r>
          </a:p>
          <a:p>
            <a:r>
              <a:rPr lang="en-US" dirty="0">
                <a:solidFill>
                  <a:schemeClr val="bg1">
                    <a:lumMod val="75000"/>
                  </a:schemeClr>
                </a:solidFill>
              </a:rPr>
              <a:t>Neighbor Selection</a:t>
            </a:r>
          </a:p>
          <a:p>
            <a:r>
              <a:rPr lang="en-US" dirty="0"/>
              <a:t>Simulated Annealing</a:t>
            </a:r>
          </a:p>
          <a:p>
            <a:pPr lvl="1"/>
            <a:r>
              <a:rPr lang="en-US" dirty="0"/>
              <a:t>Iterative Local Search</a:t>
            </a:r>
          </a:p>
          <a:p>
            <a:pPr lvl="1"/>
            <a:r>
              <a:rPr lang="en-US" dirty="0">
                <a:solidFill>
                  <a:schemeClr val="bg1">
                    <a:lumMod val="75000"/>
                  </a:schemeClr>
                </a:solidFill>
              </a:rPr>
              <a:t>Metropolis Heuristic</a:t>
            </a:r>
          </a:p>
          <a:p>
            <a:pPr lvl="1"/>
            <a:r>
              <a:rPr lang="en-US" dirty="0">
                <a:solidFill>
                  <a:schemeClr val="bg1">
                    <a:lumMod val="75000"/>
                  </a:schemeClr>
                </a:solidFill>
              </a:rPr>
              <a:t>Simulated Annealing</a:t>
            </a:r>
          </a:p>
          <a:p>
            <a:endParaRPr lang="en-US" dirty="0"/>
          </a:p>
        </p:txBody>
      </p:sp>
    </p:spTree>
    <p:extLst>
      <p:ext uri="{BB962C8B-B14F-4D97-AF65-F5344CB8AC3E}">
        <p14:creationId xmlns:p14="http://schemas.microsoft.com/office/powerpoint/2010/main" val="248557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Iterative Local Search</a:t>
            </a:r>
            <a:endParaRPr lang="en-US" dirty="0"/>
          </a:p>
        </p:txBody>
      </p:sp>
      <p:sp>
        <p:nvSpPr>
          <p:cNvPr id="3" name="Content Placeholder 2"/>
          <p:cNvSpPr>
            <a:spLocks noGrp="1"/>
          </p:cNvSpPr>
          <p:nvPr>
            <p:ph idx="1"/>
          </p:nvPr>
        </p:nvSpPr>
        <p:spPr/>
        <p:txBody>
          <a:bodyPr/>
          <a:lstStyle/>
          <a:p>
            <a:r>
              <a:rPr lang="en-US" sz="2400" dirty="0"/>
              <a:t>We saw this with GRASP</a:t>
            </a:r>
          </a:p>
          <a:p>
            <a:r>
              <a:rPr lang="en-US" sz="2400" dirty="0"/>
              <a:t>Iterative Local Search is performing the </a:t>
            </a:r>
            <a:r>
              <a:rPr lang="en-US" sz="2400" b="1" dirty="0"/>
              <a:t>same</a:t>
            </a:r>
            <a:r>
              <a:rPr lang="en-US" sz="2400" dirty="0"/>
              <a:t> local search routine with a </a:t>
            </a:r>
            <a:r>
              <a:rPr lang="en-US" sz="2400" b="1" dirty="0"/>
              <a:t>different</a:t>
            </a:r>
            <a:r>
              <a:rPr lang="en-US" sz="2400" dirty="0"/>
              <a:t> starting point.</a:t>
            </a:r>
          </a:p>
          <a:p>
            <a:pPr lvl="1"/>
            <a:r>
              <a:rPr lang="en-US" sz="2000" dirty="0"/>
              <a:t>Can be combined with many metaheuristics</a:t>
            </a:r>
          </a:p>
        </p:txBody>
      </p:sp>
    </p:spTree>
    <p:extLst>
      <p:ext uri="{BB962C8B-B14F-4D97-AF65-F5344CB8AC3E}">
        <p14:creationId xmlns:p14="http://schemas.microsoft.com/office/powerpoint/2010/main" val="1966231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Local Minima</a:t>
            </a:r>
          </a:p>
          <a:p>
            <a:r>
              <a:rPr lang="en-US" dirty="0">
                <a:solidFill>
                  <a:schemeClr val="bg1">
                    <a:lumMod val="75000"/>
                  </a:schemeClr>
                </a:solidFill>
              </a:rPr>
              <a:t>Neighbor Selection</a:t>
            </a:r>
          </a:p>
          <a:p>
            <a:r>
              <a:rPr lang="en-US" dirty="0"/>
              <a:t>Simulated Annealing</a:t>
            </a:r>
          </a:p>
          <a:p>
            <a:pPr lvl="1"/>
            <a:r>
              <a:rPr lang="en-US" dirty="0">
                <a:solidFill>
                  <a:schemeClr val="bg1">
                    <a:lumMod val="75000"/>
                  </a:schemeClr>
                </a:solidFill>
              </a:rPr>
              <a:t>Iterative Local Search</a:t>
            </a:r>
          </a:p>
          <a:p>
            <a:pPr lvl="1"/>
            <a:r>
              <a:rPr lang="en-US" dirty="0"/>
              <a:t>Metropolis Heuristic</a:t>
            </a:r>
          </a:p>
          <a:p>
            <a:pPr lvl="1"/>
            <a:r>
              <a:rPr lang="en-US" dirty="0">
                <a:solidFill>
                  <a:schemeClr val="bg1">
                    <a:lumMod val="75000"/>
                  </a:schemeClr>
                </a:solidFill>
              </a:rPr>
              <a:t>Simulated Annealing</a:t>
            </a:r>
          </a:p>
          <a:p>
            <a:endParaRPr lang="en-US" dirty="0"/>
          </a:p>
        </p:txBody>
      </p:sp>
    </p:spTree>
    <p:extLst>
      <p:ext uri="{BB962C8B-B14F-4D97-AF65-F5344CB8AC3E}">
        <p14:creationId xmlns:p14="http://schemas.microsoft.com/office/powerpoint/2010/main" val="2366169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sp>
        <p:nvSpPr>
          <p:cNvPr id="3" name="Content Placeholder 2"/>
          <p:cNvSpPr>
            <a:spLocks noGrp="1"/>
          </p:cNvSpPr>
          <p:nvPr>
            <p:ph idx="1"/>
          </p:nvPr>
        </p:nvSpPr>
        <p:spPr/>
        <p:txBody>
          <a:bodyPr/>
          <a:lstStyle/>
          <a:p>
            <a:pPr eaLnBrk="1" hangingPunct="1"/>
            <a:r>
              <a:rPr lang="en-US" altLang="en-US" sz="2400" dirty="0"/>
              <a:t>Metropolis Monte Carlo simulation</a:t>
            </a:r>
          </a:p>
          <a:p>
            <a:pPr lvl="1" eaLnBrk="1" hangingPunct="1"/>
            <a:r>
              <a:rPr lang="en-US" altLang="en-US" sz="2000" dirty="0"/>
              <a:t>Developed in 1953 by Nicholas Metropolis </a:t>
            </a:r>
            <a:r>
              <a:rPr lang="en-US" altLang="en-US" sz="2000" i="1" dirty="0"/>
              <a:t>et al</a:t>
            </a:r>
            <a:r>
              <a:rPr lang="en-US" altLang="en-US" sz="2000" dirty="0"/>
              <a:t> </a:t>
            </a:r>
          </a:p>
          <a:p>
            <a:r>
              <a:rPr lang="en-US" sz="2400" dirty="0"/>
              <a:t>Observed that to get to a global optimum, you sometimes have to make “bad” moves</a:t>
            </a:r>
          </a:p>
          <a:p>
            <a:r>
              <a:rPr lang="en-US" sz="2400" dirty="0"/>
              <a:t>Basic idea:</a:t>
            </a:r>
          </a:p>
          <a:p>
            <a:pPr lvl="1"/>
            <a:r>
              <a:rPr lang="en-US" sz="2000" dirty="0"/>
              <a:t>Accept a move if it improves the objective function value</a:t>
            </a:r>
          </a:p>
          <a:p>
            <a:pPr lvl="1"/>
            <a:r>
              <a:rPr lang="en-US" sz="2000" dirty="0"/>
              <a:t>If a move does not improve the objective function value, accept it anyway </a:t>
            </a:r>
            <a:r>
              <a:rPr lang="en-US" sz="2000" i="1" dirty="0"/>
              <a:t>with some probability</a:t>
            </a:r>
          </a:p>
          <a:p>
            <a:pPr lvl="1"/>
            <a:r>
              <a:rPr lang="en-US" sz="2000" dirty="0"/>
              <a:t>The probability depends on how `bad' the solution is</a:t>
            </a:r>
          </a:p>
          <a:p>
            <a:pPr lvl="1"/>
            <a:r>
              <a:rPr lang="en-US" sz="2000" dirty="0"/>
              <a:t>Originally based on physics</a:t>
            </a:r>
          </a:p>
        </p:txBody>
      </p:sp>
    </p:spTree>
    <p:extLst>
      <p:ext uri="{BB962C8B-B14F-4D97-AF65-F5344CB8AC3E}">
        <p14:creationId xmlns:p14="http://schemas.microsoft.com/office/powerpoint/2010/main" val="259414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TextBox 2"/>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848046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105282" y="2475131"/>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a:cxnSpLocks noChangeAspect="1"/>
          </p:cNvCxnSpPr>
          <p:nvPr/>
        </p:nvCxnSpPr>
        <p:spPr bwMode="auto">
          <a:xfrm>
            <a:off x="5202503" y="2598037"/>
            <a:ext cx="125627" cy="548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533400" y="1860973"/>
            <a:ext cx="8610600" cy="369332"/>
          </a:xfrm>
          <a:prstGeom prst="rect">
            <a:avLst/>
          </a:prstGeom>
          <a:noFill/>
        </p:spPr>
        <p:txBody>
          <a:bodyPr wrap="square" rtlCol="0">
            <a:spAutoFit/>
          </a:bodyPr>
          <a:lstStyle/>
          <a:p>
            <a:r>
              <a:rPr lang="en-US" dirty="0"/>
              <a:t>Choose moves randomly.  If good accept, if bad MAYBE accept anyway</a:t>
            </a:r>
          </a:p>
        </p:txBody>
      </p: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3" name="Rectangle 2"/>
          <p:cNvSpPr/>
          <p:nvPr/>
        </p:nvSpPr>
        <p:spPr>
          <a:xfrm>
            <a:off x="6400800" y="2673640"/>
            <a:ext cx="2209800" cy="646331"/>
          </a:xfrm>
          <a:prstGeom prst="rect">
            <a:avLst/>
          </a:prstGeom>
        </p:spPr>
        <p:txBody>
          <a:bodyPr wrap="square">
            <a:spAutoFit/>
          </a:bodyPr>
          <a:lstStyle/>
          <a:p>
            <a:r>
              <a:rPr lang="en-US" dirty="0"/>
              <a:t>Move Considered.</a:t>
            </a:r>
          </a:p>
          <a:p>
            <a:r>
              <a:rPr lang="en-US" dirty="0"/>
              <a:t>Move Accepted.</a:t>
            </a:r>
          </a:p>
        </p:txBody>
      </p:sp>
    </p:spTree>
    <p:extLst>
      <p:ext uri="{BB962C8B-B14F-4D97-AF65-F5344CB8AC3E}">
        <p14:creationId xmlns:p14="http://schemas.microsoft.com/office/powerpoint/2010/main" val="1248426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308257" y="3194222"/>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10" name="Rectangle 9"/>
          <p:cNvSpPr/>
          <p:nvPr/>
        </p:nvSpPr>
        <p:spPr>
          <a:xfrm>
            <a:off x="6400800" y="2673640"/>
            <a:ext cx="2209800" cy="646331"/>
          </a:xfrm>
          <a:prstGeom prst="rect">
            <a:avLst/>
          </a:prstGeom>
        </p:spPr>
        <p:txBody>
          <a:bodyPr wrap="square">
            <a:spAutoFit/>
          </a:bodyPr>
          <a:lstStyle/>
          <a:p>
            <a:r>
              <a:rPr lang="en-US" dirty="0"/>
              <a:t>Move Considered.</a:t>
            </a:r>
          </a:p>
          <a:p>
            <a:r>
              <a:rPr lang="en-US" dirty="0"/>
              <a:t>Move Accepted.</a:t>
            </a:r>
          </a:p>
        </p:txBody>
      </p:sp>
      <p:cxnSp>
        <p:nvCxnSpPr>
          <p:cNvPr id="11" name="Straight Arrow Connector 10"/>
          <p:cNvCxnSpPr>
            <a:cxnSpLocks noChangeAspect="1"/>
          </p:cNvCxnSpPr>
          <p:nvPr/>
        </p:nvCxnSpPr>
        <p:spPr bwMode="auto">
          <a:xfrm>
            <a:off x="5392340" y="3316922"/>
            <a:ext cx="125627" cy="548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62125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518464" y="4104415"/>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flipV="1">
            <a:off x="5652471" y="3591242"/>
            <a:ext cx="296834" cy="54864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9" name="Rectangle 8"/>
          <p:cNvSpPr/>
          <p:nvPr/>
        </p:nvSpPr>
        <p:spPr>
          <a:xfrm>
            <a:off x="6629400" y="3458084"/>
            <a:ext cx="2209800" cy="646331"/>
          </a:xfrm>
          <a:prstGeom prst="rect">
            <a:avLst/>
          </a:prstGeom>
        </p:spPr>
        <p:txBody>
          <a:bodyPr wrap="square">
            <a:spAutoFit/>
          </a:bodyPr>
          <a:lstStyle/>
          <a:p>
            <a:r>
              <a:rPr lang="en-US" dirty="0"/>
              <a:t>Move Considered.</a:t>
            </a:r>
          </a:p>
          <a:p>
            <a:r>
              <a:rPr lang="en-US" dirty="0"/>
              <a:t>Move Rejected.</a:t>
            </a:r>
          </a:p>
        </p:txBody>
      </p:sp>
      <p:sp>
        <p:nvSpPr>
          <p:cNvPr id="15" name="TextBox 14"/>
          <p:cNvSpPr txBox="1"/>
          <p:nvPr/>
        </p:nvSpPr>
        <p:spPr>
          <a:xfrm>
            <a:off x="533400" y="1860973"/>
            <a:ext cx="8610600" cy="369332"/>
          </a:xfrm>
          <a:prstGeom prst="rect">
            <a:avLst/>
          </a:prstGeom>
          <a:noFill/>
        </p:spPr>
        <p:txBody>
          <a:bodyPr wrap="square" rtlCol="0">
            <a:spAutoFit/>
          </a:bodyPr>
          <a:lstStyle/>
          <a:p>
            <a:r>
              <a:rPr lang="en-US" dirty="0"/>
              <a:t>Some “Bad” moves will be randomly rejected</a:t>
            </a:r>
          </a:p>
        </p:txBody>
      </p:sp>
    </p:spTree>
    <p:extLst>
      <p:ext uri="{BB962C8B-B14F-4D97-AF65-F5344CB8AC3E}">
        <p14:creationId xmlns:p14="http://schemas.microsoft.com/office/powerpoint/2010/main" val="2953680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518464" y="4104415"/>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a:off x="5640772" y="4219430"/>
            <a:ext cx="379028" cy="548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9" name="Rectangle 8"/>
          <p:cNvSpPr/>
          <p:nvPr/>
        </p:nvSpPr>
        <p:spPr>
          <a:xfrm>
            <a:off x="6705600" y="3610484"/>
            <a:ext cx="2209800" cy="646331"/>
          </a:xfrm>
          <a:prstGeom prst="rect">
            <a:avLst/>
          </a:prstGeom>
        </p:spPr>
        <p:txBody>
          <a:bodyPr wrap="square">
            <a:spAutoFit/>
          </a:bodyPr>
          <a:lstStyle/>
          <a:p>
            <a:r>
              <a:rPr lang="en-US" dirty="0"/>
              <a:t>Move Considered.</a:t>
            </a:r>
          </a:p>
          <a:p>
            <a:r>
              <a:rPr lang="en-US" dirty="0"/>
              <a:t>Move Accepted.</a:t>
            </a:r>
          </a:p>
        </p:txBody>
      </p:sp>
    </p:spTree>
    <p:extLst>
      <p:ext uri="{BB962C8B-B14F-4D97-AF65-F5344CB8AC3E}">
        <p14:creationId xmlns:p14="http://schemas.microsoft.com/office/powerpoint/2010/main" val="596011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6019800" y="4733179"/>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p:nvPr/>
        </p:nvCxnSpPr>
        <p:spPr bwMode="auto">
          <a:xfrm flipH="1">
            <a:off x="5733513" y="4869341"/>
            <a:ext cx="351977" cy="53250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9" name="Rectangle 8"/>
          <p:cNvSpPr/>
          <p:nvPr/>
        </p:nvSpPr>
        <p:spPr>
          <a:xfrm>
            <a:off x="6944710" y="4268151"/>
            <a:ext cx="2209800" cy="646331"/>
          </a:xfrm>
          <a:prstGeom prst="rect">
            <a:avLst/>
          </a:prstGeom>
        </p:spPr>
        <p:txBody>
          <a:bodyPr wrap="square">
            <a:spAutoFit/>
          </a:bodyPr>
          <a:lstStyle/>
          <a:p>
            <a:r>
              <a:rPr lang="en-US" dirty="0"/>
              <a:t>Move Considered.</a:t>
            </a:r>
          </a:p>
          <a:p>
            <a:r>
              <a:rPr lang="en-US" dirty="0"/>
              <a:t>Move Accepted.</a:t>
            </a:r>
          </a:p>
        </p:txBody>
      </p:sp>
    </p:spTree>
    <p:extLst>
      <p:ext uri="{BB962C8B-B14F-4D97-AF65-F5344CB8AC3E}">
        <p14:creationId xmlns:p14="http://schemas.microsoft.com/office/powerpoint/2010/main" val="3922064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a:t>
            </a:r>
            <a:endParaRPr lang="en-US" dirty="0"/>
          </a:p>
        </p:txBody>
      </p:sp>
      <p:pic>
        <p:nvPicPr>
          <p:cNvPr id="4" name="Content Placeholder 3"/>
          <p:cNvPicPr>
            <a:picLocks noGrp="1" noChangeAspect="1"/>
          </p:cNvPicPr>
          <p:nvPr>
            <p:ph idx="1"/>
          </p:nvPr>
        </p:nvPicPr>
        <p:blipFill>
          <a:blip r:embed="rId2"/>
          <a:stretch>
            <a:fillRect/>
          </a:stretch>
        </p:blipFill>
        <p:spPr>
          <a:xfrm>
            <a:off x="1079039" y="1600200"/>
            <a:ext cx="6985922" cy="4530725"/>
          </a:xfrm>
          <a:prstGeom prst="rect">
            <a:avLst/>
          </a:prstGeom>
        </p:spPr>
      </p:pic>
      <p:sp>
        <p:nvSpPr>
          <p:cNvPr id="5" name="Oval 4"/>
          <p:cNvSpPr/>
          <p:nvPr/>
        </p:nvSpPr>
        <p:spPr bwMode="auto">
          <a:xfrm>
            <a:off x="5702398" y="5247257"/>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a:cxnSpLocks noChangeAspect="1"/>
          </p:cNvCxnSpPr>
          <p:nvPr/>
        </p:nvCxnSpPr>
        <p:spPr bwMode="auto">
          <a:xfrm flipH="1" flipV="1">
            <a:off x="5270514" y="4849893"/>
            <a:ext cx="465445" cy="41838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 name="TextBox 6"/>
          <p:cNvSpPr txBox="1"/>
          <p:nvPr/>
        </p:nvSpPr>
        <p:spPr>
          <a:xfrm>
            <a:off x="538655" y="1734988"/>
            <a:ext cx="8610600" cy="646331"/>
          </a:xfrm>
          <a:prstGeom prst="rect">
            <a:avLst/>
          </a:prstGeom>
          <a:noFill/>
        </p:spPr>
        <p:txBody>
          <a:bodyPr wrap="square" rtlCol="0">
            <a:spAutoFit/>
          </a:bodyPr>
          <a:lstStyle/>
          <a:p>
            <a:r>
              <a:rPr lang="en-US" dirty="0"/>
              <a:t>Some “bad” moves will be randomly accepted</a:t>
            </a:r>
          </a:p>
          <a:p>
            <a:r>
              <a:rPr lang="en-US" dirty="0"/>
              <a:t>These “bad” moves allows us the possibility to “break out” of local minima</a:t>
            </a:r>
          </a:p>
        </p:txBody>
      </p:sp>
      <p:sp>
        <p:nvSpPr>
          <p:cNvPr id="8" name="TextBox 7"/>
          <p:cNvSpPr txBox="1"/>
          <p:nvPr/>
        </p:nvSpPr>
        <p:spPr>
          <a:xfrm>
            <a:off x="3124200" y="6213543"/>
            <a:ext cx="3200400" cy="369332"/>
          </a:xfrm>
          <a:prstGeom prst="rect">
            <a:avLst/>
          </a:prstGeom>
          <a:noFill/>
        </p:spPr>
        <p:txBody>
          <a:bodyPr wrap="square" rtlCol="0">
            <a:spAutoFit/>
          </a:bodyPr>
          <a:lstStyle/>
          <a:p>
            <a:r>
              <a:rPr lang="en-US" dirty="0"/>
              <a:t>Let darker yellow be “Better”</a:t>
            </a:r>
          </a:p>
        </p:txBody>
      </p:sp>
      <p:sp>
        <p:nvSpPr>
          <p:cNvPr id="9" name="Rectangle 8"/>
          <p:cNvSpPr/>
          <p:nvPr/>
        </p:nvSpPr>
        <p:spPr>
          <a:xfrm>
            <a:off x="6934200" y="4203562"/>
            <a:ext cx="2209800" cy="646331"/>
          </a:xfrm>
          <a:prstGeom prst="rect">
            <a:avLst/>
          </a:prstGeom>
        </p:spPr>
        <p:txBody>
          <a:bodyPr wrap="square">
            <a:spAutoFit/>
          </a:bodyPr>
          <a:lstStyle/>
          <a:p>
            <a:r>
              <a:rPr lang="en-US" dirty="0"/>
              <a:t>Move Considered.</a:t>
            </a:r>
          </a:p>
          <a:p>
            <a:r>
              <a:rPr lang="en-US" dirty="0"/>
              <a:t>Move Accepted.</a:t>
            </a:r>
          </a:p>
        </p:txBody>
      </p:sp>
    </p:spTree>
    <p:extLst>
      <p:ext uri="{BB962C8B-B14F-4D97-AF65-F5344CB8AC3E}">
        <p14:creationId xmlns:p14="http://schemas.microsoft.com/office/powerpoint/2010/main" val="41524323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What is the probability you are allowed to choose a bad solution?</a:t>
                </a:r>
              </a:p>
              <a:p>
                <a:pPr lvl="1"/>
                <a:r>
                  <a:rPr lang="en-US" sz="2000" dirty="0"/>
                  <a:t>Fixed Temperature </a:t>
                </a:r>
                <a:r>
                  <a:rPr lang="en-US" sz="2000" i="1" dirty="0"/>
                  <a:t>t</a:t>
                </a:r>
                <a:r>
                  <a:rPr lang="en-US" sz="2000" dirty="0"/>
                  <a:t>  (accept this as given for now)</a:t>
                </a:r>
              </a:p>
              <a:p>
                <a:pPr lvl="1"/>
                <a14:m>
                  <m:oMath xmlns:m="http://schemas.openxmlformats.org/officeDocument/2006/math">
                    <m:r>
                      <m:rPr>
                        <m:sty m:val="p"/>
                      </m:rPr>
                      <a:rPr lang="en-US" sz="2000" b="0" i="0" smtClean="0">
                        <a:latin typeface="Cambria Math" panose="02040503050406030204" pitchFamily="18" charset="0"/>
                      </a:rPr>
                      <m:t>Δ</m:t>
                    </m:r>
                  </m:oMath>
                </a14:m>
                <a:r>
                  <a:rPr lang="en-US" sz="2000" dirty="0"/>
                  <a:t> is the difference between the current solution value and candidate </a:t>
                </a:r>
                <a:r>
                  <a:rPr lang="en-US" sz="2400" dirty="0"/>
                  <a:t>solution </a:t>
                </a:r>
                <a14:m>
                  <m:oMath xmlns:m="http://schemas.openxmlformats.org/officeDocument/2006/math">
                    <m:r>
                      <m:rPr>
                        <m:sty m:val="p"/>
                      </m:rPr>
                      <a:rPr lang="en-US" sz="2400" b="0" i="0" smtClean="0">
                        <a:latin typeface="Cambria Math" panose="02040503050406030204" pitchFamily="18" charset="0"/>
                      </a:rPr>
                      <m:t>Δ</m:t>
                    </m:r>
                  </m:oMath>
                </a14:m>
                <a:r>
                  <a:rPr lang="en-US" sz="2400" dirty="0"/>
                  <a:t> : = </a:t>
                </a:r>
                <a:r>
                  <a:rPr lang="en-US" sz="2400" i="1" dirty="0"/>
                  <a:t>f (n) - f (s).</a:t>
                </a:r>
              </a:p>
              <a:p>
                <a:pPr lvl="1"/>
                <a:r>
                  <a:rPr lang="en-US" sz="2000" dirty="0"/>
                  <a:t>A “bad solution” is accepted with probability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num>
                          <m:den>
                            <m:r>
                              <a:rPr lang="en-US" sz="2000" b="0" i="1" smtClean="0">
                                <a:latin typeface="Cambria Math" panose="02040503050406030204" pitchFamily="18" charset="0"/>
                              </a:rPr>
                              <m:t>𝑡</m:t>
                            </m:r>
                          </m:den>
                        </m:f>
                      </m:sup>
                    </m:sSup>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96" t="-1077"/>
                </a:stretch>
              </a:blipFill>
            </p:spPr>
            <p:txBody>
              <a:bodyPr/>
              <a:lstStyle/>
              <a:p>
                <a:r>
                  <a:rPr lang="en-US">
                    <a:noFill/>
                  </a:rPr>
                  <a:t> </a:t>
                </a:r>
              </a:p>
            </p:txBody>
          </p:sp>
        </mc:Fallback>
      </mc:AlternateContent>
    </p:spTree>
    <p:extLst>
      <p:ext uri="{BB962C8B-B14F-4D97-AF65-F5344CB8AC3E}">
        <p14:creationId xmlns:p14="http://schemas.microsoft.com/office/powerpoint/2010/main" val="146655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Metropolis Heuristic - Pseudocode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4248" y="1417638"/>
                <a:ext cx="8262551" cy="5211762"/>
              </a:xfrm>
              <a:solidFill>
                <a:schemeClr val="bg1"/>
              </a:solidFill>
            </p:spPr>
            <p:txBody>
              <a:bodyPr/>
              <a:lstStyle/>
              <a:p>
                <a:pPr marL="0" indent="0">
                  <a:buNone/>
                </a:pPr>
                <a:r>
                  <a:rPr lang="en-US" sz="2400" dirty="0"/>
                  <a:t>Input: Solution </a:t>
                </a:r>
                <a:r>
                  <a:rPr lang="en-US" sz="2400" i="1" dirty="0"/>
                  <a:t>s</a:t>
                </a:r>
                <a:r>
                  <a:rPr lang="en-US" sz="2400" dirty="0"/>
                  <a:t>, neighborhood </a:t>
                </a:r>
                <a:r>
                  <a:rPr lang="en-US" sz="2400" i="1" dirty="0"/>
                  <a:t>N</a:t>
                </a:r>
                <a:r>
                  <a:rPr lang="en-US" sz="2400" dirty="0"/>
                  <a:t>, temperature </a:t>
                </a:r>
                <a:r>
                  <a:rPr lang="en-US" sz="2400" i="1" dirty="0"/>
                  <a:t>t</a:t>
                </a:r>
              </a:p>
              <a:p>
                <a:pPr marL="514350" indent="-514350">
                  <a:buFont typeface="+mj-lt"/>
                  <a:buAutoNum type="arabicPeriod"/>
                </a:pPr>
                <a:r>
                  <a:rPr lang="en-US" sz="2400" dirty="0"/>
                  <a:t>Select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𝑁</m:t>
                    </m:r>
                  </m:oMath>
                </a14:m>
                <a:r>
                  <a:rPr lang="en-US" sz="2400" dirty="0"/>
                  <a:t> with probability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den>
                    </m:f>
                  </m:oMath>
                </a14:m>
                <a:r>
                  <a:rPr lang="en-US" sz="2400" dirty="0"/>
                  <a:t> </a:t>
                </a:r>
              </a:p>
              <a:p>
                <a:pPr marL="514350" indent="-514350">
                  <a:buFont typeface="+mj-lt"/>
                  <a:buAutoNum type="arabicPeriod"/>
                </a:pPr>
                <a:r>
                  <a:rPr lang="en-US" sz="2400" b="1" dirty="0" err="1"/>
                  <a:t>If</a:t>
                </a:r>
                <a:r>
                  <a:rPr lang="en-US" sz="2400" b="1" dirty="0"/>
                  <a:t> </a:t>
                </a:r>
                <a14:m>
                  <m:oMath xmlns:m="http://schemas.openxmlformats.org/officeDocument/2006/math">
                    <m:r>
                      <a:rPr lang="en-US" sz="2400" b="0" i="1" smtClean="0">
                        <a:latin typeface="Cambria Math" panose="02040503050406030204" pitchFamily="18" charset="0"/>
                      </a:rPr>
                      <m:t>𝑓</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oMath>
                </a14:m>
                <a:r>
                  <a:rPr lang="en-US" sz="2400" dirty="0"/>
                  <a:t>  </a:t>
                </a:r>
                <a:r>
                  <a:rPr lang="en-US" sz="2400" b="1" dirty="0"/>
                  <a:t>then</a:t>
                </a:r>
              </a:p>
              <a:p>
                <a:pPr marL="514350" indent="-514350">
                  <a:buFont typeface="+mj-lt"/>
                  <a:buAutoNum type="arabicPeriod"/>
                </a:pPr>
                <a:r>
                  <a:rPr lang="en-US" sz="2400" dirty="0"/>
                  <a:t>    return </a:t>
                </a:r>
                <a:r>
                  <a:rPr lang="en-US" sz="2400" i="1" dirty="0"/>
                  <a:t>n</a:t>
                </a:r>
              </a:p>
              <a:p>
                <a:pPr marL="514350" indent="-514350">
                  <a:buFont typeface="+mj-lt"/>
                  <a:buAutoNum type="arabicPeriod"/>
                </a:pPr>
                <a:r>
                  <a:rPr lang="en-US" sz="2400" b="1" dirty="0"/>
                  <a:t>Else</a:t>
                </a:r>
              </a:p>
              <a:p>
                <a:pPr marL="514350" indent="-514350">
                  <a:buFont typeface="+mj-lt"/>
                  <a:buAutoNum type="arabicPeriod"/>
                </a:pPr>
                <a:r>
                  <a:rPr lang="en-US" sz="2400" dirty="0"/>
                  <a:t>   Generate random number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∈[0,1]</m:t>
                    </m:r>
                  </m:oMath>
                </a14:m>
                <a:endParaRPr lang="en-US" sz="2400" dirty="0"/>
              </a:p>
              <a:p>
                <a:pPr marL="514350" indent="-514350">
                  <a:buFont typeface="+mj-lt"/>
                  <a:buAutoNum type="arabicPeriod"/>
                </a:pPr>
                <a:r>
                  <a:rPr lang="en-US" sz="2400" b="1" dirty="0"/>
                  <a:t>   if</a:t>
                </a:r>
                <a:r>
                  <a:rPr lang="en-US" sz="2400" dirty="0"/>
                  <a:t>  </a:t>
                </a:r>
                <a:r>
                  <a:rPr lang="en-US" sz="2400" i="1" dirty="0"/>
                  <a:t>r</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num>
                          <m:den>
                            <m:r>
                              <a:rPr lang="en-US" sz="2400" b="0" i="1" smtClean="0">
                                <a:latin typeface="Cambria Math" panose="02040503050406030204" pitchFamily="18" charset="0"/>
                              </a:rPr>
                              <m:t>𝑡</m:t>
                            </m:r>
                          </m:den>
                        </m:f>
                      </m:sup>
                    </m:sSup>
                  </m:oMath>
                </a14:m>
                <a:r>
                  <a:rPr lang="en-US" sz="2400" dirty="0"/>
                  <a:t> </a:t>
                </a:r>
                <a:r>
                  <a:rPr lang="en-US" sz="2400" b="1" dirty="0"/>
                  <a:t>then</a:t>
                </a:r>
              </a:p>
              <a:p>
                <a:pPr marL="514350" indent="-514350">
                  <a:buFont typeface="+mj-lt"/>
                  <a:buAutoNum type="arabicPeriod"/>
                </a:pPr>
                <a:r>
                  <a:rPr lang="en-US" sz="2400" dirty="0"/>
                  <a:t>      return </a:t>
                </a:r>
                <a:r>
                  <a:rPr lang="en-US" sz="2400" i="1" dirty="0"/>
                  <a:t>n</a:t>
                </a:r>
              </a:p>
              <a:p>
                <a:pPr marL="514350" indent="-514350">
                  <a:buFont typeface="+mj-lt"/>
                  <a:buAutoNum type="arabicPeriod"/>
                </a:pPr>
                <a:r>
                  <a:rPr lang="en-US" sz="2400" b="1" dirty="0"/>
                  <a:t>else</a:t>
                </a:r>
              </a:p>
              <a:p>
                <a:pPr marL="514350" indent="-514350">
                  <a:buFont typeface="+mj-lt"/>
                  <a:buAutoNum type="arabicPeriod"/>
                </a:pPr>
                <a:r>
                  <a:rPr lang="en-US" sz="2400" dirty="0"/>
                  <a:t>    return </a:t>
                </a:r>
                <a:r>
                  <a:rPr lang="en-US" sz="2400" i="1" dirty="0"/>
                  <a:t>s</a:t>
                </a:r>
              </a:p>
              <a:p>
                <a:pPr marL="514350" indent="-514350">
                  <a:buFont typeface="+mj-lt"/>
                  <a:buAutoNum type="arabicPeriod"/>
                </a:pPr>
                <a:r>
                  <a:rPr lang="en-US" sz="2400" b="1" dirty="0"/>
                  <a:t>end if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4248" y="1417638"/>
                <a:ext cx="8262551" cy="5211762"/>
              </a:xfrm>
              <a:blipFill>
                <a:blip r:embed="rId2"/>
                <a:stretch>
                  <a:fillRect l="-1181" t="-936" b="-3977"/>
                </a:stretch>
              </a:blipFill>
            </p:spPr>
            <p:txBody>
              <a:bodyPr/>
              <a:lstStyle/>
              <a:p>
                <a:r>
                  <a:rPr lang="en-US">
                    <a:noFill/>
                  </a:rPr>
                  <a:t> </a:t>
                </a:r>
              </a:p>
            </p:txBody>
          </p:sp>
        </mc:Fallback>
      </mc:AlternateContent>
    </p:spTree>
    <p:extLst>
      <p:ext uri="{BB962C8B-B14F-4D97-AF65-F5344CB8AC3E}">
        <p14:creationId xmlns:p14="http://schemas.microsoft.com/office/powerpoint/2010/main" val="1430911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probability: </a:t>
            </a:r>
            <a:r>
              <a:rPr lang="en-US" i="1" dirty="0"/>
              <a:t>t </a:t>
            </a:r>
            <a:r>
              <a:rPr lang="en-US" dirty="0"/>
              <a:t>= 10</a:t>
            </a:r>
          </a:p>
        </p:txBody>
      </p:sp>
      <p:pic>
        <p:nvPicPr>
          <p:cNvPr id="4" name="Content Placeholder 3"/>
          <p:cNvPicPr>
            <a:picLocks noGrp="1" noChangeAspect="1"/>
          </p:cNvPicPr>
          <p:nvPr>
            <p:ph idx="1"/>
          </p:nvPr>
        </p:nvPicPr>
        <p:blipFill>
          <a:blip r:embed="rId2"/>
          <a:stretch>
            <a:fillRect/>
          </a:stretch>
        </p:blipFill>
        <p:spPr>
          <a:xfrm>
            <a:off x="1447800" y="1143000"/>
            <a:ext cx="7056780" cy="498792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962400" y="2667000"/>
                <a:ext cx="3810000" cy="404983"/>
              </a:xfrm>
              <a:prstGeom prst="rect">
                <a:avLst/>
              </a:prstGeom>
              <a:noFill/>
            </p:spPr>
            <p:txBody>
              <a:bodyPr wrap="square" rtlCol="0">
                <a:spAutoFit/>
              </a:bodyPr>
              <a:lstStyle/>
              <a:p>
                <a:r>
                  <a:rPr lang="en-US" dirty="0"/>
                  <a:t>Recall that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𝑠</m:t>
                            </m:r>
                          </m:e>
                        </m:d>
                      </m:e>
                    </m:d>
                  </m:oMath>
                </a14:m>
                <a:r>
                  <a:rPr lang="en-US"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3962400" y="2667000"/>
                <a:ext cx="3810000" cy="404983"/>
              </a:xfrm>
              <a:prstGeom prst="rect">
                <a:avLst/>
              </a:prstGeom>
              <a:blipFill>
                <a:blip r:embed="rId3"/>
                <a:stretch>
                  <a:fillRect l="-1280" t="-4545" b="-18182"/>
                </a:stretch>
              </a:blipFill>
            </p:spPr>
            <p:txBody>
              <a:bodyPr/>
              <a:lstStyle/>
              <a:p>
                <a:r>
                  <a:rPr lang="en-US">
                    <a:noFill/>
                  </a:rPr>
                  <a:t> </a:t>
                </a:r>
              </a:p>
            </p:txBody>
          </p:sp>
        </mc:Fallback>
      </mc:AlternateContent>
    </p:spTree>
    <p:extLst>
      <p:ext uri="{BB962C8B-B14F-4D97-AF65-F5344CB8AC3E}">
        <p14:creationId xmlns:p14="http://schemas.microsoft.com/office/powerpoint/2010/main" val="1188618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probability: </a:t>
            </a:r>
            <a:r>
              <a:rPr lang="en-US" i="1" dirty="0"/>
              <a:t>t </a:t>
            </a:r>
            <a:r>
              <a:rPr lang="en-US" dirty="0"/>
              <a:t>= 100</a:t>
            </a:r>
          </a:p>
        </p:txBody>
      </p:sp>
      <p:pic>
        <p:nvPicPr>
          <p:cNvPr id="4" name="Content Placeholder 3"/>
          <p:cNvPicPr>
            <a:picLocks noGrp="1" noChangeAspect="1"/>
          </p:cNvPicPr>
          <p:nvPr>
            <p:ph idx="1"/>
          </p:nvPr>
        </p:nvPicPr>
        <p:blipFill>
          <a:blip r:embed="rId2"/>
          <a:stretch>
            <a:fillRect/>
          </a:stretch>
        </p:blipFill>
        <p:spPr>
          <a:xfrm>
            <a:off x="1371600" y="1295400"/>
            <a:ext cx="7071548" cy="4799529"/>
          </a:xfrm>
          <a:prstGeom prst="rect">
            <a:avLst/>
          </a:prstGeom>
        </p:spPr>
      </p:pic>
    </p:spTree>
    <p:extLst>
      <p:ext uri="{BB962C8B-B14F-4D97-AF65-F5344CB8AC3E}">
        <p14:creationId xmlns:p14="http://schemas.microsoft.com/office/powerpoint/2010/main" val="265950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Oval 2"/>
          <p:cNvSpPr/>
          <p:nvPr/>
        </p:nvSpPr>
        <p:spPr bwMode="auto">
          <a:xfrm>
            <a:off x="2819400" y="27432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164077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probability: </a:t>
            </a:r>
            <a:r>
              <a:rPr lang="en-US" i="1" dirty="0"/>
              <a:t>t </a:t>
            </a:r>
            <a:r>
              <a:rPr lang="en-US" dirty="0"/>
              <a:t>= 1</a:t>
            </a:r>
          </a:p>
        </p:txBody>
      </p:sp>
      <p:pic>
        <p:nvPicPr>
          <p:cNvPr id="4" name="Content Placeholder 3"/>
          <p:cNvPicPr>
            <a:picLocks noGrp="1" noChangeAspect="1"/>
          </p:cNvPicPr>
          <p:nvPr>
            <p:ph idx="1"/>
          </p:nvPr>
        </p:nvPicPr>
        <p:blipFill>
          <a:blip r:embed="rId2"/>
          <a:stretch>
            <a:fillRect/>
          </a:stretch>
        </p:blipFill>
        <p:spPr>
          <a:xfrm>
            <a:off x="1143000" y="1513110"/>
            <a:ext cx="6731053" cy="4617816"/>
          </a:xfrm>
          <a:prstGeom prst="rect">
            <a:avLst/>
          </a:prstGeom>
        </p:spPr>
      </p:pic>
    </p:spTree>
    <p:extLst>
      <p:ext uri="{BB962C8B-B14F-4D97-AF65-F5344CB8AC3E}">
        <p14:creationId xmlns:p14="http://schemas.microsoft.com/office/powerpoint/2010/main" val="4282289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Local Minima</a:t>
            </a:r>
          </a:p>
          <a:p>
            <a:r>
              <a:rPr lang="en-US" dirty="0">
                <a:solidFill>
                  <a:schemeClr val="bg1">
                    <a:lumMod val="75000"/>
                  </a:schemeClr>
                </a:solidFill>
              </a:rPr>
              <a:t>Neighbor Selection</a:t>
            </a:r>
          </a:p>
          <a:p>
            <a:r>
              <a:rPr lang="en-US" dirty="0"/>
              <a:t>Simulated Annealing</a:t>
            </a:r>
          </a:p>
          <a:p>
            <a:pPr lvl="1"/>
            <a:r>
              <a:rPr lang="en-US" dirty="0">
                <a:solidFill>
                  <a:schemeClr val="bg1">
                    <a:lumMod val="75000"/>
                  </a:schemeClr>
                </a:solidFill>
              </a:rPr>
              <a:t>Iterative Local Search</a:t>
            </a:r>
          </a:p>
          <a:p>
            <a:pPr lvl="1"/>
            <a:r>
              <a:rPr lang="en-US" dirty="0">
                <a:solidFill>
                  <a:schemeClr val="bg1">
                    <a:lumMod val="75000"/>
                  </a:schemeClr>
                </a:solidFill>
              </a:rPr>
              <a:t>Metropolis Heuristic</a:t>
            </a:r>
          </a:p>
          <a:p>
            <a:pPr lvl="1"/>
            <a:r>
              <a:rPr lang="en-US" dirty="0"/>
              <a:t>Simulated Annealing</a:t>
            </a:r>
          </a:p>
          <a:p>
            <a:endParaRPr lang="en-US" dirty="0"/>
          </a:p>
        </p:txBody>
      </p:sp>
    </p:spTree>
    <p:extLst>
      <p:ext uri="{BB962C8B-B14F-4D97-AF65-F5344CB8AC3E}">
        <p14:creationId xmlns:p14="http://schemas.microsoft.com/office/powerpoint/2010/main" val="23416596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Annealing</a:t>
            </a:r>
            <a:endParaRPr lang="en-US" dirty="0"/>
          </a:p>
        </p:txBody>
      </p:sp>
      <p:sp>
        <p:nvSpPr>
          <p:cNvPr id="3" name="Content Placeholder 2"/>
          <p:cNvSpPr>
            <a:spLocks noGrp="1"/>
          </p:cNvSpPr>
          <p:nvPr>
            <p:ph idx="1"/>
          </p:nvPr>
        </p:nvSpPr>
        <p:spPr/>
        <p:txBody>
          <a:bodyPr/>
          <a:lstStyle/>
          <a:p>
            <a:r>
              <a:rPr lang="en-US" dirty="0">
                <a:hlinkClick r:id="rId2"/>
              </a:rPr>
              <a:t>https://www.youtube.com/watch?v=tN5jf88_cp0</a:t>
            </a:r>
            <a:endParaRPr lang="en-US" dirty="0"/>
          </a:p>
        </p:txBody>
      </p:sp>
    </p:spTree>
    <p:extLst>
      <p:ext uri="{BB962C8B-B14F-4D97-AF65-F5344CB8AC3E}">
        <p14:creationId xmlns:p14="http://schemas.microsoft.com/office/powerpoint/2010/main" val="1001733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Simulated Annealing (SA)</a:t>
            </a:r>
            <a:endParaRPr lang="en-US" dirty="0"/>
          </a:p>
        </p:txBody>
      </p:sp>
      <p:sp>
        <p:nvSpPr>
          <p:cNvPr id="3" name="Content Placeholder 2"/>
          <p:cNvSpPr>
            <a:spLocks noGrp="1"/>
          </p:cNvSpPr>
          <p:nvPr>
            <p:ph idx="1"/>
          </p:nvPr>
        </p:nvSpPr>
        <p:spPr/>
        <p:txBody>
          <a:bodyPr/>
          <a:lstStyle/>
          <a:p>
            <a:r>
              <a:rPr lang="en-US" sz="2400" dirty="0"/>
              <a:t>Just Metropolis's heuristic </a:t>
            </a:r>
            <a:r>
              <a:rPr lang="en-US" sz="2400" b="1" i="1" u="sng" dirty="0"/>
              <a:t>with a function for temperature </a:t>
            </a:r>
          </a:p>
          <a:p>
            <a:pPr lvl="1"/>
            <a:r>
              <a:rPr lang="en-US" sz="2400" dirty="0"/>
              <a:t>Function slowly cools the temperature with hopes to find the global optimal</a:t>
            </a:r>
          </a:p>
          <a:p>
            <a:r>
              <a:rPr lang="en-US" sz="2400" dirty="0"/>
              <a:t>When the temperature is hot, more exploration can occur.</a:t>
            </a:r>
          </a:p>
          <a:p>
            <a:pPr lvl="1"/>
            <a:r>
              <a:rPr lang="en-US" sz="2000" dirty="0"/>
              <a:t>Diversification</a:t>
            </a:r>
          </a:p>
          <a:p>
            <a:r>
              <a:rPr lang="en-US" sz="2400" dirty="0"/>
              <a:t>As the temperature cools, less exploration occurs with hopes to dive down to the local (ideally global) optimum.</a:t>
            </a:r>
          </a:p>
          <a:p>
            <a:pPr lvl="1"/>
            <a:r>
              <a:rPr lang="en-US" sz="2000" dirty="0"/>
              <a:t>Intensification</a:t>
            </a:r>
          </a:p>
        </p:txBody>
      </p:sp>
    </p:spTree>
    <p:extLst>
      <p:ext uri="{BB962C8B-B14F-4D97-AF65-F5344CB8AC3E}">
        <p14:creationId xmlns:p14="http://schemas.microsoft.com/office/powerpoint/2010/main" val="3533142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Customizations for SA</a:t>
            </a:r>
            <a:endParaRPr lang="en-US" dirty="0"/>
          </a:p>
        </p:txBody>
      </p:sp>
      <p:sp>
        <p:nvSpPr>
          <p:cNvPr id="3" name="Content Placeholder 2"/>
          <p:cNvSpPr>
            <a:spLocks noGrp="1"/>
          </p:cNvSpPr>
          <p:nvPr>
            <p:ph idx="1"/>
          </p:nvPr>
        </p:nvSpPr>
        <p:spPr/>
        <p:txBody>
          <a:bodyPr/>
          <a:lstStyle/>
          <a:p>
            <a:r>
              <a:rPr lang="en-US" sz="2400" dirty="0"/>
              <a:t>How to get an initial solution?</a:t>
            </a:r>
          </a:p>
          <a:p>
            <a:r>
              <a:rPr lang="en-US" sz="2400" dirty="0"/>
              <a:t>Starting temperature?</a:t>
            </a:r>
          </a:p>
          <a:p>
            <a:r>
              <a:rPr lang="en-US" sz="2400" dirty="0"/>
              <a:t>How many iterations to perform at each temperature?</a:t>
            </a:r>
          </a:p>
          <a:p>
            <a:r>
              <a:rPr lang="en-US" sz="2400" dirty="0"/>
              <a:t>How to cool the temperature?</a:t>
            </a:r>
          </a:p>
          <a:p>
            <a:r>
              <a:rPr lang="en-US" sz="2400" dirty="0"/>
              <a:t>Overall stopping criteria?</a:t>
            </a:r>
          </a:p>
          <a:p>
            <a:r>
              <a:rPr lang="en-US" sz="2400" dirty="0"/>
              <a:t>Neighborhood definition?</a:t>
            </a:r>
          </a:p>
          <a:p>
            <a:r>
              <a:rPr lang="en-US" sz="2400" dirty="0"/>
              <a:t>Constraint violations allowed?</a:t>
            </a:r>
          </a:p>
          <a:p>
            <a:r>
              <a:rPr lang="en-US" sz="2400" dirty="0"/>
              <a:t>Alternate probability functions for acceptance? </a:t>
            </a:r>
          </a:p>
        </p:txBody>
      </p:sp>
    </p:spTree>
    <p:extLst>
      <p:ext uri="{BB962C8B-B14F-4D97-AF65-F5344CB8AC3E}">
        <p14:creationId xmlns:p14="http://schemas.microsoft.com/office/powerpoint/2010/main" val="4123931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Initial Temperature</a:t>
            </a:r>
          </a:p>
        </p:txBody>
      </p:sp>
      <p:sp>
        <p:nvSpPr>
          <p:cNvPr id="14339" name="Rectangle 3"/>
          <p:cNvSpPr>
            <a:spLocks noGrp="1" noChangeArrowheads="1"/>
          </p:cNvSpPr>
          <p:nvPr>
            <p:ph type="body" idx="1"/>
          </p:nvPr>
        </p:nvSpPr>
        <p:spPr/>
        <p:txBody>
          <a:bodyPr/>
          <a:lstStyle/>
          <a:p>
            <a:pPr eaLnBrk="1" hangingPunct="1"/>
            <a:r>
              <a:rPr lang="en-US" altLang="en-US" sz="2400" dirty="0"/>
              <a:t>How high is high?</a:t>
            </a:r>
          </a:p>
          <a:p>
            <a:pPr lvl="1" eaLnBrk="1" hangingPunct="1"/>
            <a:r>
              <a:rPr lang="en-US" altLang="en-US" sz="2000" dirty="0"/>
              <a:t>Too high becomes random search</a:t>
            </a:r>
          </a:p>
          <a:p>
            <a:pPr lvl="2" eaLnBrk="1" hangingPunct="1"/>
            <a:r>
              <a:rPr lang="en-US" altLang="en-US" sz="1800" dirty="0"/>
              <a:t>May find good solutions but thermal equilibrium not reached</a:t>
            </a:r>
          </a:p>
          <a:p>
            <a:pPr lvl="1" eaLnBrk="1" hangingPunct="1"/>
            <a:r>
              <a:rPr lang="en-US" altLang="en-US" sz="2000" dirty="0"/>
              <a:t>Too low search may become trapped prematurely</a:t>
            </a:r>
          </a:p>
          <a:p>
            <a:pPr lvl="1" eaLnBrk="1" hangingPunct="1"/>
            <a:r>
              <a:rPr lang="en-US" altLang="en-US" sz="2000" dirty="0"/>
              <a:t>Based temp on initial acceptance ratio </a:t>
            </a:r>
          </a:p>
          <a:p>
            <a:pPr lvl="2" eaLnBrk="1" hangingPunct="1"/>
            <a:r>
              <a:rPr lang="en-US" altLang="en-US" sz="1800" dirty="0"/>
              <a:t>Good range is [0.9-0.99]</a:t>
            </a:r>
          </a:p>
          <a:p>
            <a:pPr lvl="2" eaLnBrk="1" hangingPunct="1"/>
            <a:r>
              <a:rPr lang="en-US" altLang="en-US" sz="1800" dirty="0"/>
              <a:t>Want a good sample of initial neighborhood</a:t>
            </a:r>
          </a:p>
          <a:p>
            <a:pPr lvl="1" eaLnBrk="1" hangingPunct="1"/>
            <a:endParaRPr lang="en-US"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SA Temperature Control</a:t>
            </a:r>
          </a:p>
        </p:txBody>
      </p:sp>
      <p:sp>
        <p:nvSpPr>
          <p:cNvPr id="15363" name="Rectangle 3"/>
          <p:cNvSpPr>
            <a:spLocks noGrp="1" noChangeArrowheads="1"/>
          </p:cNvSpPr>
          <p:nvPr>
            <p:ph type="body" idx="1"/>
          </p:nvPr>
        </p:nvSpPr>
        <p:spPr/>
        <p:txBody>
          <a:bodyPr/>
          <a:lstStyle/>
          <a:p>
            <a:pPr eaLnBrk="1" hangingPunct="1"/>
            <a:r>
              <a:rPr lang="en-US" altLang="en-US" sz="2800" b="1" dirty="0"/>
              <a:t>Perhaps the most critical decisions for SA!!!</a:t>
            </a:r>
          </a:p>
          <a:p>
            <a:pPr lvl="1" eaLnBrk="1" hangingPunct="1"/>
            <a:r>
              <a:rPr lang="en-US" altLang="en-US" sz="2400" dirty="0"/>
              <a:t>Comprised of two questions</a:t>
            </a:r>
          </a:p>
          <a:p>
            <a:pPr marL="1128712" lvl="2" indent="-457200" eaLnBrk="1" hangingPunct="1">
              <a:buFont typeface="+mj-lt"/>
              <a:buAutoNum type="arabicPeriod"/>
            </a:pPr>
            <a:r>
              <a:rPr lang="en-US" altLang="en-US" sz="2000" dirty="0"/>
              <a:t>How long to search at each temp</a:t>
            </a:r>
          </a:p>
          <a:p>
            <a:pPr marL="1128712" lvl="2" indent="-457200" eaLnBrk="1" hangingPunct="1">
              <a:buFont typeface="+mj-lt"/>
              <a:buAutoNum type="arabicPeriod"/>
            </a:pPr>
            <a:r>
              <a:rPr lang="en-US" altLang="en-US" sz="2000" dirty="0"/>
              <a:t>How to reduce temp after each search</a:t>
            </a:r>
          </a:p>
          <a:p>
            <a:pPr lvl="1" eaLnBrk="1" hangingPunct="1"/>
            <a:endParaRPr lang="en-US"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SA Temperature Control</a:t>
            </a:r>
            <a:br>
              <a:rPr lang="en-US" altLang="en-US" dirty="0"/>
            </a:br>
            <a:endParaRPr lang="en-US" altLang="en-US" sz="3600" dirty="0"/>
          </a:p>
        </p:txBody>
      </p:sp>
      <p:sp>
        <p:nvSpPr>
          <p:cNvPr id="16387" name="Rectangle 3"/>
          <p:cNvSpPr>
            <a:spLocks noGrp="1" noChangeArrowheads="1"/>
          </p:cNvSpPr>
          <p:nvPr>
            <p:ph type="body" idx="1"/>
          </p:nvPr>
        </p:nvSpPr>
        <p:spPr/>
        <p:txBody>
          <a:bodyPr/>
          <a:lstStyle/>
          <a:p>
            <a:pPr marL="457200" indent="-457200" eaLnBrk="1" hangingPunct="1">
              <a:buFont typeface="+mj-lt"/>
              <a:buAutoNum type="arabicPeriod"/>
            </a:pPr>
            <a:r>
              <a:rPr lang="en-US" altLang="en-US" sz="2400" dirty="0"/>
              <a:t>How long to search at each temp </a:t>
            </a:r>
          </a:p>
          <a:p>
            <a:pPr lvl="1" eaLnBrk="1" hangingPunct="1"/>
            <a:r>
              <a:rPr lang="en-US" altLang="en-US" sz="2000" dirty="0"/>
              <a:t>Theory suggest long enough to reach equilibrium at each temp</a:t>
            </a:r>
          </a:p>
          <a:p>
            <a:pPr lvl="2" eaLnBrk="1" hangingPunct="1"/>
            <a:r>
              <a:rPr lang="en-US" altLang="en-US" sz="1800" dirty="0"/>
              <a:t>Fixed number of iterations</a:t>
            </a:r>
          </a:p>
          <a:p>
            <a:pPr lvl="3" eaLnBrk="1" hangingPunct="1"/>
            <a:r>
              <a:rPr lang="en-US" altLang="en-US" sz="1600" dirty="0"/>
              <a:t>Based on problem or neighborhood size</a:t>
            </a:r>
          </a:p>
          <a:p>
            <a:pPr lvl="3" eaLnBrk="1" hangingPunct="1"/>
            <a:r>
              <a:rPr lang="en-US" altLang="en-US" sz="1600" dirty="0"/>
              <a:t>Based on number of accepted moves or attempted moves</a:t>
            </a:r>
          </a:p>
          <a:p>
            <a:pPr lvl="2" eaLnBrk="1" hangingPunct="1"/>
            <a:r>
              <a:rPr lang="en-US" altLang="en-US" sz="1800" dirty="0"/>
              <a:t>Variable number of iterations</a:t>
            </a:r>
          </a:p>
          <a:p>
            <a:pPr lvl="3" eaLnBrk="1" hangingPunct="1"/>
            <a:r>
              <a:rPr lang="en-US" altLang="en-US" sz="1600" dirty="0"/>
              <a:t>Based on change in “rolling” average (approx. equilibrium)</a:t>
            </a:r>
          </a:p>
          <a:p>
            <a:pPr lvl="3" eaLnBrk="1" hangingPunct="1"/>
            <a:r>
              <a:rPr lang="en-US" altLang="en-US" sz="1600" dirty="0"/>
              <a:t>Based on number of iterations without improving best</a:t>
            </a:r>
          </a:p>
          <a:p>
            <a:pPr lvl="1" eaLnBrk="1" hangingPunct="1"/>
            <a:endParaRPr lang="en-US"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SA Temperature Control</a:t>
            </a:r>
          </a:p>
        </p:txBody>
      </p:sp>
      <p:sp>
        <p:nvSpPr>
          <p:cNvPr id="17411" name="Rectangle 3"/>
          <p:cNvSpPr>
            <a:spLocks noGrp="1" noChangeArrowheads="1"/>
          </p:cNvSpPr>
          <p:nvPr>
            <p:ph type="body" idx="1"/>
          </p:nvPr>
        </p:nvSpPr>
        <p:spPr/>
        <p:txBody>
          <a:bodyPr/>
          <a:lstStyle/>
          <a:p>
            <a:pPr marL="457200" indent="-457200" eaLnBrk="1" hangingPunct="1">
              <a:buFont typeface="+mj-lt"/>
              <a:buAutoNum type="arabicPeriod" startAt="2"/>
            </a:pPr>
            <a:r>
              <a:rPr lang="en-US" altLang="en-US" sz="2400" dirty="0"/>
              <a:t>How to reduce temp after each search</a:t>
            </a:r>
          </a:p>
          <a:p>
            <a:pPr lvl="2" eaLnBrk="1" hangingPunct="1"/>
            <a:r>
              <a:rPr lang="en-US" altLang="en-US" sz="1800" dirty="0"/>
              <a:t>What type of function? </a:t>
            </a:r>
          </a:p>
          <a:p>
            <a:pPr lvl="2" eaLnBrk="1" hangingPunct="1"/>
            <a:r>
              <a:rPr lang="en-US" altLang="en-US" sz="1800" dirty="0"/>
              <a:t>Two most common </a:t>
            </a:r>
          </a:p>
          <a:p>
            <a:pPr lvl="3" eaLnBrk="1" hangingPunct="1"/>
            <a:r>
              <a:rPr lang="en-US" altLang="en-US" sz="1600" dirty="0"/>
              <a:t>Linear (i.e. </a:t>
            </a:r>
            <a:r>
              <a:rPr lang="en-US" altLang="en-US" sz="1600" i="1" dirty="0"/>
              <a:t>t</a:t>
            </a:r>
            <a:r>
              <a:rPr lang="en-US" altLang="en-US" sz="1600" dirty="0"/>
              <a:t> = </a:t>
            </a:r>
            <a:r>
              <a:rPr lang="en-US" altLang="en-US" sz="1600" i="1" dirty="0">
                <a:cs typeface="Times New Roman" panose="02020603050405020304" pitchFamily="18" charset="0"/>
              </a:rPr>
              <a:t>t - </a:t>
            </a:r>
            <a:r>
              <a:rPr lang="en-US" altLang="en-US" sz="1600" dirty="0">
                <a:cs typeface="Times New Roman" panose="02020603050405020304" pitchFamily="18" charset="0"/>
              </a:rPr>
              <a:t>∆</a:t>
            </a:r>
            <a:r>
              <a:rPr lang="en-US" altLang="en-US" sz="1600" i="1" dirty="0">
                <a:cs typeface="Times New Roman" panose="02020603050405020304" pitchFamily="18" charset="0"/>
              </a:rPr>
              <a:t>t </a:t>
            </a:r>
            <a:r>
              <a:rPr lang="en-US" altLang="en-US" sz="1600" dirty="0">
                <a:cs typeface="Times New Roman" panose="02020603050405020304" pitchFamily="18" charset="0"/>
              </a:rPr>
              <a:t>)</a:t>
            </a:r>
          </a:p>
          <a:p>
            <a:pPr lvl="4" eaLnBrk="1" hangingPunct="1"/>
            <a:r>
              <a:rPr lang="en-US" altLang="en-US" sz="1600" dirty="0">
                <a:cs typeface="Times New Roman" panose="02020603050405020304" pitchFamily="18" charset="0"/>
              </a:rPr>
              <a:t>Smaller values of ∆</a:t>
            </a:r>
            <a:r>
              <a:rPr lang="en-US" altLang="en-US" sz="1600" i="1" dirty="0">
                <a:cs typeface="Times New Roman" panose="02020603050405020304" pitchFamily="18" charset="0"/>
              </a:rPr>
              <a:t>t  </a:t>
            </a:r>
            <a:r>
              <a:rPr lang="en-US" altLang="en-US" sz="1600" dirty="0">
                <a:cs typeface="Times New Roman" panose="02020603050405020304" pitchFamily="18" charset="0"/>
              </a:rPr>
              <a:t>usually work best</a:t>
            </a:r>
          </a:p>
          <a:p>
            <a:pPr lvl="3" eaLnBrk="1" hangingPunct="1"/>
            <a:r>
              <a:rPr lang="en-US" altLang="en-US" sz="1600" dirty="0">
                <a:cs typeface="Times New Roman" panose="02020603050405020304" pitchFamily="18" charset="0"/>
              </a:rPr>
              <a:t>Geometric (i.e. </a:t>
            </a:r>
            <a:r>
              <a:rPr lang="en-US" altLang="en-US" sz="1600" i="1" dirty="0">
                <a:cs typeface="Times New Roman" panose="02020603050405020304" pitchFamily="18" charset="0"/>
              </a:rPr>
              <a:t>t</a:t>
            </a:r>
            <a:r>
              <a:rPr lang="en-US" altLang="en-US" sz="1600" dirty="0">
                <a:cs typeface="Times New Roman" panose="02020603050405020304" pitchFamily="18" charset="0"/>
              </a:rPr>
              <a:t> = </a:t>
            </a:r>
            <a:r>
              <a:rPr lang="el-GR" altLang="en-US" sz="1600" dirty="0">
                <a:cs typeface="Times New Roman" panose="02020603050405020304" pitchFamily="18" charset="0"/>
              </a:rPr>
              <a:t>α</a:t>
            </a:r>
            <a:r>
              <a:rPr lang="en-US" altLang="en-US" sz="1600" i="1" dirty="0">
                <a:cs typeface="Times New Roman" panose="02020603050405020304" pitchFamily="18" charset="0"/>
              </a:rPr>
              <a:t>t</a:t>
            </a:r>
            <a:r>
              <a:rPr lang="en-US" altLang="en-US" sz="1600" dirty="0">
                <a:cs typeface="Times New Roman" panose="02020603050405020304" pitchFamily="18" charset="0"/>
              </a:rPr>
              <a:t> )</a:t>
            </a:r>
            <a:endParaRPr lang="el-GR" altLang="en-US" sz="1600" dirty="0">
              <a:cs typeface="Times New Roman" panose="02020603050405020304" pitchFamily="18" charset="0"/>
            </a:endParaRPr>
          </a:p>
          <a:p>
            <a:pPr lvl="4" eaLnBrk="1" hangingPunct="1"/>
            <a:r>
              <a:rPr lang="el-GR" altLang="en-US" sz="1600" dirty="0">
                <a:cs typeface="Times New Roman" panose="02020603050405020304" pitchFamily="18" charset="0"/>
              </a:rPr>
              <a:t>α</a:t>
            </a:r>
            <a:r>
              <a:rPr lang="en-US" altLang="en-US" sz="1600" dirty="0">
                <a:cs typeface="Times New Roman" panose="02020603050405020304" pitchFamily="18" charset="0"/>
              </a:rPr>
              <a:t> near 1 is slow cooling; </a:t>
            </a:r>
            <a:r>
              <a:rPr lang="el-GR" altLang="en-US" sz="1600" dirty="0">
                <a:cs typeface="Times New Roman" panose="02020603050405020304" pitchFamily="18" charset="0"/>
              </a:rPr>
              <a:t>α</a:t>
            </a:r>
            <a:r>
              <a:rPr lang="en-US" altLang="en-US" sz="1600" dirty="0">
                <a:cs typeface="Times New Roman" panose="02020603050405020304" pitchFamily="18" charset="0"/>
              </a:rPr>
              <a:t> near 0 is fast cooling </a:t>
            </a:r>
          </a:p>
          <a:p>
            <a:pPr lvl="4" eaLnBrk="1" hangingPunct="1"/>
            <a:r>
              <a:rPr lang="en-US" altLang="en-US" sz="1600" dirty="0">
                <a:cs typeface="Times New Roman" panose="02020603050405020304" pitchFamily="18" charset="0"/>
              </a:rPr>
              <a:t>Higher values of </a:t>
            </a:r>
            <a:r>
              <a:rPr lang="el-GR" altLang="en-US" sz="1600" dirty="0">
                <a:cs typeface="Times New Roman" panose="02020603050405020304" pitchFamily="18" charset="0"/>
              </a:rPr>
              <a:t>α</a:t>
            </a:r>
            <a:r>
              <a:rPr lang="en-US" altLang="en-US" sz="1600" dirty="0">
                <a:cs typeface="Times New Roman" panose="02020603050405020304" pitchFamily="18" charset="0"/>
              </a:rPr>
              <a:t> usually work best [0.8-0.99]</a:t>
            </a:r>
            <a:endParaRPr lang="el-GR" altLang="en-US" sz="1600" dirty="0">
              <a:cs typeface="Times New Roman" panose="02020603050405020304" pitchFamily="18" charset="0"/>
            </a:endParaRPr>
          </a:p>
          <a:p>
            <a:pPr lvl="2" eaLnBrk="1" hangingPunct="1"/>
            <a:r>
              <a:rPr lang="en-US" altLang="en-US" sz="1800" dirty="0">
                <a:cs typeface="Times New Roman" panose="02020603050405020304" pitchFamily="18" charset="0"/>
              </a:rPr>
              <a:t>What is the final temp</a:t>
            </a:r>
          </a:p>
          <a:p>
            <a:pPr lvl="3" eaLnBrk="1" hangingPunct="1"/>
            <a:r>
              <a:rPr lang="en-US" altLang="en-US" sz="1600" dirty="0">
                <a:cs typeface="Times New Roman" panose="02020603050405020304" pitchFamily="18" charset="0"/>
              </a:rPr>
              <a:t>Theory suggest </a:t>
            </a:r>
            <a:r>
              <a:rPr lang="en-US" altLang="en-US" sz="1600" i="1" dirty="0">
                <a:cs typeface="Times New Roman" panose="02020603050405020304" pitchFamily="18" charset="0"/>
              </a:rPr>
              <a:t>t</a:t>
            </a:r>
            <a:r>
              <a:rPr lang="en-US" altLang="en-US" sz="1600" dirty="0">
                <a:cs typeface="Times New Roman" panose="02020603050405020304" pitchFamily="18" charset="0"/>
              </a:rPr>
              <a:t> </a:t>
            </a:r>
            <a:r>
              <a:rPr lang="en-US" altLang="en-US" sz="1600" dirty="0">
                <a:cs typeface="Times New Roman" panose="02020603050405020304" pitchFamily="18" charset="0"/>
                <a:sym typeface="Wingdings" panose="05000000000000000000" pitchFamily="2" charset="2"/>
              </a:rPr>
              <a:t> 0</a:t>
            </a:r>
          </a:p>
          <a:p>
            <a:pPr lvl="2" eaLnBrk="1" hangingPunct="1"/>
            <a:endParaRPr lang="en-US" altLang="en-US" sz="1800" dirty="0"/>
          </a:p>
          <a:p>
            <a:pPr lvl="1" eaLnBrk="1" hangingPunct="1"/>
            <a:endParaRPr lang="en-US"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SA Temperature Control</a:t>
            </a:r>
            <a:br>
              <a:rPr lang="en-US" b="0" dirty="0"/>
            </a:br>
            <a:r>
              <a:rPr lang="en-US" sz="3200" b="0" dirty="0"/>
              <a:t>General Thoughts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25258"/>
                <a:ext cx="8229600" cy="5105400"/>
              </a:xfrm>
              <a:solidFill>
                <a:schemeClr val="bg1"/>
              </a:solidFill>
            </p:spPr>
            <p:txBody>
              <a:bodyPr/>
              <a:lstStyle/>
              <a:p>
                <a:r>
                  <a:rPr lang="en-US" sz="2400" dirty="0"/>
                  <a:t>Start with a high temperature and cool very rapidly in the beginning</a:t>
                </a:r>
              </a:p>
              <a:p>
                <a:pPr lvl="1"/>
                <a:r>
                  <a:rPr lang="en-US" sz="2000" dirty="0"/>
                  <a:t>Cool to a certain temperature by the time </a:t>
                </a:r>
                <a:r>
                  <a:rPr lang="en-US" sz="2000" i="1" dirty="0"/>
                  <a:t>n</a:t>
                </a:r>
                <a:r>
                  <a:rPr lang="en-US" sz="2000" dirty="0"/>
                  <a:t> acceptances (improving solutions) are found.</a:t>
                </a:r>
              </a:p>
              <a:p>
                <a:r>
                  <a:rPr lang="en-US" sz="2400" dirty="0"/>
                  <a:t>Connolly suggested exploring a constant middle temperature.</a:t>
                </a:r>
              </a:p>
              <a:p>
                <a:pPr lvl="1"/>
                <a:r>
                  <a:rPr lang="en-US" sz="2000" dirty="0"/>
                  <a:t>Temperature must be high enough to escape local optima.</a:t>
                </a:r>
              </a:p>
              <a:p>
                <a:pPr lvl="1"/>
                <a:r>
                  <a:rPr lang="en-US" sz="2000" dirty="0"/>
                  <a:t>Temperature must be cool enough to ensure you reach a local optima.</a:t>
                </a:r>
              </a:p>
              <a:p>
                <a:pPr lvl="1"/>
                <a:r>
                  <a:rPr lang="en-US" sz="2000" dirty="0"/>
                  <a:t>Problem is this specific temperature is different for every problem!</a:t>
                </a:r>
              </a:p>
              <a:p>
                <a:r>
                  <a:rPr lang="en-US" sz="2400" dirty="0"/>
                  <a:t>Change cooling rate methodologies at different temperatures</a:t>
                </a:r>
              </a:p>
              <a:p>
                <a:pPr eaLnBrk="1" hangingPunct="1"/>
                <a:r>
                  <a:rPr lang="en-US" altLang="en-US" sz="2400" dirty="0">
                    <a:cs typeface="Times New Roman" panose="02020603050405020304" pitchFamily="18" charset="0"/>
                    <a:sym typeface="Wingdings" panose="05000000000000000000" pitchFamily="2" charset="2"/>
                  </a:rPr>
                  <a:t>Lundy and Mess propose one iteration per temperature</a:t>
                </a:r>
              </a:p>
              <a:p>
                <a:pPr lvl="1" eaLnBrk="1" hangingPunct="1"/>
                <a:r>
                  <a:rPr lang="en-US" altLang="en-US" sz="2000" dirty="0">
                    <a:cs typeface="Times New Roman" panose="02020603050405020304" pitchFamily="18" charset="0"/>
                    <a:sym typeface="Wingdings" panose="05000000000000000000" pitchFamily="2" charset="2"/>
                  </a:rPr>
                  <a:t>Reduce temperature very slowly: </a:t>
                </a:r>
                <a14:m>
                  <m:oMath xmlns:m="http://schemas.openxmlformats.org/officeDocument/2006/math">
                    <m:r>
                      <a:rPr lang="en-US" altLang="en-US" sz="2000" i="1">
                        <a:latin typeface="Cambria Math" panose="02040503050406030204" pitchFamily="18" charset="0"/>
                        <a:cs typeface="Times New Roman" panose="02020603050405020304" pitchFamily="18" charset="0"/>
                        <a:sym typeface="Wingdings" panose="05000000000000000000" pitchFamily="2" charset="2"/>
                      </a:rPr>
                      <m:t>𝑡</m:t>
                    </m:r>
                    <m:r>
                      <a:rPr lang="en-US" altLang="en-US" sz="2000" i="1">
                        <a:latin typeface="Cambria Math" panose="02040503050406030204" pitchFamily="18" charset="0"/>
                        <a:cs typeface="Times New Roman" panose="02020603050405020304" pitchFamily="18" charset="0"/>
                        <a:sym typeface="Wingdings" panose="05000000000000000000" pitchFamily="2" charset="2"/>
                      </a:rPr>
                      <m:t>=</m:t>
                    </m:r>
                    <m:f>
                      <m:fPr>
                        <m:ctrlPr>
                          <a:rPr lang="en-US" altLang="en-US" sz="2000" i="1">
                            <a:latin typeface="Cambria Math" panose="02040503050406030204" pitchFamily="18" charset="0"/>
                            <a:cs typeface="Times New Roman" panose="02020603050405020304" pitchFamily="18" charset="0"/>
                            <a:sym typeface="Wingdings" panose="05000000000000000000" pitchFamily="2" charset="2"/>
                          </a:rPr>
                        </m:ctrlPr>
                      </m:fPr>
                      <m:num>
                        <m:r>
                          <a:rPr lang="en-US" altLang="en-US" sz="2000" i="1">
                            <a:latin typeface="Cambria Math" panose="02040503050406030204" pitchFamily="18" charset="0"/>
                            <a:cs typeface="Times New Roman" panose="02020603050405020304" pitchFamily="18" charset="0"/>
                            <a:sym typeface="Wingdings" panose="05000000000000000000" pitchFamily="2" charset="2"/>
                          </a:rPr>
                          <m:t>𝑡</m:t>
                        </m:r>
                      </m:num>
                      <m:den>
                        <m:r>
                          <a:rPr lang="en-US" altLang="en-US" sz="2000" i="1">
                            <a:latin typeface="Cambria Math" panose="02040503050406030204" pitchFamily="18" charset="0"/>
                            <a:cs typeface="Times New Roman" panose="02020603050405020304" pitchFamily="18" charset="0"/>
                            <a:sym typeface="Wingdings" panose="05000000000000000000" pitchFamily="2" charset="2"/>
                          </a:rPr>
                          <m:t>1+</m:t>
                        </m:r>
                        <m:r>
                          <a:rPr lang="en-US" altLang="en-US" sz="2000" i="1">
                            <a:latin typeface="Cambria Math" panose="02040503050406030204" pitchFamily="18" charset="0"/>
                            <a:cs typeface="Times New Roman" panose="02020603050405020304" pitchFamily="18" charset="0"/>
                            <a:sym typeface="Wingdings" panose="05000000000000000000" pitchFamily="2" charset="2"/>
                          </a:rPr>
                          <m:t>𝛽</m:t>
                        </m:r>
                        <m:r>
                          <a:rPr lang="en-US" altLang="en-US" sz="2000" i="1">
                            <a:latin typeface="Cambria Math" panose="02040503050406030204" pitchFamily="18" charset="0"/>
                            <a:cs typeface="Times New Roman" panose="02020603050405020304" pitchFamily="18" charset="0"/>
                            <a:sym typeface="Wingdings" panose="05000000000000000000" pitchFamily="2" charset="2"/>
                          </a:rPr>
                          <m:t>𝑡</m:t>
                        </m:r>
                      </m:den>
                    </m:f>
                    <m:r>
                      <a:rPr lang="en-US" altLang="en-US" sz="2000" i="1">
                        <a:latin typeface="Cambria Math" panose="02040503050406030204" pitchFamily="18" charset="0"/>
                        <a:cs typeface="Times New Roman" panose="02020603050405020304" pitchFamily="18" charset="0"/>
                        <a:sym typeface="Wingdings" panose="05000000000000000000" pitchFamily="2" charset="2"/>
                      </a:rPr>
                      <m:t>, </m:t>
                    </m:r>
                    <m:r>
                      <m:rPr>
                        <m:sty m:val="p"/>
                      </m:rPr>
                      <a:rPr lang="en-US" altLang="en-US" sz="2000">
                        <a:latin typeface="Cambria Math" panose="02040503050406030204" pitchFamily="18" charset="0"/>
                        <a:cs typeface="Times New Roman" panose="02020603050405020304" pitchFamily="18" charset="0"/>
                        <a:sym typeface="Wingdings" panose="05000000000000000000" pitchFamily="2" charset="2"/>
                      </a:rPr>
                      <m:t>where</m:t>
                    </m:r>
                    <m:r>
                      <a:rPr lang="en-US" altLang="en-US" sz="2000">
                        <a:latin typeface="Cambria Math" panose="02040503050406030204" pitchFamily="18" charset="0"/>
                        <a:cs typeface="Times New Roman" panose="02020603050405020304" pitchFamily="18" charset="0"/>
                        <a:sym typeface="Wingdings" panose="05000000000000000000" pitchFamily="2" charset="2"/>
                      </a:rPr>
                      <m:t> </m:t>
                    </m:r>
                    <m:r>
                      <a:rPr lang="en-US" altLang="en-US" sz="2000" i="1">
                        <a:latin typeface="Cambria Math" panose="02040503050406030204" pitchFamily="18" charset="0"/>
                        <a:cs typeface="Times New Roman" panose="02020603050405020304" pitchFamily="18" charset="0"/>
                        <a:sym typeface="Wingdings" panose="05000000000000000000" pitchFamily="2" charset="2"/>
                      </a:rPr>
                      <m:t>𝛽</m:t>
                    </m:r>
                    <m:r>
                      <a:rPr lang="en-US" altLang="en-US" sz="2000" i="1">
                        <a:latin typeface="Cambria Math" panose="02040503050406030204" pitchFamily="18" charset="0"/>
                        <a:cs typeface="Times New Roman" panose="02020603050405020304" pitchFamily="18" charset="0"/>
                        <a:sym typeface="Wingdings" panose="05000000000000000000" pitchFamily="2" charset="2"/>
                      </a:rPr>
                      <m:t> </m:t>
                    </m:r>
                    <m:r>
                      <m:rPr>
                        <m:sty m:val="p"/>
                      </m:rPr>
                      <a:rPr lang="en-US" altLang="en-US" sz="2000">
                        <a:latin typeface="Cambria Math" panose="02040503050406030204" pitchFamily="18" charset="0"/>
                        <a:cs typeface="Times New Roman" panose="02020603050405020304" pitchFamily="18" charset="0"/>
                        <a:sym typeface="Wingdings" panose="05000000000000000000" pitchFamily="2" charset="2"/>
                      </a:rPr>
                      <m:t>is</m:t>
                    </m:r>
                    <m:r>
                      <a:rPr lang="en-US" altLang="en-US" sz="2000">
                        <a:latin typeface="Cambria Math" panose="02040503050406030204" pitchFamily="18" charset="0"/>
                        <a:cs typeface="Times New Roman" panose="02020603050405020304" pitchFamily="18" charset="0"/>
                        <a:sym typeface="Wingdings" panose="05000000000000000000" pitchFamily="2" charset="2"/>
                      </a:rPr>
                      <m:t> </m:t>
                    </m:r>
                    <m:r>
                      <m:rPr>
                        <m:sty m:val="p"/>
                      </m:rPr>
                      <a:rPr lang="en-US" altLang="en-US" sz="2000">
                        <a:latin typeface="Cambria Math" panose="02040503050406030204" pitchFamily="18" charset="0"/>
                        <a:cs typeface="Times New Roman" panose="02020603050405020304" pitchFamily="18" charset="0"/>
                        <a:sym typeface="Wingdings" panose="05000000000000000000" pitchFamily="2" charset="2"/>
                      </a:rPr>
                      <m:t>small</m:t>
                    </m:r>
                  </m:oMath>
                </a14:m>
                <a:endParaRPr lang="el-GR" altLang="en-US" sz="2000" dirty="0">
                  <a:cs typeface="Times New Roman" panose="02020603050405020304" pitchFamily="18" charset="0"/>
                </a:endParaRP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25258"/>
                <a:ext cx="8229600" cy="5105400"/>
              </a:xfrm>
              <a:blipFill rotWithShape="0">
                <a:blip r:embed="rId2"/>
                <a:stretch>
                  <a:fillRect l="-296" t="-956"/>
                </a:stretch>
              </a:blipFill>
            </p:spPr>
            <p:txBody>
              <a:bodyPr/>
              <a:lstStyle/>
              <a:p>
                <a:r>
                  <a:rPr lang="en-US">
                    <a:noFill/>
                  </a:rPr>
                  <a:t> </a:t>
                </a:r>
              </a:p>
            </p:txBody>
          </p:sp>
        </mc:Fallback>
      </mc:AlternateContent>
    </p:spTree>
    <p:extLst>
      <p:ext uri="{BB962C8B-B14F-4D97-AF65-F5344CB8AC3E}">
        <p14:creationId xmlns:p14="http://schemas.microsoft.com/office/powerpoint/2010/main" val="14263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Oval 2"/>
          <p:cNvSpPr/>
          <p:nvPr/>
        </p:nvSpPr>
        <p:spPr bwMode="auto">
          <a:xfrm>
            <a:off x="2819400" y="27432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a:stCxn id="3" idx="5"/>
          </p:cNvCxnSpPr>
          <p:nvPr/>
        </p:nvCxnSpPr>
        <p:spPr bwMode="auto">
          <a:xfrm>
            <a:off x="2949482" y="2873282"/>
            <a:ext cx="456862" cy="5557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9" name="TextBox 8"/>
          <p:cNvSpPr txBox="1"/>
          <p:nvPr/>
        </p:nvSpPr>
        <p:spPr>
          <a:xfrm>
            <a:off x="457200" y="5428129"/>
            <a:ext cx="4191000" cy="646331"/>
          </a:xfrm>
          <a:prstGeom prst="rect">
            <a:avLst/>
          </a:prstGeom>
          <a:noFill/>
        </p:spPr>
        <p:txBody>
          <a:bodyPr wrap="square" rtlCol="0">
            <a:spAutoFit/>
          </a:bodyPr>
          <a:lstStyle/>
          <a:p>
            <a:r>
              <a:rPr lang="en-US" dirty="0"/>
              <a:t>Local Search when local optima is also global optima is easy</a:t>
            </a:r>
          </a:p>
        </p:txBody>
      </p:sp>
      <p:sp>
        <p:nvSpPr>
          <p:cNvPr id="7" name="TextBox 6"/>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2002523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Reheating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530725"/>
              </a:xfrm>
            </p:spPr>
            <p:txBody>
              <a:bodyPr/>
              <a:lstStyle/>
              <a:p>
                <a:r>
                  <a:rPr lang="en-US" sz="2400" dirty="0"/>
                  <a:t>Used for TSP, where the temperature is increased when it is apparent that the process got stuck in a configuration with suboptimal features.</a:t>
                </a:r>
              </a:p>
              <a:p>
                <a:r>
                  <a:rPr lang="en-US" sz="2400" dirty="0"/>
                  <a:t>Can also reheat when you observe certain changes in the objective function value, or solution.</a:t>
                </a:r>
              </a:p>
              <a:p>
                <a:r>
                  <a:rPr lang="en-US" sz="2400" dirty="0"/>
                  <a:t>Change the temperature based on the number of acceptances and rejections observed.</a:t>
                </a:r>
              </a:p>
              <a:p>
                <a:r>
                  <a:rPr lang="en-US" sz="2400" dirty="0"/>
                  <a:t>Acceptance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cool based on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𝑡</m:t>
                        </m:r>
                      </m:num>
                      <m:den>
                        <m:r>
                          <a:rPr lang="en-US" sz="2400" b="0" i="1" smtClean="0">
                            <a:latin typeface="Cambria Math" panose="02040503050406030204" pitchFamily="18" charset="0"/>
                          </a:rPr>
                          <m:t>(1+</m:t>
                        </m:r>
                        <m:r>
                          <a:rPr lang="en-US" sz="2400" b="0" i="1" smtClean="0">
                            <a:latin typeface="Cambria Math" panose="02040503050406030204" pitchFamily="18" charset="0"/>
                          </a:rPr>
                          <m:t>𝛽</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oMath>
                </a14:m>
                <a:endParaRPr lang="en-US" sz="2400" dirty="0"/>
              </a:p>
              <a:p>
                <a:r>
                  <a:rPr lang="en-US" sz="2400" dirty="0"/>
                  <a:t>Rejection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reheat based on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(1+</m:t>
                        </m:r>
                        <m:r>
                          <a:rPr lang="en-US" sz="2400" b="0" i="1" smtClean="0">
                            <a:latin typeface="Cambria Math" panose="02040503050406030204" pitchFamily="18" charset="0"/>
                          </a:rPr>
                          <m:t>𝛾</m:t>
                        </m:r>
                        <m:r>
                          <a:rPr lang="en-US" sz="2400" i="1">
                            <a:latin typeface="Cambria Math" panose="02040503050406030204" pitchFamily="18" charset="0"/>
                          </a:rPr>
                          <m:t>𝑡</m:t>
                        </m:r>
                        <m:r>
                          <a:rPr lang="en-US" sz="2400" i="1">
                            <a:latin typeface="Cambria Math" panose="02040503050406030204" pitchFamily="18" charset="0"/>
                          </a:rPr>
                          <m:t>)</m:t>
                        </m:r>
                      </m:den>
                    </m:f>
                  </m:oMath>
                </a14:m>
                <a:endParaRPr lang="en-US" sz="2400" dirty="0"/>
              </a:p>
              <a:p>
                <a:r>
                  <a:rPr lang="en-US" sz="2400" dirty="0"/>
                  <a:t>If </a:t>
                </a:r>
                <a14:m>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 </m:t>
                    </m:r>
                    <m:r>
                      <a:rPr lang="en-US" sz="2400" b="0" i="1" smtClean="0">
                        <a:latin typeface="Cambria Math" panose="02040503050406030204" pitchFamily="18" charset="0"/>
                      </a:rPr>
                      <m:t>𝛾</m:t>
                    </m:r>
                  </m:oMath>
                </a14:m>
                <a:r>
                  <a:rPr lang="en-US" sz="2400" dirty="0"/>
                  <a:t> then we would need </a:t>
                </a:r>
                <a:r>
                  <a:rPr lang="en-US" sz="2400" i="1" dirty="0"/>
                  <a:t>k</a:t>
                </a:r>
                <a:r>
                  <a:rPr lang="en-US" sz="2400" dirty="0"/>
                  <a:t> reheats to balance one cooling.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530725"/>
              </a:xfrm>
              <a:blipFill>
                <a:blip r:embed="rId2"/>
                <a:stretch>
                  <a:fillRect l="-296" t="-1077" b="-12517"/>
                </a:stretch>
              </a:blipFill>
            </p:spPr>
            <p:txBody>
              <a:bodyPr/>
              <a:lstStyle/>
              <a:p>
                <a:r>
                  <a:rPr lang="en-US">
                    <a:noFill/>
                  </a:rPr>
                  <a:t> </a:t>
                </a:r>
              </a:p>
            </p:txBody>
          </p:sp>
        </mc:Fallback>
      </mc:AlternateContent>
    </p:spTree>
    <p:extLst>
      <p:ext uri="{BB962C8B-B14F-4D97-AF65-F5344CB8AC3E}">
        <p14:creationId xmlns:p14="http://schemas.microsoft.com/office/powerpoint/2010/main" val="2253817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Acceptance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original distribution is based on thermodynamics which uses Boltzmann distribution.</a:t>
                </a:r>
              </a:p>
              <a:p>
                <a:r>
                  <a:rPr lang="en-US" sz="2400" dirty="0"/>
                  <a:t>It is intuitively correct, as small deviations are regularly accepted, but poor moves are accepted a small percentage of the time</a:t>
                </a:r>
              </a:p>
              <a:p>
                <a:r>
                  <a:rPr lang="en-US" sz="2400" dirty="0"/>
                  <a:t>Alternate acceptance functions have been explored: </a:t>
                </a:r>
              </a:p>
              <a:p>
                <a:pPr lvl="1"/>
                <a:r>
                  <a:rPr lang="en-US" sz="2000" dirty="0" err="1"/>
                  <a:t>Dowsland</a:t>
                </a:r>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f>
                          <m:fPr>
                            <m:type m:val="skw"/>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0" smtClean="0">
                                <a:latin typeface="Cambria Math" panose="02040503050406030204" pitchFamily="18" charset="0"/>
                              </a:rPr>
                              <m:t>(</m:t>
                            </m:r>
                            <m:r>
                              <m:rPr>
                                <m:sty m:val="p"/>
                              </m:rPr>
                              <a:rPr lang="en-US" sz="2000">
                                <a:latin typeface="Cambria Math" panose="02040503050406030204" pitchFamily="18" charset="0"/>
                              </a:rPr>
                              <m:t>Δ</m:t>
                            </m:r>
                            <m:r>
                              <a:rPr lang="en-US" sz="2000" b="0" i="0" smtClean="0">
                                <a:latin typeface="Cambria Math" panose="02040503050406030204" pitchFamily="18" charset="0"/>
                              </a:rPr>
                              <m:t>+</m:t>
                            </m:r>
                            <m:r>
                              <a:rPr lang="en-US" sz="2000" b="0" i="1" smtClean="0">
                                <a:latin typeface="Cambria Math" panose="02040503050406030204" pitchFamily="18" charset="0"/>
                              </a:rPr>
                              <m:t>𝜖</m:t>
                            </m:r>
                            <m:r>
                              <a:rPr lang="en-US" sz="2000" b="0" i="1" smtClean="0">
                                <a:latin typeface="Cambria Math" panose="02040503050406030204" pitchFamily="18" charset="0"/>
                              </a:rPr>
                              <m:t>)</m:t>
                            </m:r>
                          </m:num>
                          <m:den>
                            <m:r>
                              <a:rPr lang="en-US" sz="2000" i="1">
                                <a:latin typeface="Cambria Math" panose="02040503050406030204" pitchFamily="18" charset="0"/>
                              </a:rPr>
                              <m:t>𝑡</m:t>
                            </m:r>
                          </m:den>
                        </m:f>
                      </m:sup>
                    </m:sSup>
                  </m:oMath>
                </a14:m>
                <a:r>
                  <a:rPr lang="en-US" sz="2000" dirty="0"/>
                  <a:t> for small constant </a:t>
                </a:r>
                <a14:m>
                  <m:oMath xmlns:m="http://schemas.openxmlformats.org/officeDocument/2006/math">
                    <m:r>
                      <a:rPr lang="en-US" sz="2000" i="1">
                        <a:latin typeface="Cambria Math" panose="02040503050406030204" pitchFamily="18" charset="0"/>
                      </a:rPr>
                      <m:t>𝜖</m:t>
                    </m:r>
                  </m:oMath>
                </a14:m>
                <a:endParaRPr lang="en-US" sz="2000" dirty="0"/>
              </a:p>
              <a:p>
                <a:pPr lvl="1"/>
                <a:r>
                  <a:rPr lang="en-US" sz="2000" dirty="0" err="1"/>
                  <a:t>Brandimarte</a:t>
                </a:r>
                <a:r>
                  <a:rPr lang="en-US" sz="2000" dirty="0"/>
                  <a:t> et al: </a:t>
                </a:r>
                <a14:m>
                  <m:oMath xmlns:m="http://schemas.openxmlformats.org/officeDocument/2006/math">
                    <m:f>
                      <m:fPr>
                        <m:type m:val="skw"/>
                        <m:ctrlPr>
                          <a:rPr lang="en-US" sz="2000" i="1">
                            <a:latin typeface="Cambria Math" panose="02040503050406030204" pitchFamily="18" charset="0"/>
                          </a:rPr>
                        </m:ctrlPr>
                      </m:fPr>
                      <m:num>
                        <m:r>
                          <m:rPr>
                            <m:sty m:val="p"/>
                          </m:rPr>
                          <a:rPr lang="en-US" sz="2000">
                            <a:latin typeface="Cambria Math" panose="02040503050406030204" pitchFamily="18" charset="0"/>
                          </a:rPr>
                          <m:t>Δ</m:t>
                        </m:r>
                      </m:num>
                      <m:den>
                        <m:r>
                          <a:rPr lang="en-US" sz="2000" i="1">
                            <a:latin typeface="Cambria Math" panose="02040503050406030204" pitchFamily="18" charset="0"/>
                          </a:rPr>
                          <m:t>𝑡</m:t>
                        </m:r>
                      </m:den>
                    </m:f>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96" t="-1077"/>
                </a:stretch>
              </a:blipFill>
            </p:spPr>
            <p:txBody>
              <a:bodyPr/>
              <a:lstStyle/>
              <a:p>
                <a:r>
                  <a:rPr lang="en-US">
                    <a:noFill/>
                  </a:rPr>
                  <a:t> </a:t>
                </a:r>
              </a:p>
            </p:txBody>
          </p:sp>
        </mc:Fallback>
      </mc:AlternateContent>
    </p:spTree>
    <p:extLst>
      <p:ext uri="{BB962C8B-B14F-4D97-AF65-F5344CB8AC3E}">
        <p14:creationId xmlns:p14="http://schemas.microsoft.com/office/powerpoint/2010/main" val="1738246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Neighborhoods</a:t>
            </a:r>
            <a:endParaRPr lang="en-US" dirty="0"/>
          </a:p>
        </p:txBody>
      </p:sp>
      <p:sp>
        <p:nvSpPr>
          <p:cNvPr id="3" name="Content Placeholder 2"/>
          <p:cNvSpPr>
            <a:spLocks noGrp="1"/>
          </p:cNvSpPr>
          <p:nvPr>
            <p:ph idx="1"/>
          </p:nvPr>
        </p:nvSpPr>
        <p:spPr/>
        <p:txBody>
          <a:bodyPr/>
          <a:lstStyle/>
          <a:p>
            <a:r>
              <a:rPr lang="en-US" sz="2400" dirty="0"/>
              <a:t>Does neighborhood size even matter?</a:t>
            </a:r>
          </a:p>
          <a:p>
            <a:pPr lvl="1"/>
            <a:r>
              <a:rPr lang="en-US" sz="2000" dirty="0"/>
              <a:t>YES!</a:t>
            </a:r>
          </a:p>
          <a:p>
            <a:pPr lvl="1"/>
            <a:r>
              <a:rPr lang="en-US" sz="2000" dirty="0"/>
              <a:t>Smaller neighborhoods are faster but more likely to get trapped in local minima</a:t>
            </a:r>
          </a:p>
          <a:p>
            <a:r>
              <a:rPr lang="en-US" sz="2400" dirty="0"/>
              <a:t>Fixed definition for all of SA, or change as you go</a:t>
            </a:r>
          </a:p>
          <a:p>
            <a:pPr lvl="1"/>
            <a:r>
              <a:rPr lang="en-US" sz="2000" dirty="0"/>
              <a:t>Larger neighborhoods are explored at the beginning and then decreases as the temperature decreases?</a:t>
            </a:r>
          </a:p>
          <a:p>
            <a:pPr lvl="2"/>
            <a:r>
              <a:rPr lang="en-US" sz="1800" dirty="0"/>
              <a:t>3OPT then 2OPT?</a:t>
            </a:r>
          </a:p>
          <a:p>
            <a:r>
              <a:rPr lang="en-US" sz="2400" dirty="0"/>
              <a:t>Ensure connectivity</a:t>
            </a:r>
          </a:p>
        </p:txBody>
      </p:sp>
    </p:spTree>
    <p:extLst>
      <p:ext uri="{BB962C8B-B14F-4D97-AF65-F5344CB8AC3E}">
        <p14:creationId xmlns:p14="http://schemas.microsoft.com/office/powerpoint/2010/main" val="3250347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1"/>
            <a:ext cx="8229600" cy="1139825"/>
          </a:xfrm>
        </p:spPr>
        <p:txBody>
          <a:bodyPr/>
          <a:lstStyle/>
          <a:p>
            <a:r>
              <a:rPr lang="en-US" b="0" dirty="0"/>
              <a:t>Simulated Annealing - Pseudocode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990600"/>
                <a:ext cx="8458200" cy="5791200"/>
              </a:xfrm>
              <a:solidFill>
                <a:schemeClr val="bg1"/>
              </a:solidFill>
            </p:spPr>
            <p:txBody>
              <a:bodyPr/>
              <a:lstStyle/>
              <a:p>
                <a:pPr marL="0" indent="0">
                  <a:buNone/>
                </a:pPr>
                <a:r>
                  <a:rPr lang="en-US" sz="2000" b="1" dirty="0"/>
                  <a:t>Input</a:t>
                </a:r>
                <a:r>
                  <a:rPr lang="en-US" sz="2000" dirty="0"/>
                  <a:t>: Objective function </a:t>
                </a:r>
                <a:r>
                  <a:rPr lang="en-US" sz="2000" i="1" dirty="0"/>
                  <a:t>f</a:t>
                </a:r>
                <a:r>
                  <a:rPr lang="en-US" sz="2000" dirty="0"/>
                  <a:t> , neighborhood </a:t>
                </a:r>
                <a:r>
                  <a:rPr lang="en-US" sz="2000" i="1" dirty="0"/>
                  <a:t>N</a:t>
                </a:r>
                <a:r>
                  <a:rPr lang="en-US" sz="2000" dirty="0"/>
                  <a:t>, cooling strategy, initial solution </a:t>
                </a:r>
                <a:r>
                  <a:rPr lang="en-US" sz="2000" i="1" dirty="0"/>
                  <a:t>s,    </a:t>
                </a:r>
                <a:br>
                  <a:rPr lang="en-US" sz="2000" i="1" dirty="0"/>
                </a:br>
                <a:r>
                  <a:rPr lang="en-US" sz="2000" i="1" dirty="0"/>
                  <a:t>            </a:t>
                </a:r>
                <a:r>
                  <a:rPr lang="en-US" sz="2000" dirty="0"/>
                  <a:t>starting temperature </a:t>
                </a:r>
                <a:r>
                  <a:rPr lang="en-US" sz="2000" i="1" dirty="0"/>
                  <a:t>t, </a:t>
                </a:r>
                <a:r>
                  <a:rPr lang="en-US" sz="2000" dirty="0"/>
                  <a:t>best solution </a:t>
                </a:r>
                <a:r>
                  <a:rPr lang="en-US" sz="2000" i="1" dirty="0"/>
                  <a:t>s* </a:t>
                </a:r>
                <a:r>
                  <a:rPr lang="en-US" sz="2000" dirty="0"/>
                  <a:t>:= </a:t>
                </a:r>
                <a:r>
                  <a:rPr lang="en-US" sz="2000" i="1" dirty="0"/>
                  <a:t>s</a:t>
                </a:r>
              </a:p>
              <a:p>
                <a:pPr marL="457200" indent="-457200">
                  <a:buFont typeface="+mj-lt"/>
                  <a:buAutoNum type="arabicPeriod"/>
                </a:pPr>
                <a:r>
                  <a:rPr lang="en-US" sz="2000" b="1" dirty="0"/>
                  <a:t>while</a:t>
                </a:r>
                <a:r>
                  <a:rPr lang="en-US" sz="2000" dirty="0"/>
                  <a:t> stopping criteria not met </a:t>
                </a:r>
                <a:r>
                  <a:rPr lang="en-US" sz="2000" b="1" dirty="0"/>
                  <a:t>do</a:t>
                </a:r>
              </a:p>
              <a:p>
                <a:pPr marL="457200" indent="-457200" defTabSz="947738">
                  <a:buFont typeface="+mj-lt"/>
                  <a:buAutoNum type="arabicPeriod"/>
                </a:pPr>
                <a:r>
                  <a:rPr lang="en-US" sz="2000" dirty="0"/>
                  <a:t>   </a:t>
                </a:r>
                <a:r>
                  <a:rPr lang="en-US" sz="2000" b="1" dirty="0"/>
                  <a:t>for</a:t>
                </a:r>
                <a:r>
                  <a:rPr lang="en-US" sz="2000" dirty="0"/>
                  <a:t> </a:t>
                </a:r>
                <a:r>
                  <a:rPr lang="en-US" sz="2000" i="1" dirty="0" err="1"/>
                  <a:t>i</a:t>
                </a:r>
                <a:r>
                  <a:rPr lang="en-US" sz="2000" dirty="0"/>
                  <a:t> = 1 to iteration count </a:t>
                </a:r>
                <a:r>
                  <a:rPr lang="en-US" sz="2000" b="1" dirty="0"/>
                  <a:t>do            	</a:t>
                </a:r>
                <a:r>
                  <a:rPr lang="en-US" sz="1600" i="1" dirty="0"/>
                  <a:t>#run “some number” iterations at temp t</a:t>
                </a:r>
              </a:p>
              <a:p>
                <a:pPr marL="457200" indent="-457200" defTabSz="947738">
                  <a:buFont typeface="+mj-lt"/>
                  <a:buAutoNum type="arabicPeriod"/>
                </a:pPr>
                <a:r>
                  <a:rPr lang="pt-BR" sz="2000" dirty="0"/>
                  <a:t>          </a:t>
                </a:r>
                <a:r>
                  <a:rPr lang="pt-BR" sz="2000" dirty="0">
                    <a:solidFill>
                      <a:schemeClr val="tx2">
                        <a:lumMod val="75000"/>
                      </a:schemeClr>
                    </a:solidFill>
                  </a:rPr>
                  <a:t>Randomly select </a:t>
                </a:r>
                <a14:m>
                  <m:oMath xmlns:m="http://schemas.openxmlformats.org/officeDocument/2006/math">
                    <m:r>
                      <a:rPr lang="en-US" sz="2000" b="0" i="1" smtClean="0">
                        <a:solidFill>
                          <a:schemeClr val="tx2">
                            <a:lumMod val="75000"/>
                          </a:schemeClr>
                        </a:solidFill>
                        <a:latin typeface="Cambria Math" panose="02040503050406030204" pitchFamily="18" charset="0"/>
                      </a:rPr>
                      <m:t>𝑛</m:t>
                    </m:r>
                    <m:r>
                      <a:rPr lang="en-US" sz="2000" b="0" i="1" smtClean="0">
                        <a:solidFill>
                          <a:schemeClr val="tx2">
                            <a:lumMod val="75000"/>
                          </a:schemeClr>
                        </a:solidFill>
                        <a:latin typeface="Cambria Math" panose="02040503050406030204" pitchFamily="18" charset="0"/>
                      </a:rPr>
                      <m:t>∈</m:t>
                    </m:r>
                    <m:r>
                      <m:rPr>
                        <m:sty m:val="p"/>
                      </m:rPr>
                      <a:rPr lang="en-US" sz="2000" b="0" i="1" smtClean="0">
                        <a:solidFill>
                          <a:schemeClr val="tx2">
                            <a:lumMod val="75000"/>
                          </a:schemeClr>
                        </a:solidFill>
                        <a:latin typeface="Cambria Math" panose="02040503050406030204" pitchFamily="18" charset="0"/>
                      </a:rPr>
                      <m:t>N</m:t>
                    </m:r>
                    <m:r>
                      <a:rPr lang="en-US" sz="2000" b="0" i="1" smtClean="0">
                        <a:solidFill>
                          <a:schemeClr val="tx2">
                            <a:lumMod val="75000"/>
                          </a:schemeClr>
                        </a:solidFill>
                        <a:latin typeface="Cambria Math" panose="02040503050406030204" pitchFamily="18" charset="0"/>
                      </a:rPr>
                      <m:t>(</m:t>
                    </m:r>
                    <m:sSup>
                      <m:sSupPr>
                        <m:ctrlPr>
                          <a:rPr lang="en-US" sz="2000" b="0" i="1" smtClean="0">
                            <a:solidFill>
                              <a:schemeClr val="tx2">
                                <a:lumMod val="75000"/>
                              </a:schemeClr>
                            </a:solidFill>
                            <a:latin typeface="Cambria Math" panose="02040503050406030204" pitchFamily="18" charset="0"/>
                          </a:rPr>
                        </m:ctrlPr>
                      </m:sSupPr>
                      <m:e>
                        <m:r>
                          <a:rPr lang="en-US" sz="2000" b="0" i="1" smtClean="0">
                            <a:solidFill>
                              <a:schemeClr val="tx2">
                                <a:lumMod val="75000"/>
                              </a:schemeClr>
                            </a:solidFill>
                            <a:latin typeface="Cambria Math" panose="02040503050406030204" pitchFamily="18" charset="0"/>
                          </a:rPr>
                          <m:t>𝑠</m:t>
                        </m:r>
                      </m:e>
                      <m:sup>
                        <m:r>
                          <a:rPr lang="en-US" sz="2000" b="0" i="1" smtClean="0">
                            <a:solidFill>
                              <a:schemeClr val="tx2">
                                <a:lumMod val="75000"/>
                              </a:schemeClr>
                            </a:solidFill>
                            <a:latin typeface="Cambria Math" panose="02040503050406030204" pitchFamily="18" charset="0"/>
                          </a:rPr>
                          <m:t>∗</m:t>
                        </m:r>
                      </m:sup>
                    </m:sSup>
                    <m:r>
                      <a:rPr lang="en-US" sz="2000" b="0" i="1" smtClean="0">
                        <a:solidFill>
                          <a:schemeClr val="tx2">
                            <a:lumMod val="75000"/>
                          </a:schemeClr>
                        </a:solidFill>
                        <a:latin typeface="Cambria Math" panose="02040503050406030204" pitchFamily="18" charset="0"/>
                      </a:rPr>
                      <m:t>)</m:t>
                    </m:r>
                  </m:oMath>
                </a14:m>
                <a:r>
                  <a:rPr lang="pt-BR" sz="2000" dirty="0">
                    <a:solidFill>
                      <a:schemeClr val="tx2">
                        <a:lumMod val="75000"/>
                      </a:schemeClr>
                    </a:solidFill>
                  </a:rPr>
                  <a:t>         	</a:t>
                </a:r>
                <a:r>
                  <a:rPr lang="pt-BR" sz="1600" i="1" dirty="0">
                    <a:solidFill>
                      <a:schemeClr val="tx2">
                        <a:lumMod val="75000"/>
                      </a:schemeClr>
                    </a:solidFill>
                  </a:rPr>
                  <a:t>#Select a neighbor</a:t>
                </a:r>
                <a:endParaRPr lang="pt-BR" sz="2000" i="1" dirty="0">
                  <a:solidFill>
                    <a:schemeClr val="tx2">
                      <a:lumMod val="75000"/>
                    </a:schemeClr>
                  </a:solidFill>
                </a:endParaRPr>
              </a:p>
              <a:p>
                <a:pPr marL="457200" indent="-457200" defTabSz="947738">
                  <a:buFont typeface="+mj-lt"/>
                  <a:buAutoNum type="arabicPeriod"/>
                </a:pPr>
                <a:r>
                  <a:rPr lang="pt-BR" sz="2000" dirty="0">
                    <a:solidFill>
                      <a:schemeClr val="tx2">
                        <a:lumMod val="75000"/>
                      </a:schemeClr>
                    </a:solidFill>
                  </a:rPr>
                  <a:t>          set </a:t>
                </a:r>
                <a14:m>
                  <m:oMath xmlns:m="http://schemas.openxmlformats.org/officeDocument/2006/math">
                    <m:r>
                      <m:rPr>
                        <m:sty m:val="p"/>
                      </m:rPr>
                      <a:rPr lang="en-US" sz="2000">
                        <a:solidFill>
                          <a:schemeClr val="tx2">
                            <a:lumMod val="75000"/>
                          </a:schemeClr>
                        </a:solidFill>
                        <a:latin typeface="Cambria Math" panose="02040503050406030204" pitchFamily="18" charset="0"/>
                      </a:rPr>
                      <m:t>Δ</m:t>
                    </m:r>
                    <m:r>
                      <a:rPr lang="en-US" sz="2000" b="0" i="1" smtClean="0">
                        <a:solidFill>
                          <a:schemeClr val="tx2">
                            <a:lumMod val="75000"/>
                          </a:schemeClr>
                        </a:solidFill>
                        <a:latin typeface="Cambria Math" panose="02040503050406030204" pitchFamily="18" charset="0"/>
                      </a:rPr>
                      <m:t>:</m:t>
                    </m:r>
                    <m:r>
                      <a:rPr lang="en-US" sz="2000" i="1">
                        <a:solidFill>
                          <a:schemeClr val="tx2">
                            <a:lumMod val="75000"/>
                          </a:schemeClr>
                        </a:solidFill>
                        <a:latin typeface="Cambria Math" panose="02040503050406030204" pitchFamily="18" charset="0"/>
                      </a:rPr>
                      <m:t>=</m:t>
                    </m:r>
                    <m:d>
                      <m:dPr>
                        <m:ctrlPr>
                          <a:rPr lang="en-US" sz="2000" i="1">
                            <a:solidFill>
                              <a:schemeClr val="tx2">
                                <a:lumMod val="75000"/>
                              </a:schemeClr>
                            </a:solidFill>
                            <a:latin typeface="Cambria Math" panose="02040503050406030204" pitchFamily="18" charset="0"/>
                          </a:rPr>
                        </m:ctrlPr>
                      </m:dPr>
                      <m:e>
                        <m:r>
                          <a:rPr lang="en-US" sz="2000" i="1">
                            <a:solidFill>
                              <a:schemeClr val="tx2">
                                <a:lumMod val="75000"/>
                              </a:schemeClr>
                            </a:solidFill>
                            <a:latin typeface="Cambria Math" panose="02040503050406030204" pitchFamily="18" charset="0"/>
                          </a:rPr>
                          <m:t>𝑓</m:t>
                        </m:r>
                        <m:d>
                          <m:dPr>
                            <m:ctrlPr>
                              <a:rPr lang="en-US" sz="2000" i="1">
                                <a:solidFill>
                                  <a:schemeClr val="tx2">
                                    <a:lumMod val="75000"/>
                                  </a:schemeClr>
                                </a:solidFill>
                                <a:latin typeface="Cambria Math" panose="02040503050406030204" pitchFamily="18" charset="0"/>
                              </a:rPr>
                            </m:ctrlPr>
                          </m:dPr>
                          <m:e>
                            <m:r>
                              <a:rPr lang="en-US" sz="2000" i="1">
                                <a:solidFill>
                                  <a:schemeClr val="tx2">
                                    <a:lumMod val="75000"/>
                                  </a:schemeClr>
                                </a:solidFill>
                                <a:latin typeface="Cambria Math" panose="02040503050406030204" pitchFamily="18" charset="0"/>
                              </a:rPr>
                              <m:t>𝑛</m:t>
                            </m:r>
                          </m:e>
                        </m:d>
                        <m:r>
                          <a:rPr lang="en-US" sz="2000" i="1">
                            <a:solidFill>
                              <a:schemeClr val="tx2">
                                <a:lumMod val="75000"/>
                              </a:schemeClr>
                            </a:solidFill>
                            <a:latin typeface="Cambria Math" panose="02040503050406030204" pitchFamily="18" charset="0"/>
                          </a:rPr>
                          <m:t>−</m:t>
                        </m:r>
                        <m:r>
                          <a:rPr lang="en-US" sz="2000" i="1">
                            <a:solidFill>
                              <a:schemeClr val="tx2">
                                <a:lumMod val="75000"/>
                              </a:schemeClr>
                            </a:solidFill>
                            <a:latin typeface="Cambria Math" panose="02040503050406030204" pitchFamily="18" charset="0"/>
                          </a:rPr>
                          <m:t>𝑓</m:t>
                        </m:r>
                        <m:d>
                          <m:dPr>
                            <m:ctrlPr>
                              <a:rPr lang="en-US" sz="2000" i="1">
                                <a:solidFill>
                                  <a:schemeClr val="tx2">
                                    <a:lumMod val="75000"/>
                                  </a:schemeClr>
                                </a:solidFill>
                                <a:latin typeface="Cambria Math" panose="02040503050406030204" pitchFamily="18" charset="0"/>
                              </a:rPr>
                            </m:ctrlPr>
                          </m:dPr>
                          <m:e>
                            <m:sSup>
                              <m:sSupPr>
                                <m:ctrlPr>
                                  <a:rPr lang="en-US" sz="2000" i="1">
                                    <a:solidFill>
                                      <a:schemeClr val="tx2">
                                        <a:lumMod val="75000"/>
                                      </a:schemeClr>
                                    </a:solidFill>
                                    <a:latin typeface="Cambria Math" panose="02040503050406030204" pitchFamily="18" charset="0"/>
                                  </a:rPr>
                                </m:ctrlPr>
                              </m:sSupPr>
                              <m:e>
                                <m:r>
                                  <a:rPr lang="en-US" sz="2000" i="1">
                                    <a:solidFill>
                                      <a:schemeClr val="tx2">
                                        <a:lumMod val="75000"/>
                                      </a:schemeClr>
                                    </a:solidFill>
                                    <a:latin typeface="Cambria Math" panose="02040503050406030204" pitchFamily="18" charset="0"/>
                                  </a:rPr>
                                  <m:t>𝑠</m:t>
                                </m:r>
                              </m:e>
                              <m:sup>
                                <m:r>
                                  <a:rPr lang="en-US" sz="2000" i="1">
                                    <a:solidFill>
                                      <a:schemeClr val="tx2">
                                        <a:lumMod val="75000"/>
                                      </a:schemeClr>
                                    </a:solidFill>
                                    <a:latin typeface="Cambria Math" panose="02040503050406030204" pitchFamily="18" charset="0"/>
                                  </a:rPr>
                                  <m:t>∗</m:t>
                                </m:r>
                              </m:sup>
                            </m:sSup>
                          </m:e>
                        </m:d>
                      </m:e>
                    </m:d>
                  </m:oMath>
                </a14:m>
                <a:r>
                  <a:rPr lang="pt-BR" sz="2000" dirty="0">
                    <a:solidFill>
                      <a:schemeClr val="tx2">
                        <a:lumMod val="75000"/>
                      </a:schemeClr>
                    </a:solidFill>
                  </a:rPr>
                  <a:t>            	</a:t>
                </a:r>
                <a:r>
                  <a:rPr lang="pt-BR" sz="1600" i="1" dirty="0">
                    <a:solidFill>
                      <a:schemeClr val="tx2">
                        <a:lumMod val="75000"/>
                      </a:schemeClr>
                    </a:solidFill>
                  </a:rPr>
                  <a:t>#Calculate cost of this move</a:t>
                </a:r>
                <a:endParaRPr lang="pt-BR" sz="2000" i="1" dirty="0">
                  <a:solidFill>
                    <a:schemeClr val="tx2">
                      <a:lumMod val="75000"/>
                    </a:schemeClr>
                  </a:solidFill>
                </a:endParaRPr>
              </a:p>
              <a:p>
                <a:pPr marL="457200" indent="-457200" defTabSz="947738">
                  <a:buFont typeface="+mj-lt"/>
                  <a:buAutoNum type="arabicPeriod"/>
                </a:pPr>
                <a:r>
                  <a:rPr lang="en-US" sz="2000" dirty="0">
                    <a:solidFill>
                      <a:schemeClr val="tx2">
                        <a:lumMod val="75000"/>
                      </a:schemeClr>
                    </a:solidFill>
                  </a:rPr>
                  <a:t>          </a:t>
                </a:r>
                <a:r>
                  <a:rPr lang="en-US" sz="2000" b="1" dirty="0">
                    <a:solidFill>
                      <a:schemeClr val="tx2">
                        <a:lumMod val="75000"/>
                      </a:schemeClr>
                    </a:solidFill>
                  </a:rPr>
                  <a:t>if </a:t>
                </a:r>
                <a:r>
                  <a:rPr lang="en-US" sz="2000" dirty="0">
                    <a:solidFill>
                      <a:schemeClr val="tx2">
                        <a:lumMod val="75000"/>
                      </a:schemeClr>
                    </a:solidFill>
                  </a:rPr>
                  <a:t> </a:t>
                </a:r>
                <a14:m>
                  <m:oMath xmlns:m="http://schemas.openxmlformats.org/officeDocument/2006/math">
                    <m:r>
                      <m:rPr>
                        <m:sty m:val="p"/>
                      </m:rPr>
                      <a:rPr lang="en-US" sz="2000">
                        <a:solidFill>
                          <a:schemeClr val="tx2">
                            <a:lumMod val="75000"/>
                          </a:schemeClr>
                        </a:solidFill>
                        <a:latin typeface="Cambria Math" panose="02040503050406030204" pitchFamily="18" charset="0"/>
                      </a:rPr>
                      <m:t>Δ</m:t>
                    </m:r>
                    <m:r>
                      <a:rPr lang="en-US" sz="2000" b="0" i="1" smtClean="0">
                        <a:solidFill>
                          <a:schemeClr val="tx2">
                            <a:lumMod val="75000"/>
                          </a:schemeClr>
                        </a:solidFill>
                        <a:latin typeface="Cambria Math" panose="02040503050406030204" pitchFamily="18" charset="0"/>
                      </a:rPr>
                      <m:t>&lt;0 </m:t>
                    </m:r>
                  </m:oMath>
                </a14:m>
                <a:r>
                  <a:rPr lang="en-US" sz="2000" b="1" dirty="0">
                    <a:solidFill>
                      <a:schemeClr val="tx2">
                        <a:lumMod val="75000"/>
                      </a:schemeClr>
                    </a:solidFill>
                  </a:rPr>
                  <a:t>then                             	</a:t>
                </a:r>
                <a:r>
                  <a:rPr lang="en-US" sz="1600" i="1" dirty="0">
                    <a:solidFill>
                      <a:schemeClr val="tx2">
                        <a:lumMod val="75000"/>
                      </a:schemeClr>
                    </a:solidFill>
                  </a:rPr>
                  <a:t>#If move is beneficial make it</a:t>
                </a:r>
                <a:endParaRPr lang="en-US" sz="2000" i="1" dirty="0">
                  <a:solidFill>
                    <a:schemeClr val="tx2">
                      <a:lumMod val="75000"/>
                    </a:schemeClr>
                  </a:solidFill>
                </a:endParaRPr>
              </a:p>
              <a:p>
                <a:pPr marL="457200" indent="-457200" defTabSz="947738">
                  <a:buFont typeface="+mj-lt"/>
                  <a:buAutoNum type="arabicPeriod"/>
                </a:pPr>
                <a:r>
                  <a:rPr lang="en-US" sz="2000" dirty="0">
                    <a:solidFill>
                      <a:schemeClr val="tx2">
                        <a:lumMod val="75000"/>
                      </a:schemeClr>
                    </a:solidFill>
                  </a:rPr>
                  <a:t>              </a:t>
                </a:r>
                <a14:m>
                  <m:oMath xmlns:m="http://schemas.openxmlformats.org/officeDocument/2006/math">
                    <m:sSup>
                      <m:sSupPr>
                        <m:ctrlPr>
                          <a:rPr lang="en-US" sz="2000" i="1">
                            <a:solidFill>
                              <a:schemeClr val="tx2">
                                <a:lumMod val="75000"/>
                              </a:schemeClr>
                            </a:solidFill>
                            <a:latin typeface="Cambria Math" panose="02040503050406030204" pitchFamily="18" charset="0"/>
                          </a:rPr>
                        </m:ctrlPr>
                      </m:sSupPr>
                      <m:e>
                        <m:r>
                          <a:rPr lang="en-US" sz="2000" i="1">
                            <a:solidFill>
                              <a:schemeClr val="tx2">
                                <a:lumMod val="75000"/>
                              </a:schemeClr>
                            </a:solidFill>
                            <a:latin typeface="Cambria Math" panose="02040503050406030204" pitchFamily="18" charset="0"/>
                          </a:rPr>
                          <m:t>𝑠</m:t>
                        </m:r>
                      </m:e>
                      <m:sup>
                        <m:r>
                          <a:rPr lang="en-US" sz="2000" i="1">
                            <a:solidFill>
                              <a:schemeClr val="tx2">
                                <a:lumMod val="75000"/>
                              </a:schemeClr>
                            </a:solidFill>
                            <a:latin typeface="Cambria Math" panose="02040503050406030204" pitchFamily="18" charset="0"/>
                          </a:rPr>
                          <m:t>∗</m:t>
                        </m:r>
                      </m:sup>
                    </m:sSup>
                  </m:oMath>
                </a14:m>
                <a:r>
                  <a:rPr lang="en-US" sz="2000" dirty="0">
                    <a:solidFill>
                      <a:schemeClr val="tx2">
                        <a:lumMod val="75000"/>
                      </a:schemeClr>
                    </a:solidFill>
                  </a:rPr>
                  <a:t> = n </a:t>
                </a:r>
              </a:p>
              <a:p>
                <a:pPr marL="457200" indent="-457200" defTabSz="947738">
                  <a:buFont typeface="+mj-lt"/>
                  <a:buAutoNum type="arabicPeriod"/>
                </a:pPr>
                <a:r>
                  <a:rPr lang="en-US" sz="2000" dirty="0">
                    <a:solidFill>
                      <a:schemeClr val="tx2">
                        <a:lumMod val="75000"/>
                      </a:schemeClr>
                    </a:solidFill>
                  </a:rPr>
                  <a:t>          </a:t>
                </a:r>
                <a:r>
                  <a:rPr lang="en-US" sz="2000" b="1" dirty="0">
                    <a:solidFill>
                      <a:schemeClr val="tx2">
                        <a:lumMod val="75000"/>
                      </a:schemeClr>
                    </a:solidFill>
                  </a:rPr>
                  <a:t>else                                              	</a:t>
                </a:r>
                <a:r>
                  <a:rPr lang="en-US" sz="1600" i="1" dirty="0">
                    <a:solidFill>
                      <a:schemeClr val="tx2">
                        <a:lumMod val="75000"/>
                      </a:schemeClr>
                    </a:solidFill>
                  </a:rPr>
                  <a:t>#If move is </a:t>
                </a:r>
                <a:r>
                  <a:rPr lang="en-US" sz="1600" b="1" i="1" dirty="0">
                    <a:solidFill>
                      <a:schemeClr val="tx2">
                        <a:lumMod val="75000"/>
                      </a:schemeClr>
                    </a:solidFill>
                  </a:rPr>
                  <a:t>not</a:t>
                </a:r>
                <a:r>
                  <a:rPr lang="en-US" sz="1600" i="1" dirty="0">
                    <a:solidFill>
                      <a:schemeClr val="tx2">
                        <a:lumMod val="75000"/>
                      </a:schemeClr>
                    </a:solidFill>
                  </a:rPr>
                  <a:t> beneficial… </a:t>
                </a:r>
                <a:endParaRPr lang="en-US" sz="2000" i="1" dirty="0">
                  <a:solidFill>
                    <a:schemeClr val="tx2">
                      <a:lumMod val="75000"/>
                    </a:schemeClr>
                  </a:solidFill>
                </a:endParaRPr>
              </a:p>
              <a:p>
                <a:pPr marL="457200" indent="-457200" defTabSz="947738">
                  <a:buFont typeface="+mj-lt"/>
                  <a:buAutoNum type="arabicPeriod"/>
                </a:pPr>
                <a:r>
                  <a:rPr lang="en-US" sz="2000" dirty="0">
                    <a:solidFill>
                      <a:schemeClr val="tx2">
                        <a:lumMod val="75000"/>
                      </a:schemeClr>
                    </a:solidFill>
                  </a:rPr>
                  <a:t>             with probability </a:t>
                </a:r>
                <a14:m>
                  <m:oMath xmlns:m="http://schemas.openxmlformats.org/officeDocument/2006/math">
                    <m:sSup>
                      <m:sSupPr>
                        <m:ctrlPr>
                          <a:rPr lang="en-US" sz="2000" i="1">
                            <a:solidFill>
                              <a:schemeClr val="tx2">
                                <a:lumMod val="75000"/>
                              </a:schemeClr>
                            </a:solidFill>
                            <a:latin typeface="Cambria Math" panose="02040503050406030204" pitchFamily="18" charset="0"/>
                          </a:rPr>
                        </m:ctrlPr>
                      </m:sSupPr>
                      <m:e>
                        <m:r>
                          <a:rPr lang="en-US" sz="2000" i="1">
                            <a:solidFill>
                              <a:schemeClr val="tx2">
                                <a:lumMod val="75000"/>
                              </a:schemeClr>
                            </a:solidFill>
                            <a:latin typeface="Cambria Math" panose="02040503050406030204" pitchFamily="18" charset="0"/>
                          </a:rPr>
                          <m:t>𝑒</m:t>
                        </m:r>
                      </m:e>
                      <m:sup>
                        <m:f>
                          <m:fPr>
                            <m:type m:val="skw"/>
                            <m:ctrlPr>
                              <a:rPr lang="en-US" sz="2000" i="1" smtClean="0">
                                <a:solidFill>
                                  <a:schemeClr val="tx2">
                                    <a:lumMod val="75000"/>
                                  </a:schemeClr>
                                </a:solidFill>
                                <a:latin typeface="Cambria Math" panose="02040503050406030204" pitchFamily="18" charset="0"/>
                              </a:rPr>
                            </m:ctrlPr>
                          </m:fPr>
                          <m:num>
                            <m:r>
                              <a:rPr lang="en-US" sz="2000" b="0" i="1" smtClean="0">
                                <a:solidFill>
                                  <a:schemeClr val="tx2">
                                    <a:lumMod val="75000"/>
                                  </a:schemeClr>
                                </a:solidFill>
                                <a:latin typeface="Cambria Math" panose="02040503050406030204" pitchFamily="18" charset="0"/>
                              </a:rPr>
                              <m:t>− </m:t>
                            </m:r>
                            <m:r>
                              <m:rPr>
                                <m:sty m:val="p"/>
                              </m:rPr>
                              <a:rPr lang="en-US" sz="2000" b="0" i="0" smtClean="0">
                                <a:solidFill>
                                  <a:schemeClr val="tx2">
                                    <a:lumMod val="75000"/>
                                  </a:schemeClr>
                                </a:solidFill>
                                <a:latin typeface="Cambria Math" panose="02040503050406030204" pitchFamily="18" charset="0"/>
                              </a:rPr>
                              <m:t>Δ</m:t>
                            </m:r>
                          </m:num>
                          <m:den>
                            <m:r>
                              <a:rPr lang="en-US" sz="2000" b="0" i="1" smtClean="0">
                                <a:solidFill>
                                  <a:schemeClr val="tx2">
                                    <a:lumMod val="75000"/>
                                  </a:schemeClr>
                                </a:solidFill>
                                <a:latin typeface="Cambria Math" panose="02040503050406030204" pitchFamily="18" charset="0"/>
                              </a:rPr>
                              <m:t>𝑡</m:t>
                            </m:r>
                          </m:den>
                        </m:f>
                      </m:sup>
                    </m:sSup>
                  </m:oMath>
                </a14:m>
                <a:r>
                  <a:rPr lang="en-US" sz="2000" dirty="0">
                    <a:solidFill>
                      <a:schemeClr val="tx2">
                        <a:lumMod val="75000"/>
                      </a:schemeClr>
                    </a:solidFill>
                  </a:rPr>
                  <a:t> set </a:t>
                </a:r>
                <a14:m>
                  <m:oMath xmlns:m="http://schemas.openxmlformats.org/officeDocument/2006/math">
                    <m:sSup>
                      <m:sSupPr>
                        <m:ctrlPr>
                          <a:rPr lang="en-US" sz="2000" i="1">
                            <a:solidFill>
                              <a:schemeClr val="tx2">
                                <a:lumMod val="75000"/>
                              </a:schemeClr>
                            </a:solidFill>
                            <a:latin typeface="Cambria Math" panose="02040503050406030204" pitchFamily="18" charset="0"/>
                          </a:rPr>
                        </m:ctrlPr>
                      </m:sSupPr>
                      <m:e>
                        <m:r>
                          <a:rPr lang="en-US" sz="2000" i="1">
                            <a:solidFill>
                              <a:schemeClr val="tx2">
                                <a:lumMod val="75000"/>
                              </a:schemeClr>
                            </a:solidFill>
                            <a:latin typeface="Cambria Math" panose="02040503050406030204" pitchFamily="18" charset="0"/>
                          </a:rPr>
                          <m:t>𝑠</m:t>
                        </m:r>
                      </m:e>
                      <m:sup>
                        <m:r>
                          <a:rPr lang="en-US" sz="2000" i="1">
                            <a:solidFill>
                              <a:schemeClr val="tx2">
                                <a:lumMod val="75000"/>
                              </a:schemeClr>
                            </a:solidFill>
                            <a:latin typeface="Cambria Math" panose="02040503050406030204" pitchFamily="18" charset="0"/>
                          </a:rPr>
                          <m:t>∗</m:t>
                        </m:r>
                      </m:sup>
                    </m:sSup>
                  </m:oMath>
                </a14:m>
                <a:r>
                  <a:rPr lang="en-US" sz="2000" dirty="0">
                    <a:solidFill>
                      <a:schemeClr val="tx2">
                        <a:lumMod val="75000"/>
                      </a:schemeClr>
                    </a:solidFill>
                  </a:rPr>
                  <a:t> = n	</a:t>
                </a:r>
                <a:r>
                  <a:rPr lang="en-US" sz="1600" i="1" dirty="0">
                    <a:solidFill>
                      <a:schemeClr val="tx2">
                        <a:lumMod val="75000"/>
                      </a:schemeClr>
                    </a:solidFill>
                  </a:rPr>
                  <a:t>#make it anyway with probability </a:t>
                </a:r>
                <a14:m>
                  <m:oMath xmlns:m="http://schemas.openxmlformats.org/officeDocument/2006/math">
                    <m:sSup>
                      <m:sSupPr>
                        <m:ctrlPr>
                          <a:rPr lang="en-US" sz="1600" i="1">
                            <a:solidFill>
                              <a:schemeClr val="tx2">
                                <a:lumMod val="75000"/>
                              </a:schemeClr>
                            </a:solidFill>
                            <a:latin typeface="Cambria Math" panose="02040503050406030204" pitchFamily="18" charset="0"/>
                          </a:rPr>
                        </m:ctrlPr>
                      </m:sSupPr>
                      <m:e>
                        <m:r>
                          <a:rPr lang="en-US" sz="1600" i="1">
                            <a:solidFill>
                              <a:schemeClr val="tx2">
                                <a:lumMod val="75000"/>
                              </a:schemeClr>
                            </a:solidFill>
                            <a:latin typeface="Cambria Math" panose="02040503050406030204" pitchFamily="18" charset="0"/>
                          </a:rPr>
                          <m:t>𝑒</m:t>
                        </m:r>
                      </m:e>
                      <m:sup>
                        <m:f>
                          <m:fPr>
                            <m:type m:val="skw"/>
                            <m:ctrlPr>
                              <a:rPr lang="en-US" sz="1600" i="1">
                                <a:solidFill>
                                  <a:schemeClr val="tx2">
                                    <a:lumMod val="75000"/>
                                  </a:schemeClr>
                                </a:solidFill>
                                <a:latin typeface="Cambria Math" panose="02040503050406030204" pitchFamily="18" charset="0"/>
                              </a:rPr>
                            </m:ctrlPr>
                          </m:fPr>
                          <m:num>
                            <m:r>
                              <a:rPr lang="en-US" sz="1600" i="1">
                                <a:solidFill>
                                  <a:schemeClr val="tx2">
                                    <a:lumMod val="75000"/>
                                  </a:schemeClr>
                                </a:solidFill>
                                <a:latin typeface="Cambria Math" panose="02040503050406030204" pitchFamily="18" charset="0"/>
                              </a:rPr>
                              <m:t>− </m:t>
                            </m:r>
                            <m:r>
                              <a:rPr lang="en-US" sz="1600" i="1">
                                <a:solidFill>
                                  <a:schemeClr val="tx2">
                                    <a:lumMod val="75000"/>
                                  </a:schemeClr>
                                </a:solidFill>
                                <a:latin typeface="Cambria Math" panose="02040503050406030204" pitchFamily="18" charset="0"/>
                              </a:rPr>
                              <m:t>𝛥</m:t>
                            </m:r>
                          </m:num>
                          <m:den>
                            <m:r>
                              <a:rPr lang="en-US" sz="1600" i="1">
                                <a:solidFill>
                                  <a:schemeClr val="tx2">
                                    <a:lumMod val="75000"/>
                                  </a:schemeClr>
                                </a:solidFill>
                                <a:latin typeface="Cambria Math" panose="02040503050406030204" pitchFamily="18" charset="0"/>
                              </a:rPr>
                              <m:t>𝑡</m:t>
                            </m:r>
                          </m:den>
                        </m:f>
                      </m:sup>
                    </m:sSup>
                  </m:oMath>
                </a14:m>
                <a:endParaRPr lang="en-US" sz="2000" i="1" dirty="0">
                  <a:solidFill>
                    <a:schemeClr val="tx2">
                      <a:lumMod val="75000"/>
                    </a:schemeClr>
                  </a:solidFill>
                </a:endParaRPr>
              </a:p>
              <a:p>
                <a:pPr marL="457200" indent="-457200" defTabSz="947738">
                  <a:buFont typeface="+mj-lt"/>
                  <a:buAutoNum type="arabicPeriod"/>
                </a:pPr>
                <a:r>
                  <a:rPr lang="en-US" sz="2000" dirty="0">
                    <a:solidFill>
                      <a:schemeClr val="tx2">
                        <a:lumMod val="75000"/>
                      </a:schemeClr>
                    </a:solidFill>
                  </a:rPr>
                  <a:t>         </a:t>
                </a:r>
                <a:r>
                  <a:rPr lang="en-US" sz="2000" b="1" dirty="0">
                    <a:solidFill>
                      <a:schemeClr val="tx2">
                        <a:lumMod val="75000"/>
                      </a:schemeClr>
                    </a:solidFill>
                  </a:rPr>
                  <a:t>end if</a:t>
                </a:r>
              </a:p>
              <a:p>
                <a:pPr marL="457200" indent="-457200" defTabSz="947738">
                  <a:buFont typeface="+mj-lt"/>
                  <a:buAutoNum type="arabicPeriod"/>
                </a:pPr>
                <a:r>
                  <a:rPr lang="en-US" sz="2000" dirty="0">
                    <a:solidFill>
                      <a:schemeClr val="tx2">
                        <a:lumMod val="75000"/>
                      </a:schemeClr>
                    </a:solidFill>
                  </a:rPr>
                  <a:t>     </a:t>
                </a:r>
                <a:r>
                  <a:rPr lang="en-US" sz="2000" b="1" dirty="0">
                    <a:solidFill>
                      <a:schemeClr val="tx2">
                        <a:lumMod val="75000"/>
                      </a:schemeClr>
                    </a:solidFill>
                  </a:rPr>
                  <a:t>end for</a:t>
                </a:r>
              </a:p>
              <a:p>
                <a:pPr marL="457200" indent="-457200" defTabSz="947738">
                  <a:buFont typeface="+mj-lt"/>
                  <a:buAutoNum type="arabicPeriod"/>
                </a:pPr>
                <a:r>
                  <a:rPr lang="en-US" sz="2000" dirty="0">
                    <a:solidFill>
                      <a:srgbClr val="00B0F0"/>
                    </a:solidFill>
                  </a:rPr>
                  <a:t> t = </a:t>
                </a:r>
                <a:r>
                  <a:rPr lang="en-US" sz="2000" dirty="0" err="1">
                    <a:solidFill>
                      <a:srgbClr val="00B0F0"/>
                    </a:solidFill>
                  </a:rPr>
                  <a:t>UpdateTemperature</a:t>
                </a:r>
                <a:r>
                  <a:rPr lang="en-US" sz="2000" dirty="0">
                    <a:solidFill>
                      <a:srgbClr val="00B0F0"/>
                    </a:solidFill>
                  </a:rPr>
                  <a:t>(t)                     </a:t>
                </a:r>
                <a:r>
                  <a:rPr lang="en-US" sz="2000" dirty="0"/>
                  <a:t>	</a:t>
                </a:r>
                <a:r>
                  <a:rPr lang="en-US" sz="1600" i="1" dirty="0">
                    <a:solidFill>
                      <a:srgbClr val="00B0F0"/>
                    </a:solidFill>
                  </a:rPr>
                  <a:t>#implement cooling schedule, reduce t</a:t>
                </a:r>
                <a:endParaRPr lang="en-US" sz="2000" i="1" dirty="0">
                  <a:solidFill>
                    <a:srgbClr val="00B0F0"/>
                  </a:solidFill>
                </a:endParaRPr>
              </a:p>
              <a:p>
                <a:pPr marL="457200" indent="-457200" defTabSz="947738">
                  <a:buFont typeface="+mj-lt"/>
                  <a:buAutoNum type="arabicPeriod"/>
                </a:pPr>
                <a:r>
                  <a:rPr lang="en-US" sz="2000" dirty="0"/>
                  <a:t> </a:t>
                </a:r>
                <a:r>
                  <a:rPr lang="en-US" sz="2000" b="1" dirty="0"/>
                  <a:t>end while</a:t>
                </a:r>
              </a:p>
              <a:p>
                <a:pPr marL="457200" indent="-457200">
                  <a:buFont typeface="+mj-lt"/>
                  <a:buAutoNum type="arabicPeriod"/>
                </a:pPr>
                <a:r>
                  <a:rPr lang="en-US" sz="2000" dirty="0"/>
                  <a:t> Return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oMath>
                </a14:m>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990600"/>
                <a:ext cx="8458200" cy="5791200"/>
              </a:xfrm>
              <a:blipFill>
                <a:blip r:embed="rId2"/>
                <a:stretch>
                  <a:fillRect l="-793" t="-632" r="-2596"/>
                </a:stretch>
              </a:blipFill>
            </p:spPr>
            <p:txBody>
              <a:bodyPr/>
              <a:lstStyle/>
              <a:p>
                <a:r>
                  <a:rPr lang="en-US">
                    <a:noFill/>
                  </a:rPr>
                  <a:t> </a:t>
                </a:r>
              </a:p>
            </p:txBody>
          </p:sp>
        </mc:Fallback>
      </mc:AlternateContent>
    </p:spTree>
    <p:extLst>
      <p:ext uri="{BB962C8B-B14F-4D97-AF65-F5344CB8AC3E}">
        <p14:creationId xmlns:p14="http://schemas.microsoft.com/office/powerpoint/2010/main" val="1610784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 vs Metropolis</a:t>
            </a:r>
          </a:p>
        </p:txBody>
      </p:sp>
      <p:sp>
        <p:nvSpPr>
          <p:cNvPr id="3" name="Content Placeholder 2"/>
          <p:cNvSpPr>
            <a:spLocks noGrp="1"/>
          </p:cNvSpPr>
          <p:nvPr>
            <p:ph idx="1"/>
          </p:nvPr>
        </p:nvSpPr>
        <p:spPr/>
        <p:txBody>
          <a:bodyPr/>
          <a:lstStyle/>
          <a:p>
            <a:r>
              <a:rPr lang="en-US" sz="2400" dirty="0"/>
              <a:t>Metropolis's Heuristic is lines 3 to 9, which is iteratively run for a set temperature.</a:t>
            </a:r>
          </a:p>
          <a:p>
            <a:r>
              <a:rPr lang="en-US" sz="2400" dirty="0">
                <a:solidFill>
                  <a:srgbClr val="00B0F0"/>
                </a:solidFill>
              </a:rPr>
              <a:t>The temperature is then updated (probably cooled) in line 11</a:t>
            </a:r>
            <a:r>
              <a:rPr lang="en-US" sz="2400" dirty="0"/>
              <a:t>.</a:t>
            </a:r>
          </a:p>
          <a:p>
            <a:r>
              <a:rPr lang="en-US" sz="2400" dirty="0"/>
              <a:t>The number of iterations performed at each temperature (line 2) does not have to be constant.</a:t>
            </a:r>
          </a:p>
        </p:txBody>
      </p:sp>
    </p:spTree>
    <p:extLst>
      <p:ext uri="{BB962C8B-B14F-4D97-AF65-F5344CB8AC3E}">
        <p14:creationId xmlns:p14="http://schemas.microsoft.com/office/powerpoint/2010/main" val="2889232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 for Lab</a:t>
            </a:r>
          </a:p>
        </p:txBody>
      </p:sp>
      <p:sp>
        <p:nvSpPr>
          <p:cNvPr id="3" name="Content Placeholder 2"/>
          <p:cNvSpPr>
            <a:spLocks noGrp="1"/>
          </p:cNvSpPr>
          <p:nvPr>
            <p:ph idx="1"/>
          </p:nvPr>
        </p:nvSpPr>
        <p:spPr/>
        <p:txBody>
          <a:bodyPr/>
          <a:lstStyle/>
          <a:p>
            <a:r>
              <a:rPr lang="en-US" sz="2400" dirty="0"/>
              <a:t>Using the above Pseudocode in your groups write a SA script</a:t>
            </a:r>
          </a:p>
          <a:p>
            <a:pPr marL="801687" lvl="1" indent="-457200">
              <a:buFont typeface="+mj-lt"/>
              <a:buAutoNum type="arabicPeriod"/>
            </a:pPr>
            <a:r>
              <a:rPr lang="en-US" sz="2000" dirty="0"/>
              <a:t>You choose the tunable parameters!</a:t>
            </a:r>
          </a:p>
          <a:p>
            <a:pPr marL="801687" lvl="1" indent="-457200">
              <a:buFont typeface="+mj-lt"/>
              <a:buAutoNum type="arabicPeriod"/>
            </a:pPr>
            <a:r>
              <a:rPr lang="en-US" sz="2000" dirty="0"/>
              <a:t>Ensure it can input and run the lab data TSP example on CANVAS</a:t>
            </a:r>
          </a:p>
          <a:p>
            <a:pPr marL="457200" indent="-457200">
              <a:buFont typeface="+mj-lt"/>
              <a:buAutoNum type="arabicPeriod"/>
            </a:pPr>
            <a:endParaRPr lang="en-US" sz="2400" dirty="0"/>
          </a:p>
          <a:p>
            <a:pPr marL="0" indent="0">
              <a:buNone/>
            </a:pPr>
            <a:r>
              <a:rPr lang="en-US" sz="2400" dirty="0"/>
              <a:t>At lab: </a:t>
            </a:r>
          </a:p>
          <a:p>
            <a:pPr marL="457200" indent="-457200">
              <a:buFont typeface="+mj-lt"/>
              <a:buAutoNum type="arabicPeriod"/>
            </a:pPr>
            <a:r>
              <a:rPr lang="en-US" sz="2000" dirty="0"/>
              <a:t>I will provide a non-trivial TSP instance</a:t>
            </a:r>
          </a:p>
          <a:p>
            <a:pPr marL="457200" indent="-457200">
              <a:buFont typeface="+mj-lt"/>
              <a:buAutoNum type="arabicPeriod"/>
            </a:pPr>
            <a:r>
              <a:rPr lang="en-US" sz="2000" dirty="0"/>
              <a:t>Group with shortest legal tour wins</a:t>
            </a:r>
          </a:p>
        </p:txBody>
      </p:sp>
    </p:spTree>
    <p:extLst>
      <p:ext uri="{BB962C8B-B14F-4D97-AF65-F5344CB8AC3E}">
        <p14:creationId xmlns:p14="http://schemas.microsoft.com/office/powerpoint/2010/main" val="277738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Oval 2"/>
          <p:cNvSpPr/>
          <p:nvPr/>
        </p:nvSpPr>
        <p:spPr bwMode="auto">
          <a:xfrm>
            <a:off x="3908518" y="3603718"/>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a:stCxn id="3" idx="5"/>
          </p:cNvCxnSpPr>
          <p:nvPr/>
        </p:nvCxnSpPr>
        <p:spPr bwMode="auto">
          <a:xfrm>
            <a:off x="4038600" y="3733800"/>
            <a:ext cx="456862" cy="5557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9" name="TextBox 8"/>
          <p:cNvSpPr txBox="1"/>
          <p:nvPr/>
        </p:nvSpPr>
        <p:spPr>
          <a:xfrm>
            <a:off x="457200" y="5428129"/>
            <a:ext cx="4191000" cy="646331"/>
          </a:xfrm>
          <a:prstGeom prst="rect">
            <a:avLst/>
          </a:prstGeom>
          <a:noFill/>
        </p:spPr>
        <p:txBody>
          <a:bodyPr wrap="square" rtlCol="0">
            <a:spAutoFit/>
          </a:bodyPr>
          <a:lstStyle/>
          <a:p>
            <a:r>
              <a:rPr lang="en-US" dirty="0"/>
              <a:t>Local Search when local optima is also global is easy</a:t>
            </a:r>
          </a:p>
        </p:txBody>
      </p:sp>
      <p:sp>
        <p:nvSpPr>
          <p:cNvPr id="7" name="TextBox 6"/>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195779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Escaping Local Minima</a:t>
            </a:r>
            <a:endParaRPr lang="en-US" dirty="0"/>
          </a:p>
        </p:txBody>
      </p:sp>
      <p:pic>
        <p:nvPicPr>
          <p:cNvPr id="4" name="Content Placeholder 3"/>
          <p:cNvPicPr>
            <a:picLocks noGrp="1" noChangeAspect="1"/>
          </p:cNvPicPr>
          <p:nvPr>
            <p:ph idx="1"/>
          </p:nvPr>
        </p:nvPicPr>
        <p:blipFill>
          <a:blip r:embed="rId2"/>
          <a:stretch>
            <a:fillRect/>
          </a:stretch>
        </p:blipFill>
        <p:spPr>
          <a:xfrm>
            <a:off x="1087476" y="1600200"/>
            <a:ext cx="6969048" cy="4530725"/>
          </a:xfrm>
          <a:prstGeom prst="rect">
            <a:avLst/>
          </a:prstGeom>
        </p:spPr>
      </p:pic>
      <p:sp>
        <p:nvSpPr>
          <p:cNvPr id="3" name="Oval 2"/>
          <p:cNvSpPr/>
          <p:nvPr/>
        </p:nvSpPr>
        <p:spPr bwMode="auto">
          <a:xfrm>
            <a:off x="4899118" y="4441918"/>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 name="Straight Arrow Connector 5"/>
          <p:cNvCxnSpPr>
            <a:stCxn id="3" idx="5"/>
          </p:cNvCxnSpPr>
          <p:nvPr/>
        </p:nvCxnSpPr>
        <p:spPr bwMode="auto">
          <a:xfrm>
            <a:off x="5029200" y="4572000"/>
            <a:ext cx="456862" cy="5557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9" name="TextBox 8"/>
          <p:cNvSpPr txBox="1"/>
          <p:nvPr/>
        </p:nvSpPr>
        <p:spPr>
          <a:xfrm>
            <a:off x="457200" y="5428129"/>
            <a:ext cx="4191000" cy="646331"/>
          </a:xfrm>
          <a:prstGeom prst="rect">
            <a:avLst/>
          </a:prstGeom>
          <a:noFill/>
        </p:spPr>
        <p:txBody>
          <a:bodyPr wrap="square" rtlCol="0">
            <a:spAutoFit/>
          </a:bodyPr>
          <a:lstStyle/>
          <a:p>
            <a:r>
              <a:rPr lang="en-US" dirty="0"/>
              <a:t>Local Search when local optima is also global is easy</a:t>
            </a:r>
          </a:p>
        </p:txBody>
      </p:sp>
      <p:sp>
        <p:nvSpPr>
          <p:cNvPr id="7" name="TextBox 6"/>
          <p:cNvSpPr txBox="1"/>
          <p:nvPr/>
        </p:nvSpPr>
        <p:spPr>
          <a:xfrm>
            <a:off x="2819400" y="1219200"/>
            <a:ext cx="3200400" cy="369332"/>
          </a:xfrm>
          <a:prstGeom prst="rect">
            <a:avLst/>
          </a:prstGeom>
          <a:noFill/>
        </p:spPr>
        <p:txBody>
          <a:bodyPr wrap="square" rtlCol="0">
            <a:spAutoFit/>
          </a:bodyPr>
          <a:lstStyle/>
          <a:p>
            <a:r>
              <a:rPr lang="en-US" dirty="0"/>
              <a:t>Let darker yellow be “Better”</a:t>
            </a:r>
          </a:p>
        </p:txBody>
      </p:sp>
    </p:spTree>
    <p:extLst>
      <p:ext uri="{BB962C8B-B14F-4D97-AF65-F5344CB8AC3E}">
        <p14:creationId xmlns:p14="http://schemas.microsoft.com/office/powerpoint/2010/main" val="788557968"/>
      </p:ext>
    </p:extLst>
  </p:cSld>
  <p:clrMapOvr>
    <a:masterClrMapping/>
  </p:clrMapOvr>
</p:sld>
</file>

<file path=ppt/theme/theme1.xml><?xml version="1.0" encoding="utf-8"?>
<a:theme xmlns:a="http://schemas.openxmlformats.org/drawingml/2006/main" name="Lesson 1 - Introduction and Logical Constraints">
  <a:themeElements>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esson 1 - Introduction and Logical Constraints">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sson 1 - Introduction and Logical Constraints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esson 1 - Introduction and Logical Constraints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esson 1 - Introduction and Logical Constraints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esson 1 - Introduction and Logical Constraints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esson 1 - Introduction and Logical Constraints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Template>
  <TotalTime>16590</TotalTime>
  <Words>2761</Words>
  <Application>Microsoft Office PowerPoint</Application>
  <PresentationFormat>On-screen Show (4:3)</PresentationFormat>
  <Paragraphs>399</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Cambria Math</vt:lpstr>
      <vt:lpstr>Garamond</vt:lpstr>
      <vt:lpstr>Times New Roman</vt:lpstr>
      <vt:lpstr>Wingdings</vt:lpstr>
      <vt:lpstr>Lesson 1 - Introduction and Logical Constraints</vt:lpstr>
      <vt:lpstr>OPER 623 – Heuristic Search Methods</vt:lpstr>
      <vt:lpstr>Overview</vt:lpstr>
      <vt:lpstr>Overview</vt:lpstr>
      <vt:lpstr>Local Search Review</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Escaping Local Minima</vt:lpstr>
      <vt:lpstr>Connected Neighborhood</vt:lpstr>
      <vt:lpstr>Neighborhood Connectivity</vt:lpstr>
      <vt:lpstr>Neighborhood Connectivity</vt:lpstr>
      <vt:lpstr>Overview</vt:lpstr>
      <vt:lpstr>Local Search Review</vt:lpstr>
      <vt:lpstr>Neighborhood Selection</vt:lpstr>
      <vt:lpstr>Neighborhood Selection</vt:lpstr>
      <vt:lpstr>Neighborhood Selection</vt:lpstr>
      <vt:lpstr>Neighborhood Selection</vt:lpstr>
      <vt:lpstr>Neighborhood Selection</vt:lpstr>
      <vt:lpstr>An Example of Local Search</vt:lpstr>
      <vt:lpstr>Heuristic vs Metaheuristic</vt:lpstr>
      <vt:lpstr>Heuristics  1. Define set of Legal Neighbors</vt:lpstr>
      <vt:lpstr>Heuristics  2. Neighbor Selection</vt:lpstr>
      <vt:lpstr>Multi-stage Selection </vt:lpstr>
      <vt:lpstr>Randomization in Local Search</vt:lpstr>
      <vt:lpstr>Overview</vt:lpstr>
      <vt:lpstr>Iterative Local Search</vt:lpstr>
      <vt:lpstr>Overview</vt:lpstr>
      <vt:lpstr>Metropolis Heuristic</vt:lpstr>
      <vt:lpstr>Metropolis Heuristic</vt:lpstr>
      <vt:lpstr>Metropolis Heuristic</vt:lpstr>
      <vt:lpstr>Metropolis Heuristic</vt:lpstr>
      <vt:lpstr>Metropolis Heuristic</vt:lpstr>
      <vt:lpstr>Metropolis Heuristic</vt:lpstr>
      <vt:lpstr>Metropolis Heuristic</vt:lpstr>
      <vt:lpstr>Metropolis Heuristic: Probability</vt:lpstr>
      <vt:lpstr>Metropolis Heuristic - Pseudocode</vt:lpstr>
      <vt:lpstr>Acceptance probability: t = 10</vt:lpstr>
      <vt:lpstr>Acceptance probability: t = 100</vt:lpstr>
      <vt:lpstr>Acceptance probability: t = 1</vt:lpstr>
      <vt:lpstr>Overview</vt:lpstr>
      <vt:lpstr>Annealing</vt:lpstr>
      <vt:lpstr>Simulated Annealing (SA)</vt:lpstr>
      <vt:lpstr>Customizations for SA</vt:lpstr>
      <vt:lpstr>Initial Temperature</vt:lpstr>
      <vt:lpstr>SA Temperature Control</vt:lpstr>
      <vt:lpstr>SA Temperature Control </vt:lpstr>
      <vt:lpstr>SA Temperature Control</vt:lpstr>
      <vt:lpstr>SA Temperature Control General Thoughts</vt:lpstr>
      <vt:lpstr>Reheating</vt:lpstr>
      <vt:lpstr>Acceptance Probability</vt:lpstr>
      <vt:lpstr>Neighborhoods</vt:lpstr>
      <vt:lpstr>Simulated Annealing - Pseudocode</vt:lpstr>
      <vt:lpstr>SA vs Metropolis</vt:lpstr>
      <vt:lpstr>Prep for Lab</vt:lpstr>
    </vt:vector>
  </TitlesOfParts>
  <Company>USAF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623 Heuristics</dc:title>
  <dc:creator>USAF</dc:creator>
  <cp:lastModifiedBy>COX, BRUCE A CIV USAF AETC AFIT/ENS</cp:lastModifiedBy>
  <cp:revision>102</cp:revision>
  <cp:lastPrinted>2018-04-17T19:03:50Z</cp:lastPrinted>
  <dcterms:created xsi:type="dcterms:W3CDTF">2002-09-18T16:22:23Z</dcterms:created>
  <dcterms:modified xsi:type="dcterms:W3CDTF">2023-11-06T16:28:43Z</dcterms:modified>
</cp:coreProperties>
</file>