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handoutMasterIdLst>
    <p:handoutMasterId r:id="rId17"/>
  </p:handoutMasterIdLst>
  <p:sldIdLst>
    <p:sldId id="545" r:id="rId2"/>
    <p:sldId id="538" r:id="rId3"/>
    <p:sldId id="546" r:id="rId4"/>
    <p:sldId id="507" r:id="rId5"/>
    <p:sldId id="549" r:id="rId6"/>
    <p:sldId id="550" r:id="rId7"/>
    <p:sldId id="530" r:id="rId8"/>
    <p:sldId id="533" r:id="rId9"/>
    <p:sldId id="552" r:id="rId10"/>
    <p:sldId id="534" r:id="rId11"/>
    <p:sldId id="554" r:id="rId12"/>
    <p:sldId id="522" r:id="rId13"/>
    <p:sldId id="547" r:id="rId14"/>
    <p:sldId id="539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CC00CC"/>
    <a:srgbClr val="FF99CC"/>
    <a:srgbClr val="00CC00"/>
    <a:srgbClr val="00602B"/>
    <a:srgbClr val="9900CC"/>
    <a:srgbClr val="800000"/>
    <a:srgbClr val="FFD357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9" autoAdjust="0"/>
    <p:restoredTop sz="86434" autoAdjust="0"/>
  </p:normalViewPr>
  <p:slideViewPr>
    <p:cSldViewPr snapToGrid="0">
      <p:cViewPr varScale="1">
        <p:scale>
          <a:sx n="94" d="100"/>
          <a:sy n="94" d="100"/>
        </p:scale>
        <p:origin x="1842" y="13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3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42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3"/>
            <a:ext cx="303784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915"/>
            <a:ext cx="560832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0214"/>
            <a:ext cx="303784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62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0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0.png"/><Relationship Id="rId7" Type="http://schemas.openxmlformats.org/officeDocument/2006/relationships/image" Target="../media/image1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10" Type="http://schemas.openxmlformats.org/officeDocument/2006/relationships/image" Target="../media/image15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9" Type="http://schemas.openxmlformats.org/officeDocument/2006/relationships/image" Target="../media/image29.png"/><Relationship Id="rId3" Type="http://schemas.openxmlformats.org/officeDocument/2006/relationships/image" Target="../media/image20.png"/><Relationship Id="rId42" Type="http://schemas.openxmlformats.org/officeDocument/2006/relationships/image" Target="../media/image32.png"/><Relationship Id="rId7" Type="http://schemas.openxmlformats.org/officeDocument/2006/relationships/image" Target="../media/image24.png"/><Relationship Id="rId38" Type="http://schemas.openxmlformats.org/officeDocument/2006/relationships/image" Target="../media/image280.png"/><Relationship Id="rId2" Type="http://schemas.openxmlformats.org/officeDocument/2006/relationships/image" Target="../media/image91.png"/><Relationship Id="rId41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37" Type="http://schemas.openxmlformats.org/officeDocument/2006/relationships/image" Target="../media/image270.png"/><Relationship Id="rId40" Type="http://schemas.openxmlformats.org/officeDocument/2006/relationships/image" Target="../media/image30.png"/><Relationship Id="rId45" Type="http://schemas.openxmlformats.org/officeDocument/2006/relationships/image" Target="../media/image35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4" Type="http://schemas.openxmlformats.org/officeDocument/2006/relationships/image" Target="../media/image34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43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.png"/><Relationship Id="rId39" Type="http://schemas.openxmlformats.org/officeDocument/2006/relationships/image" Target="../media/image41.png"/><Relationship Id="rId34" Type="http://schemas.openxmlformats.org/officeDocument/2006/relationships/image" Target="../media/image56.png"/><Relationship Id="rId42" Type="http://schemas.openxmlformats.org/officeDocument/2006/relationships/image" Target="../media/image44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40.png"/><Relationship Id="rId29" Type="http://schemas.openxmlformats.org/officeDocument/2006/relationships/image" Target="../media/image51.png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28" Type="http://schemas.openxmlformats.org/officeDocument/2006/relationships/image" Target="../media/image50.png"/><Relationship Id="rId36" Type="http://schemas.openxmlformats.org/officeDocument/2006/relationships/image" Target="../media/image38.png"/><Relationship Id="rId31" Type="http://schemas.openxmlformats.org/officeDocument/2006/relationships/image" Target="../media/image53.png"/><Relationship Id="rId27" Type="http://schemas.openxmlformats.org/officeDocument/2006/relationships/image" Target="../media/image49.png"/><Relationship Id="rId30" Type="http://schemas.openxmlformats.org/officeDocument/2006/relationships/image" Target="../media/image36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#12 Feedback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Pyomo</a:t>
            </a:r>
            <a:r>
              <a:rPr lang="en-US" sz="2000" dirty="0" smtClean="0"/>
              <a:t> implementation </a:t>
            </a:r>
            <a:endParaRPr lang="en-US" sz="2000" dirty="0"/>
          </a:p>
          <a:p>
            <a:r>
              <a:rPr lang="en-US" sz="2000" dirty="0"/>
              <a:t>Trends observed</a:t>
            </a:r>
          </a:p>
        </p:txBody>
      </p:sp>
    </p:spTree>
    <p:extLst>
      <p:ext uri="{BB962C8B-B14F-4D97-AF65-F5344CB8AC3E}">
        <p14:creationId xmlns:p14="http://schemas.microsoft.com/office/powerpoint/2010/main" val="22185853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our new iterate?</a:t>
            </a:r>
            <a:br>
              <a:rPr lang="en-US" dirty="0" smtClean="0"/>
            </a:br>
            <a:r>
              <a:rPr lang="en-US" sz="2400" dirty="0" smtClean="0"/>
              <a:t>(Finding the step length </a:t>
            </a:r>
            <a:r>
              <a:rPr lang="en-US" sz="2400" dirty="0" smtClean="0">
                <a:sym typeface="Symbol"/>
              </a:rPr>
              <a:t></a:t>
            </a:r>
            <a:r>
              <a:rPr lang="en-US" sz="2400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980400" y="1820495"/>
                <a:ext cx="1913985" cy="39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00" y="1820495"/>
                <a:ext cx="1913985" cy="390748"/>
              </a:xfrm>
              <a:prstGeom prst="rect">
                <a:avLst/>
              </a:prstGeom>
              <a:blipFill rotWithShape="0"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08443" y="2211243"/>
            <a:ext cx="2857898" cy="2309817"/>
            <a:chOff x="508443" y="2211243"/>
            <a:chExt cx="2857898" cy="2309817"/>
          </a:xfrm>
        </p:grpSpPr>
        <p:sp>
          <p:nvSpPr>
            <p:cNvPr id="106" name="TextBox 105"/>
            <p:cNvSpPr txBox="1"/>
            <p:nvPr/>
          </p:nvSpPr>
          <p:spPr>
            <a:xfrm>
              <a:off x="782150" y="4120950"/>
              <a:ext cx="2412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2000" dirty="0" smtClean="0">
                  <a:solidFill>
                    <a:srgbClr val="0000FF"/>
                  </a:solidFill>
                </a:rPr>
                <a:t>Why?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cxnSp>
          <p:nvCxnSpPr>
            <p:cNvPr id="111" name="Straight Arrow Connector 110"/>
            <p:cNvCxnSpPr>
              <a:endCxn id="21" idx="0"/>
            </p:cNvCxnSpPr>
            <p:nvPr/>
          </p:nvCxnSpPr>
          <p:spPr bwMode="auto">
            <a:xfrm flipH="1">
              <a:off x="1937392" y="2211243"/>
              <a:ext cx="2" cy="11774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08443" y="3388687"/>
                  <a:ext cx="2857898" cy="7184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43" y="3388687"/>
                  <a:ext cx="2857898" cy="71840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/>
          <p:cNvGrpSpPr/>
          <p:nvPr/>
        </p:nvGrpSpPr>
        <p:grpSpPr>
          <a:xfrm>
            <a:off x="3619339" y="3573077"/>
            <a:ext cx="1667439" cy="881210"/>
            <a:chOff x="3619339" y="3573077"/>
            <a:chExt cx="1667439" cy="881210"/>
          </a:xfrm>
        </p:grpSpPr>
        <p:sp>
          <p:nvSpPr>
            <p:cNvPr id="116" name="Up-Down Arrow 115"/>
            <p:cNvSpPr/>
            <p:nvPr/>
          </p:nvSpPr>
          <p:spPr bwMode="auto">
            <a:xfrm rot="16200000">
              <a:off x="4278247" y="2914169"/>
              <a:ext cx="349623" cy="1667439"/>
            </a:xfrm>
            <a:prstGeom prst="upDown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3738522" y="3869512"/>
                  <a:ext cx="154825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n-US" sz="1600" dirty="0" smtClean="0">
                      <a:solidFill>
                        <a:srgbClr val="0000FF"/>
                      </a:solidFill>
                    </a:rPr>
                    <a:t>Are these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 values equal</a:t>
                  </a:r>
                  <a:r>
                    <a:rPr lang="en-US" sz="1600" dirty="0" smtClean="0">
                      <a:solidFill>
                        <a:srgbClr val="0000FF"/>
                      </a:solidFill>
                    </a:rPr>
                    <a:t>?</a:t>
                  </a:r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522" y="3869512"/>
                  <a:ext cx="1548256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69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5539777" y="2211243"/>
            <a:ext cx="3281475" cy="1906747"/>
            <a:chOff x="5539777" y="2211243"/>
            <a:chExt cx="3281475" cy="1906747"/>
          </a:xfrm>
        </p:grpSpPr>
        <p:cxnSp>
          <p:nvCxnSpPr>
            <p:cNvPr id="105" name="Straight Arrow Connector 104"/>
            <p:cNvCxnSpPr>
              <a:endCxn id="23" idx="0"/>
            </p:cNvCxnSpPr>
            <p:nvPr/>
          </p:nvCxnSpPr>
          <p:spPr bwMode="auto">
            <a:xfrm>
              <a:off x="7180514" y="2211243"/>
              <a:ext cx="1" cy="116654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539777" y="3377787"/>
                  <a:ext cx="3281475" cy="7402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𝑘𝑗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d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777" y="3377787"/>
                  <a:ext cx="3281475" cy="74020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2791950" y="1524497"/>
            <a:ext cx="6352050" cy="686746"/>
            <a:chOff x="2791950" y="1524497"/>
            <a:chExt cx="6352050" cy="686746"/>
          </a:xfrm>
        </p:grpSpPr>
        <p:sp>
          <p:nvSpPr>
            <p:cNvPr id="3" name="Right Arrow 2"/>
            <p:cNvSpPr/>
            <p:nvPr/>
          </p:nvSpPr>
          <p:spPr bwMode="auto">
            <a:xfrm>
              <a:off x="2791950" y="1841906"/>
              <a:ext cx="2351183" cy="347926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endParaRPr lang="en-US" sz="2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217028" y="1820495"/>
                  <a:ext cx="3926972" cy="3907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where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028" y="1820495"/>
                  <a:ext cx="3926972" cy="39074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3131340" y="1524497"/>
                  <a:ext cx="17878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340" y="1524497"/>
                  <a:ext cx="178786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1988495" y="4117990"/>
            <a:ext cx="5192020" cy="2090540"/>
            <a:chOff x="1988495" y="4117990"/>
            <a:chExt cx="5192020" cy="2090540"/>
          </a:xfrm>
        </p:grpSpPr>
        <p:cxnSp>
          <p:nvCxnSpPr>
            <p:cNvPr id="112" name="Straight Arrow Connector 111"/>
            <p:cNvCxnSpPr>
              <a:stCxn id="23" idx="2"/>
              <a:endCxn id="25" idx="0"/>
            </p:cNvCxnSpPr>
            <p:nvPr/>
          </p:nvCxnSpPr>
          <p:spPr bwMode="auto">
            <a:xfrm flipH="1">
              <a:off x="4491649" y="4117990"/>
              <a:ext cx="2688866" cy="102736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988495" y="5145354"/>
                  <a:ext cx="5006307" cy="1063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where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en-US" sz="1800" i="1" dirty="0" smtClean="0">
                    <a:latin typeface="Cambria Math" panose="02040503050406030204" pitchFamily="18" charset="0"/>
                  </a:endParaRPr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dirty="0" smtClean="0"/>
                </a:p>
                <a:p>
                  <a:pPr>
                    <a:buNone/>
                  </a:pPr>
                  <a:r>
                    <a:rPr lang="en-US" sz="1800" dirty="0" smtClean="0"/>
                    <a:t>Convergence is guaranteed when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0,0.6</m:t>
                          </m:r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acc>
                        </m:e>
                      </m:d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495" y="5145354"/>
                  <a:ext cx="5006307" cy="106317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974" r="-24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691373" y="2757822"/>
            <a:ext cx="931164" cy="3048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457063" y="1466850"/>
                <a:ext cx="5553212" cy="4806950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INITIALIZATON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For an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𝜀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find a feasible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𝑨𝒙</m:t>
                    </m:r>
                    <m:r>
                      <a: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1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and put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lang="en-US" sz="1600" b="1" dirty="0" smtClean="0">
                    <a:solidFill>
                      <a:schemeClr val="tx1"/>
                    </a:solidFill>
                  </a:rPr>
                  <a:t>MAIN STEP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terminate the algorithm (and apply an optimal rounding routine).  Otherwise, define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𝑑𝑖𝑎𝑔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𝑫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𝑫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6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6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𝑨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600" b="1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600" b="1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𝑫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6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𝑘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=−</m:t>
                            </m:r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and compute</a:t>
                </a:r>
              </a:p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&lt;0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eaLnBrk="0" hangingPunct="0">
                  <a:spcBef>
                    <a:spcPct val="0"/>
                  </a:spcBef>
                  <a:buNone/>
                </a:pPr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2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increment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by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0" lang="en-US" sz="16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and repeat the main step.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063" y="1466850"/>
                <a:ext cx="5553212" cy="4806950"/>
              </a:xfrm>
              <a:prstGeom prst="rect">
                <a:avLst/>
              </a:prstGeom>
              <a:blipFill rotWithShape="0">
                <a:blip r:embed="rId2"/>
                <a:stretch>
                  <a:fillRect l="-548" t="-253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Scaling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01615" y="2910222"/>
            <a:ext cx="28163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</a:rPr>
              <a:t>On what is the termination criterion based</a:t>
            </a:r>
            <a:r>
              <a:rPr lang="en-US" sz="1600" dirty="0" smtClean="0">
                <a:solidFill>
                  <a:srgbClr val="0000FF"/>
                </a:solidFill>
              </a:rPr>
              <a:t>?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600" dirty="0" smtClean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</a:rPr>
              <a:t>How would we know if the problem is unbounded?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80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might you find a feasible interior point solution to initialize the problem for the Affine Scaling Method?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>
                <a:solidFill>
                  <a:schemeClr val="tx2"/>
                </a:solidFill>
              </a:rPr>
              <a:t>What good is this (alternative) formulation?</a:t>
            </a:r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46064" y="5128176"/>
                <a:ext cx="50165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600" u="sng" dirty="0" smtClean="0">
                    <a:solidFill>
                      <a:schemeClr val="tx2"/>
                    </a:solidFill>
                  </a:rPr>
                  <a:t>Notes</a:t>
                </a:r>
                <a:r>
                  <a:rPr lang="en-US" sz="1600" dirty="0" smtClean="0">
                    <a:solidFill>
                      <a:schemeClr val="tx2"/>
                    </a:solidFill>
                  </a:rPr>
                  <a:t>:</a:t>
                </a:r>
              </a:p>
              <a:p>
                <a:pPr marL="231775" indent="-231775">
                  <a:spcBef>
                    <a:spcPts val="0"/>
                  </a:spcBef>
                </a:pPr>
                <a:r>
                  <a:rPr lang="en-US" sz="1600" dirty="0" smtClean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600" b="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dirty="0" smtClean="0">
                    <a:solidFill>
                      <a:schemeClr val="tx2"/>
                    </a:solidFill>
                  </a:rPr>
                  <a:t>, we have an interior point solution.</a:t>
                </a:r>
              </a:p>
              <a:p>
                <a:pPr marL="231775" indent="-231775">
                  <a:spcBef>
                    <a:spcPts val="0"/>
                  </a:spcBef>
                </a:pPr>
                <a:r>
                  <a:rPr lang="en-US" sz="1600" dirty="0" smtClean="0">
                    <a:solidFill>
                      <a:schemeClr val="tx2"/>
                    </a:solidFill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6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6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>
                    <a:solidFill>
                      <a:schemeClr val="tx2"/>
                    </a:solidFill>
                  </a:rPr>
                  <a:t>, there is no interior point solution.</a:t>
                </a:r>
              </a:p>
              <a:p>
                <a:pPr marL="231775" indent="-231775">
                  <a:spcBef>
                    <a:spcPts val="0"/>
                  </a:spcBef>
                </a:pPr>
                <a:r>
                  <a:rPr lang="en-US" sz="1600" dirty="0" smtClean="0">
                    <a:solidFill>
                      <a:schemeClr val="tx2"/>
                    </a:solidFill>
                  </a:rPr>
                  <a:t>If this problem has no feasible solution, then neither does the original problem.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064" y="5128176"/>
                <a:ext cx="5016521" cy="1323439"/>
              </a:xfrm>
              <a:prstGeom prst="rect">
                <a:avLst/>
              </a:prstGeom>
              <a:blipFill rotWithShape="0">
                <a:blip r:embed="rId2"/>
                <a:stretch>
                  <a:fillRect l="-608" t="-1382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03301" y="3146052"/>
                <a:ext cx="1610505" cy="831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1" y="3146052"/>
                <a:ext cx="1610505" cy="8317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392005" y="2846682"/>
            <a:ext cx="5975253" cy="1368333"/>
            <a:chOff x="2392005" y="2846682"/>
            <a:chExt cx="5975253" cy="1368333"/>
          </a:xfrm>
        </p:grpSpPr>
        <p:sp>
          <p:nvSpPr>
            <p:cNvPr id="9" name="Right Arrow 8"/>
            <p:cNvSpPr/>
            <p:nvPr/>
          </p:nvSpPr>
          <p:spPr bwMode="auto">
            <a:xfrm>
              <a:off x="2392005" y="3419780"/>
              <a:ext cx="345199" cy="284310"/>
            </a:xfrm>
            <a:prstGeom prst="rightArrow">
              <a:avLst/>
            </a:prstGeom>
            <a:solidFill>
              <a:schemeClr val="accent2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Left-Right Arrow 13"/>
            <p:cNvSpPr/>
            <p:nvPr/>
          </p:nvSpPr>
          <p:spPr bwMode="auto">
            <a:xfrm>
              <a:off x="5154925" y="3417556"/>
              <a:ext cx="519764" cy="288758"/>
            </a:xfrm>
            <a:prstGeom prst="leftRightArrow">
              <a:avLst/>
            </a:prstGeom>
            <a:solidFill>
              <a:schemeClr val="accent2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0"/>
                </a:spcBef>
                <a:buNone/>
              </a:pPr>
              <a:endParaRPr lang="en-US" sz="2200" smtClean="0"/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2815402" y="2846682"/>
              <a:ext cx="5551856" cy="136833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2815402" y="2991747"/>
                  <a:ext cx="2261325" cy="11403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/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402" y="2991747"/>
                  <a:ext cx="2261325" cy="11403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752888" y="2970587"/>
                  <a:ext cx="2614370" cy="11826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/>
                            <m: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2888" y="2970587"/>
                  <a:ext cx="2614370" cy="11826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3301" y="4757465"/>
                <a:ext cx="2614370" cy="18999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sz="1800" b="1" dirty="0" smtClean="0"/>
              </a:p>
              <a:p>
                <a:pPr algn="ctr">
                  <a:buNone/>
                </a:pPr>
                <a:r>
                  <a:rPr lang="en-US" sz="1800" dirty="0" smtClean="0"/>
                  <a:t>for some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01" y="4757465"/>
                <a:ext cx="2614370" cy="1899944"/>
              </a:xfrm>
              <a:prstGeom prst="rect">
                <a:avLst/>
              </a:prstGeom>
              <a:blipFill rotWithShape="0">
                <a:blip r:embed="rId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Next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Section 8.6 (pg. 431-434)</a:t>
            </a:r>
          </a:p>
          <a:p>
            <a:endParaRPr lang="en-US" dirty="0"/>
          </a:p>
          <a:p>
            <a:r>
              <a:rPr lang="en-US" dirty="0" smtClean="0"/>
              <a:t>Homework #14: Problem 1.25 (Phase 1)</a:t>
            </a:r>
          </a:p>
          <a:p>
            <a:pPr lvl="1"/>
            <a:r>
              <a:rPr lang="en-US" sz="2000" dirty="0" smtClean="0"/>
              <a:t>Define </a:t>
            </a:r>
            <a:r>
              <a:rPr lang="en-US" sz="2000" dirty="0"/>
              <a:t>sets, parameters, DVs, assumptions</a:t>
            </a:r>
            <a:r>
              <a:rPr lang="en-US" sz="2000" dirty="0" smtClean="0"/>
              <a:t>!</a:t>
            </a:r>
          </a:p>
          <a:p>
            <a:pPr lvl="2"/>
            <a:r>
              <a:rPr lang="en-US" sz="1600" dirty="0" smtClean="0"/>
              <a:t>Note: you will need binary decision variables in addition to non-negative decision variables.  See </a:t>
            </a:r>
            <a:r>
              <a:rPr lang="en-US" sz="1600" smtClean="0"/>
              <a:t>the authors’ hint.</a:t>
            </a:r>
            <a:endParaRPr lang="en-US" sz="1600" dirty="0"/>
          </a:p>
          <a:p>
            <a:pPr lvl="1"/>
            <a:r>
              <a:rPr lang="en-US" sz="2000" dirty="0"/>
              <a:t>Second, use set-based notation and indexing of DVs and constraints to present a compact </a:t>
            </a:r>
            <a:r>
              <a:rPr lang="en-US" sz="2000" dirty="0" smtClean="0"/>
              <a:t>formulation</a:t>
            </a:r>
          </a:p>
          <a:p>
            <a:pPr marL="457158" lvl="1" indent="0">
              <a:buNone/>
            </a:pPr>
            <a:endParaRPr lang="en-US" sz="2000" dirty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ombatreform.org/Ch21Shawnee.jpg"/>
          <p:cNvPicPr>
            <a:picLocks noChangeAspect="1" noChangeArrowheads="1"/>
          </p:cNvPicPr>
          <p:nvPr/>
        </p:nvPicPr>
        <p:blipFill>
          <a:blip r:embed="rId2" cstate="print"/>
          <a:srcRect b="23987"/>
          <a:stretch>
            <a:fillRect/>
          </a:stretch>
        </p:blipFill>
        <p:spPr bwMode="auto">
          <a:xfrm>
            <a:off x="158496" y="1085088"/>
            <a:ext cx="4913376" cy="2801112"/>
          </a:xfrm>
          <a:prstGeom prst="rect">
            <a:avLst/>
          </a:prstGeom>
          <a:noFill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smtClean="0"/>
              <a:t>it?</a:t>
            </a:r>
            <a:endParaRPr lang="en-US" sz="2000" dirty="0"/>
          </a:p>
        </p:txBody>
      </p:sp>
      <p:pic>
        <p:nvPicPr>
          <p:cNvPr id="68610" name="Picture 2" descr="http://upload.wikimedia.org/wikipedia/commons/2/28/CH21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999754"/>
            <a:ext cx="5289534" cy="2858246"/>
          </a:xfrm>
          <a:prstGeom prst="rect">
            <a:avLst/>
          </a:prstGeom>
          <a:noFill/>
        </p:spPr>
      </p:pic>
      <p:pic>
        <p:nvPicPr>
          <p:cNvPr id="68614" name="Picture 6" descr="http://www.google.com/url?sa=i&amp;source=imgres&amp;cd=&amp;docid=DKxgnSP9usr0BM&amp;tbnid=98L1C5x6YuP9UM:&amp;ved=0CAkQjBw&amp;url=http%3A%2F%2Fwww.tcavnassn.org%2Fphoto_gallery%2FShawnees_over_south_vietnam_1962.gif&amp;ei=IrF7U4X8Jc_hsATHnoGQAg&amp;psig=AFQjCNH_RMzTKC62Xm9DlBJOTy_SvAeSJA&amp;ust=140070160270270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8536" y="1151360"/>
            <a:ext cx="3701676" cy="5590286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camo.ici.ro/journal/vol10/dikin_clip_image002.jpg"/>
          <p:cNvPicPr>
            <a:picLocks noChangeAspect="1" noChangeArrowheads="1"/>
          </p:cNvPicPr>
          <p:nvPr/>
        </p:nvPicPr>
        <p:blipFill>
          <a:blip r:embed="rId2" cstate="print">
            <a:lum bright="32000" contrast="50000"/>
          </a:blip>
          <a:srcRect l="25222" t="13551" r="16538"/>
          <a:stretch>
            <a:fillRect/>
          </a:stretch>
        </p:blipFill>
        <p:spPr bwMode="auto">
          <a:xfrm>
            <a:off x="3666228" y="2722302"/>
            <a:ext cx="1808270" cy="21482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1252014"/>
            <a:ext cx="7771963" cy="147028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Lesson </a:t>
            </a:r>
            <a:r>
              <a:rPr lang="en-US" b="0" dirty="0" smtClean="0">
                <a:solidFill>
                  <a:schemeClr val="tx1"/>
                </a:solidFill>
              </a:rPr>
              <a:t>17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/>
              <a:t>Interior Point </a:t>
            </a:r>
            <a:r>
              <a:rPr lang="en-US" dirty="0" smtClean="0"/>
              <a:t>Method 2: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Affine Scaling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93682" y="4870539"/>
            <a:ext cx="1507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dirty="0">
                <a:solidFill>
                  <a:srgbClr val="0000FF"/>
                </a:solidFill>
              </a:rPr>
              <a:t>1936 – 2008</a:t>
            </a:r>
          </a:p>
        </p:txBody>
      </p:sp>
    </p:spTree>
    <p:extLst>
      <p:ext uri="{BB962C8B-B14F-4D97-AF65-F5344CB8AC3E}">
        <p14:creationId xmlns:p14="http://schemas.microsoft.com/office/powerpoint/2010/main" val="1522485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</a:t>
            </a:r>
            <a:r>
              <a:rPr lang="en-US" baseline="0" dirty="0" smtClean="0"/>
              <a:t> Problem &amp;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115373"/>
              </a:xfrm>
            </p:spPr>
            <p:txBody>
              <a:bodyPr/>
              <a:lstStyle/>
              <a:p>
                <a:r>
                  <a:rPr lang="en-US" dirty="0" smtClean="0"/>
                  <a:t>Problem 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𝒄𝒙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𝑨𝒙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  <m:e/>
                          <m:e/>
                          <m:e/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e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𝒄𝒙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𝑨𝒙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mr>
                              <m:mr>
                                <m:e/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sz="160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Assumption </a:t>
                </a:r>
              </a:p>
              <a:p>
                <a:pPr lvl="1"/>
                <a:r>
                  <a:rPr lang="en-US" dirty="0" smtClean="0"/>
                  <a:t>We can find a feasible interior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) to initialize the algorithm.</a:t>
                </a:r>
              </a:p>
              <a:p>
                <a:pPr lvl="1"/>
                <a:r>
                  <a:rPr lang="en-US" dirty="0" smtClean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 smtClean="0"/>
                  <a:t> truly entail?</a:t>
                </a:r>
              </a:p>
              <a:p>
                <a:pPr marL="913639" lvl="1" indent="-514350"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115373"/>
              </a:xfrm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&quot;No&quot; Symbol 6"/>
          <p:cNvSpPr/>
          <p:nvPr/>
        </p:nvSpPr>
        <p:spPr bwMode="auto">
          <a:xfrm>
            <a:off x="2015411" y="1840464"/>
            <a:ext cx="1767840" cy="1767840"/>
          </a:xfrm>
          <a:prstGeom prst="noSmoking">
            <a:avLst>
              <a:gd name="adj" fmla="val 10399"/>
            </a:avLst>
          </a:prstGeom>
          <a:solidFill>
            <a:srgbClr val="FF0000">
              <a:alpha val="5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10" y="2207792"/>
            <a:ext cx="4954690" cy="4802348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Geometry of the Simplex Method</a:t>
            </a:r>
            <a:br>
              <a:rPr lang="en-US" sz="3200" dirty="0" smtClean="0"/>
            </a:br>
            <a:r>
              <a:rPr lang="en-US" sz="2000" dirty="0" smtClean="0"/>
              <a:t>(2 of 2)</a:t>
            </a:r>
            <a:endParaRPr lang="en-US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398103" y="3014131"/>
            <a:ext cx="1336653" cy="626367"/>
            <a:chOff x="4398103" y="3014131"/>
            <a:chExt cx="1336653" cy="626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 bwMode="auto">
                <a:xfrm>
                  <a:off x="4398103" y="3290875"/>
                  <a:ext cx="863596" cy="3496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98103" y="3290875"/>
                  <a:ext cx="863596" cy="34962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Curved Down Arrow 30"/>
            <p:cNvSpPr/>
            <p:nvPr/>
          </p:nvSpPr>
          <p:spPr bwMode="auto">
            <a:xfrm>
              <a:off x="4850072" y="3014131"/>
              <a:ext cx="884684" cy="263298"/>
            </a:xfrm>
            <a:prstGeom prst="curvedDownArrow">
              <a:avLst>
                <a:gd name="adj1" fmla="val 25000"/>
                <a:gd name="adj2" fmla="val 50000"/>
                <a:gd name="adj3" fmla="val 27472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57411" y="2801471"/>
            <a:ext cx="1213969" cy="640976"/>
            <a:chOff x="6457411" y="2801471"/>
            <a:chExt cx="1213969" cy="640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 bwMode="auto">
                <a:xfrm>
                  <a:off x="6807784" y="3092824"/>
                  <a:ext cx="863596" cy="3496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07784" y="3092824"/>
                  <a:ext cx="863596" cy="34962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Curved Down Arrow 31"/>
            <p:cNvSpPr/>
            <p:nvPr/>
          </p:nvSpPr>
          <p:spPr bwMode="auto">
            <a:xfrm flipH="1">
              <a:off x="6457411" y="2801471"/>
              <a:ext cx="739588" cy="282388"/>
            </a:xfrm>
            <a:prstGeom prst="curvedDownArrow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48434" y="5563431"/>
            <a:ext cx="2145965" cy="726136"/>
            <a:chOff x="3848434" y="5563431"/>
            <a:chExt cx="2145965" cy="7261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 bwMode="auto">
                <a:xfrm>
                  <a:off x="3848434" y="5563431"/>
                  <a:ext cx="863596" cy="34962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8434" y="5563431"/>
                  <a:ext cx="863596" cy="3496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Curved Down Arrow 32"/>
            <p:cNvSpPr/>
            <p:nvPr/>
          </p:nvSpPr>
          <p:spPr bwMode="auto">
            <a:xfrm flipV="1">
              <a:off x="4260061" y="5926664"/>
              <a:ext cx="1734338" cy="362903"/>
            </a:xfrm>
            <a:prstGeom prst="curvedDownArrow">
              <a:avLst>
                <a:gd name="adj1" fmla="val 28739"/>
                <a:gd name="adj2" fmla="val 50000"/>
                <a:gd name="adj3" fmla="val 25000"/>
              </a:avLst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87268" y="4975412"/>
            <a:ext cx="1637798" cy="349623"/>
            <a:chOff x="4187268" y="4975412"/>
            <a:chExt cx="1637798" cy="349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 bwMode="auto">
                <a:xfrm>
                  <a:off x="4187268" y="4975412"/>
                  <a:ext cx="863596" cy="34962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87268" y="4975412"/>
                  <a:ext cx="863596" cy="34962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ight Arrow 33"/>
            <p:cNvSpPr/>
            <p:nvPr/>
          </p:nvSpPr>
          <p:spPr bwMode="auto">
            <a:xfrm>
              <a:off x="5050864" y="5068711"/>
              <a:ext cx="774202" cy="162195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54589" y="5044306"/>
            <a:ext cx="1554627" cy="349623"/>
            <a:chOff x="6454589" y="5044306"/>
            <a:chExt cx="1554627" cy="349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 bwMode="auto">
                <a:xfrm>
                  <a:off x="7145620" y="5044306"/>
                  <a:ext cx="863596" cy="34962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45620" y="5044306"/>
                  <a:ext cx="863596" cy="34962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ight Arrow 34"/>
            <p:cNvSpPr/>
            <p:nvPr/>
          </p:nvSpPr>
          <p:spPr bwMode="auto">
            <a:xfrm flipH="1">
              <a:off x="6454589" y="5138435"/>
              <a:ext cx="691031" cy="165847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48612" y="3710228"/>
            <a:ext cx="1971488" cy="349623"/>
            <a:chOff x="6448612" y="3710228"/>
            <a:chExt cx="1971488" cy="3496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 bwMode="auto">
                <a:xfrm>
                  <a:off x="7556504" y="3710228"/>
                  <a:ext cx="863596" cy="349623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56504" y="3710228"/>
                  <a:ext cx="863596" cy="34962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Arrow 35"/>
            <p:cNvSpPr/>
            <p:nvPr/>
          </p:nvSpPr>
          <p:spPr bwMode="auto">
            <a:xfrm flipH="1">
              <a:off x="6448612" y="3790911"/>
              <a:ext cx="1107891" cy="170328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7" name="Content Placeholder 6"/>
          <p:cNvSpPr txBox="1">
            <a:spLocks/>
          </p:cNvSpPr>
          <p:nvPr/>
        </p:nvSpPr>
        <p:spPr>
          <a:xfrm>
            <a:off x="230846" y="3612445"/>
            <a:ext cx="3528353" cy="2629280"/>
          </a:xfrm>
          <a:prstGeom prst="rect">
            <a:avLst/>
          </a:prstGeom>
        </p:spPr>
        <p:txBody>
          <a:bodyPr/>
          <a:lstStyle/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 concepts to visualize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Optimal Solution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600" kern="0" dirty="0" smtClean="0">
                <a:latin typeface="+mn-lt"/>
              </a:rPr>
              <a:t>Extreme Points &amp; Edges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Degenerate Extreme Point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</a:t>
            </a:r>
          </a:p>
          <a:p>
            <a:pPr marL="342868" indent="-342868" defTabSz="914314" eaLnBrk="0" hangingPunct="0">
              <a:spcBef>
                <a:spcPct val="20000"/>
              </a:spcBef>
            </a:pPr>
            <a:r>
              <a:rPr lang="en-US" sz="1600" kern="0" dirty="0" smtClean="0">
                <a:latin typeface="+mn-lt"/>
              </a:rPr>
              <a:t>Adjacent EPs/</a:t>
            </a:r>
            <a:r>
              <a:rPr lang="en-US" sz="1600" kern="0" dirty="0" smtClean="0"/>
              <a:t>Entering NBVs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600" kern="0" dirty="0" smtClean="0">
                <a:latin typeface="+mn-lt"/>
              </a:rPr>
              <a:t>The Simplex. What/where is it?</a:t>
            </a:r>
          </a:p>
          <a:p>
            <a:pPr marL="342868" indent="-342868" defTabSz="914314" eaLnBrk="0" hangingPunct="0">
              <a:spcBef>
                <a:spcPct val="20000"/>
              </a:spcBef>
            </a:pPr>
            <a:r>
              <a:rPr lang="en-US" sz="1600" kern="0" dirty="0" smtClean="0">
                <a:latin typeface="+mn-lt"/>
              </a:rPr>
              <a:t>Blocking </a:t>
            </a:r>
            <a:r>
              <a:rPr lang="en-US" sz="1600" kern="0" dirty="0" err="1" smtClean="0">
                <a:latin typeface="+mn-lt"/>
              </a:rPr>
              <a:t>hyperplane</a:t>
            </a:r>
            <a:endParaRPr lang="en-US" sz="1600" kern="0" dirty="0" smtClean="0">
              <a:latin typeface="+mn-lt"/>
            </a:endParaRP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Nondegenerate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iteration/pivot</a:t>
            </a:r>
          </a:p>
          <a:p>
            <a:pPr marL="342868" marR="0" lvl="0" indent="-342868" algn="l" defTabSz="914314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1600" kern="0" dirty="0" smtClean="0">
                <a:latin typeface="+mn-lt"/>
              </a:rPr>
              <a:t>Simplex path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 bwMode="auto">
              <a:xfrm>
                <a:off x="279308" y="1196065"/>
                <a:ext cx="4358776" cy="148462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−5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  =20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4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308" y="1196065"/>
                <a:ext cx="4358776" cy="14846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 bwMode="auto">
          <a:xfrm>
            <a:off x="2521819" y="519764"/>
            <a:ext cx="3445844" cy="413887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Slide from</a:t>
            </a:r>
            <a:r>
              <a:rPr kumimoji="0" lang="en-US" sz="2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Lesson 4</a:t>
            </a:r>
            <a:endParaRPr kumimoji="0" lang="en-US" sz="22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92414" y="1635038"/>
                <a:ext cx="326625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lvl="1" algn="ctr">
                  <a:buNone/>
                </a:pPr>
                <a:r>
                  <a:rPr lang="en-US" sz="1800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800" dirty="0"/>
                  <a:t> truly entail?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414" y="1635038"/>
                <a:ext cx="326625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115" t="-6349" r="-111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2000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195734" y="1121330"/>
                <a:ext cx="1608902" cy="1102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734" y="1121330"/>
                <a:ext cx="1608902" cy="110241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Possible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1136" y="2177261"/>
                <a:ext cx="26556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Affine Transformation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600" dirty="0" smtClean="0"/>
                  <a:t>Given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 smtClean="0"/>
                  <a:t> and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36" y="2177261"/>
                <a:ext cx="2655604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376" t="-1695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12262" y="2177261"/>
                <a:ext cx="3131738" cy="1393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1775" indent="-231775"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Projective Transformation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en-US" sz="1600" dirty="0"/>
                  <a:t>Given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and</a:t>
                </a:r>
              </a:p>
              <a:p>
                <a:pPr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16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262" y="2177261"/>
                <a:ext cx="3131738" cy="1393395"/>
              </a:xfrm>
              <a:prstGeom prst="rect">
                <a:avLst/>
              </a:prstGeom>
              <a:blipFill rotWithShape="0">
                <a:blip r:embed="rId4"/>
                <a:stretch>
                  <a:fillRect l="-973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294208" y="3194590"/>
            <a:ext cx="4719290" cy="3833572"/>
            <a:chOff x="4294208" y="3194590"/>
            <a:chExt cx="4719290" cy="3833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8142555" y="6025915"/>
                  <a:ext cx="87094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2555" y="6025915"/>
                  <a:ext cx="870943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/>
            <p:nvPr/>
          </p:nvCxnSpPr>
          <p:spPr bwMode="auto">
            <a:xfrm flipH="1">
              <a:off x="4294208" y="3194590"/>
              <a:ext cx="1898248" cy="5555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4294208" y="4884505"/>
              <a:ext cx="1898248" cy="5555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ight Arrow 23"/>
            <p:cNvSpPr/>
            <p:nvPr/>
          </p:nvSpPr>
          <p:spPr bwMode="auto">
            <a:xfrm>
              <a:off x="7602012" y="6156831"/>
              <a:ext cx="641267" cy="273132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536831" y="5573981"/>
                  <a:ext cx="2065181" cy="145418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m:rPr>
                                <m:nor/>
                              </m:rPr>
                              <a:rPr lang="en-US" sz="1600" b="1" dirty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:endParaRPr lang="en-US" sz="1600" b="1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831" y="5573981"/>
                  <a:ext cx="2065181" cy="145418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225651" y="3206164"/>
            <a:ext cx="5912218" cy="3515054"/>
            <a:chOff x="225651" y="3206164"/>
            <a:chExt cx="5912218" cy="3515054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0684" y="3206164"/>
              <a:ext cx="1632030" cy="55558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2938398" y="4896079"/>
              <a:ext cx="1124317" cy="54401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Right Arrow 16"/>
            <p:cNvSpPr/>
            <p:nvPr/>
          </p:nvSpPr>
          <p:spPr bwMode="auto">
            <a:xfrm flipH="1">
              <a:off x="993948" y="6035125"/>
              <a:ext cx="641267" cy="273132"/>
            </a:xfrm>
            <a:prstGeom prst="right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006131" y="3765596"/>
                  <a:ext cx="3131738" cy="1075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 smtClean="0"/>
                    <a:t>For example, if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1600" dirty="0" smtClean="0"/>
                    <a:t>, the point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1600" dirty="0" smtClean="0"/>
                    <a:t> is transformed to be…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31" y="3765596"/>
                  <a:ext cx="3131738" cy="107555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73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593874" y="5573981"/>
                  <a:ext cx="1652825" cy="114723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,3,</m:t>
                            </m:r>
                            <m:f>
                              <m:f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b="1" dirty="0" smtClean="0"/>
                </a:p>
                <a:p>
                  <a:pPr>
                    <a:spcBef>
                      <a:spcPts val="0"/>
                    </a:spcBef>
                    <a:buNone/>
                  </a:pPr>
                  <a:endParaRPr lang="en-US" sz="1600" b="1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3874" y="5573981"/>
                  <a:ext cx="1652825" cy="11472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25651" y="6025915"/>
                  <a:ext cx="75713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651" y="6025915"/>
                  <a:ext cx="757130" cy="33855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430213" y="5921618"/>
                <a:ext cx="1936085" cy="922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en-US" sz="1200" dirty="0" smtClean="0">
                    <a:solidFill>
                      <a:srgbClr val="0000FF"/>
                    </a:solidFill>
                  </a:rPr>
                  <a:t>Note: a projective transformation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always yields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200" dirty="0" smtClean="0">
                    <a:solidFill>
                      <a:srgbClr val="0000FF"/>
                    </a:solidFill>
                  </a:rPr>
                  <a:t> </a:t>
                </a:r>
                <a:endParaRPr lang="en-US" sz="1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213" y="5921618"/>
                <a:ext cx="1936085" cy="922753"/>
              </a:xfrm>
              <a:prstGeom prst="rect">
                <a:avLst/>
              </a:prstGeom>
              <a:blipFill rotWithShape="0">
                <a:blip r:embed="rId10"/>
                <a:stretch>
                  <a:fillRect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 bwMode="auto">
          <a:xfrm>
            <a:off x="94794" y="1940248"/>
            <a:ext cx="3645408" cy="151180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4650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454491" y="2004101"/>
                <a:ext cx="1453155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91" y="2004101"/>
                <a:ext cx="1453155" cy="7496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956400" y="2004101"/>
                <a:ext cx="1110304" cy="347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00" y="2004101"/>
                <a:ext cx="1110304" cy="347788"/>
              </a:xfrm>
              <a:prstGeom prst="rect">
                <a:avLst/>
              </a:prstGeom>
              <a:blipFill rotWithShape="0"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48644" y="6045233"/>
                <a:ext cx="101046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644" y="6045233"/>
                <a:ext cx="1010469" cy="338554"/>
              </a:xfrm>
              <a:prstGeom prst="rect">
                <a:avLst/>
              </a:prstGeom>
              <a:blipFill rotWithShape="0">
                <a:blip r:embed="rId4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</a:t>
            </a:r>
            <a:r>
              <a:rPr lang="en-US" dirty="0" smtClean="0">
                <a:solidFill>
                  <a:srgbClr val="FF0000"/>
                </a:solidFill>
              </a:rPr>
              <a:t>Affine</a:t>
            </a:r>
            <a:r>
              <a:rPr lang="en-US" dirty="0" smtClean="0"/>
              <a:t> Transformation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511552" y="2499360"/>
            <a:ext cx="0" cy="33284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5023104" y="1402080"/>
            <a:ext cx="0" cy="549859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ight Arrow 18"/>
          <p:cNvSpPr/>
          <p:nvPr/>
        </p:nvSpPr>
        <p:spPr bwMode="auto">
          <a:xfrm rot="5400000">
            <a:off x="6958360" y="3692604"/>
            <a:ext cx="445416" cy="285864"/>
          </a:xfrm>
          <a:prstGeom prst="rightArrow">
            <a:avLst/>
          </a:prstGeom>
          <a:solidFill>
            <a:schemeClr val="accent2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46176" y="1433549"/>
            <a:ext cx="3833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Identifying the Inverse Transformation</a:t>
            </a:r>
            <a:endParaRPr lang="en-US" sz="16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10064" y="1433549"/>
            <a:ext cx="3833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FF"/>
                </a:solidFill>
              </a:rPr>
              <a:t>Transforming the Optimization Problem</a:t>
            </a:r>
            <a:endParaRPr lang="en-US" sz="16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323013" y="4917341"/>
                <a:ext cx="1716111" cy="824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mr>
                        <m:m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13" y="4917341"/>
                <a:ext cx="1716111" cy="8245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/>
      <p:bldP spid="19" grpId="0" animBg="1"/>
      <p:bldP spid="22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767215" y="2056228"/>
            <a:ext cx="4017762" cy="4547582"/>
            <a:chOff x="4767215" y="2056228"/>
            <a:chExt cx="4017762" cy="4547582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>
              <a:off x="5085863" y="4962144"/>
              <a:ext cx="2852928" cy="13533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5110247" y="4096512"/>
              <a:ext cx="3291840" cy="8656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 flipV="1">
              <a:off x="5104151" y="2316480"/>
              <a:ext cx="0" cy="26517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/>
                <p:cNvSpPr/>
                <p:nvPr/>
              </p:nvSpPr>
              <p:spPr bwMode="auto">
                <a:xfrm>
                  <a:off x="4767215" y="2056228"/>
                  <a:ext cx="336936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67215" y="2056228"/>
                  <a:ext cx="336936" cy="36543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 bwMode="auto">
                <a:xfrm>
                  <a:off x="8448041" y="4032999"/>
                  <a:ext cx="336936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448041" y="4032999"/>
                  <a:ext cx="336936" cy="36543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 bwMode="auto">
                <a:xfrm>
                  <a:off x="7864566" y="6238379"/>
                  <a:ext cx="336936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4566" y="6238379"/>
                  <a:ext cx="336936" cy="3654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 bwMode="auto">
                <a:xfrm>
                  <a:off x="5392878" y="5600056"/>
                  <a:ext cx="783740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2878" y="5600056"/>
                  <a:ext cx="783740" cy="3654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297665" y="3814833"/>
            <a:ext cx="3572015" cy="1800686"/>
            <a:chOff x="5297665" y="3814833"/>
            <a:chExt cx="3572015" cy="1800686"/>
          </a:xfrm>
        </p:grpSpPr>
        <p:sp>
          <p:nvSpPr>
            <p:cNvPr id="91" name="Freeform 90"/>
            <p:cNvSpPr/>
            <p:nvPr/>
          </p:nvSpPr>
          <p:spPr bwMode="auto">
            <a:xfrm>
              <a:off x="5297665" y="3814833"/>
              <a:ext cx="3572015" cy="1800686"/>
            </a:xfrm>
            <a:custGeom>
              <a:avLst/>
              <a:gdLst>
                <a:gd name="connsiteX0" fmla="*/ 0 w 2840736"/>
                <a:gd name="connsiteY0" fmla="*/ 0 h 3230880"/>
                <a:gd name="connsiteX1" fmla="*/ 2840736 w 2840736"/>
                <a:gd name="connsiteY1" fmla="*/ 1438656 h 3230880"/>
                <a:gd name="connsiteX2" fmla="*/ 2194560 w 2840736"/>
                <a:gd name="connsiteY2" fmla="*/ 3230880 h 3230880"/>
                <a:gd name="connsiteX3" fmla="*/ 0 w 2840736"/>
                <a:gd name="connsiteY3" fmla="*/ 0 h 3230880"/>
                <a:gd name="connsiteX0" fmla="*/ 0 w 2987040"/>
                <a:gd name="connsiteY0" fmla="*/ 573024 h 1792224"/>
                <a:gd name="connsiteX1" fmla="*/ 2987040 w 2987040"/>
                <a:gd name="connsiteY1" fmla="*/ 0 h 1792224"/>
                <a:gd name="connsiteX2" fmla="*/ 2340864 w 2987040"/>
                <a:gd name="connsiteY2" fmla="*/ 1792224 h 1792224"/>
                <a:gd name="connsiteX3" fmla="*/ 0 w 2987040"/>
                <a:gd name="connsiteY3" fmla="*/ 573024 h 1792224"/>
                <a:gd name="connsiteX0" fmla="*/ 0 w 2340864"/>
                <a:gd name="connsiteY0" fmla="*/ 1231392 h 2450592"/>
                <a:gd name="connsiteX1" fmla="*/ 1901952 w 2340864"/>
                <a:gd name="connsiteY1" fmla="*/ 0 h 2450592"/>
                <a:gd name="connsiteX2" fmla="*/ 2340864 w 2340864"/>
                <a:gd name="connsiteY2" fmla="*/ 2450592 h 2450592"/>
                <a:gd name="connsiteX3" fmla="*/ 0 w 2340864"/>
                <a:gd name="connsiteY3" fmla="*/ 1231392 h 2450592"/>
                <a:gd name="connsiteX0" fmla="*/ 0 w 1901952"/>
                <a:gd name="connsiteY0" fmla="*/ 1231392 h 1231392"/>
                <a:gd name="connsiteX1" fmla="*/ 1901952 w 1901952"/>
                <a:gd name="connsiteY1" fmla="*/ 0 h 1231392"/>
                <a:gd name="connsiteX2" fmla="*/ 1402080 w 1901952"/>
                <a:gd name="connsiteY2" fmla="*/ 1121664 h 1231392"/>
                <a:gd name="connsiteX3" fmla="*/ 0 w 1901952"/>
                <a:gd name="connsiteY3" fmla="*/ 1231392 h 1231392"/>
                <a:gd name="connsiteX0" fmla="*/ 0 w 1511808"/>
                <a:gd name="connsiteY0" fmla="*/ 1414272 h 1414272"/>
                <a:gd name="connsiteX1" fmla="*/ 1511808 w 1511808"/>
                <a:gd name="connsiteY1" fmla="*/ 0 h 1414272"/>
                <a:gd name="connsiteX2" fmla="*/ 1402080 w 1511808"/>
                <a:gd name="connsiteY2" fmla="*/ 1304544 h 1414272"/>
                <a:gd name="connsiteX3" fmla="*/ 0 w 1511808"/>
                <a:gd name="connsiteY3" fmla="*/ 1414272 h 1414272"/>
                <a:gd name="connsiteX0" fmla="*/ 0 w 1706880"/>
                <a:gd name="connsiteY0" fmla="*/ 1414272 h 1804416"/>
                <a:gd name="connsiteX1" fmla="*/ 1511808 w 1706880"/>
                <a:gd name="connsiteY1" fmla="*/ 0 h 1804416"/>
                <a:gd name="connsiteX2" fmla="*/ 1706880 w 1706880"/>
                <a:gd name="connsiteY2" fmla="*/ 1804416 h 1804416"/>
                <a:gd name="connsiteX3" fmla="*/ 0 w 1706880"/>
                <a:gd name="connsiteY3" fmla="*/ 1414272 h 1804416"/>
                <a:gd name="connsiteX0" fmla="*/ 0 w 1706880"/>
                <a:gd name="connsiteY0" fmla="*/ 1353312 h 1743456"/>
                <a:gd name="connsiteX1" fmla="*/ 1609344 w 1706880"/>
                <a:gd name="connsiteY1" fmla="*/ 0 h 1743456"/>
                <a:gd name="connsiteX2" fmla="*/ 1706880 w 1706880"/>
                <a:gd name="connsiteY2" fmla="*/ 1743456 h 1743456"/>
                <a:gd name="connsiteX3" fmla="*/ 0 w 1706880"/>
                <a:gd name="connsiteY3" fmla="*/ 1353312 h 1743456"/>
                <a:gd name="connsiteX0" fmla="*/ 0 w 1688951"/>
                <a:gd name="connsiteY0" fmla="*/ 1353312 h 2191691"/>
                <a:gd name="connsiteX1" fmla="*/ 1609344 w 1688951"/>
                <a:gd name="connsiteY1" fmla="*/ 0 h 2191691"/>
                <a:gd name="connsiteX2" fmla="*/ 1688951 w 1688951"/>
                <a:gd name="connsiteY2" fmla="*/ 2191691 h 2191691"/>
                <a:gd name="connsiteX3" fmla="*/ 0 w 1688951"/>
                <a:gd name="connsiteY3" fmla="*/ 1353312 h 2191691"/>
                <a:gd name="connsiteX0" fmla="*/ 0 w 1688951"/>
                <a:gd name="connsiteY0" fmla="*/ 1783618 h 2621997"/>
                <a:gd name="connsiteX1" fmla="*/ 300497 w 1688951"/>
                <a:gd name="connsiteY1" fmla="*/ 0 h 2621997"/>
                <a:gd name="connsiteX2" fmla="*/ 1688951 w 1688951"/>
                <a:gd name="connsiteY2" fmla="*/ 2621997 h 2621997"/>
                <a:gd name="connsiteX3" fmla="*/ 0 w 1688951"/>
                <a:gd name="connsiteY3" fmla="*/ 1783618 h 2621997"/>
                <a:gd name="connsiteX0" fmla="*/ 0 w 2556256"/>
                <a:gd name="connsiteY0" fmla="*/ 1783618 h 2621997"/>
                <a:gd name="connsiteX1" fmla="*/ 300497 w 2556256"/>
                <a:gd name="connsiteY1" fmla="*/ 0 h 2621997"/>
                <a:gd name="connsiteX2" fmla="*/ 1688951 w 2556256"/>
                <a:gd name="connsiteY2" fmla="*/ 2621997 h 2621997"/>
                <a:gd name="connsiteX3" fmla="*/ 0 w 2556256"/>
                <a:gd name="connsiteY3" fmla="*/ 1783618 h 2621997"/>
                <a:gd name="connsiteX0" fmla="*/ 231409 w 2787665"/>
                <a:gd name="connsiteY0" fmla="*/ 1839530 h 2677909"/>
                <a:gd name="connsiteX1" fmla="*/ 531906 w 2787665"/>
                <a:gd name="connsiteY1" fmla="*/ 55912 h 2677909"/>
                <a:gd name="connsiteX2" fmla="*/ 1920360 w 2787665"/>
                <a:gd name="connsiteY2" fmla="*/ 2677909 h 2677909"/>
                <a:gd name="connsiteX3" fmla="*/ 231409 w 2787665"/>
                <a:gd name="connsiteY3" fmla="*/ 1839530 h 2677909"/>
                <a:gd name="connsiteX0" fmla="*/ 231409 w 1920360"/>
                <a:gd name="connsiteY0" fmla="*/ 1839530 h 2677909"/>
                <a:gd name="connsiteX1" fmla="*/ 531906 w 1920360"/>
                <a:gd name="connsiteY1" fmla="*/ 55912 h 2677909"/>
                <a:gd name="connsiteX2" fmla="*/ 1920360 w 1920360"/>
                <a:gd name="connsiteY2" fmla="*/ 2677909 h 2677909"/>
                <a:gd name="connsiteX3" fmla="*/ 231409 w 1920360"/>
                <a:gd name="connsiteY3" fmla="*/ 1839530 h 2677909"/>
                <a:gd name="connsiteX0" fmla="*/ 0 w 1688951"/>
                <a:gd name="connsiteY0" fmla="*/ 1783618 h 2621997"/>
                <a:gd name="connsiteX1" fmla="*/ 300497 w 1688951"/>
                <a:gd name="connsiteY1" fmla="*/ 0 h 2621997"/>
                <a:gd name="connsiteX2" fmla="*/ 1688951 w 1688951"/>
                <a:gd name="connsiteY2" fmla="*/ 2621997 h 2621997"/>
                <a:gd name="connsiteX3" fmla="*/ 0 w 1688951"/>
                <a:gd name="connsiteY3" fmla="*/ 1783618 h 2621997"/>
                <a:gd name="connsiteX0" fmla="*/ 0 w 1927413"/>
                <a:gd name="connsiteY0" fmla="*/ 1783618 h 2621997"/>
                <a:gd name="connsiteX1" fmla="*/ 300497 w 1927413"/>
                <a:gd name="connsiteY1" fmla="*/ 0 h 2621997"/>
                <a:gd name="connsiteX2" fmla="*/ 1927413 w 1927413"/>
                <a:gd name="connsiteY2" fmla="*/ 431383 h 2621997"/>
                <a:gd name="connsiteX3" fmla="*/ 1688951 w 1927413"/>
                <a:gd name="connsiteY3" fmla="*/ 2621997 h 2621997"/>
                <a:gd name="connsiteX4" fmla="*/ 0 w 1927413"/>
                <a:gd name="connsiteY4" fmla="*/ 1783618 h 2621997"/>
                <a:gd name="connsiteX0" fmla="*/ 0 w 3021107"/>
                <a:gd name="connsiteY0" fmla="*/ 1783618 h 2621997"/>
                <a:gd name="connsiteX1" fmla="*/ 300497 w 3021107"/>
                <a:gd name="connsiteY1" fmla="*/ 0 h 2621997"/>
                <a:gd name="connsiteX2" fmla="*/ 1927413 w 3021107"/>
                <a:gd name="connsiteY2" fmla="*/ 431383 h 2621997"/>
                <a:gd name="connsiteX3" fmla="*/ 3021107 w 3021107"/>
                <a:gd name="connsiteY3" fmla="*/ 1005124 h 2621997"/>
                <a:gd name="connsiteX4" fmla="*/ 1688951 w 3021107"/>
                <a:gd name="connsiteY4" fmla="*/ 2621997 h 2621997"/>
                <a:gd name="connsiteX5" fmla="*/ 0 w 3021107"/>
                <a:gd name="connsiteY5" fmla="*/ 1783618 h 2621997"/>
                <a:gd name="connsiteX0" fmla="*/ 0 w 3021107"/>
                <a:gd name="connsiteY0" fmla="*/ 1783618 h 2621997"/>
                <a:gd name="connsiteX1" fmla="*/ 300497 w 3021107"/>
                <a:gd name="connsiteY1" fmla="*/ 0 h 2621997"/>
                <a:gd name="connsiteX2" fmla="*/ 1927413 w 3021107"/>
                <a:gd name="connsiteY2" fmla="*/ 431383 h 2621997"/>
                <a:gd name="connsiteX3" fmla="*/ 2859742 w 3021107"/>
                <a:gd name="connsiteY3" fmla="*/ 19006 h 2621997"/>
                <a:gd name="connsiteX4" fmla="*/ 3021107 w 3021107"/>
                <a:gd name="connsiteY4" fmla="*/ 1005124 h 2621997"/>
                <a:gd name="connsiteX5" fmla="*/ 1688951 w 3021107"/>
                <a:gd name="connsiteY5" fmla="*/ 2621997 h 2621997"/>
                <a:gd name="connsiteX6" fmla="*/ 0 w 3021107"/>
                <a:gd name="connsiteY6" fmla="*/ 1783618 h 2621997"/>
                <a:gd name="connsiteX0" fmla="*/ 0 w 3021107"/>
                <a:gd name="connsiteY0" fmla="*/ 2176988 h 3015367"/>
                <a:gd name="connsiteX1" fmla="*/ 300497 w 3021107"/>
                <a:gd name="connsiteY1" fmla="*/ 393370 h 3015367"/>
                <a:gd name="connsiteX2" fmla="*/ 1389530 w 3021107"/>
                <a:gd name="connsiteY2" fmla="*/ 0 h 3015367"/>
                <a:gd name="connsiteX3" fmla="*/ 2859742 w 3021107"/>
                <a:gd name="connsiteY3" fmla="*/ 412376 h 3015367"/>
                <a:gd name="connsiteX4" fmla="*/ 3021107 w 3021107"/>
                <a:gd name="connsiteY4" fmla="*/ 1398494 h 3015367"/>
                <a:gd name="connsiteX5" fmla="*/ 1688951 w 3021107"/>
                <a:gd name="connsiteY5" fmla="*/ 3015367 h 3015367"/>
                <a:gd name="connsiteX6" fmla="*/ 0 w 3021107"/>
                <a:gd name="connsiteY6" fmla="*/ 2176988 h 3015367"/>
                <a:gd name="connsiteX0" fmla="*/ 0 w 3021107"/>
                <a:gd name="connsiteY0" fmla="*/ 1783618 h 2621997"/>
                <a:gd name="connsiteX1" fmla="*/ 300497 w 3021107"/>
                <a:gd name="connsiteY1" fmla="*/ 0 h 2621997"/>
                <a:gd name="connsiteX2" fmla="*/ 2859742 w 3021107"/>
                <a:gd name="connsiteY2" fmla="*/ 19006 h 2621997"/>
                <a:gd name="connsiteX3" fmla="*/ 3021107 w 3021107"/>
                <a:gd name="connsiteY3" fmla="*/ 1005124 h 2621997"/>
                <a:gd name="connsiteX4" fmla="*/ 1688951 w 3021107"/>
                <a:gd name="connsiteY4" fmla="*/ 2621997 h 2621997"/>
                <a:gd name="connsiteX5" fmla="*/ 0 w 3021107"/>
                <a:gd name="connsiteY5" fmla="*/ 1783618 h 2621997"/>
                <a:gd name="connsiteX0" fmla="*/ 0 w 3021107"/>
                <a:gd name="connsiteY0" fmla="*/ 1783618 h 2621997"/>
                <a:gd name="connsiteX1" fmla="*/ 300497 w 3021107"/>
                <a:gd name="connsiteY1" fmla="*/ 0 h 2621997"/>
                <a:gd name="connsiteX2" fmla="*/ 2859742 w 3021107"/>
                <a:gd name="connsiteY2" fmla="*/ 19006 h 2621997"/>
                <a:gd name="connsiteX3" fmla="*/ 3021107 w 3021107"/>
                <a:gd name="connsiteY3" fmla="*/ 1005124 h 2621997"/>
                <a:gd name="connsiteX4" fmla="*/ 2985248 w 3021107"/>
                <a:gd name="connsiteY4" fmla="*/ 1883665 h 2621997"/>
                <a:gd name="connsiteX5" fmla="*/ 1688951 w 3021107"/>
                <a:gd name="connsiteY5" fmla="*/ 2621997 h 2621997"/>
                <a:gd name="connsiteX6" fmla="*/ 0 w 3021107"/>
                <a:gd name="connsiteY6" fmla="*/ 1783618 h 2621997"/>
                <a:gd name="connsiteX0" fmla="*/ 0 w 3021107"/>
                <a:gd name="connsiteY0" fmla="*/ 1820375 h 2621997"/>
                <a:gd name="connsiteX1" fmla="*/ 300497 w 3021107"/>
                <a:gd name="connsiteY1" fmla="*/ 0 h 2621997"/>
                <a:gd name="connsiteX2" fmla="*/ 2859742 w 3021107"/>
                <a:gd name="connsiteY2" fmla="*/ 19006 h 2621997"/>
                <a:gd name="connsiteX3" fmla="*/ 3021107 w 3021107"/>
                <a:gd name="connsiteY3" fmla="*/ 1005124 h 2621997"/>
                <a:gd name="connsiteX4" fmla="*/ 2985248 w 3021107"/>
                <a:gd name="connsiteY4" fmla="*/ 1883665 h 2621997"/>
                <a:gd name="connsiteX5" fmla="*/ 1688951 w 3021107"/>
                <a:gd name="connsiteY5" fmla="*/ 2621997 h 2621997"/>
                <a:gd name="connsiteX6" fmla="*/ 0 w 3021107"/>
                <a:gd name="connsiteY6" fmla="*/ 1820375 h 2621997"/>
                <a:gd name="connsiteX0" fmla="*/ 0 w 3021107"/>
                <a:gd name="connsiteY0" fmla="*/ 1896862 h 2621997"/>
                <a:gd name="connsiteX1" fmla="*/ 300497 w 3021107"/>
                <a:gd name="connsiteY1" fmla="*/ 0 h 2621997"/>
                <a:gd name="connsiteX2" fmla="*/ 2859742 w 3021107"/>
                <a:gd name="connsiteY2" fmla="*/ 19006 h 2621997"/>
                <a:gd name="connsiteX3" fmla="*/ 3021107 w 3021107"/>
                <a:gd name="connsiteY3" fmla="*/ 1005124 h 2621997"/>
                <a:gd name="connsiteX4" fmla="*/ 2985248 w 3021107"/>
                <a:gd name="connsiteY4" fmla="*/ 1883665 h 2621997"/>
                <a:gd name="connsiteX5" fmla="*/ 1688951 w 3021107"/>
                <a:gd name="connsiteY5" fmla="*/ 2621997 h 2621997"/>
                <a:gd name="connsiteX6" fmla="*/ 0 w 3021107"/>
                <a:gd name="connsiteY6" fmla="*/ 1896862 h 2621997"/>
                <a:gd name="connsiteX0" fmla="*/ 0 w 3021107"/>
                <a:gd name="connsiteY0" fmla="*/ 1877856 h 2602991"/>
                <a:gd name="connsiteX1" fmla="*/ 364776 w 3021107"/>
                <a:gd name="connsiteY1" fmla="*/ 567385 h 2602991"/>
                <a:gd name="connsiteX2" fmla="*/ 2859742 w 3021107"/>
                <a:gd name="connsiteY2" fmla="*/ 0 h 2602991"/>
                <a:gd name="connsiteX3" fmla="*/ 3021107 w 3021107"/>
                <a:gd name="connsiteY3" fmla="*/ 986118 h 2602991"/>
                <a:gd name="connsiteX4" fmla="*/ 2985248 w 3021107"/>
                <a:gd name="connsiteY4" fmla="*/ 1864659 h 2602991"/>
                <a:gd name="connsiteX5" fmla="*/ 1688951 w 3021107"/>
                <a:gd name="connsiteY5" fmla="*/ 2602991 h 2602991"/>
                <a:gd name="connsiteX6" fmla="*/ 0 w 3021107"/>
                <a:gd name="connsiteY6" fmla="*/ 1877856 h 2602991"/>
                <a:gd name="connsiteX0" fmla="*/ 0 w 3036671"/>
                <a:gd name="connsiteY0" fmla="*/ 1877856 h 2602991"/>
                <a:gd name="connsiteX1" fmla="*/ 364776 w 3036671"/>
                <a:gd name="connsiteY1" fmla="*/ 567385 h 2602991"/>
                <a:gd name="connsiteX2" fmla="*/ 2859742 w 3036671"/>
                <a:gd name="connsiteY2" fmla="*/ 0 h 2602991"/>
                <a:gd name="connsiteX3" fmla="*/ 3021107 w 3036671"/>
                <a:gd name="connsiteY3" fmla="*/ 986118 h 2602991"/>
                <a:gd name="connsiteX4" fmla="*/ 3036671 w 3036671"/>
                <a:gd name="connsiteY4" fmla="*/ 2285331 h 2602991"/>
                <a:gd name="connsiteX5" fmla="*/ 1688951 w 3036671"/>
                <a:gd name="connsiteY5" fmla="*/ 2602991 h 2602991"/>
                <a:gd name="connsiteX6" fmla="*/ 0 w 3036671"/>
                <a:gd name="connsiteY6" fmla="*/ 1877856 h 2602991"/>
                <a:gd name="connsiteX0" fmla="*/ 0 w 3036671"/>
                <a:gd name="connsiteY0" fmla="*/ 1877856 h 2513758"/>
                <a:gd name="connsiteX1" fmla="*/ 364776 w 3036671"/>
                <a:gd name="connsiteY1" fmla="*/ 567385 h 2513758"/>
                <a:gd name="connsiteX2" fmla="*/ 2859742 w 3036671"/>
                <a:gd name="connsiteY2" fmla="*/ 0 h 2513758"/>
                <a:gd name="connsiteX3" fmla="*/ 3021107 w 3036671"/>
                <a:gd name="connsiteY3" fmla="*/ 986118 h 2513758"/>
                <a:gd name="connsiteX4" fmla="*/ 3036671 w 3036671"/>
                <a:gd name="connsiteY4" fmla="*/ 2285331 h 2513758"/>
                <a:gd name="connsiteX5" fmla="*/ 1316133 w 3036671"/>
                <a:gd name="connsiteY5" fmla="*/ 2513758 h 2513758"/>
                <a:gd name="connsiteX6" fmla="*/ 0 w 3036671"/>
                <a:gd name="connsiteY6" fmla="*/ 1877856 h 2513758"/>
                <a:gd name="connsiteX0" fmla="*/ 0 w 3036671"/>
                <a:gd name="connsiteY0" fmla="*/ 1947853 h 2583755"/>
                <a:gd name="connsiteX1" fmla="*/ 1238968 w 3036671"/>
                <a:gd name="connsiteY1" fmla="*/ 0 h 2583755"/>
                <a:gd name="connsiteX2" fmla="*/ 2859742 w 3036671"/>
                <a:gd name="connsiteY2" fmla="*/ 69997 h 2583755"/>
                <a:gd name="connsiteX3" fmla="*/ 3021107 w 3036671"/>
                <a:gd name="connsiteY3" fmla="*/ 1056115 h 2583755"/>
                <a:gd name="connsiteX4" fmla="*/ 3036671 w 3036671"/>
                <a:gd name="connsiteY4" fmla="*/ 2355328 h 2583755"/>
                <a:gd name="connsiteX5" fmla="*/ 1316133 w 3036671"/>
                <a:gd name="connsiteY5" fmla="*/ 2583755 h 2583755"/>
                <a:gd name="connsiteX6" fmla="*/ 0 w 3036671"/>
                <a:gd name="connsiteY6" fmla="*/ 1947853 h 2583755"/>
                <a:gd name="connsiteX0" fmla="*/ 0 w 3643944"/>
                <a:gd name="connsiteY0" fmla="*/ 1947853 h 2583755"/>
                <a:gd name="connsiteX1" fmla="*/ 1238968 w 3643944"/>
                <a:gd name="connsiteY1" fmla="*/ 0 h 2583755"/>
                <a:gd name="connsiteX2" fmla="*/ 3643944 w 3643944"/>
                <a:gd name="connsiteY2" fmla="*/ 822107 h 2583755"/>
                <a:gd name="connsiteX3" fmla="*/ 3021107 w 3643944"/>
                <a:gd name="connsiteY3" fmla="*/ 1056115 h 2583755"/>
                <a:gd name="connsiteX4" fmla="*/ 3036671 w 3643944"/>
                <a:gd name="connsiteY4" fmla="*/ 2355328 h 2583755"/>
                <a:gd name="connsiteX5" fmla="*/ 1316133 w 3643944"/>
                <a:gd name="connsiteY5" fmla="*/ 2583755 h 2583755"/>
                <a:gd name="connsiteX6" fmla="*/ 0 w 3643944"/>
                <a:gd name="connsiteY6" fmla="*/ 1947853 h 2583755"/>
                <a:gd name="connsiteX0" fmla="*/ 0 w 3643944"/>
                <a:gd name="connsiteY0" fmla="*/ 1947853 h 2583755"/>
                <a:gd name="connsiteX1" fmla="*/ 1238968 w 3643944"/>
                <a:gd name="connsiteY1" fmla="*/ 0 h 2583755"/>
                <a:gd name="connsiteX2" fmla="*/ 3643944 w 3643944"/>
                <a:gd name="connsiteY2" fmla="*/ 822107 h 2583755"/>
                <a:gd name="connsiteX3" fmla="*/ 3021107 w 3643944"/>
                <a:gd name="connsiteY3" fmla="*/ 1056115 h 2583755"/>
                <a:gd name="connsiteX4" fmla="*/ 1316133 w 3643944"/>
                <a:gd name="connsiteY4" fmla="*/ 2583755 h 2583755"/>
                <a:gd name="connsiteX5" fmla="*/ 0 w 3643944"/>
                <a:gd name="connsiteY5" fmla="*/ 1947853 h 2583755"/>
                <a:gd name="connsiteX0" fmla="*/ 0 w 3643944"/>
                <a:gd name="connsiteY0" fmla="*/ 1947853 h 1947853"/>
                <a:gd name="connsiteX1" fmla="*/ 1238968 w 3643944"/>
                <a:gd name="connsiteY1" fmla="*/ 0 h 1947853"/>
                <a:gd name="connsiteX2" fmla="*/ 3643944 w 3643944"/>
                <a:gd name="connsiteY2" fmla="*/ 822107 h 1947853"/>
                <a:gd name="connsiteX3" fmla="*/ 3021107 w 3643944"/>
                <a:gd name="connsiteY3" fmla="*/ 1056115 h 1947853"/>
                <a:gd name="connsiteX4" fmla="*/ 0 w 3643944"/>
                <a:gd name="connsiteY4" fmla="*/ 1947853 h 1947853"/>
                <a:gd name="connsiteX0" fmla="*/ 0 w 3643944"/>
                <a:gd name="connsiteY0" fmla="*/ 1947853 h 1947853"/>
                <a:gd name="connsiteX1" fmla="*/ 1238968 w 3643944"/>
                <a:gd name="connsiteY1" fmla="*/ 0 h 1947853"/>
                <a:gd name="connsiteX2" fmla="*/ 3643944 w 3643944"/>
                <a:gd name="connsiteY2" fmla="*/ 822107 h 1947853"/>
                <a:gd name="connsiteX3" fmla="*/ 3188232 w 3643944"/>
                <a:gd name="connsiteY3" fmla="*/ 1629758 h 1947853"/>
                <a:gd name="connsiteX4" fmla="*/ 0 w 3643944"/>
                <a:gd name="connsiteY4" fmla="*/ 1947853 h 1947853"/>
                <a:gd name="connsiteX0" fmla="*/ 0 w 3656800"/>
                <a:gd name="connsiteY0" fmla="*/ 800566 h 1629758"/>
                <a:gd name="connsiteX1" fmla="*/ 1251824 w 3656800"/>
                <a:gd name="connsiteY1" fmla="*/ 0 h 1629758"/>
                <a:gd name="connsiteX2" fmla="*/ 3656800 w 3656800"/>
                <a:gd name="connsiteY2" fmla="*/ 822107 h 1629758"/>
                <a:gd name="connsiteX3" fmla="*/ 3201088 w 3656800"/>
                <a:gd name="connsiteY3" fmla="*/ 1629758 h 1629758"/>
                <a:gd name="connsiteX4" fmla="*/ 0 w 3656800"/>
                <a:gd name="connsiteY4" fmla="*/ 800566 h 1629758"/>
                <a:gd name="connsiteX0" fmla="*/ 0 w 3656800"/>
                <a:gd name="connsiteY0" fmla="*/ 800566 h 2024934"/>
                <a:gd name="connsiteX1" fmla="*/ 1251824 w 3656800"/>
                <a:gd name="connsiteY1" fmla="*/ 0 h 2024934"/>
                <a:gd name="connsiteX2" fmla="*/ 3656800 w 3656800"/>
                <a:gd name="connsiteY2" fmla="*/ 822107 h 2024934"/>
                <a:gd name="connsiteX3" fmla="*/ 2262616 w 3656800"/>
                <a:gd name="connsiteY3" fmla="*/ 2024934 h 2024934"/>
                <a:gd name="connsiteX4" fmla="*/ 0 w 3656800"/>
                <a:gd name="connsiteY4" fmla="*/ 800566 h 2024934"/>
                <a:gd name="connsiteX0" fmla="*/ 0 w 3232560"/>
                <a:gd name="connsiteY0" fmla="*/ 800566 h 2024934"/>
                <a:gd name="connsiteX1" fmla="*/ 1251824 w 3232560"/>
                <a:gd name="connsiteY1" fmla="*/ 0 h 2024934"/>
                <a:gd name="connsiteX2" fmla="*/ 3232560 w 3232560"/>
                <a:gd name="connsiteY2" fmla="*/ 1383003 h 2024934"/>
                <a:gd name="connsiteX3" fmla="*/ 2262616 w 3232560"/>
                <a:gd name="connsiteY3" fmla="*/ 2024934 h 2024934"/>
                <a:gd name="connsiteX4" fmla="*/ 0 w 3232560"/>
                <a:gd name="connsiteY4" fmla="*/ 800566 h 2024934"/>
                <a:gd name="connsiteX0" fmla="*/ 0 w 3232560"/>
                <a:gd name="connsiteY0" fmla="*/ 928043 h 2152411"/>
                <a:gd name="connsiteX1" fmla="*/ 1843189 w 3232560"/>
                <a:gd name="connsiteY1" fmla="*/ 0 h 2152411"/>
                <a:gd name="connsiteX2" fmla="*/ 3232560 w 3232560"/>
                <a:gd name="connsiteY2" fmla="*/ 1510480 h 2152411"/>
                <a:gd name="connsiteX3" fmla="*/ 2262616 w 3232560"/>
                <a:gd name="connsiteY3" fmla="*/ 2152411 h 2152411"/>
                <a:gd name="connsiteX4" fmla="*/ 0 w 3232560"/>
                <a:gd name="connsiteY4" fmla="*/ 928043 h 2152411"/>
                <a:gd name="connsiteX0" fmla="*/ 0 w 3348262"/>
                <a:gd name="connsiteY0" fmla="*/ 928043 h 2152411"/>
                <a:gd name="connsiteX1" fmla="*/ 1843189 w 3348262"/>
                <a:gd name="connsiteY1" fmla="*/ 0 h 2152411"/>
                <a:gd name="connsiteX2" fmla="*/ 3348262 w 3348262"/>
                <a:gd name="connsiteY2" fmla="*/ 1268276 h 2152411"/>
                <a:gd name="connsiteX3" fmla="*/ 2262616 w 3348262"/>
                <a:gd name="connsiteY3" fmla="*/ 2152411 h 2152411"/>
                <a:gd name="connsiteX4" fmla="*/ 0 w 3348262"/>
                <a:gd name="connsiteY4" fmla="*/ 928043 h 2152411"/>
                <a:gd name="connsiteX0" fmla="*/ 0 w 3348262"/>
                <a:gd name="connsiteY0" fmla="*/ 634847 h 1859215"/>
                <a:gd name="connsiteX1" fmla="*/ 1290391 w 3348262"/>
                <a:gd name="connsiteY1" fmla="*/ 0 h 1859215"/>
                <a:gd name="connsiteX2" fmla="*/ 3348262 w 3348262"/>
                <a:gd name="connsiteY2" fmla="*/ 975080 h 1859215"/>
                <a:gd name="connsiteX3" fmla="*/ 2262616 w 3348262"/>
                <a:gd name="connsiteY3" fmla="*/ 1859215 h 1859215"/>
                <a:gd name="connsiteX4" fmla="*/ 0 w 3348262"/>
                <a:gd name="connsiteY4" fmla="*/ 634847 h 1859215"/>
                <a:gd name="connsiteX0" fmla="*/ 0 w 3348262"/>
                <a:gd name="connsiteY0" fmla="*/ 443632 h 1668000"/>
                <a:gd name="connsiteX1" fmla="*/ 1110410 w 3348262"/>
                <a:gd name="connsiteY1" fmla="*/ 0 h 1668000"/>
                <a:gd name="connsiteX2" fmla="*/ 3348262 w 3348262"/>
                <a:gd name="connsiteY2" fmla="*/ 783865 h 1668000"/>
                <a:gd name="connsiteX3" fmla="*/ 2262616 w 3348262"/>
                <a:gd name="connsiteY3" fmla="*/ 1668000 h 1668000"/>
                <a:gd name="connsiteX4" fmla="*/ 0 w 3348262"/>
                <a:gd name="connsiteY4" fmla="*/ 443632 h 1668000"/>
                <a:gd name="connsiteX0" fmla="*/ 0 w 3785359"/>
                <a:gd name="connsiteY0" fmla="*/ 405389 h 1668000"/>
                <a:gd name="connsiteX1" fmla="*/ 1547507 w 3785359"/>
                <a:gd name="connsiteY1" fmla="*/ 0 h 1668000"/>
                <a:gd name="connsiteX2" fmla="*/ 3785359 w 3785359"/>
                <a:gd name="connsiteY2" fmla="*/ 783865 h 1668000"/>
                <a:gd name="connsiteX3" fmla="*/ 2699713 w 3785359"/>
                <a:gd name="connsiteY3" fmla="*/ 1668000 h 1668000"/>
                <a:gd name="connsiteX4" fmla="*/ 0 w 3785359"/>
                <a:gd name="connsiteY4" fmla="*/ 405389 h 1668000"/>
                <a:gd name="connsiteX0" fmla="*/ 0 w 3785359"/>
                <a:gd name="connsiteY0" fmla="*/ 405389 h 1757233"/>
                <a:gd name="connsiteX1" fmla="*/ 1547507 w 3785359"/>
                <a:gd name="connsiteY1" fmla="*/ 0 h 1757233"/>
                <a:gd name="connsiteX2" fmla="*/ 3785359 w 3785359"/>
                <a:gd name="connsiteY2" fmla="*/ 783865 h 1757233"/>
                <a:gd name="connsiteX3" fmla="*/ 2326896 w 3785359"/>
                <a:gd name="connsiteY3" fmla="*/ 1757233 h 1757233"/>
                <a:gd name="connsiteX4" fmla="*/ 0 w 3785359"/>
                <a:gd name="connsiteY4" fmla="*/ 405389 h 1757233"/>
                <a:gd name="connsiteX0" fmla="*/ 0 w 3515388"/>
                <a:gd name="connsiteY0" fmla="*/ 405389 h 1757233"/>
                <a:gd name="connsiteX1" fmla="*/ 1547507 w 3515388"/>
                <a:gd name="connsiteY1" fmla="*/ 0 h 1757233"/>
                <a:gd name="connsiteX2" fmla="*/ 3515388 w 3515388"/>
                <a:gd name="connsiteY2" fmla="*/ 924089 h 1757233"/>
                <a:gd name="connsiteX3" fmla="*/ 2326896 w 3515388"/>
                <a:gd name="connsiteY3" fmla="*/ 1757233 h 1757233"/>
                <a:gd name="connsiteX4" fmla="*/ 0 w 3515388"/>
                <a:gd name="connsiteY4" fmla="*/ 405389 h 1757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5388" h="1757233">
                  <a:moveTo>
                    <a:pt x="0" y="405389"/>
                  </a:moveTo>
                  <a:lnTo>
                    <a:pt x="1547507" y="0"/>
                  </a:lnTo>
                  <a:lnTo>
                    <a:pt x="3515388" y="924089"/>
                  </a:lnTo>
                  <a:lnTo>
                    <a:pt x="2326896" y="1757233"/>
                  </a:lnTo>
                  <a:lnTo>
                    <a:pt x="0" y="405389"/>
                  </a:lnTo>
                  <a:close/>
                </a:path>
              </a:pathLst>
            </a:custGeom>
            <a:solidFill>
              <a:srgbClr val="FFFF00">
                <a:alpha val="54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 bwMode="auto">
                <a:xfrm>
                  <a:off x="5657204" y="4013036"/>
                  <a:ext cx="1116242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57204" y="4013036"/>
                  <a:ext cx="1116242" cy="3654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58576" y="2116517"/>
            <a:ext cx="3946126" cy="4530608"/>
            <a:chOff x="58576" y="2116517"/>
            <a:chExt cx="3946126" cy="4530608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438912" y="4962144"/>
              <a:ext cx="2852928" cy="13533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463296" y="4096512"/>
              <a:ext cx="3291840" cy="86563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 flipV="1">
              <a:off x="457200" y="2316480"/>
              <a:ext cx="0" cy="26517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 bwMode="auto">
                <a:xfrm>
                  <a:off x="58576" y="2116517"/>
                  <a:ext cx="336936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576" y="2116517"/>
                  <a:ext cx="336936" cy="3654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/>
                <p:cNvSpPr/>
                <p:nvPr/>
              </p:nvSpPr>
              <p:spPr bwMode="auto">
                <a:xfrm>
                  <a:off x="3667766" y="3944540"/>
                  <a:ext cx="336936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67766" y="3944540"/>
                  <a:ext cx="336936" cy="3654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 bwMode="auto">
                <a:xfrm>
                  <a:off x="3148127" y="6281694"/>
                  <a:ext cx="336936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8127" y="6281694"/>
                  <a:ext cx="336936" cy="36543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 bwMode="auto">
                <a:xfrm>
                  <a:off x="650345" y="5554663"/>
                  <a:ext cx="783740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345" y="5554663"/>
                  <a:ext cx="783740" cy="3654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574766" y="3714077"/>
            <a:ext cx="3237243" cy="1726897"/>
            <a:chOff x="574766" y="3714077"/>
            <a:chExt cx="3237243" cy="1726897"/>
          </a:xfrm>
        </p:grpSpPr>
        <p:sp>
          <p:nvSpPr>
            <p:cNvPr id="28" name="Freeform 27"/>
            <p:cNvSpPr/>
            <p:nvPr/>
          </p:nvSpPr>
          <p:spPr bwMode="auto">
            <a:xfrm>
              <a:off x="574766" y="3714077"/>
              <a:ext cx="3237243" cy="1726897"/>
            </a:xfrm>
            <a:custGeom>
              <a:avLst/>
              <a:gdLst>
                <a:gd name="connsiteX0" fmla="*/ 0 w 2840736"/>
                <a:gd name="connsiteY0" fmla="*/ 0 h 3230880"/>
                <a:gd name="connsiteX1" fmla="*/ 2840736 w 2840736"/>
                <a:gd name="connsiteY1" fmla="*/ 1438656 h 3230880"/>
                <a:gd name="connsiteX2" fmla="*/ 2194560 w 2840736"/>
                <a:gd name="connsiteY2" fmla="*/ 3230880 h 3230880"/>
                <a:gd name="connsiteX3" fmla="*/ 0 w 2840736"/>
                <a:gd name="connsiteY3" fmla="*/ 0 h 3230880"/>
                <a:gd name="connsiteX0" fmla="*/ 0 w 2987040"/>
                <a:gd name="connsiteY0" fmla="*/ 573024 h 1792224"/>
                <a:gd name="connsiteX1" fmla="*/ 2987040 w 2987040"/>
                <a:gd name="connsiteY1" fmla="*/ 0 h 1792224"/>
                <a:gd name="connsiteX2" fmla="*/ 2340864 w 2987040"/>
                <a:gd name="connsiteY2" fmla="*/ 1792224 h 1792224"/>
                <a:gd name="connsiteX3" fmla="*/ 0 w 2987040"/>
                <a:gd name="connsiteY3" fmla="*/ 573024 h 1792224"/>
                <a:gd name="connsiteX0" fmla="*/ 0 w 2340864"/>
                <a:gd name="connsiteY0" fmla="*/ 1231392 h 2450592"/>
                <a:gd name="connsiteX1" fmla="*/ 1901952 w 2340864"/>
                <a:gd name="connsiteY1" fmla="*/ 0 h 2450592"/>
                <a:gd name="connsiteX2" fmla="*/ 2340864 w 2340864"/>
                <a:gd name="connsiteY2" fmla="*/ 2450592 h 2450592"/>
                <a:gd name="connsiteX3" fmla="*/ 0 w 2340864"/>
                <a:gd name="connsiteY3" fmla="*/ 1231392 h 2450592"/>
                <a:gd name="connsiteX0" fmla="*/ 0 w 1901952"/>
                <a:gd name="connsiteY0" fmla="*/ 1231392 h 1231392"/>
                <a:gd name="connsiteX1" fmla="*/ 1901952 w 1901952"/>
                <a:gd name="connsiteY1" fmla="*/ 0 h 1231392"/>
                <a:gd name="connsiteX2" fmla="*/ 1402080 w 1901952"/>
                <a:gd name="connsiteY2" fmla="*/ 1121664 h 1231392"/>
                <a:gd name="connsiteX3" fmla="*/ 0 w 1901952"/>
                <a:gd name="connsiteY3" fmla="*/ 1231392 h 1231392"/>
                <a:gd name="connsiteX0" fmla="*/ 0 w 1511808"/>
                <a:gd name="connsiteY0" fmla="*/ 1414272 h 1414272"/>
                <a:gd name="connsiteX1" fmla="*/ 1511808 w 1511808"/>
                <a:gd name="connsiteY1" fmla="*/ 0 h 1414272"/>
                <a:gd name="connsiteX2" fmla="*/ 1402080 w 1511808"/>
                <a:gd name="connsiteY2" fmla="*/ 1304544 h 1414272"/>
                <a:gd name="connsiteX3" fmla="*/ 0 w 1511808"/>
                <a:gd name="connsiteY3" fmla="*/ 1414272 h 1414272"/>
                <a:gd name="connsiteX0" fmla="*/ 0 w 1706880"/>
                <a:gd name="connsiteY0" fmla="*/ 1414272 h 1804416"/>
                <a:gd name="connsiteX1" fmla="*/ 1511808 w 1706880"/>
                <a:gd name="connsiteY1" fmla="*/ 0 h 1804416"/>
                <a:gd name="connsiteX2" fmla="*/ 1706880 w 1706880"/>
                <a:gd name="connsiteY2" fmla="*/ 1804416 h 1804416"/>
                <a:gd name="connsiteX3" fmla="*/ 0 w 1706880"/>
                <a:gd name="connsiteY3" fmla="*/ 1414272 h 1804416"/>
                <a:gd name="connsiteX0" fmla="*/ 0 w 1706880"/>
                <a:gd name="connsiteY0" fmla="*/ 1353312 h 1743456"/>
                <a:gd name="connsiteX1" fmla="*/ 1609344 w 1706880"/>
                <a:gd name="connsiteY1" fmla="*/ 0 h 1743456"/>
                <a:gd name="connsiteX2" fmla="*/ 1706880 w 1706880"/>
                <a:gd name="connsiteY2" fmla="*/ 1743456 h 1743456"/>
                <a:gd name="connsiteX3" fmla="*/ 0 w 1706880"/>
                <a:gd name="connsiteY3" fmla="*/ 1353312 h 1743456"/>
                <a:gd name="connsiteX0" fmla="*/ 0 w 1688951"/>
                <a:gd name="connsiteY0" fmla="*/ 1353312 h 2191691"/>
                <a:gd name="connsiteX1" fmla="*/ 1609344 w 1688951"/>
                <a:gd name="connsiteY1" fmla="*/ 0 h 2191691"/>
                <a:gd name="connsiteX2" fmla="*/ 1688951 w 1688951"/>
                <a:gd name="connsiteY2" fmla="*/ 2191691 h 2191691"/>
                <a:gd name="connsiteX3" fmla="*/ 0 w 1688951"/>
                <a:gd name="connsiteY3" fmla="*/ 1353312 h 2191691"/>
                <a:gd name="connsiteX0" fmla="*/ 0 w 1688951"/>
                <a:gd name="connsiteY0" fmla="*/ 1783618 h 2621997"/>
                <a:gd name="connsiteX1" fmla="*/ 300497 w 1688951"/>
                <a:gd name="connsiteY1" fmla="*/ 0 h 2621997"/>
                <a:gd name="connsiteX2" fmla="*/ 1688951 w 1688951"/>
                <a:gd name="connsiteY2" fmla="*/ 2621997 h 2621997"/>
                <a:gd name="connsiteX3" fmla="*/ 0 w 1688951"/>
                <a:gd name="connsiteY3" fmla="*/ 1783618 h 2621997"/>
                <a:gd name="connsiteX0" fmla="*/ 0 w 2556256"/>
                <a:gd name="connsiteY0" fmla="*/ 1783618 h 2621997"/>
                <a:gd name="connsiteX1" fmla="*/ 300497 w 2556256"/>
                <a:gd name="connsiteY1" fmla="*/ 0 h 2621997"/>
                <a:gd name="connsiteX2" fmla="*/ 1688951 w 2556256"/>
                <a:gd name="connsiteY2" fmla="*/ 2621997 h 2621997"/>
                <a:gd name="connsiteX3" fmla="*/ 0 w 2556256"/>
                <a:gd name="connsiteY3" fmla="*/ 1783618 h 2621997"/>
                <a:gd name="connsiteX0" fmla="*/ 231409 w 2787665"/>
                <a:gd name="connsiteY0" fmla="*/ 1839530 h 2677909"/>
                <a:gd name="connsiteX1" fmla="*/ 531906 w 2787665"/>
                <a:gd name="connsiteY1" fmla="*/ 55912 h 2677909"/>
                <a:gd name="connsiteX2" fmla="*/ 1920360 w 2787665"/>
                <a:gd name="connsiteY2" fmla="*/ 2677909 h 2677909"/>
                <a:gd name="connsiteX3" fmla="*/ 231409 w 2787665"/>
                <a:gd name="connsiteY3" fmla="*/ 1839530 h 2677909"/>
                <a:gd name="connsiteX0" fmla="*/ 231409 w 1920360"/>
                <a:gd name="connsiteY0" fmla="*/ 1839530 h 2677909"/>
                <a:gd name="connsiteX1" fmla="*/ 531906 w 1920360"/>
                <a:gd name="connsiteY1" fmla="*/ 55912 h 2677909"/>
                <a:gd name="connsiteX2" fmla="*/ 1920360 w 1920360"/>
                <a:gd name="connsiteY2" fmla="*/ 2677909 h 2677909"/>
                <a:gd name="connsiteX3" fmla="*/ 231409 w 1920360"/>
                <a:gd name="connsiteY3" fmla="*/ 1839530 h 2677909"/>
                <a:gd name="connsiteX0" fmla="*/ 0 w 1688951"/>
                <a:gd name="connsiteY0" fmla="*/ 1783618 h 2621997"/>
                <a:gd name="connsiteX1" fmla="*/ 300497 w 1688951"/>
                <a:gd name="connsiteY1" fmla="*/ 0 h 2621997"/>
                <a:gd name="connsiteX2" fmla="*/ 1688951 w 1688951"/>
                <a:gd name="connsiteY2" fmla="*/ 2621997 h 2621997"/>
                <a:gd name="connsiteX3" fmla="*/ 0 w 1688951"/>
                <a:gd name="connsiteY3" fmla="*/ 1783618 h 2621997"/>
                <a:gd name="connsiteX0" fmla="*/ 0 w 1927413"/>
                <a:gd name="connsiteY0" fmla="*/ 1783618 h 2621997"/>
                <a:gd name="connsiteX1" fmla="*/ 300497 w 1927413"/>
                <a:gd name="connsiteY1" fmla="*/ 0 h 2621997"/>
                <a:gd name="connsiteX2" fmla="*/ 1927413 w 1927413"/>
                <a:gd name="connsiteY2" fmla="*/ 431383 h 2621997"/>
                <a:gd name="connsiteX3" fmla="*/ 1688951 w 1927413"/>
                <a:gd name="connsiteY3" fmla="*/ 2621997 h 2621997"/>
                <a:gd name="connsiteX4" fmla="*/ 0 w 1927413"/>
                <a:gd name="connsiteY4" fmla="*/ 1783618 h 2621997"/>
                <a:gd name="connsiteX0" fmla="*/ 0 w 3021107"/>
                <a:gd name="connsiteY0" fmla="*/ 1783618 h 2621997"/>
                <a:gd name="connsiteX1" fmla="*/ 300497 w 3021107"/>
                <a:gd name="connsiteY1" fmla="*/ 0 h 2621997"/>
                <a:gd name="connsiteX2" fmla="*/ 1927413 w 3021107"/>
                <a:gd name="connsiteY2" fmla="*/ 431383 h 2621997"/>
                <a:gd name="connsiteX3" fmla="*/ 3021107 w 3021107"/>
                <a:gd name="connsiteY3" fmla="*/ 1005124 h 2621997"/>
                <a:gd name="connsiteX4" fmla="*/ 1688951 w 3021107"/>
                <a:gd name="connsiteY4" fmla="*/ 2621997 h 2621997"/>
                <a:gd name="connsiteX5" fmla="*/ 0 w 3021107"/>
                <a:gd name="connsiteY5" fmla="*/ 1783618 h 2621997"/>
                <a:gd name="connsiteX0" fmla="*/ 0 w 3021107"/>
                <a:gd name="connsiteY0" fmla="*/ 1783618 h 2621997"/>
                <a:gd name="connsiteX1" fmla="*/ 300497 w 3021107"/>
                <a:gd name="connsiteY1" fmla="*/ 0 h 2621997"/>
                <a:gd name="connsiteX2" fmla="*/ 1927413 w 3021107"/>
                <a:gd name="connsiteY2" fmla="*/ 431383 h 2621997"/>
                <a:gd name="connsiteX3" fmla="*/ 2859742 w 3021107"/>
                <a:gd name="connsiteY3" fmla="*/ 19006 h 2621997"/>
                <a:gd name="connsiteX4" fmla="*/ 3021107 w 3021107"/>
                <a:gd name="connsiteY4" fmla="*/ 1005124 h 2621997"/>
                <a:gd name="connsiteX5" fmla="*/ 1688951 w 3021107"/>
                <a:gd name="connsiteY5" fmla="*/ 2621997 h 2621997"/>
                <a:gd name="connsiteX6" fmla="*/ 0 w 3021107"/>
                <a:gd name="connsiteY6" fmla="*/ 1783618 h 2621997"/>
                <a:gd name="connsiteX0" fmla="*/ 0 w 3021107"/>
                <a:gd name="connsiteY0" fmla="*/ 2176988 h 3015367"/>
                <a:gd name="connsiteX1" fmla="*/ 300497 w 3021107"/>
                <a:gd name="connsiteY1" fmla="*/ 393370 h 3015367"/>
                <a:gd name="connsiteX2" fmla="*/ 1389530 w 3021107"/>
                <a:gd name="connsiteY2" fmla="*/ 0 h 3015367"/>
                <a:gd name="connsiteX3" fmla="*/ 2859742 w 3021107"/>
                <a:gd name="connsiteY3" fmla="*/ 412376 h 3015367"/>
                <a:gd name="connsiteX4" fmla="*/ 3021107 w 3021107"/>
                <a:gd name="connsiteY4" fmla="*/ 1398494 h 3015367"/>
                <a:gd name="connsiteX5" fmla="*/ 1688951 w 3021107"/>
                <a:gd name="connsiteY5" fmla="*/ 3015367 h 3015367"/>
                <a:gd name="connsiteX6" fmla="*/ 0 w 3021107"/>
                <a:gd name="connsiteY6" fmla="*/ 2176988 h 3015367"/>
                <a:gd name="connsiteX0" fmla="*/ 0 w 3021107"/>
                <a:gd name="connsiteY0" fmla="*/ 1783618 h 2621997"/>
                <a:gd name="connsiteX1" fmla="*/ 300497 w 3021107"/>
                <a:gd name="connsiteY1" fmla="*/ 0 h 2621997"/>
                <a:gd name="connsiteX2" fmla="*/ 2859742 w 3021107"/>
                <a:gd name="connsiteY2" fmla="*/ 19006 h 2621997"/>
                <a:gd name="connsiteX3" fmla="*/ 3021107 w 3021107"/>
                <a:gd name="connsiteY3" fmla="*/ 1005124 h 2621997"/>
                <a:gd name="connsiteX4" fmla="*/ 1688951 w 3021107"/>
                <a:gd name="connsiteY4" fmla="*/ 2621997 h 2621997"/>
                <a:gd name="connsiteX5" fmla="*/ 0 w 3021107"/>
                <a:gd name="connsiteY5" fmla="*/ 1783618 h 2621997"/>
                <a:gd name="connsiteX0" fmla="*/ 0 w 3021107"/>
                <a:gd name="connsiteY0" fmla="*/ 1783618 h 2621997"/>
                <a:gd name="connsiteX1" fmla="*/ 300497 w 3021107"/>
                <a:gd name="connsiteY1" fmla="*/ 0 h 2621997"/>
                <a:gd name="connsiteX2" fmla="*/ 2859742 w 3021107"/>
                <a:gd name="connsiteY2" fmla="*/ 19006 h 2621997"/>
                <a:gd name="connsiteX3" fmla="*/ 3021107 w 3021107"/>
                <a:gd name="connsiteY3" fmla="*/ 1005124 h 2621997"/>
                <a:gd name="connsiteX4" fmla="*/ 2985248 w 3021107"/>
                <a:gd name="connsiteY4" fmla="*/ 1883665 h 2621997"/>
                <a:gd name="connsiteX5" fmla="*/ 1688951 w 3021107"/>
                <a:gd name="connsiteY5" fmla="*/ 2621997 h 2621997"/>
                <a:gd name="connsiteX6" fmla="*/ 0 w 3021107"/>
                <a:gd name="connsiteY6" fmla="*/ 1783618 h 2621997"/>
                <a:gd name="connsiteX0" fmla="*/ 0 w 3021107"/>
                <a:gd name="connsiteY0" fmla="*/ 1820375 h 2621997"/>
                <a:gd name="connsiteX1" fmla="*/ 300497 w 3021107"/>
                <a:gd name="connsiteY1" fmla="*/ 0 h 2621997"/>
                <a:gd name="connsiteX2" fmla="*/ 2859742 w 3021107"/>
                <a:gd name="connsiteY2" fmla="*/ 19006 h 2621997"/>
                <a:gd name="connsiteX3" fmla="*/ 3021107 w 3021107"/>
                <a:gd name="connsiteY3" fmla="*/ 1005124 h 2621997"/>
                <a:gd name="connsiteX4" fmla="*/ 2985248 w 3021107"/>
                <a:gd name="connsiteY4" fmla="*/ 1883665 h 2621997"/>
                <a:gd name="connsiteX5" fmla="*/ 1688951 w 3021107"/>
                <a:gd name="connsiteY5" fmla="*/ 2621997 h 2621997"/>
                <a:gd name="connsiteX6" fmla="*/ 0 w 3021107"/>
                <a:gd name="connsiteY6" fmla="*/ 1820375 h 2621997"/>
                <a:gd name="connsiteX0" fmla="*/ 0 w 2985249"/>
                <a:gd name="connsiteY0" fmla="*/ 1820375 h 2621997"/>
                <a:gd name="connsiteX1" fmla="*/ 300497 w 2985249"/>
                <a:gd name="connsiteY1" fmla="*/ 0 h 2621997"/>
                <a:gd name="connsiteX2" fmla="*/ 2859742 w 2985249"/>
                <a:gd name="connsiteY2" fmla="*/ 19006 h 2621997"/>
                <a:gd name="connsiteX3" fmla="*/ 2985248 w 2985249"/>
                <a:gd name="connsiteY3" fmla="*/ 1883665 h 2621997"/>
                <a:gd name="connsiteX4" fmla="*/ 1688951 w 2985249"/>
                <a:gd name="connsiteY4" fmla="*/ 2621997 h 2621997"/>
                <a:gd name="connsiteX5" fmla="*/ 0 w 2985249"/>
                <a:gd name="connsiteY5" fmla="*/ 1820375 h 2621997"/>
                <a:gd name="connsiteX0" fmla="*/ 0 w 3643339"/>
                <a:gd name="connsiteY0" fmla="*/ 1820375 h 2621997"/>
                <a:gd name="connsiteX1" fmla="*/ 300497 w 3643339"/>
                <a:gd name="connsiteY1" fmla="*/ 0 h 2621997"/>
                <a:gd name="connsiteX2" fmla="*/ 2859742 w 3643339"/>
                <a:gd name="connsiteY2" fmla="*/ 19006 h 2621997"/>
                <a:gd name="connsiteX3" fmla="*/ 3643339 w 3643339"/>
                <a:gd name="connsiteY3" fmla="*/ 1704212 h 2621997"/>
                <a:gd name="connsiteX4" fmla="*/ 1688951 w 3643339"/>
                <a:gd name="connsiteY4" fmla="*/ 2621997 h 2621997"/>
                <a:gd name="connsiteX5" fmla="*/ 0 w 3643339"/>
                <a:gd name="connsiteY5" fmla="*/ 1820375 h 2621997"/>
                <a:gd name="connsiteX0" fmla="*/ 0 w 3643339"/>
                <a:gd name="connsiteY0" fmla="*/ 1820375 h 1820375"/>
                <a:gd name="connsiteX1" fmla="*/ 300497 w 3643339"/>
                <a:gd name="connsiteY1" fmla="*/ 0 h 1820375"/>
                <a:gd name="connsiteX2" fmla="*/ 2859742 w 3643339"/>
                <a:gd name="connsiteY2" fmla="*/ 19006 h 1820375"/>
                <a:gd name="connsiteX3" fmla="*/ 3643339 w 3643339"/>
                <a:gd name="connsiteY3" fmla="*/ 1704212 h 1820375"/>
                <a:gd name="connsiteX4" fmla="*/ 0 w 3643339"/>
                <a:gd name="connsiteY4" fmla="*/ 1820375 h 1820375"/>
                <a:gd name="connsiteX0" fmla="*/ 0 w 3495269"/>
                <a:gd name="connsiteY0" fmla="*/ 1053622 h 1704212"/>
                <a:gd name="connsiteX1" fmla="*/ 152427 w 3495269"/>
                <a:gd name="connsiteY1" fmla="*/ 0 h 1704212"/>
                <a:gd name="connsiteX2" fmla="*/ 2711672 w 3495269"/>
                <a:gd name="connsiteY2" fmla="*/ 19006 h 1704212"/>
                <a:gd name="connsiteX3" fmla="*/ 3495269 w 3495269"/>
                <a:gd name="connsiteY3" fmla="*/ 1704212 h 1704212"/>
                <a:gd name="connsiteX4" fmla="*/ 0 w 3495269"/>
                <a:gd name="connsiteY4" fmla="*/ 1053622 h 1704212"/>
                <a:gd name="connsiteX0" fmla="*/ 0 w 3495269"/>
                <a:gd name="connsiteY0" fmla="*/ 1249388 h 1899978"/>
                <a:gd name="connsiteX1" fmla="*/ 892781 w 3495269"/>
                <a:gd name="connsiteY1" fmla="*/ 0 h 1899978"/>
                <a:gd name="connsiteX2" fmla="*/ 2711672 w 3495269"/>
                <a:gd name="connsiteY2" fmla="*/ 214772 h 1899978"/>
                <a:gd name="connsiteX3" fmla="*/ 3495269 w 3495269"/>
                <a:gd name="connsiteY3" fmla="*/ 1899978 h 1899978"/>
                <a:gd name="connsiteX4" fmla="*/ 0 w 3495269"/>
                <a:gd name="connsiteY4" fmla="*/ 1249388 h 1899978"/>
                <a:gd name="connsiteX0" fmla="*/ 0 w 4077211"/>
                <a:gd name="connsiteY0" fmla="*/ 1249388 h 1899978"/>
                <a:gd name="connsiteX1" fmla="*/ 892781 w 4077211"/>
                <a:gd name="connsiteY1" fmla="*/ 0 h 1899978"/>
                <a:gd name="connsiteX2" fmla="*/ 4077211 w 4077211"/>
                <a:gd name="connsiteY2" fmla="*/ 312655 h 1899978"/>
                <a:gd name="connsiteX3" fmla="*/ 3495269 w 4077211"/>
                <a:gd name="connsiteY3" fmla="*/ 1899978 h 1899978"/>
                <a:gd name="connsiteX4" fmla="*/ 0 w 4077211"/>
                <a:gd name="connsiteY4" fmla="*/ 1249388 h 1899978"/>
                <a:gd name="connsiteX0" fmla="*/ 0 w 4060760"/>
                <a:gd name="connsiteY0" fmla="*/ 1249388 h 1899978"/>
                <a:gd name="connsiteX1" fmla="*/ 892781 w 4060760"/>
                <a:gd name="connsiteY1" fmla="*/ 0 h 1899978"/>
                <a:gd name="connsiteX2" fmla="*/ 4060760 w 4060760"/>
                <a:gd name="connsiteY2" fmla="*/ 1160977 h 1899978"/>
                <a:gd name="connsiteX3" fmla="*/ 3495269 w 4060760"/>
                <a:gd name="connsiteY3" fmla="*/ 1899978 h 1899978"/>
                <a:gd name="connsiteX4" fmla="*/ 0 w 4060760"/>
                <a:gd name="connsiteY4" fmla="*/ 1249388 h 1899978"/>
                <a:gd name="connsiteX0" fmla="*/ 0 w 4060760"/>
                <a:gd name="connsiteY0" fmla="*/ 1249388 h 2226256"/>
                <a:gd name="connsiteX1" fmla="*/ 892781 w 4060760"/>
                <a:gd name="connsiteY1" fmla="*/ 0 h 2226256"/>
                <a:gd name="connsiteX2" fmla="*/ 4060760 w 4060760"/>
                <a:gd name="connsiteY2" fmla="*/ 1160977 h 2226256"/>
                <a:gd name="connsiteX3" fmla="*/ 3034605 w 4060760"/>
                <a:gd name="connsiteY3" fmla="*/ 2226256 h 2226256"/>
                <a:gd name="connsiteX4" fmla="*/ 0 w 4060760"/>
                <a:gd name="connsiteY4" fmla="*/ 1249388 h 2226256"/>
                <a:gd name="connsiteX0" fmla="*/ 0 w 4060760"/>
                <a:gd name="connsiteY0" fmla="*/ 759971 h 1736839"/>
                <a:gd name="connsiteX1" fmla="*/ 1238279 w 4060760"/>
                <a:gd name="connsiteY1" fmla="*/ 0 h 1736839"/>
                <a:gd name="connsiteX2" fmla="*/ 4060760 w 4060760"/>
                <a:gd name="connsiteY2" fmla="*/ 671560 h 1736839"/>
                <a:gd name="connsiteX3" fmla="*/ 3034605 w 4060760"/>
                <a:gd name="connsiteY3" fmla="*/ 1736839 h 1736839"/>
                <a:gd name="connsiteX4" fmla="*/ 0 w 4060760"/>
                <a:gd name="connsiteY4" fmla="*/ 759971 h 1736839"/>
                <a:gd name="connsiteX0" fmla="*/ 0 w 4077212"/>
                <a:gd name="connsiteY0" fmla="*/ 759971 h 1736839"/>
                <a:gd name="connsiteX1" fmla="*/ 1238279 w 4077212"/>
                <a:gd name="connsiteY1" fmla="*/ 0 h 1736839"/>
                <a:gd name="connsiteX2" fmla="*/ 4077212 w 4077212"/>
                <a:gd name="connsiteY2" fmla="*/ 524736 h 1736839"/>
                <a:gd name="connsiteX3" fmla="*/ 3034605 w 4077212"/>
                <a:gd name="connsiteY3" fmla="*/ 1736839 h 1736839"/>
                <a:gd name="connsiteX4" fmla="*/ 0 w 4077212"/>
                <a:gd name="connsiteY4" fmla="*/ 759971 h 1736839"/>
                <a:gd name="connsiteX0" fmla="*/ 0 w 4077212"/>
                <a:gd name="connsiteY0" fmla="*/ 1146226 h 2123094"/>
                <a:gd name="connsiteX1" fmla="*/ 1627810 w 4077212"/>
                <a:gd name="connsiteY1" fmla="*/ 0 h 2123094"/>
                <a:gd name="connsiteX2" fmla="*/ 4077212 w 4077212"/>
                <a:gd name="connsiteY2" fmla="*/ 910991 h 2123094"/>
                <a:gd name="connsiteX3" fmla="*/ 3034605 w 4077212"/>
                <a:gd name="connsiteY3" fmla="*/ 2123094 h 2123094"/>
                <a:gd name="connsiteX4" fmla="*/ 0 w 4077212"/>
                <a:gd name="connsiteY4" fmla="*/ 1146226 h 2123094"/>
                <a:gd name="connsiteX0" fmla="*/ 0 w 4077212"/>
                <a:gd name="connsiteY0" fmla="*/ 1146226 h 1938363"/>
                <a:gd name="connsiteX1" fmla="*/ 1627810 w 4077212"/>
                <a:gd name="connsiteY1" fmla="*/ 0 h 1938363"/>
                <a:gd name="connsiteX2" fmla="*/ 4077212 w 4077212"/>
                <a:gd name="connsiteY2" fmla="*/ 910991 h 1938363"/>
                <a:gd name="connsiteX3" fmla="*/ 2577329 w 4077212"/>
                <a:gd name="connsiteY3" fmla="*/ 1938363 h 1938363"/>
                <a:gd name="connsiteX4" fmla="*/ 0 w 4077212"/>
                <a:gd name="connsiteY4" fmla="*/ 1146226 h 1938363"/>
                <a:gd name="connsiteX0" fmla="*/ 0 w 4077212"/>
                <a:gd name="connsiteY0" fmla="*/ 1146226 h 1887982"/>
                <a:gd name="connsiteX1" fmla="*/ 1627810 w 4077212"/>
                <a:gd name="connsiteY1" fmla="*/ 0 h 1887982"/>
                <a:gd name="connsiteX2" fmla="*/ 4077212 w 4077212"/>
                <a:gd name="connsiteY2" fmla="*/ 910991 h 1887982"/>
                <a:gd name="connsiteX3" fmla="*/ 3610436 w 4077212"/>
                <a:gd name="connsiteY3" fmla="*/ 1887982 h 1887982"/>
                <a:gd name="connsiteX4" fmla="*/ 0 w 4077212"/>
                <a:gd name="connsiteY4" fmla="*/ 1146226 h 1887982"/>
                <a:gd name="connsiteX0" fmla="*/ 0 w 4077212"/>
                <a:gd name="connsiteY0" fmla="*/ 1146226 h 2156682"/>
                <a:gd name="connsiteX1" fmla="*/ 1627810 w 4077212"/>
                <a:gd name="connsiteY1" fmla="*/ 0 h 2156682"/>
                <a:gd name="connsiteX2" fmla="*/ 4077212 w 4077212"/>
                <a:gd name="connsiteY2" fmla="*/ 910991 h 2156682"/>
                <a:gd name="connsiteX3" fmla="*/ 3017670 w 4077212"/>
                <a:gd name="connsiteY3" fmla="*/ 2156682 h 2156682"/>
                <a:gd name="connsiteX4" fmla="*/ 0 w 4077212"/>
                <a:gd name="connsiteY4" fmla="*/ 1146226 h 215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7212" h="2156682">
                  <a:moveTo>
                    <a:pt x="0" y="1146226"/>
                  </a:moveTo>
                  <a:lnTo>
                    <a:pt x="1627810" y="0"/>
                  </a:lnTo>
                  <a:lnTo>
                    <a:pt x="4077212" y="910991"/>
                  </a:lnTo>
                  <a:lnTo>
                    <a:pt x="3017670" y="2156682"/>
                  </a:lnTo>
                  <a:lnTo>
                    <a:pt x="0" y="1146226"/>
                  </a:lnTo>
                  <a:close/>
                </a:path>
              </a:pathLst>
            </a:custGeom>
            <a:solidFill>
              <a:srgbClr val="FFFF00">
                <a:alpha val="54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 bwMode="auto">
                <a:xfrm>
                  <a:off x="2143748" y="4860818"/>
                  <a:ext cx="915668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43748" y="4860818"/>
                  <a:ext cx="915668" cy="36543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and the </a:t>
            </a:r>
            <a:r>
              <a:rPr lang="en-US" dirty="0" err="1" smtClean="0">
                <a:solidFill>
                  <a:srgbClr val="FF0000"/>
                </a:solidFill>
              </a:rPr>
              <a:t>Affinely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Transformed Problem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584192" y="1359408"/>
            <a:ext cx="0" cy="5498592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TextBox 58"/>
          <p:cNvSpPr txBox="1"/>
          <p:nvPr/>
        </p:nvSpPr>
        <p:spPr>
          <a:xfrm>
            <a:off x="6844659" y="4888149"/>
            <a:ext cx="1254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Can we bound this distance?</a:t>
            </a:r>
            <a:endParaRPr lang="en-US" sz="1100" dirty="0">
              <a:solidFill>
                <a:srgbClr val="0000FF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38400" y="1529707"/>
            <a:ext cx="2048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</a:rPr>
              <a:t>(n=3, m=1 example shown)</a:t>
            </a:r>
            <a:endParaRPr lang="en-US" sz="11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 bwMode="auto">
              <a:xfrm>
                <a:off x="1004038" y="1259139"/>
                <a:ext cx="1479116" cy="76283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038" y="1259139"/>
                <a:ext cx="1479116" cy="762831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 bwMode="auto">
              <a:xfrm>
                <a:off x="6322746" y="1259139"/>
                <a:ext cx="1479116" cy="76283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kumimoji="0" lang="en-US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6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kumimoji="0" lang="en-US" sz="16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mr>
                        <m:mr>
                          <m:e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2746" y="1259139"/>
                <a:ext cx="1479116" cy="762831"/>
              </a:xfrm>
              <a:prstGeom prst="rect">
                <a:avLst/>
              </a:prstGeom>
              <a:blipFill rotWithShape="0">
                <a:blip r:embed="rId38"/>
                <a:stretch>
                  <a:fillRect r="-4115" b="-8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116666" y="3386825"/>
            <a:ext cx="1345167" cy="1016975"/>
            <a:chOff x="2116666" y="3386825"/>
            <a:chExt cx="1345167" cy="1016975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 flipV="1">
              <a:off x="2116666" y="3722914"/>
              <a:ext cx="404465" cy="68088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 bwMode="auto">
                <a:xfrm>
                  <a:off x="2355708" y="3386825"/>
                  <a:ext cx="1106125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60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5708" y="3386825"/>
                  <a:ext cx="1106125" cy="36543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b="-3333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5876545" y="4666821"/>
            <a:ext cx="1407713" cy="561514"/>
            <a:chOff x="5876545" y="4666821"/>
            <a:chExt cx="1407713" cy="561514"/>
          </a:xfrm>
        </p:grpSpPr>
        <p:sp>
          <p:nvSpPr>
            <p:cNvPr id="63" name="Oval 62"/>
            <p:cNvSpPr/>
            <p:nvPr/>
          </p:nvSpPr>
          <p:spPr bwMode="auto">
            <a:xfrm flipV="1">
              <a:off x="6498771" y="4939711"/>
              <a:ext cx="69090" cy="6909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1" name="Straight Arrow Connector 70"/>
            <p:cNvCxnSpPr>
              <a:stCxn id="63" idx="5"/>
            </p:cNvCxnSpPr>
            <p:nvPr/>
          </p:nvCxnSpPr>
          <p:spPr bwMode="auto">
            <a:xfrm flipV="1">
              <a:off x="6557743" y="4666821"/>
              <a:ext cx="726515" cy="2830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ysDash"/>
              <a:round/>
              <a:headEnd type="triangl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 bwMode="auto">
                <a:xfrm>
                  <a:off x="5876545" y="4862904"/>
                  <a:ext cx="915668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876545" y="4862904"/>
                  <a:ext cx="915668" cy="365431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630304" y="3193688"/>
            <a:ext cx="1560767" cy="1461735"/>
            <a:chOff x="6630304" y="3193688"/>
            <a:chExt cx="1560767" cy="1461735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 flipV="1">
              <a:off x="7333399" y="3669165"/>
              <a:ext cx="437595" cy="98625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 bwMode="auto">
                <a:xfrm>
                  <a:off x="6630304" y="3193688"/>
                  <a:ext cx="1560767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1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kumimoji="0" lang="en-US" sz="16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en-US" sz="160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30304" y="3193688"/>
                  <a:ext cx="1560767" cy="365431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b="-3333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7316938" y="3654423"/>
            <a:ext cx="1639714" cy="1144972"/>
            <a:chOff x="7316938" y="3654423"/>
            <a:chExt cx="1639714" cy="1144972"/>
          </a:xfrm>
        </p:grpSpPr>
        <p:cxnSp>
          <p:nvCxnSpPr>
            <p:cNvPr id="66" name="Straight Arrow Connector 65"/>
            <p:cNvCxnSpPr/>
            <p:nvPr/>
          </p:nvCxnSpPr>
          <p:spPr bwMode="auto">
            <a:xfrm flipV="1">
              <a:off x="7316938" y="4323918"/>
              <a:ext cx="754720" cy="3264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H="1" flipV="1">
              <a:off x="7773256" y="3667322"/>
              <a:ext cx="259778" cy="6635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9" name="Rectangle 68"/>
            <p:cNvSpPr/>
            <p:nvPr/>
          </p:nvSpPr>
          <p:spPr bwMode="auto">
            <a:xfrm rot="20162873">
              <a:off x="7880321" y="4237601"/>
              <a:ext cx="134882" cy="12759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 bwMode="auto">
                <a:xfrm>
                  <a:off x="7761611" y="3654423"/>
                  <a:ext cx="1195041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0" lang="en-US" sz="160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1611" y="3654423"/>
                  <a:ext cx="1195041" cy="365431"/>
                </a:xfrm>
                <a:prstGeom prst="rect">
                  <a:avLst/>
                </a:prstGeom>
                <a:blipFill rotWithShape="0">
                  <a:blip r:embed="rId42"/>
                  <a:stretch>
                    <a:fillRect b="-1667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 bwMode="auto">
                <a:xfrm>
                  <a:off x="7608581" y="4433964"/>
                  <a:ext cx="362060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>
                    <a:spcBef>
                      <a:spcPct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0" lang="en-US" sz="160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8581" y="4433964"/>
                  <a:ext cx="362060" cy="365431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 b="-1667"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6947390" y="4330745"/>
            <a:ext cx="463298" cy="365431"/>
            <a:chOff x="6947390" y="4330745"/>
            <a:chExt cx="463298" cy="365431"/>
          </a:xfrm>
        </p:grpSpPr>
        <p:sp>
          <p:nvSpPr>
            <p:cNvPr id="61" name="Oval 60"/>
            <p:cNvSpPr/>
            <p:nvPr/>
          </p:nvSpPr>
          <p:spPr bwMode="auto">
            <a:xfrm flipV="1">
              <a:off x="7309174" y="4618333"/>
              <a:ext cx="69090" cy="6909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 bwMode="auto">
                <a:xfrm>
                  <a:off x="6947390" y="4330745"/>
                  <a:ext cx="463298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47390" y="4330745"/>
                  <a:ext cx="463298" cy="365431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1709097" y="4070759"/>
            <a:ext cx="527280" cy="365431"/>
            <a:chOff x="1709097" y="4070759"/>
            <a:chExt cx="527280" cy="365431"/>
          </a:xfrm>
        </p:grpSpPr>
        <p:sp>
          <p:nvSpPr>
            <p:cNvPr id="30" name="Oval 29"/>
            <p:cNvSpPr/>
            <p:nvPr/>
          </p:nvSpPr>
          <p:spPr bwMode="auto">
            <a:xfrm flipV="1">
              <a:off x="2084175" y="4354835"/>
              <a:ext cx="69090" cy="6909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 bwMode="auto">
                <a:xfrm>
                  <a:off x="1709097" y="4070759"/>
                  <a:ext cx="527280" cy="365431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sz="16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0" lang="en-US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9097" y="4070759"/>
                  <a:ext cx="527280" cy="365431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our new iterate?</a:t>
            </a:r>
            <a:br>
              <a:rPr lang="en-US" dirty="0" smtClean="0"/>
            </a:br>
            <a:r>
              <a:rPr lang="en-US" sz="2400" dirty="0" smtClean="0"/>
              <a:t>(Finding the best direction)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 bwMode="auto">
              <a:xfrm>
                <a:off x="1151683" y="1589838"/>
                <a:ext cx="1479116" cy="762831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𝒄</m:t>
                            </m:r>
                            <m:sSub>
                              <m:sSubPr>
                                <m:ctrlPr>
                                  <a:rPr kumimoji="0" lang="en-US" sz="18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sz="18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kumimoji="0" 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mr>
                        <m:mr>
                          <m:e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0" lang="en-US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0" lang="en-US" sz="1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1683" y="1589838"/>
                <a:ext cx="1479116" cy="762831"/>
              </a:xfrm>
              <a:prstGeom prst="rect">
                <a:avLst/>
              </a:prstGeom>
              <a:blipFill rotWithShape="0">
                <a:blip r:embed="rId24"/>
                <a:stretch>
                  <a:fillRect r="-16461" b="-12800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426772" y="992503"/>
            <a:ext cx="3210328" cy="3074027"/>
            <a:chOff x="4624306" y="2056228"/>
            <a:chExt cx="4631382" cy="4434748"/>
          </a:xfrm>
        </p:grpSpPr>
        <p:grpSp>
          <p:nvGrpSpPr>
            <p:cNvPr id="52" name="Group 51"/>
            <p:cNvGrpSpPr/>
            <p:nvPr/>
          </p:nvGrpSpPr>
          <p:grpSpPr>
            <a:xfrm>
              <a:off x="4624306" y="2056228"/>
              <a:ext cx="4028755" cy="4434748"/>
              <a:chOff x="4624306" y="2056228"/>
              <a:chExt cx="4028755" cy="4434748"/>
            </a:xfrm>
          </p:grpSpPr>
          <p:cxnSp>
            <p:nvCxnSpPr>
              <p:cNvPr id="85" name="Straight Arrow Connector 84"/>
              <p:cNvCxnSpPr/>
              <p:nvPr/>
            </p:nvCxnSpPr>
            <p:spPr bwMode="auto">
              <a:xfrm>
                <a:off x="5085863" y="4962144"/>
                <a:ext cx="2852928" cy="135331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6" name="Straight Arrow Connector 85"/>
              <p:cNvCxnSpPr/>
              <p:nvPr/>
            </p:nvCxnSpPr>
            <p:spPr bwMode="auto">
              <a:xfrm flipV="1">
                <a:off x="5110247" y="4096512"/>
                <a:ext cx="3291840" cy="8656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87" name="Straight Arrow Connector 86"/>
              <p:cNvCxnSpPr/>
              <p:nvPr/>
            </p:nvCxnSpPr>
            <p:spPr bwMode="auto">
              <a:xfrm flipV="1">
                <a:off x="5104151" y="2316480"/>
                <a:ext cx="0" cy="26517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 bwMode="auto">
                  <a:xfrm>
                    <a:off x="4624306" y="2056228"/>
                    <a:ext cx="336935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24306" y="2056228"/>
                    <a:ext cx="336935" cy="365431"/>
                  </a:xfrm>
                  <a:prstGeom prst="rect">
                    <a:avLst/>
                  </a:prstGeom>
                  <a:blipFill rotWithShape="0">
                    <a:blip r:embed="rId25"/>
                    <a:stretch>
                      <a:fillRect r="-28947" b="-26829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 bwMode="auto">
                  <a:xfrm>
                    <a:off x="8316126" y="4000020"/>
                    <a:ext cx="336935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316126" y="4000020"/>
                    <a:ext cx="336935" cy="365431"/>
                  </a:xfrm>
                  <a:prstGeom prst="rect">
                    <a:avLst/>
                  </a:prstGeom>
                  <a:blipFill rotWithShape="0">
                    <a:blip r:embed="rId26"/>
                    <a:stretch>
                      <a:fillRect r="-28947" b="-26829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 bwMode="auto">
                  <a:xfrm>
                    <a:off x="7835299" y="6125545"/>
                    <a:ext cx="336935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35299" y="6125545"/>
                    <a:ext cx="336935" cy="365431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r="-23077" b="-26829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Rectangle 90"/>
                  <p:cNvSpPr/>
                  <p:nvPr/>
                </p:nvSpPr>
                <p:spPr bwMode="auto">
                  <a:xfrm>
                    <a:off x="5171736" y="5597529"/>
                    <a:ext cx="1072468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9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71736" y="5597529"/>
                    <a:ext cx="1072468" cy="365431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b="-2381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/>
            <p:cNvGrpSpPr/>
            <p:nvPr/>
          </p:nvGrpSpPr>
          <p:grpSpPr>
            <a:xfrm>
              <a:off x="5297665" y="3814832"/>
              <a:ext cx="3572015" cy="1800686"/>
              <a:chOff x="5297665" y="3814832"/>
              <a:chExt cx="3572015" cy="1800686"/>
            </a:xfrm>
          </p:grpSpPr>
          <p:sp>
            <p:nvSpPr>
              <p:cNvPr id="83" name="Freeform 82"/>
              <p:cNvSpPr/>
              <p:nvPr/>
            </p:nvSpPr>
            <p:spPr bwMode="auto">
              <a:xfrm>
                <a:off x="5297665" y="3814832"/>
                <a:ext cx="3572015" cy="1800686"/>
              </a:xfrm>
              <a:custGeom>
                <a:avLst/>
                <a:gdLst>
                  <a:gd name="connsiteX0" fmla="*/ 0 w 2840736"/>
                  <a:gd name="connsiteY0" fmla="*/ 0 h 3230880"/>
                  <a:gd name="connsiteX1" fmla="*/ 2840736 w 2840736"/>
                  <a:gd name="connsiteY1" fmla="*/ 1438656 h 3230880"/>
                  <a:gd name="connsiteX2" fmla="*/ 2194560 w 2840736"/>
                  <a:gd name="connsiteY2" fmla="*/ 3230880 h 3230880"/>
                  <a:gd name="connsiteX3" fmla="*/ 0 w 2840736"/>
                  <a:gd name="connsiteY3" fmla="*/ 0 h 3230880"/>
                  <a:gd name="connsiteX0" fmla="*/ 0 w 2987040"/>
                  <a:gd name="connsiteY0" fmla="*/ 573024 h 1792224"/>
                  <a:gd name="connsiteX1" fmla="*/ 2987040 w 2987040"/>
                  <a:gd name="connsiteY1" fmla="*/ 0 h 1792224"/>
                  <a:gd name="connsiteX2" fmla="*/ 2340864 w 2987040"/>
                  <a:gd name="connsiteY2" fmla="*/ 1792224 h 1792224"/>
                  <a:gd name="connsiteX3" fmla="*/ 0 w 2987040"/>
                  <a:gd name="connsiteY3" fmla="*/ 573024 h 1792224"/>
                  <a:gd name="connsiteX0" fmla="*/ 0 w 2340864"/>
                  <a:gd name="connsiteY0" fmla="*/ 1231392 h 2450592"/>
                  <a:gd name="connsiteX1" fmla="*/ 1901952 w 2340864"/>
                  <a:gd name="connsiteY1" fmla="*/ 0 h 2450592"/>
                  <a:gd name="connsiteX2" fmla="*/ 2340864 w 2340864"/>
                  <a:gd name="connsiteY2" fmla="*/ 2450592 h 2450592"/>
                  <a:gd name="connsiteX3" fmla="*/ 0 w 2340864"/>
                  <a:gd name="connsiteY3" fmla="*/ 1231392 h 2450592"/>
                  <a:gd name="connsiteX0" fmla="*/ 0 w 1901952"/>
                  <a:gd name="connsiteY0" fmla="*/ 1231392 h 1231392"/>
                  <a:gd name="connsiteX1" fmla="*/ 1901952 w 1901952"/>
                  <a:gd name="connsiteY1" fmla="*/ 0 h 1231392"/>
                  <a:gd name="connsiteX2" fmla="*/ 1402080 w 1901952"/>
                  <a:gd name="connsiteY2" fmla="*/ 1121664 h 1231392"/>
                  <a:gd name="connsiteX3" fmla="*/ 0 w 1901952"/>
                  <a:gd name="connsiteY3" fmla="*/ 1231392 h 1231392"/>
                  <a:gd name="connsiteX0" fmla="*/ 0 w 1511808"/>
                  <a:gd name="connsiteY0" fmla="*/ 1414272 h 1414272"/>
                  <a:gd name="connsiteX1" fmla="*/ 1511808 w 1511808"/>
                  <a:gd name="connsiteY1" fmla="*/ 0 h 1414272"/>
                  <a:gd name="connsiteX2" fmla="*/ 1402080 w 1511808"/>
                  <a:gd name="connsiteY2" fmla="*/ 1304544 h 1414272"/>
                  <a:gd name="connsiteX3" fmla="*/ 0 w 1511808"/>
                  <a:gd name="connsiteY3" fmla="*/ 1414272 h 1414272"/>
                  <a:gd name="connsiteX0" fmla="*/ 0 w 1706880"/>
                  <a:gd name="connsiteY0" fmla="*/ 1414272 h 1804416"/>
                  <a:gd name="connsiteX1" fmla="*/ 1511808 w 1706880"/>
                  <a:gd name="connsiteY1" fmla="*/ 0 h 1804416"/>
                  <a:gd name="connsiteX2" fmla="*/ 1706880 w 1706880"/>
                  <a:gd name="connsiteY2" fmla="*/ 1804416 h 1804416"/>
                  <a:gd name="connsiteX3" fmla="*/ 0 w 1706880"/>
                  <a:gd name="connsiteY3" fmla="*/ 1414272 h 1804416"/>
                  <a:gd name="connsiteX0" fmla="*/ 0 w 1706880"/>
                  <a:gd name="connsiteY0" fmla="*/ 1353312 h 1743456"/>
                  <a:gd name="connsiteX1" fmla="*/ 1609344 w 1706880"/>
                  <a:gd name="connsiteY1" fmla="*/ 0 h 1743456"/>
                  <a:gd name="connsiteX2" fmla="*/ 1706880 w 1706880"/>
                  <a:gd name="connsiteY2" fmla="*/ 1743456 h 1743456"/>
                  <a:gd name="connsiteX3" fmla="*/ 0 w 1706880"/>
                  <a:gd name="connsiteY3" fmla="*/ 1353312 h 1743456"/>
                  <a:gd name="connsiteX0" fmla="*/ 0 w 1688951"/>
                  <a:gd name="connsiteY0" fmla="*/ 1353312 h 2191691"/>
                  <a:gd name="connsiteX1" fmla="*/ 1609344 w 1688951"/>
                  <a:gd name="connsiteY1" fmla="*/ 0 h 2191691"/>
                  <a:gd name="connsiteX2" fmla="*/ 1688951 w 1688951"/>
                  <a:gd name="connsiteY2" fmla="*/ 2191691 h 2191691"/>
                  <a:gd name="connsiteX3" fmla="*/ 0 w 1688951"/>
                  <a:gd name="connsiteY3" fmla="*/ 1353312 h 2191691"/>
                  <a:gd name="connsiteX0" fmla="*/ 0 w 1688951"/>
                  <a:gd name="connsiteY0" fmla="*/ 1783618 h 2621997"/>
                  <a:gd name="connsiteX1" fmla="*/ 300497 w 1688951"/>
                  <a:gd name="connsiteY1" fmla="*/ 0 h 2621997"/>
                  <a:gd name="connsiteX2" fmla="*/ 1688951 w 1688951"/>
                  <a:gd name="connsiteY2" fmla="*/ 2621997 h 2621997"/>
                  <a:gd name="connsiteX3" fmla="*/ 0 w 1688951"/>
                  <a:gd name="connsiteY3" fmla="*/ 1783618 h 2621997"/>
                  <a:gd name="connsiteX0" fmla="*/ 0 w 2556256"/>
                  <a:gd name="connsiteY0" fmla="*/ 1783618 h 2621997"/>
                  <a:gd name="connsiteX1" fmla="*/ 300497 w 2556256"/>
                  <a:gd name="connsiteY1" fmla="*/ 0 h 2621997"/>
                  <a:gd name="connsiteX2" fmla="*/ 1688951 w 2556256"/>
                  <a:gd name="connsiteY2" fmla="*/ 2621997 h 2621997"/>
                  <a:gd name="connsiteX3" fmla="*/ 0 w 2556256"/>
                  <a:gd name="connsiteY3" fmla="*/ 1783618 h 2621997"/>
                  <a:gd name="connsiteX0" fmla="*/ 231409 w 2787665"/>
                  <a:gd name="connsiteY0" fmla="*/ 1839530 h 2677909"/>
                  <a:gd name="connsiteX1" fmla="*/ 531906 w 2787665"/>
                  <a:gd name="connsiteY1" fmla="*/ 55912 h 2677909"/>
                  <a:gd name="connsiteX2" fmla="*/ 1920360 w 2787665"/>
                  <a:gd name="connsiteY2" fmla="*/ 2677909 h 2677909"/>
                  <a:gd name="connsiteX3" fmla="*/ 231409 w 2787665"/>
                  <a:gd name="connsiteY3" fmla="*/ 1839530 h 2677909"/>
                  <a:gd name="connsiteX0" fmla="*/ 231409 w 1920360"/>
                  <a:gd name="connsiteY0" fmla="*/ 1839530 h 2677909"/>
                  <a:gd name="connsiteX1" fmla="*/ 531906 w 1920360"/>
                  <a:gd name="connsiteY1" fmla="*/ 55912 h 2677909"/>
                  <a:gd name="connsiteX2" fmla="*/ 1920360 w 1920360"/>
                  <a:gd name="connsiteY2" fmla="*/ 2677909 h 2677909"/>
                  <a:gd name="connsiteX3" fmla="*/ 231409 w 1920360"/>
                  <a:gd name="connsiteY3" fmla="*/ 1839530 h 2677909"/>
                  <a:gd name="connsiteX0" fmla="*/ 0 w 1688951"/>
                  <a:gd name="connsiteY0" fmla="*/ 1783618 h 2621997"/>
                  <a:gd name="connsiteX1" fmla="*/ 300497 w 1688951"/>
                  <a:gd name="connsiteY1" fmla="*/ 0 h 2621997"/>
                  <a:gd name="connsiteX2" fmla="*/ 1688951 w 1688951"/>
                  <a:gd name="connsiteY2" fmla="*/ 2621997 h 2621997"/>
                  <a:gd name="connsiteX3" fmla="*/ 0 w 1688951"/>
                  <a:gd name="connsiteY3" fmla="*/ 1783618 h 2621997"/>
                  <a:gd name="connsiteX0" fmla="*/ 0 w 1927413"/>
                  <a:gd name="connsiteY0" fmla="*/ 1783618 h 2621997"/>
                  <a:gd name="connsiteX1" fmla="*/ 300497 w 1927413"/>
                  <a:gd name="connsiteY1" fmla="*/ 0 h 2621997"/>
                  <a:gd name="connsiteX2" fmla="*/ 1927413 w 1927413"/>
                  <a:gd name="connsiteY2" fmla="*/ 431383 h 2621997"/>
                  <a:gd name="connsiteX3" fmla="*/ 1688951 w 1927413"/>
                  <a:gd name="connsiteY3" fmla="*/ 2621997 h 2621997"/>
                  <a:gd name="connsiteX4" fmla="*/ 0 w 1927413"/>
                  <a:gd name="connsiteY4" fmla="*/ 1783618 h 2621997"/>
                  <a:gd name="connsiteX0" fmla="*/ 0 w 3021107"/>
                  <a:gd name="connsiteY0" fmla="*/ 1783618 h 2621997"/>
                  <a:gd name="connsiteX1" fmla="*/ 300497 w 3021107"/>
                  <a:gd name="connsiteY1" fmla="*/ 0 h 2621997"/>
                  <a:gd name="connsiteX2" fmla="*/ 1927413 w 3021107"/>
                  <a:gd name="connsiteY2" fmla="*/ 431383 h 2621997"/>
                  <a:gd name="connsiteX3" fmla="*/ 3021107 w 3021107"/>
                  <a:gd name="connsiteY3" fmla="*/ 1005124 h 2621997"/>
                  <a:gd name="connsiteX4" fmla="*/ 1688951 w 3021107"/>
                  <a:gd name="connsiteY4" fmla="*/ 2621997 h 2621997"/>
                  <a:gd name="connsiteX5" fmla="*/ 0 w 3021107"/>
                  <a:gd name="connsiteY5" fmla="*/ 1783618 h 2621997"/>
                  <a:gd name="connsiteX0" fmla="*/ 0 w 3021107"/>
                  <a:gd name="connsiteY0" fmla="*/ 1783618 h 2621997"/>
                  <a:gd name="connsiteX1" fmla="*/ 300497 w 3021107"/>
                  <a:gd name="connsiteY1" fmla="*/ 0 h 2621997"/>
                  <a:gd name="connsiteX2" fmla="*/ 1927413 w 3021107"/>
                  <a:gd name="connsiteY2" fmla="*/ 431383 h 2621997"/>
                  <a:gd name="connsiteX3" fmla="*/ 2859742 w 3021107"/>
                  <a:gd name="connsiteY3" fmla="*/ 19006 h 2621997"/>
                  <a:gd name="connsiteX4" fmla="*/ 3021107 w 3021107"/>
                  <a:gd name="connsiteY4" fmla="*/ 1005124 h 2621997"/>
                  <a:gd name="connsiteX5" fmla="*/ 1688951 w 3021107"/>
                  <a:gd name="connsiteY5" fmla="*/ 2621997 h 2621997"/>
                  <a:gd name="connsiteX6" fmla="*/ 0 w 3021107"/>
                  <a:gd name="connsiteY6" fmla="*/ 1783618 h 2621997"/>
                  <a:gd name="connsiteX0" fmla="*/ 0 w 3021107"/>
                  <a:gd name="connsiteY0" fmla="*/ 2176988 h 3015367"/>
                  <a:gd name="connsiteX1" fmla="*/ 300497 w 3021107"/>
                  <a:gd name="connsiteY1" fmla="*/ 393370 h 3015367"/>
                  <a:gd name="connsiteX2" fmla="*/ 1389530 w 3021107"/>
                  <a:gd name="connsiteY2" fmla="*/ 0 h 3015367"/>
                  <a:gd name="connsiteX3" fmla="*/ 2859742 w 3021107"/>
                  <a:gd name="connsiteY3" fmla="*/ 412376 h 3015367"/>
                  <a:gd name="connsiteX4" fmla="*/ 3021107 w 3021107"/>
                  <a:gd name="connsiteY4" fmla="*/ 1398494 h 3015367"/>
                  <a:gd name="connsiteX5" fmla="*/ 1688951 w 3021107"/>
                  <a:gd name="connsiteY5" fmla="*/ 3015367 h 3015367"/>
                  <a:gd name="connsiteX6" fmla="*/ 0 w 3021107"/>
                  <a:gd name="connsiteY6" fmla="*/ 2176988 h 3015367"/>
                  <a:gd name="connsiteX0" fmla="*/ 0 w 3021107"/>
                  <a:gd name="connsiteY0" fmla="*/ 1783618 h 2621997"/>
                  <a:gd name="connsiteX1" fmla="*/ 300497 w 3021107"/>
                  <a:gd name="connsiteY1" fmla="*/ 0 h 2621997"/>
                  <a:gd name="connsiteX2" fmla="*/ 2859742 w 3021107"/>
                  <a:gd name="connsiteY2" fmla="*/ 19006 h 2621997"/>
                  <a:gd name="connsiteX3" fmla="*/ 3021107 w 3021107"/>
                  <a:gd name="connsiteY3" fmla="*/ 1005124 h 2621997"/>
                  <a:gd name="connsiteX4" fmla="*/ 1688951 w 3021107"/>
                  <a:gd name="connsiteY4" fmla="*/ 2621997 h 2621997"/>
                  <a:gd name="connsiteX5" fmla="*/ 0 w 3021107"/>
                  <a:gd name="connsiteY5" fmla="*/ 1783618 h 2621997"/>
                  <a:gd name="connsiteX0" fmla="*/ 0 w 3021107"/>
                  <a:gd name="connsiteY0" fmla="*/ 1783618 h 2621997"/>
                  <a:gd name="connsiteX1" fmla="*/ 300497 w 3021107"/>
                  <a:gd name="connsiteY1" fmla="*/ 0 h 2621997"/>
                  <a:gd name="connsiteX2" fmla="*/ 2859742 w 3021107"/>
                  <a:gd name="connsiteY2" fmla="*/ 19006 h 2621997"/>
                  <a:gd name="connsiteX3" fmla="*/ 3021107 w 3021107"/>
                  <a:gd name="connsiteY3" fmla="*/ 1005124 h 2621997"/>
                  <a:gd name="connsiteX4" fmla="*/ 2985248 w 3021107"/>
                  <a:gd name="connsiteY4" fmla="*/ 1883665 h 2621997"/>
                  <a:gd name="connsiteX5" fmla="*/ 1688951 w 3021107"/>
                  <a:gd name="connsiteY5" fmla="*/ 2621997 h 2621997"/>
                  <a:gd name="connsiteX6" fmla="*/ 0 w 3021107"/>
                  <a:gd name="connsiteY6" fmla="*/ 1783618 h 2621997"/>
                  <a:gd name="connsiteX0" fmla="*/ 0 w 3021107"/>
                  <a:gd name="connsiteY0" fmla="*/ 1820375 h 2621997"/>
                  <a:gd name="connsiteX1" fmla="*/ 300497 w 3021107"/>
                  <a:gd name="connsiteY1" fmla="*/ 0 h 2621997"/>
                  <a:gd name="connsiteX2" fmla="*/ 2859742 w 3021107"/>
                  <a:gd name="connsiteY2" fmla="*/ 19006 h 2621997"/>
                  <a:gd name="connsiteX3" fmla="*/ 3021107 w 3021107"/>
                  <a:gd name="connsiteY3" fmla="*/ 1005124 h 2621997"/>
                  <a:gd name="connsiteX4" fmla="*/ 2985248 w 3021107"/>
                  <a:gd name="connsiteY4" fmla="*/ 1883665 h 2621997"/>
                  <a:gd name="connsiteX5" fmla="*/ 1688951 w 3021107"/>
                  <a:gd name="connsiteY5" fmla="*/ 2621997 h 2621997"/>
                  <a:gd name="connsiteX6" fmla="*/ 0 w 3021107"/>
                  <a:gd name="connsiteY6" fmla="*/ 1820375 h 2621997"/>
                  <a:gd name="connsiteX0" fmla="*/ 0 w 3021107"/>
                  <a:gd name="connsiteY0" fmla="*/ 1896862 h 2621997"/>
                  <a:gd name="connsiteX1" fmla="*/ 300497 w 3021107"/>
                  <a:gd name="connsiteY1" fmla="*/ 0 h 2621997"/>
                  <a:gd name="connsiteX2" fmla="*/ 2859742 w 3021107"/>
                  <a:gd name="connsiteY2" fmla="*/ 19006 h 2621997"/>
                  <a:gd name="connsiteX3" fmla="*/ 3021107 w 3021107"/>
                  <a:gd name="connsiteY3" fmla="*/ 1005124 h 2621997"/>
                  <a:gd name="connsiteX4" fmla="*/ 2985248 w 3021107"/>
                  <a:gd name="connsiteY4" fmla="*/ 1883665 h 2621997"/>
                  <a:gd name="connsiteX5" fmla="*/ 1688951 w 3021107"/>
                  <a:gd name="connsiteY5" fmla="*/ 2621997 h 2621997"/>
                  <a:gd name="connsiteX6" fmla="*/ 0 w 3021107"/>
                  <a:gd name="connsiteY6" fmla="*/ 1896862 h 2621997"/>
                  <a:gd name="connsiteX0" fmla="*/ 0 w 3021107"/>
                  <a:gd name="connsiteY0" fmla="*/ 1877856 h 2602991"/>
                  <a:gd name="connsiteX1" fmla="*/ 364776 w 3021107"/>
                  <a:gd name="connsiteY1" fmla="*/ 567385 h 2602991"/>
                  <a:gd name="connsiteX2" fmla="*/ 2859742 w 3021107"/>
                  <a:gd name="connsiteY2" fmla="*/ 0 h 2602991"/>
                  <a:gd name="connsiteX3" fmla="*/ 3021107 w 3021107"/>
                  <a:gd name="connsiteY3" fmla="*/ 986118 h 2602991"/>
                  <a:gd name="connsiteX4" fmla="*/ 2985248 w 3021107"/>
                  <a:gd name="connsiteY4" fmla="*/ 1864659 h 2602991"/>
                  <a:gd name="connsiteX5" fmla="*/ 1688951 w 3021107"/>
                  <a:gd name="connsiteY5" fmla="*/ 2602991 h 2602991"/>
                  <a:gd name="connsiteX6" fmla="*/ 0 w 3021107"/>
                  <a:gd name="connsiteY6" fmla="*/ 1877856 h 2602991"/>
                  <a:gd name="connsiteX0" fmla="*/ 0 w 3036671"/>
                  <a:gd name="connsiteY0" fmla="*/ 1877856 h 2602991"/>
                  <a:gd name="connsiteX1" fmla="*/ 364776 w 3036671"/>
                  <a:gd name="connsiteY1" fmla="*/ 567385 h 2602991"/>
                  <a:gd name="connsiteX2" fmla="*/ 2859742 w 3036671"/>
                  <a:gd name="connsiteY2" fmla="*/ 0 h 2602991"/>
                  <a:gd name="connsiteX3" fmla="*/ 3021107 w 3036671"/>
                  <a:gd name="connsiteY3" fmla="*/ 986118 h 2602991"/>
                  <a:gd name="connsiteX4" fmla="*/ 3036671 w 3036671"/>
                  <a:gd name="connsiteY4" fmla="*/ 2285331 h 2602991"/>
                  <a:gd name="connsiteX5" fmla="*/ 1688951 w 3036671"/>
                  <a:gd name="connsiteY5" fmla="*/ 2602991 h 2602991"/>
                  <a:gd name="connsiteX6" fmla="*/ 0 w 3036671"/>
                  <a:gd name="connsiteY6" fmla="*/ 1877856 h 2602991"/>
                  <a:gd name="connsiteX0" fmla="*/ 0 w 3036671"/>
                  <a:gd name="connsiteY0" fmla="*/ 1877856 h 2513758"/>
                  <a:gd name="connsiteX1" fmla="*/ 364776 w 3036671"/>
                  <a:gd name="connsiteY1" fmla="*/ 567385 h 2513758"/>
                  <a:gd name="connsiteX2" fmla="*/ 2859742 w 3036671"/>
                  <a:gd name="connsiteY2" fmla="*/ 0 h 2513758"/>
                  <a:gd name="connsiteX3" fmla="*/ 3021107 w 3036671"/>
                  <a:gd name="connsiteY3" fmla="*/ 986118 h 2513758"/>
                  <a:gd name="connsiteX4" fmla="*/ 3036671 w 3036671"/>
                  <a:gd name="connsiteY4" fmla="*/ 2285331 h 2513758"/>
                  <a:gd name="connsiteX5" fmla="*/ 1316133 w 3036671"/>
                  <a:gd name="connsiteY5" fmla="*/ 2513758 h 2513758"/>
                  <a:gd name="connsiteX6" fmla="*/ 0 w 3036671"/>
                  <a:gd name="connsiteY6" fmla="*/ 1877856 h 2513758"/>
                  <a:gd name="connsiteX0" fmla="*/ 0 w 3036671"/>
                  <a:gd name="connsiteY0" fmla="*/ 1947853 h 2583755"/>
                  <a:gd name="connsiteX1" fmla="*/ 1238968 w 3036671"/>
                  <a:gd name="connsiteY1" fmla="*/ 0 h 2583755"/>
                  <a:gd name="connsiteX2" fmla="*/ 2859742 w 3036671"/>
                  <a:gd name="connsiteY2" fmla="*/ 69997 h 2583755"/>
                  <a:gd name="connsiteX3" fmla="*/ 3021107 w 3036671"/>
                  <a:gd name="connsiteY3" fmla="*/ 1056115 h 2583755"/>
                  <a:gd name="connsiteX4" fmla="*/ 3036671 w 3036671"/>
                  <a:gd name="connsiteY4" fmla="*/ 2355328 h 2583755"/>
                  <a:gd name="connsiteX5" fmla="*/ 1316133 w 3036671"/>
                  <a:gd name="connsiteY5" fmla="*/ 2583755 h 2583755"/>
                  <a:gd name="connsiteX6" fmla="*/ 0 w 3036671"/>
                  <a:gd name="connsiteY6" fmla="*/ 1947853 h 2583755"/>
                  <a:gd name="connsiteX0" fmla="*/ 0 w 3643944"/>
                  <a:gd name="connsiteY0" fmla="*/ 1947853 h 2583755"/>
                  <a:gd name="connsiteX1" fmla="*/ 1238968 w 3643944"/>
                  <a:gd name="connsiteY1" fmla="*/ 0 h 2583755"/>
                  <a:gd name="connsiteX2" fmla="*/ 3643944 w 3643944"/>
                  <a:gd name="connsiteY2" fmla="*/ 822107 h 2583755"/>
                  <a:gd name="connsiteX3" fmla="*/ 3021107 w 3643944"/>
                  <a:gd name="connsiteY3" fmla="*/ 1056115 h 2583755"/>
                  <a:gd name="connsiteX4" fmla="*/ 3036671 w 3643944"/>
                  <a:gd name="connsiteY4" fmla="*/ 2355328 h 2583755"/>
                  <a:gd name="connsiteX5" fmla="*/ 1316133 w 3643944"/>
                  <a:gd name="connsiteY5" fmla="*/ 2583755 h 2583755"/>
                  <a:gd name="connsiteX6" fmla="*/ 0 w 3643944"/>
                  <a:gd name="connsiteY6" fmla="*/ 1947853 h 2583755"/>
                  <a:gd name="connsiteX0" fmla="*/ 0 w 3643944"/>
                  <a:gd name="connsiteY0" fmla="*/ 1947853 h 2583755"/>
                  <a:gd name="connsiteX1" fmla="*/ 1238968 w 3643944"/>
                  <a:gd name="connsiteY1" fmla="*/ 0 h 2583755"/>
                  <a:gd name="connsiteX2" fmla="*/ 3643944 w 3643944"/>
                  <a:gd name="connsiteY2" fmla="*/ 822107 h 2583755"/>
                  <a:gd name="connsiteX3" fmla="*/ 3021107 w 3643944"/>
                  <a:gd name="connsiteY3" fmla="*/ 1056115 h 2583755"/>
                  <a:gd name="connsiteX4" fmla="*/ 1316133 w 3643944"/>
                  <a:gd name="connsiteY4" fmla="*/ 2583755 h 2583755"/>
                  <a:gd name="connsiteX5" fmla="*/ 0 w 3643944"/>
                  <a:gd name="connsiteY5" fmla="*/ 1947853 h 2583755"/>
                  <a:gd name="connsiteX0" fmla="*/ 0 w 3643944"/>
                  <a:gd name="connsiteY0" fmla="*/ 1947853 h 1947853"/>
                  <a:gd name="connsiteX1" fmla="*/ 1238968 w 3643944"/>
                  <a:gd name="connsiteY1" fmla="*/ 0 h 1947853"/>
                  <a:gd name="connsiteX2" fmla="*/ 3643944 w 3643944"/>
                  <a:gd name="connsiteY2" fmla="*/ 822107 h 1947853"/>
                  <a:gd name="connsiteX3" fmla="*/ 3021107 w 3643944"/>
                  <a:gd name="connsiteY3" fmla="*/ 1056115 h 1947853"/>
                  <a:gd name="connsiteX4" fmla="*/ 0 w 3643944"/>
                  <a:gd name="connsiteY4" fmla="*/ 1947853 h 1947853"/>
                  <a:gd name="connsiteX0" fmla="*/ 0 w 3643944"/>
                  <a:gd name="connsiteY0" fmla="*/ 1947853 h 1947853"/>
                  <a:gd name="connsiteX1" fmla="*/ 1238968 w 3643944"/>
                  <a:gd name="connsiteY1" fmla="*/ 0 h 1947853"/>
                  <a:gd name="connsiteX2" fmla="*/ 3643944 w 3643944"/>
                  <a:gd name="connsiteY2" fmla="*/ 822107 h 1947853"/>
                  <a:gd name="connsiteX3" fmla="*/ 3188232 w 3643944"/>
                  <a:gd name="connsiteY3" fmla="*/ 1629758 h 1947853"/>
                  <a:gd name="connsiteX4" fmla="*/ 0 w 3643944"/>
                  <a:gd name="connsiteY4" fmla="*/ 1947853 h 1947853"/>
                  <a:gd name="connsiteX0" fmla="*/ 0 w 3656800"/>
                  <a:gd name="connsiteY0" fmla="*/ 800566 h 1629758"/>
                  <a:gd name="connsiteX1" fmla="*/ 1251824 w 3656800"/>
                  <a:gd name="connsiteY1" fmla="*/ 0 h 1629758"/>
                  <a:gd name="connsiteX2" fmla="*/ 3656800 w 3656800"/>
                  <a:gd name="connsiteY2" fmla="*/ 822107 h 1629758"/>
                  <a:gd name="connsiteX3" fmla="*/ 3201088 w 3656800"/>
                  <a:gd name="connsiteY3" fmla="*/ 1629758 h 1629758"/>
                  <a:gd name="connsiteX4" fmla="*/ 0 w 3656800"/>
                  <a:gd name="connsiteY4" fmla="*/ 800566 h 1629758"/>
                  <a:gd name="connsiteX0" fmla="*/ 0 w 3656800"/>
                  <a:gd name="connsiteY0" fmla="*/ 800566 h 2024934"/>
                  <a:gd name="connsiteX1" fmla="*/ 1251824 w 3656800"/>
                  <a:gd name="connsiteY1" fmla="*/ 0 h 2024934"/>
                  <a:gd name="connsiteX2" fmla="*/ 3656800 w 3656800"/>
                  <a:gd name="connsiteY2" fmla="*/ 822107 h 2024934"/>
                  <a:gd name="connsiteX3" fmla="*/ 2262616 w 3656800"/>
                  <a:gd name="connsiteY3" fmla="*/ 2024934 h 2024934"/>
                  <a:gd name="connsiteX4" fmla="*/ 0 w 3656800"/>
                  <a:gd name="connsiteY4" fmla="*/ 800566 h 2024934"/>
                  <a:gd name="connsiteX0" fmla="*/ 0 w 3232560"/>
                  <a:gd name="connsiteY0" fmla="*/ 800566 h 2024934"/>
                  <a:gd name="connsiteX1" fmla="*/ 1251824 w 3232560"/>
                  <a:gd name="connsiteY1" fmla="*/ 0 h 2024934"/>
                  <a:gd name="connsiteX2" fmla="*/ 3232560 w 3232560"/>
                  <a:gd name="connsiteY2" fmla="*/ 1383003 h 2024934"/>
                  <a:gd name="connsiteX3" fmla="*/ 2262616 w 3232560"/>
                  <a:gd name="connsiteY3" fmla="*/ 2024934 h 2024934"/>
                  <a:gd name="connsiteX4" fmla="*/ 0 w 3232560"/>
                  <a:gd name="connsiteY4" fmla="*/ 800566 h 2024934"/>
                  <a:gd name="connsiteX0" fmla="*/ 0 w 3232560"/>
                  <a:gd name="connsiteY0" fmla="*/ 928043 h 2152411"/>
                  <a:gd name="connsiteX1" fmla="*/ 1843189 w 3232560"/>
                  <a:gd name="connsiteY1" fmla="*/ 0 h 2152411"/>
                  <a:gd name="connsiteX2" fmla="*/ 3232560 w 3232560"/>
                  <a:gd name="connsiteY2" fmla="*/ 1510480 h 2152411"/>
                  <a:gd name="connsiteX3" fmla="*/ 2262616 w 3232560"/>
                  <a:gd name="connsiteY3" fmla="*/ 2152411 h 2152411"/>
                  <a:gd name="connsiteX4" fmla="*/ 0 w 3232560"/>
                  <a:gd name="connsiteY4" fmla="*/ 928043 h 2152411"/>
                  <a:gd name="connsiteX0" fmla="*/ 0 w 3348262"/>
                  <a:gd name="connsiteY0" fmla="*/ 928043 h 2152411"/>
                  <a:gd name="connsiteX1" fmla="*/ 1843189 w 3348262"/>
                  <a:gd name="connsiteY1" fmla="*/ 0 h 2152411"/>
                  <a:gd name="connsiteX2" fmla="*/ 3348262 w 3348262"/>
                  <a:gd name="connsiteY2" fmla="*/ 1268276 h 2152411"/>
                  <a:gd name="connsiteX3" fmla="*/ 2262616 w 3348262"/>
                  <a:gd name="connsiteY3" fmla="*/ 2152411 h 2152411"/>
                  <a:gd name="connsiteX4" fmla="*/ 0 w 3348262"/>
                  <a:gd name="connsiteY4" fmla="*/ 928043 h 2152411"/>
                  <a:gd name="connsiteX0" fmla="*/ 0 w 3348262"/>
                  <a:gd name="connsiteY0" fmla="*/ 634847 h 1859215"/>
                  <a:gd name="connsiteX1" fmla="*/ 1290391 w 3348262"/>
                  <a:gd name="connsiteY1" fmla="*/ 0 h 1859215"/>
                  <a:gd name="connsiteX2" fmla="*/ 3348262 w 3348262"/>
                  <a:gd name="connsiteY2" fmla="*/ 975080 h 1859215"/>
                  <a:gd name="connsiteX3" fmla="*/ 2262616 w 3348262"/>
                  <a:gd name="connsiteY3" fmla="*/ 1859215 h 1859215"/>
                  <a:gd name="connsiteX4" fmla="*/ 0 w 3348262"/>
                  <a:gd name="connsiteY4" fmla="*/ 634847 h 1859215"/>
                  <a:gd name="connsiteX0" fmla="*/ 0 w 3348262"/>
                  <a:gd name="connsiteY0" fmla="*/ 443632 h 1668000"/>
                  <a:gd name="connsiteX1" fmla="*/ 1110410 w 3348262"/>
                  <a:gd name="connsiteY1" fmla="*/ 0 h 1668000"/>
                  <a:gd name="connsiteX2" fmla="*/ 3348262 w 3348262"/>
                  <a:gd name="connsiteY2" fmla="*/ 783865 h 1668000"/>
                  <a:gd name="connsiteX3" fmla="*/ 2262616 w 3348262"/>
                  <a:gd name="connsiteY3" fmla="*/ 1668000 h 1668000"/>
                  <a:gd name="connsiteX4" fmla="*/ 0 w 3348262"/>
                  <a:gd name="connsiteY4" fmla="*/ 443632 h 1668000"/>
                  <a:gd name="connsiteX0" fmla="*/ 0 w 3785359"/>
                  <a:gd name="connsiteY0" fmla="*/ 405389 h 1668000"/>
                  <a:gd name="connsiteX1" fmla="*/ 1547507 w 3785359"/>
                  <a:gd name="connsiteY1" fmla="*/ 0 h 1668000"/>
                  <a:gd name="connsiteX2" fmla="*/ 3785359 w 3785359"/>
                  <a:gd name="connsiteY2" fmla="*/ 783865 h 1668000"/>
                  <a:gd name="connsiteX3" fmla="*/ 2699713 w 3785359"/>
                  <a:gd name="connsiteY3" fmla="*/ 1668000 h 1668000"/>
                  <a:gd name="connsiteX4" fmla="*/ 0 w 3785359"/>
                  <a:gd name="connsiteY4" fmla="*/ 405389 h 1668000"/>
                  <a:gd name="connsiteX0" fmla="*/ 0 w 3785359"/>
                  <a:gd name="connsiteY0" fmla="*/ 405389 h 1757233"/>
                  <a:gd name="connsiteX1" fmla="*/ 1547507 w 3785359"/>
                  <a:gd name="connsiteY1" fmla="*/ 0 h 1757233"/>
                  <a:gd name="connsiteX2" fmla="*/ 3785359 w 3785359"/>
                  <a:gd name="connsiteY2" fmla="*/ 783865 h 1757233"/>
                  <a:gd name="connsiteX3" fmla="*/ 2326896 w 3785359"/>
                  <a:gd name="connsiteY3" fmla="*/ 1757233 h 1757233"/>
                  <a:gd name="connsiteX4" fmla="*/ 0 w 3785359"/>
                  <a:gd name="connsiteY4" fmla="*/ 405389 h 1757233"/>
                  <a:gd name="connsiteX0" fmla="*/ 0 w 3515388"/>
                  <a:gd name="connsiteY0" fmla="*/ 405389 h 1757233"/>
                  <a:gd name="connsiteX1" fmla="*/ 1547507 w 3515388"/>
                  <a:gd name="connsiteY1" fmla="*/ 0 h 1757233"/>
                  <a:gd name="connsiteX2" fmla="*/ 3515388 w 3515388"/>
                  <a:gd name="connsiteY2" fmla="*/ 924089 h 1757233"/>
                  <a:gd name="connsiteX3" fmla="*/ 2326896 w 3515388"/>
                  <a:gd name="connsiteY3" fmla="*/ 1757233 h 1757233"/>
                  <a:gd name="connsiteX4" fmla="*/ 0 w 3515388"/>
                  <a:gd name="connsiteY4" fmla="*/ 405389 h 1757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5388" h="1757233">
                    <a:moveTo>
                      <a:pt x="0" y="405389"/>
                    </a:moveTo>
                    <a:lnTo>
                      <a:pt x="1547507" y="0"/>
                    </a:lnTo>
                    <a:lnTo>
                      <a:pt x="3515388" y="924089"/>
                    </a:lnTo>
                    <a:lnTo>
                      <a:pt x="2326896" y="1757233"/>
                    </a:lnTo>
                    <a:lnTo>
                      <a:pt x="0" y="405389"/>
                    </a:lnTo>
                    <a:close/>
                  </a:path>
                </a:pathLst>
              </a:custGeom>
              <a:solidFill>
                <a:srgbClr val="FFFF00">
                  <a:alpha val="54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/>
                  <p:cNvSpPr/>
                  <p:nvPr/>
                </p:nvSpPr>
                <p:spPr bwMode="auto">
                  <a:xfrm>
                    <a:off x="5443963" y="4013036"/>
                    <a:ext cx="1582323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oMath>
                      </m:oMathPara>
                    </a14:m>
                    <a:endPara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4" name="Rectangle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43963" y="4013036"/>
                    <a:ext cx="1582323" cy="365431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b="-2381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>
              <a:off x="5876545" y="4666821"/>
              <a:ext cx="1407713" cy="561514"/>
              <a:chOff x="5876545" y="4666821"/>
              <a:chExt cx="1407713" cy="561514"/>
            </a:xfrm>
          </p:grpSpPr>
          <p:sp>
            <p:nvSpPr>
              <p:cNvPr id="71" name="Oval 70"/>
              <p:cNvSpPr/>
              <p:nvPr/>
            </p:nvSpPr>
            <p:spPr bwMode="auto">
              <a:xfrm flipV="1">
                <a:off x="6498771" y="4939711"/>
                <a:ext cx="69090" cy="6909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1" name="Straight Arrow Connector 80"/>
              <p:cNvCxnSpPr>
                <a:stCxn id="71" idx="5"/>
              </p:cNvCxnSpPr>
              <p:nvPr/>
            </p:nvCxnSpPr>
            <p:spPr bwMode="auto">
              <a:xfrm flipV="1">
                <a:off x="6557743" y="4666821"/>
                <a:ext cx="726515" cy="28300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FF"/>
                </a:solidFill>
                <a:prstDash val="sysDash"/>
                <a:round/>
                <a:headEnd type="triangl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Rectangle 81"/>
                  <p:cNvSpPr/>
                  <p:nvPr/>
                </p:nvSpPr>
                <p:spPr bwMode="auto">
                  <a:xfrm>
                    <a:off x="5876545" y="4862904"/>
                    <a:ext cx="915668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876545" y="4862904"/>
                    <a:ext cx="915668" cy="365431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b="-2381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Group 56"/>
            <p:cNvGrpSpPr/>
            <p:nvPr/>
          </p:nvGrpSpPr>
          <p:grpSpPr>
            <a:xfrm>
              <a:off x="6176619" y="3193688"/>
              <a:ext cx="2014453" cy="1461735"/>
              <a:chOff x="6176619" y="3193688"/>
              <a:chExt cx="2014453" cy="1461735"/>
            </a:xfrm>
          </p:grpSpPr>
          <p:cxnSp>
            <p:nvCxnSpPr>
              <p:cNvPr id="69" name="Straight Arrow Connector 68"/>
              <p:cNvCxnSpPr/>
              <p:nvPr/>
            </p:nvCxnSpPr>
            <p:spPr bwMode="auto">
              <a:xfrm flipV="1">
                <a:off x="7333399" y="3669165"/>
                <a:ext cx="437595" cy="98625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/>
                  <p:cNvSpPr/>
                  <p:nvPr/>
                </p:nvSpPr>
                <p:spPr bwMode="auto">
                  <a:xfrm>
                    <a:off x="6176619" y="3193688"/>
                    <a:ext cx="2014453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en-US" sz="1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kumimoji="0" lang="en-US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40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176619" y="3193688"/>
                    <a:ext cx="2014453" cy="365431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b="-30952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/>
            <p:cNvGrpSpPr/>
            <p:nvPr/>
          </p:nvGrpSpPr>
          <p:grpSpPr>
            <a:xfrm>
              <a:off x="7316938" y="3654423"/>
              <a:ext cx="1938750" cy="1144972"/>
              <a:chOff x="7316938" y="3654423"/>
              <a:chExt cx="1938750" cy="1144972"/>
            </a:xfrm>
          </p:grpSpPr>
          <p:cxnSp>
            <p:nvCxnSpPr>
              <p:cNvPr id="64" name="Straight Arrow Connector 63"/>
              <p:cNvCxnSpPr/>
              <p:nvPr/>
            </p:nvCxnSpPr>
            <p:spPr bwMode="auto">
              <a:xfrm flipV="1">
                <a:off x="7316938" y="4323918"/>
                <a:ext cx="754720" cy="32648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65" name="Straight Arrow Connector 64"/>
              <p:cNvCxnSpPr/>
              <p:nvPr/>
            </p:nvCxnSpPr>
            <p:spPr bwMode="auto">
              <a:xfrm flipH="1" flipV="1">
                <a:off x="7773256" y="3667322"/>
                <a:ext cx="259778" cy="66358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66" name="Rectangle 65"/>
              <p:cNvSpPr/>
              <p:nvPr/>
            </p:nvSpPr>
            <p:spPr bwMode="auto">
              <a:xfrm rot="20162873">
                <a:off x="7880321" y="4237601"/>
                <a:ext cx="134882" cy="127595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 bwMode="auto">
                  <a:xfrm>
                    <a:off x="7761611" y="3654423"/>
                    <a:ext cx="1494077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761611" y="3654423"/>
                    <a:ext cx="1494077" cy="365431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b="-29268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 bwMode="auto">
                  <a:xfrm>
                    <a:off x="7608581" y="4433964"/>
                    <a:ext cx="362060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eaLnBrk="0" hangingPunct="0">
                      <a:spcBef>
                        <a:spcPct val="0"/>
                      </a:spcBef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i="1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608581" y="4433964"/>
                    <a:ext cx="362060" cy="365431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r="-21951" b="-26190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/>
            <p:cNvGrpSpPr/>
            <p:nvPr/>
          </p:nvGrpSpPr>
          <p:grpSpPr>
            <a:xfrm>
              <a:off x="6837606" y="4307867"/>
              <a:ext cx="540658" cy="379556"/>
              <a:chOff x="6837606" y="4307867"/>
              <a:chExt cx="540658" cy="379556"/>
            </a:xfrm>
          </p:grpSpPr>
          <p:sp>
            <p:nvSpPr>
              <p:cNvPr id="62" name="Oval 61"/>
              <p:cNvSpPr/>
              <p:nvPr/>
            </p:nvSpPr>
            <p:spPr bwMode="auto">
              <a:xfrm flipV="1">
                <a:off x="7309174" y="4618333"/>
                <a:ext cx="69090" cy="6909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 bwMode="auto">
                  <a:xfrm>
                    <a:off x="6837606" y="4307867"/>
                    <a:ext cx="463297" cy="365431"/>
                  </a:xfrm>
                  <a:prstGeom prst="rect">
                    <a:avLst/>
                  </a:prstGeom>
                  <a:noFill/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1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kumimoji="0" 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kumimoji="0" lang="en-US" sz="14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37606" y="4307867"/>
                    <a:ext cx="463297" cy="365431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 b="-26829"/>
                    </a:stretch>
                  </a:blip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/>
              <p:cNvSpPr/>
              <p:nvPr/>
            </p:nvSpPr>
            <p:spPr>
              <a:xfrm>
                <a:off x="4359237" y="4560021"/>
                <a:ext cx="3461419" cy="359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600" dirty="0" smtClean="0"/>
                  <a:t> for some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7" name="Rectangle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237" y="4560021"/>
                <a:ext cx="3461419" cy="359457"/>
              </a:xfrm>
              <a:prstGeom prst="rect">
                <a:avLst/>
              </a:prstGeom>
              <a:blipFill rotWithShape="0">
                <a:blip r:embed="rId35"/>
                <a:stretch>
                  <a:fillRect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/>
          <p:cNvGrpSpPr/>
          <p:nvPr/>
        </p:nvGrpSpPr>
        <p:grpSpPr>
          <a:xfrm>
            <a:off x="3871821" y="4917581"/>
            <a:ext cx="1951816" cy="577561"/>
            <a:chOff x="4496632" y="4779264"/>
            <a:chExt cx="1951816" cy="577561"/>
          </a:xfrm>
        </p:grpSpPr>
        <p:cxnSp>
          <p:nvCxnSpPr>
            <p:cNvPr id="79" name="Straight Arrow Connector 78"/>
            <p:cNvCxnSpPr/>
            <p:nvPr/>
          </p:nvCxnSpPr>
          <p:spPr bwMode="auto">
            <a:xfrm flipH="1">
              <a:off x="5266944" y="4779264"/>
              <a:ext cx="585216" cy="256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4496632" y="4997368"/>
                  <a:ext cx="1951816" cy="35945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632" y="4997368"/>
                  <a:ext cx="1951816" cy="359457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 r="-11875"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/>
          <p:cNvGrpSpPr/>
          <p:nvPr/>
        </p:nvGrpSpPr>
        <p:grpSpPr>
          <a:xfrm>
            <a:off x="5825944" y="4917581"/>
            <a:ext cx="3532041" cy="1142864"/>
            <a:chOff x="6450755" y="4779264"/>
            <a:chExt cx="3532041" cy="1142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/>
                <p:cNvSpPr/>
                <p:nvPr/>
              </p:nvSpPr>
              <p:spPr>
                <a:xfrm>
                  <a:off x="6450755" y="5054518"/>
                  <a:ext cx="2925032" cy="8676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b="0" dirty="0" smtClean="0"/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/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𝑫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755" y="5054518"/>
                  <a:ext cx="2925032" cy="867610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/>
            <p:cNvCxnSpPr/>
            <p:nvPr/>
          </p:nvCxnSpPr>
          <p:spPr bwMode="auto">
            <a:xfrm>
              <a:off x="6644640" y="4779264"/>
              <a:ext cx="585216" cy="25603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>
              <a:off x="9125546" y="5321375"/>
              <a:ext cx="8572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Why?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871821" y="5405261"/>
            <a:ext cx="3829510" cy="1467997"/>
            <a:chOff x="4162567" y="5266944"/>
            <a:chExt cx="3829510" cy="1467997"/>
          </a:xfrm>
        </p:grpSpPr>
        <p:cxnSp>
          <p:nvCxnSpPr>
            <p:cNvPr id="99" name="Straight Arrow Connector 98"/>
            <p:cNvCxnSpPr/>
            <p:nvPr/>
          </p:nvCxnSpPr>
          <p:spPr bwMode="auto">
            <a:xfrm>
              <a:off x="5145024" y="5266944"/>
              <a:ext cx="0" cy="74371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0" name="Straight Arrow Connector 99"/>
            <p:cNvCxnSpPr/>
            <p:nvPr/>
          </p:nvCxnSpPr>
          <p:spPr bwMode="auto">
            <a:xfrm flipH="1">
              <a:off x="5884000" y="5846276"/>
              <a:ext cx="496692" cy="25708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/>
                <p:cNvSpPr/>
                <p:nvPr/>
              </p:nvSpPr>
              <p:spPr>
                <a:xfrm>
                  <a:off x="4162567" y="6103358"/>
                  <a:ext cx="3829510" cy="6315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b>
                                  <m:sSub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𝑫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</a:endParaRPr>
                </a:p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sSub>
                                      <m:sSubPr>
                                        <m:ctrlP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𝑨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6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1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𝑫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2567" y="6103358"/>
                  <a:ext cx="3829510" cy="631583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 r="-22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0" y="4130858"/>
            <a:ext cx="9144000" cy="1381017"/>
            <a:chOff x="0" y="4130858"/>
            <a:chExt cx="9144000" cy="1381017"/>
          </a:xfrm>
        </p:grpSpPr>
        <p:sp>
          <p:nvSpPr>
            <p:cNvPr id="43" name="Rectangle 42"/>
            <p:cNvSpPr/>
            <p:nvPr/>
          </p:nvSpPr>
          <p:spPr bwMode="auto">
            <a:xfrm>
              <a:off x="1383614" y="4222528"/>
              <a:ext cx="539316" cy="282389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9369" y="4529298"/>
                  <a:ext cx="3662532" cy="9825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 smtClean="0">
                      <a:solidFill>
                        <a:srgbClr val="0000FF"/>
                      </a:solidFill>
                    </a:rPr>
                    <a:t>What’s does this formula come from?</a:t>
                  </a:r>
                </a:p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>
                      <a:solidFill>
                        <a:srgbClr val="0000FF"/>
                      </a:solidFill>
                    </a:rPr>
                    <a:t>Why </a:t>
                  </a:r>
                  <a:r>
                    <a:rPr lang="en-US" sz="1600" dirty="0" smtClean="0">
                      <a:solidFill>
                        <a:srgbClr val="0000FF"/>
                      </a:solidFill>
                    </a:rPr>
                    <a:t>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?</a:t>
                  </a:r>
                </a:p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>
                      <a:solidFill>
                        <a:srgbClr val="0000FF"/>
                      </a:solidFill>
                    </a:rPr>
                    <a:t>How do we find </a:t>
                  </a:r>
                  <a:r>
                    <a:rPr lang="en-US" sz="1600" dirty="0">
                      <a:solidFill>
                        <a:srgbClr val="0000FF"/>
                      </a:solidFill>
                      <a:sym typeface="Symbol"/>
                    </a:rPr>
                    <a:t></a:t>
                  </a:r>
                  <a:r>
                    <a:rPr lang="en-US" sz="1600" dirty="0" smtClean="0">
                      <a:solidFill>
                        <a:srgbClr val="0000FF"/>
                      </a:solidFill>
                    </a:rPr>
                    <a:t>? (</a:t>
                  </a:r>
                  <a:r>
                    <a:rPr lang="en-US" sz="1600" dirty="0">
                      <a:solidFill>
                        <a:srgbClr val="0000FF"/>
                      </a:solidFill>
                    </a:rPr>
                    <a:t>see next slide</a:t>
                  </a:r>
                  <a:r>
                    <a:rPr lang="en-US" sz="1600" dirty="0" smtClean="0">
                      <a:solidFill>
                        <a:srgbClr val="0000FF"/>
                      </a:solidFill>
                    </a:rPr>
                    <a:t>)</a:t>
                  </a:r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69" y="4529298"/>
                  <a:ext cx="3662532" cy="982577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 l="-998" t="-1863" b="-74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296641" y="4198165"/>
                  <a:ext cx="1710084" cy="3575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41" y="4198165"/>
                  <a:ext cx="1710084" cy="357534"/>
                </a:xfrm>
                <a:prstGeom prst="rect">
                  <a:avLst/>
                </a:prstGeom>
                <a:blipFill rotWithShape="0">
                  <a:blip r:embed="rId40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 bwMode="auto">
            <a:xfrm>
              <a:off x="0" y="4130858"/>
              <a:ext cx="914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3709382" y="4130858"/>
            <a:ext cx="1732498" cy="2727142"/>
            <a:chOff x="3709382" y="4130858"/>
            <a:chExt cx="1732498" cy="2727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050255" y="4307680"/>
                  <a:ext cx="139162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 smtClean="0">
                      <a:solidFill>
                        <a:srgbClr val="0000FF"/>
                      </a:solidFill>
                    </a:rPr>
                    <a:t>What is </a:t>
                  </a:r>
                  <a14:m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1600" i="1" baseline="-2500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?</a:t>
                  </a:r>
                  <a:endParaRPr lang="en-US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255" y="4307680"/>
                  <a:ext cx="1391625" cy="338554"/>
                </a:xfrm>
                <a:prstGeom prst="rect">
                  <a:avLst/>
                </a:prstGeom>
                <a:blipFill rotWithShape="0">
                  <a:blip r:embed="rId41"/>
                  <a:stretch>
                    <a:fillRect l="-218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 bwMode="auto">
            <a:xfrm>
              <a:off x="3709382" y="4130858"/>
              <a:ext cx="0" cy="27271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/>
          <p:cNvGrpSpPr/>
          <p:nvPr/>
        </p:nvGrpSpPr>
        <p:grpSpPr>
          <a:xfrm>
            <a:off x="0" y="5677440"/>
            <a:ext cx="3709382" cy="849365"/>
            <a:chOff x="0" y="5677440"/>
            <a:chExt cx="3709382" cy="849365"/>
          </a:xfrm>
        </p:grpSpPr>
        <p:grpSp>
          <p:nvGrpSpPr>
            <p:cNvPr id="18" name="Group 17"/>
            <p:cNvGrpSpPr/>
            <p:nvPr/>
          </p:nvGrpSpPr>
          <p:grpSpPr>
            <a:xfrm>
              <a:off x="70955" y="5756188"/>
              <a:ext cx="2067127" cy="770617"/>
              <a:chOff x="70955" y="5756188"/>
              <a:chExt cx="2067127" cy="7706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70955" y="5756188"/>
                    <a:ext cx="206712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0"/>
                      </a:spcBef>
                      <a:buNone/>
                    </a:pPr>
                    <a:r>
                      <a:rPr lang="en-US" sz="1600" dirty="0" smtClean="0">
                        <a:solidFill>
                          <a:srgbClr val="0000FF"/>
                        </a:solidFill>
                      </a:rPr>
                      <a:t>What is the next </a:t>
                    </a:r>
                    <a14:m>
                      <m:oMath xmlns:m="http://schemas.openxmlformats.org/officeDocument/2006/math">
                        <m:r>
                          <a:rPr lang="en-US" sz="1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 baseline="-25000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r>
                      <a:rPr lang="en-US" sz="1600" dirty="0" smtClean="0">
                        <a:solidFill>
                          <a:srgbClr val="0000FF"/>
                        </a:solidFill>
                      </a:rPr>
                      <a:t>?</a:t>
                    </a:r>
                    <a:endParaRPr lang="en-US" sz="16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55" y="5756188"/>
                    <a:ext cx="2067127" cy="338554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 l="-1770" t="-5357" b="-2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/>
                  <p:cNvSpPr/>
                  <p:nvPr/>
                </p:nvSpPr>
                <p:spPr>
                  <a:xfrm>
                    <a:off x="459519" y="6188251"/>
                    <a:ext cx="161012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519" y="6188251"/>
                    <a:ext cx="1610121" cy="338554"/>
                  </a:xfrm>
                  <a:prstGeom prst="rect">
                    <a:avLst/>
                  </a:prstGeom>
                  <a:blipFill rotWithShape="0">
                    <a:blip r:embed="rId43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2" name="Straight Connector 101"/>
            <p:cNvCxnSpPr/>
            <p:nvPr/>
          </p:nvCxnSpPr>
          <p:spPr bwMode="auto">
            <a:xfrm>
              <a:off x="0" y="5677440"/>
              <a:ext cx="370938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210678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16917</TotalTime>
  <Words>369</Words>
  <Application>Microsoft Office PowerPoint</Application>
  <PresentationFormat>On-screen Show 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Symbol</vt:lpstr>
      <vt:lpstr>Standard PowerPoint Brief - Template</vt:lpstr>
      <vt:lpstr>Homework #12 Feedback</vt:lpstr>
      <vt:lpstr>What is it?</vt:lpstr>
      <vt:lpstr>OPER 610 Lesson 17 Interior Point Method 2:  The Affine Scaling Algorithm</vt:lpstr>
      <vt:lpstr>Basic Problem &amp; Assumptions</vt:lpstr>
      <vt:lpstr>Geometry of the Simplex Method (2 of 2)</vt:lpstr>
      <vt:lpstr>A Few Possible Transformations</vt:lpstr>
      <vt:lpstr>On the Affine Transformation</vt:lpstr>
      <vt:lpstr>The Problem and the Affinely Transformed Problem</vt:lpstr>
      <vt:lpstr>What’s our new iterate? (Finding the best direction)</vt:lpstr>
      <vt:lpstr>What’s our new iterate? (Finding the step length )</vt:lpstr>
      <vt:lpstr>Affine Scaling Algorithm</vt:lpstr>
      <vt:lpstr>Initialization</vt:lpstr>
      <vt:lpstr>Questions &amp; Discussion</vt:lpstr>
      <vt:lpstr>For Next Class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1059</cp:revision>
  <cp:lastPrinted>2016-02-29T21:13:42Z</cp:lastPrinted>
  <dcterms:created xsi:type="dcterms:W3CDTF">2004-05-05T12:20:29Z</dcterms:created>
  <dcterms:modified xsi:type="dcterms:W3CDTF">2023-02-27T21:46:44Z</dcterms:modified>
</cp:coreProperties>
</file>