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59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9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Chapter 1 Basic Plots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Instructor: Yanhui Guo, </a:t>
            </a:r>
            <a:r>
              <a:rPr lang="en-US" altLang="zh-CN" dirty="0" err="1" smtClean="0"/>
              <a:t>Ph.D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108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fourth line plots a curve, where the x coordinates of the curve's points are given in the </a:t>
            </a:r>
            <a:r>
              <a:rPr lang="en-US" altLang="zh-CN" dirty="0" smtClean="0"/>
              <a:t>list </a:t>
            </a:r>
            <a:r>
              <a:rPr lang="en-US" altLang="zh-CN" dirty="0"/>
              <a:t>X, and the y coordinates of the curve's points are given in the list Y.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last line shows a result, which you will see on the window while running the script.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4090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</a:t>
            </a:r>
            <a:r>
              <a:rPr lang="en-US" altLang="zh-CN" dirty="0" err="1" smtClean="0"/>
              <a:t>NumPy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Let's plot another curve, sin(x), with x in the [0, 2 * pi</a:t>
            </a:r>
            <a:r>
              <a:rPr lang="en-US" altLang="zh-CN" dirty="0" smtClean="0"/>
              <a:t>] interval</a:t>
            </a:r>
            <a:r>
              <a:rPr lang="en-US" altLang="zh-CN" dirty="0"/>
              <a:t>. </a:t>
            </a:r>
            <a:r>
              <a:rPr lang="en-US" altLang="zh-CN" dirty="0" smtClean="0"/>
              <a:t>Save </a:t>
            </a:r>
            <a:r>
              <a:rPr lang="en-US" altLang="zh-CN" dirty="0"/>
              <a:t>the </a:t>
            </a:r>
            <a:r>
              <a:rPr lang="en-US" altLang="zh-CN" dirty="0" smtClean="0"/>
              <a:t>following </a:t>
            </a:r>
            <a:r>
              <a:rPr lang="en-US" altLang="zh-CN" dirty="0"/>
              <a:t>script as sin-1.py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import math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2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T = range(100)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X = [(2 *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math.pi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* t) /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(T) for t in T]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Y = [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math.sin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(value) for value in X]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699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Using </a:t>
            </a:r>
            <a:r>
              <a:rPr lang="en-US" altLang="zh-CN" dirty="0" err="1" smtClean="0"/>
              <a:t>NumPy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Then, type and save the following script as </a:t>
            </a:r>
            <a:r>
              <a:rPr lang="en-US" altLang="zh-CN" dirty="0" smtClean="0"/>
              <a:t>sin-2.py: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altLang="zh-CN" sz="2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(0, 2 *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, 100)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714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Create </a:t>
            </a:r>
            <a:r>
              <a:rPr lang="en-US" altLang="zh-CN" dirty="0"/>
              <a:t>a list </a:t>
            </a:r>
            <a:r>
              <a:rPr lang="en-US" altLang="zh-CN" dirty="0" smtClean="0"/>
              <a:t>T with </a:t>
            </a:r>
            <a:r>
              <a:rPr lang="en-US" altLang="zh-CN" dirty="0"/>
              <a:t>numbers from 0 to 99—our curve will be drawn with </a:t>
            </a:r>
            <a:r>
              <a:rPr lang="en-US" altLang="zh-CN" dirty="0" smtClean="0"/>
              <a:t>100 </a:t>
            </a:r>
            <a:r>
              <a:rPr lang="en-US" altLang="zh-CN" dirty="0"/>
              <a:t>points.</a:t>
            </a:r>
          </a:p>
          <a:p>
            <a:r>
              <a:rPr lang="en-US" altLang="zh-CN" dirty="0" smtClean="0"/>
              <a:t>Compute </a:t>
            </a:r>
            <a:r>
              <a:rPr lang="en-US" altLang="zh-CN" dirty="0"/>
              <a:t>the x coordinates by simply rescaling the values stored in </a:t>
            </a:r>
            <a:r>
              <a:rPr lang="en-US" altLang="zh-CN" dirty="0" smtClean="0"/>
              <a:t>T so that </a:t>
            </a:r>
            <a:r>
              <a:rPr lang="en-US" altLang="zh-CN" dirty="0"/>
              <a:t>x goes from 0 to 2 pi </a:t>
            </a:r>
            <a:endParaRPr lang="en-US" altLang="zh-CN" dirty="0" smtClean="0"/>
          </a:p>
          <a:p>
            <a:r>
              <a:rPr lang="en-US" altLang="zh-CN" dirty="0" smtClean="0"/>
              <a:t>Generate </a:t>
            </a:r>
            <a:r>
              <a:rPr lang="en-US" altLang="zh-CN" dirty="0"/>
              <a:t>the y coordinates.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1930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Plotting multiple curves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show </a:t>
            </a:r>
            <a:r>
              <a:rPr lang="en-US" altLang="zh-CN" dirty="0"/>
              <a:t>both sin(x)and </a:t>
            </a:r>
            <a:r>
              <a:rPr lang="en-US" altLang="zh-CN" dirty="0" err="1"/>
              <a:t>cos</a:t>
            </a:r>
            <a:r>
              <a:rPr lang="en-US" altLang="zh-CN" dirty="0"/>
              <a:t>(x</a:t>
            </a:r>
            <a:r>
              <a:rPr lang="en-US" altLang="zh-CN" dirty="0" smtClean="0"/>
              <a:t>) in </a:t>
            </a:r>
            <a:r>
              <a:rPr lang="en-US" altLang="zh-CN" dirty="0"/>
              <a:t>the [0, 2pi] </a:t>
            </a:r>
            <a:r>
              <a:rPr lang="en-US" altLang="zh-CN" dirty="0" smtClean="0"/>
              <a:t>interval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altLang="zh-CN" sz="2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2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(0, 2 *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, 100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Ya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Yb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Ya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Yb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9208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The two </a:t>
            </a:r>
            <a:r>
              <a:rPr lang="en-US" altLang="zh-CN" dirty="0" smtClean="0"/>
              <a:t>curves show </a:t>
            </a:r>
            <a:r>
              <a:rPr lang="en-US" altLang="zh-CN" dirty="0"/>
              <a:t>up with a different color automatically picked up by </a:t>
            </a:r>
            <a:r>
              <a:rPr lang="en-US" altLang="zh-CN" dirty="0" err="1"/>
              <a:t>matplotlib</a:t>
            </a:r>
            <a:r>
              <a:rPr lang="en-US" altLang="zh-CN" dirty="0"/>
              <a:t>. </a:t>
            </a:r>
          </a:p>
          <a:p>
            <a:r>
              <a:rPr lang="en-US" altLang="zh-CN" dirty="0" smtClean="0"/>
              <a:t>Use </a:t>
            </a:r>
            <a:r>
              <a:rPr lang="en-US" altLang="zh-CN" dirty="0"/>
              <a:t>one function call </a:t>
            </a:r>
            <a:r>
              <a:rPr lang="en-US" altLang="zh-CN" dirty="0" err="1"/>
              <a:t>plt.plot</a:t>
            </a:r>
            <a:r>
              <a:rPr lang="en-US" altLang="zh-CN" dirty="0" smtClean="0"/>
              <a:t>() for </a:t>
            </a:r>
            <a:r>
              <a:rPr lang="en-US" altLang="zh-CN" dirty="0"/>
              <a:t>one curve; thus, </a:t>
            </a:r>
            <a:r>
              <a:rPr lang="en-US" altLang="zh-CN" dirty="0" smtClean="0"/>
              <a:t>call </a:t>
            </a:r>
            <a:r>
              <a:rPr lang="en-US" altLang="zh-CN" dirty="0" err="1"/>
              <a:t>plt.plot</a:t>
            </a:r>
            <a:r>
              <a:rPr lang="en-US" altLang="zh-CN" dirty="0" smtClean="0"/>
              <a:t>() here </a:t>
            </a:r>
            <a:r>
              <a:rPr lang="en-US" altLang="zh-CN" dirty="0"/>
              <a:t>twice. </a:t>
            </a:r>
            <a:endParaRPr lang="en-US" altLang="zh-CN" dirty="0" smtClean="0"/>
          </a:p>
          <a:p>
            <a:r>
              <a:rPr lang="en-US" altLang="zh-CN" dirty="0" smtClean="0"/>
              <a:t>Call </a:t>
            </a:r>
            <a:r>
              <a:rPr lang="en-US" altLang="zh-CN" dirty="0" err="1"/>
              <a:t>plt.show</a:t>
            </a:r>
            <a:r>
              <a:rPr lang="en-US" altLang="zh-CN" dirty="0" smtClean="0"/>
              <a:t>() only </a:t>
            </a:r>
            <a:r>
              <a:rPr lang="en-US" altLang="zh-CN" dirty="0"/>
              <a:t>once.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functions calls </a:t>
            </a:r>
            <a:r>
              <a:rPr lang="en-US" altLang="zh-CN" dirty="0" err="1" smtClean="0"/>
              <a:t>plt.plot</a:t>
            </a:r>
            <a:r>
              <a:rPr lang="en-US" altLang="zh-CN" dirty="0" smtClean="0"/>
              <a:t>(X</a:t>
            </a:r>
            <a:r>
              <a:rPr lang="en-US" altLang="zh-CN" dirty="0"/>
              <a:t>, </a:t>
            </a:r>
            <a:r>
              <a:rPr lang="en-US" altLang="zh-CN" dirty="0" err="1"/>
              <a:t>Ya</a:t>
            </a:r>
            <a:r>
              <a:rPr lang="en-US" altLang="zh-CN" dirty="0" smtClean="0"/>
              <a:t>) and </a:t>
            </a:r>
            <a:r>
              <a:rPr lang="en-US" altLang="zh-CN" dirty="0" err="1"/>
              <a:t>plt.plot</a:t>
            </a:r>
            <a:r>
              <a:rPr lang="en-US" altLang="zh-CN" dirty="0"/>
              <a:t>(X, </a:t>
            </a:r>
            <a:r>
              <a:rPr lang="en-US" altLang="zh-CN" dirty="0" err="1"/>
              <a:t>Yb</a:t>
            </a:r>
            <a:r>
              <a:rPr lang="en-US" altLang="zh-CN" dirty="0" smtClean="0"/>
              <a:t>) can </a:t>
            </a:r>
            <a:r>
              <a:rPr lang="en-US" altLang="zh-CN" dirty="0"/>
              <a:t>be seen as declarations of intentions. </a:t>
            </a:r>
            <a:endParaRPr lang="en-US" altLang="zh-CN" dirty="0" smtClean="0"/>
          </a:p>
          <a:p>
            <a:r>
              <a:rPr lang="en-US" altLang="zh-CN" dirty="0" smtClean="0"/>
              <a:t>link </a:t>
            </a:r>
            <a:r>
              <a:rPr lang="en-US" altLang="zh-CN" dirty="0"/>
              <a:t>those two sets of points with a distinct curve for each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87690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Plotting curves from file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assume that we have time series stored in a plain text file named my_data.txt </a:t>
            </a:r>
            <a:r>
              <a:rPr lang="en-US" altLang="zh-CN" dirty="0" smtClean="0"/>
              <a:t>as </a:t>
            </a:r>
            <a:r>
              <a:rPr lang="en-US" altLang="zh-CN" dirty="0"/>
              <a:t>follows:</a:t>
            </a:r>
          </a:p>
          <a:p>
            <a:pPr marL="400050" lvl="1" indent="0">
              <a:buNone/>
            </a:pPr>
            <a:r>
              <a:rPr lang="en-US" altLang="zh-CN" dirty="0"/>
              <a:t>0 0</a:t>
            </a:r>
          </a:p>
          <a:p>
            <a:pPr marL="400050" lvl="1" indent="0">
              <a:buNone/>
            </a:pPr>
            <a:r>
              <a:rPr lang="en-US" altLang="zh-CN" dirty="0"/>
              <a:t>1 1</a:t>
            </a:r>
          </a:p>
          <a:p>
            <a:pPr marL="400050" lvl="1" indent="0">
              <a:buNone/>
            </a:pPr>
            <a:r>
              <a:rPr lang="en-US" altLang="zh-CN" dirty="0"/>
              <a:t>2 4</a:t>
            </a:r>
          </a:p>
          <a:p>
            <a:pPr marL="400050" lvl="1" indent="0">
              <a:buNone/>
            </a:pPr>
            <a:r>
              <a:rPr lang="en-US" altLang="zh-CN" dirty="0"/>
              <a:t>4 16</a:t>
            </a:r>
          </a:p>
          <a:p>
            <a:pPr marL="400050" lvl="1" indent="0">
              <a:buNone/>
            </a:pPr>
            <a:r>
              <a:rPr lang="en-US" altLang="zh-CN" dirty="0"/>
              <a:t>5 25</a:t>
            </a:r>
          </a:p>
          <a:p>
            <a:pPr marL="400050" lvl="1" indent="0">
              <a:buNone/>
            </a:pPr>
            <a:r>
              <a:rPr lang="en-US" altLang="zh-CN" dirty="0"/>
              <a:t>6 36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90379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Plotting curves from file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 </a:t>
            </a:r>
            <a:r>
              <a:rPr lang="en-US" altLang="zh-CN" dirty="0" smtClean="0"/>
              <a:t>Python </a:t>
            </a:r>
            <a:r>
              <a:rPr lang="en-US" altLang="zh-CN" dirty="0"/>
              <a:t>approach to read and plot </a:t>
            </a:r>
            <a:r>
              <a:rPr lang="en-US" altLang="zh-CN" dirty="0" smtClean="0"/>
              <a:t>as </a:t>
            </a:r>
            <a:r>
              <a:rPr lang="en-US" altLang="zh-CN" dirty="0"/>
              <a:t>follows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US" altLang="zh-CN" sz="28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, Y = [], []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for line in open('my_data.txt', 'r'):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	values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 [float(s) for s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in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line.split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()]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X.append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(values[0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Y.append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(values[1])</a:t>
            </a:r>
          </a:p>
          <a:p>
            <a:pPr marL="0" indent="0">
              <a:buNone/>
            </a:pPr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pPr marL="0" indent="0">
              <a:buNone/>
            </a:pP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544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line X, Y = [], []initializes the list of coordinates </a:t>
            </a:r>
            <a:r>
              <a:rPr lang="en-US" altLang="zh-CN" dirty="0" smtClean="0"/>
              <a:t>X and Y as </a:t>
            </a:r>
            <a:r>
              <a:rPr lang="en-US" altLang="zh-CN" dirty="0"/>
              <a:t>empty lists.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line for line in open('my_data.txt', 'r</a:t>
            </a:r>
            <a:r>
              <a:rPr lang="en-US" altLang="zh-CN" dirty="0" smtClean="0"/>
              <a:t>') defines </a:t>
            </a:r>
            <a:r>
              <a:rPr lang="en-US" altLang="zh-CN" dirty="0"/>
              <a:t>a loop that will </a:t>
            </a:r>
            <a:r>
              <a:rPr lang="en-US" altLang="zh-CN" dirty="0" smtClean="0"/>
              <a:t>iterate </a:t>
            </a:r>
            <a:r>
              <a:rPr lang="en-US" altLang="zh-CN" dirty="0"/>
              <a:t>each line of the text file my_data.txt. </a:t>
            </a:r>
            <a:endParaRPr lang="en-US" altLang="zh-CN" dirty="0" smtClean="0"/>
          </a:p>
          <a:p>
            <a:r>
              <a:rPr lang="en-US" altLang="zh-CN" dirty="0" smtClean="0"/>
              <a:t>On </a:t>
            </a:r>
            <a:r>
              <a:rPr lang="en-US" altLang="zh-CN" dirty="0"/>
              <a:t>each iteration, the current line </a:t>
            </a:r>
            <a:r>
              <a:rPr lang="en-US" altLang="zh-CN" dirty="0" smtClean="0"/>
              <a:t>extracted </a:t>
            </a:r>
            <a:r>
              <a:rPr lang="en-US" altLang="zh-CN" dirty="0"/>
              <a:t>from the text file is stored as a string in the variable line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18608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line values = [float(s) for s in </a:t>
            </a:r>
            <a:r>
              <a:rPr lang="en-US" altLang="zh-CN" dirty="0" err="1"/>
              <a:t>line.split</a:t>
            </a:r>
            <a:r>
              <a:rPr lang="en-US" altLang="zh-CN" dirty="0" smtClean="0"/>
              <a:t>()] splits </a:t>
            </a:r>
            <a:r>
              <a:rPr lang="en-US" altLang="zh-CN" dirty="0"/>
              <a:t>the current </a:t>
            </a:r>
            <a:r>
              <a:rPr lang="en-US" altLang="zh-CN" dirty="0" smtClean="0"/>
              <a:t>line </a:t>
            </a:r>
            <a:r>
              <a:rPr lang="en-US" altLang="zh-CN" dirty="0"/>
              <a:t>around empty characters to form a string of tokens. </a:t>
            </a:r>
            <a:endParaRPr lang="en-US" altLang="zh-CN" dirty="0" smtClean="0"/>
          </a:p>
          <a:p>
            <a:r>
              <a:rPr lang="en-US" altLang="zh-CN" dirty="0" smtClean="0"/>
              <a:t>Those </a:t>
            </a:r>
            <a:r>
              <a:rPr lang="en-US" altLang="zh-CN" dirty="0"/>
              <a:t>tokens are then </a:t>
            </a:r>
            <a:r>
              <a:rPr lang="en-US" altLang="zh-CN" dirty="0" smtClean="0"/>
              <a:t>interpreted </a:t>
            </a:r>
            <a:r>
              <a:rPr lang="en-US" altLang="zh-CN" dirty="0"/>
              <a:t>as floating point values. Those values are stored in the list values.</a:t>
            </a:r>
          </a:p>
          <a:p>
            <a:r>
              <a:rPr lang="en-US" altLang="zh-CN" dirty="0" smtClean="0"/>
              <a:t>Then</a:t>
            </a:r>
            <a:r>
              <a:rPr lang="en-US" altLang="zh-CN" dirty="0"/>
              <a:t>, in the two next lines, </a:t>
            </a:r>
            <a:r>
              <a:rPr lang="en-US" altLang="zh-CN" dirty="0" err="1"/>
              <a:t>X.append</a:t>
            </a:r>
            <a:r>
              <a:rPr lang="en-US" altLang="zh-CN" dirty="0"/>
              <a:t>(values[0</a:t>
            </a:r>
            <a:r>
              <a:rPr lang="en-US" altLang="zh-CN" dirty="0" smtClean="0"/>
              <a:t>]) and </a:t>
            </a:r>
            <a:r>
              <a:rPr lang="en-US" altLang="zh-CN" dirty="0" err="1"/>
              <a:t>Y.append</a:t>
            </a:r>
            <a:r>
              <a:rPr lang="en-US" altLang="zh-CN" dirty="0"/>
              <a:t>(values[1]), </a:t>
            </a:r>
            <a:r>
              <a:rPr lang="en-US" altLang="zh-CN" dirty="0" smtClean="0"/>
              <a:t>the </a:t>
            </a:r>
            <a:r>
              <a:rPr lang="en-US" altLang="zh-CN" dirty="0"/>
              <a:t>values stored in </a:t>
            </a:r>
            <a:r>
              <a:rPr lang="en-US" altLang="zh-CN" dirty="0" smtClean="0"/>
              <a:t>values are </a:t>
            </a:r>
            <a:r>
              <a:rPr lang="en-US" altLang="zh-CN" dirty="0"/>
              <a:t>appended to the lists </a:t>
            </a:r>
            <a:r>
              <a:rPr lang="en-US" altLang="zh-CN" dirty="0" smtClean="0"/>
              <a:t>X and </a:t>
            </a:r>
            <a:r>
              <a:rPr lang="en-US" altLang="zh-CN" dirty="0"/>
              <a:t>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48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Installing </a:t>
            </a:r>
            <a:r>
              <a:rPr lang="en-US" altLang="zh-CN" dirty="0" err="1"/>
              <a:t>matplotlib</a:t>
            </a:r>
            <a:endParaRPr lang="en-US" altLang="zh-CN" dirty="0"/>
          </a:p>
          <a:p>
            <a:r>
              <a:rPr lang="en-US" altLang="zh-CN" dirty="0" smtClean="0"/>
              <a:t>Plotting </a:t>
            </a:r>
            <a:r>
              <a:rPr lang="en-US" altLang="zh-CN" dirty="0"/>
              <a:t>one curve</a:t>
            </a:r>
          </a:p>
          <a:p>
            <a:r>
              <a:rPr lang="en-US" altLang="zh-CN" dirty="0" smtClean="0"/>
              <a:t>Using </a:t>
            </a:r>
            <a:r>
              <a:rPr lang="en-US" altLang="zh-CN" dirty="0" err="1"/>
              <a:t>NumPy</a:t>
            </a:r>
            <a:endParaRPr lang="en-US" altLang="zh-CN" dirty="0"/>
          </a:p>
          <a:p>
            <a:r>
              <a:rPr lang="en-US" altLang="zh-CN" dirty="0" smtClean="0"/>
              <a:t>Plotting </a:t>
            </a:r>
            <a:r>
              <a:rPr lang="en-US" altLang="zh-CN" dirty="0"/>
              <a:t>multiple curves</a:t>
            </a:r>
          </a:p>
          <a:p>
            <a:r>
              <a:rPr lang="en-US" altLang="zh-CN" dirty="0" smtClean="0"/>
              <a:t>Plotting </a:t>
            </a:r>
            <a:r>
              <a:rPr lang="en-US" altLang="zh-CN" dirty="0"/>
              <a:t>curves from file data</a:t>
            </a:r>
          </a:p>
          <a:p>
            <a:r>
              <a:rPr lang="en-US" altLang="zh-CN" dirty="0" smtClean="0"/>
              <a:t>Plotting </a:t>
            </a:r>
            <a:r>
              <a:rPr lang="en-US" altLang="zh-CN" dirty="0"/>
              <a:t>points</a:t>
            </a:r>
          </a:p>
          <a:p>
            <a:r>
              <a:rPr lang="en-US" altLang="zh-CN" dirty="0" smtClean="0"/>
              <a:t>Plotting </a:t>
            </a:r>
            <a:r>
              <a:rPr lang="en-US" altLang="zh-CN" dirty="0"/>
              <a:t>bar </a:t>
            </a:r>
            <a:r>
              <a:rPr lang="en-US" altLang="zh-CN" dirty="0" smtClean="0"/>
              <a:t>charts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0017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NumPy</a:t>
            </a:r>
            <a:endParaRPr lang="en-US" altLang="zh-CN" dirty="0" smtClean="0"/>
          </a:p>
          <a:p>
            <a:r>
              <a:rPr lang="en-US" altLang="zh-CN" dirty="0"/>
              <a:t>The </a:t>
            </a:r>
            <a:r>
              <a:rPr lang="en-US" altLang="zh-CN" dirty="0" err="1"/>
              <a:t>numpy.loadtxt</a:t>
            </a:r>
            <a:r>
              <a:rPr lang="en-US" altLang="zh-CN" dirty="0" smtClean="0"/>
              <a:t>() function </a:t>
            </a:r>
            <a:r>
              <a:rPr lang="en-US" altLang="zh-CN" dirty="0"/>
              <a:t>reads a text file and returns a 2D array.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np.loadtxt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('my_data.txt')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(data[:,0], data[:,1])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37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Plotting points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scatter function</a:t>
            </a:r>
          </a:p>
          <a:p>
            <a:r>
              <a:rPr lang="en-US" altLang="zh-CN" dirty="0" smtClean="0"/>
              <a:t>Display </a:t>
            </a:r>
            <a:r>
              <a:rPr lang="en-US" altLang="zh-CN" dirty="0"/>
              <a:t>1024 points whose coordinates are drawn randomly from the </a:t>
            </a:r>
            <a:r>
              <a:rPr lang="en-US" altLang="zh-CN" dirty="0" smtClean="0"/>
              <a:t>[</a:t>
            </a:r>
            <a:r>
              <a:rPr lang="en-US" altLang="zh-CN" dirty="0"/>
              <a:t>0,1] interval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np.random.rand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(1024, 2)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plt.scatter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(data[:,0], data[:,1])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2248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Plotting bar charts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 err="1" smtClean="0"/>
              <a:t>pyplot.bar</a:t>
            </a:r>
            <a:r>
              <a:rPr lang="en-US" altLang="zh-CN" dirty="0" smtClean="0"/>
              <a:t>() function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data = [5., 25., 50., 20.]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plt.bar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(range(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(data)), data)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10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Thickness </a:t>
            </a:r>
            <a:r>
              <a:rPr lang="en-US" altLang="zh-CN" dirty="0"/>
              <a:t>of a </a:t>
            </a:r>
            <a:r>
              <a:rPr lang="en-US" altLang="zh-CN" dirty="0" smtClean="0"/>
              <a:t>bar:</a:t>
            </a:r>
            <a:endParaRPr lang="en-US" altLang="zh-CN" dirty="0"/>
          </a:p>
          <a:p>
            <a:r>
              <a:rPr lang="en-US" altLang="zh-CN" dirty="0"/>
              <a:t>By default, a bar will have </a:t>
            </a:r>
            <a:r>
              <a:rPr lang="en-US" altLang="zh-CN" dirty="0" smtClean="0"/>
              <a:t>a thickness </a:t>
            </a:r>
            <a:r>
              <a:rPr lang="en-US" altLang="zh-CN" dirty="0"/>
              <a:t>of 0.8 units. </a:t>
            </a:r>
            <a:endParaRPr lang="en-US" altLang="zh-CN" dirty="0" smtClean="0"/>
          </a:p>
          <a:p>
            <a:r>
              <a:rPr lang="en-US" altLang="zh-CN" dirty="0" smtClean="0"/>
              <a:t>Because </a:t>
            </a:r>
            <a:r>
              <a:rPr lang="en-US" altLang="zh-CN" dirty="0"/>
              <a:t>we put a bar at each unit length, </a:t>
            </a:r>
            <a:r>
              <a:rPr lang="en-US" altLang="zh-CN" dirty="0" smtClean="0"/>
              <a:t>we </a:t>
            </a:r>
            <a:r>
              <a:rPr lang="en-US" altLang="zh-CN" dirty="0"/>
              <a:t>have a gap of 0.2 between them. </a:t>
            </a:r>
            <a:endParaRPr lang="en-US" altLang="zh-CN" dirty="0" smtClean="0"/>
          </a:p>
          <a:p>
            <a:r>
              <a:rPr lang="en-US" altLang="zh-CN" dirty="0" smtClean="0"/>
              <a:t>fiddle </a:t>
            </a:r>
            <a:r>
              <a:rPr lang="en-US" altLang="zh-CN" dirty="0"/>
              <a:t>with this thickness parameter. </a:t>
            </a:r>
          </a:p>
        </p:txBody>
      </p:sp>
    </p:spTree>
    <p:extLst>
      <p:ext uri="{BB962C8B-B14F-4D97-AF65-F5344CB8AC3E}">
        <p14:creationId xmlns:p14="http://schemas.microsoft.com/office/powerpoint/2010/main" val="795993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For instance, by setting </a:t>
            </a:r>
            <a:r>
              <a:rPr lang="en-US" altLang="zh-CN" dirty="0" smtClean="0"/>
              <a:t>thickness </a:t>
            </a:r>
            <a:r>
              <a:rPr lang="en-US" altLang="zh-CN" dirty="0"/>
              <a:t>to </a:t>
            </a:r>
            <a:r>
              <a:rPr lang="en-US" altLang="zh-CN" dirty="0" smtClean="0"/>
              <a:t>1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data = [5., 25., 50., 20.]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plt.bar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(range(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(data)), data, width = 1.)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570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Horizontal </a:t>
            </a:r>
            <a:r>
              <a:rPr lang="en-US" altLang="zh-CN" dirty="0" smtClean="0"/>
              <a:t>bars: </a:t>
            </a:r>
            <a:r>
              <a:rPr lang="en-US" altLang="zh-CN" dirty="0" err="1" smtClean="0"/>
              <a:t>barh</a:t>
            </a:r>
            <a:r>
              <a:rPr lang="en-US" altLang="zh-CN" dirty="0" smtClean="0"/>
              <a:t>() function</a:t>
            </a:r>
          </a:p>
          <a:p>
            <a:pPr lvl="1"/>
            <a:r>
              <a:rPr lang="en-US" altLang="zh-CN" dirty="0" smtClean="0"/>
              <a:t>equivalent </a:t>
            </a:r>
            <a:r>
              <a:rPr lang="en-US" altLang="zh-CN" dirty="0"/>
              <a:t>of </a:t>
            </a:r>
            <a:r>
              <a:rPr lang="en-US" altLang="zh-CN" dirty="0" smtClean="0"/>
              <a:t>bar()</a:t>
            </a:r>
          </a:p>
          <a:p>
            <a:pPr lvl="1"/>
            <a:r>
              <a:rPr lang="en-US" altLang="zh-CN" dirty="0" smtClean="0"/>
              <a:t>giving </a:t>
            </a:r>
            <a:r>
              <a:rPr lang="en-US" altLang="zh-CN" dirty="0"/>
              <a:t>horizontal rather than vertical </a:t>
            </a:r>
            <a:r>
              <a:rPr lang="en-US" altLang="zh-CN" dirty="0" smtClean="0"/>
              <a:t>bars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data = [5., 25., 50., 20.]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plt.barh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(range(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(data)), data)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08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Plotting multiple bar charts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plot </a:t>
            </a:r>
            <a:r>
              <a:rPr lang="en-US" altLang="zh-CN" dirty="0"/>
              <a:t>multiple bar charts by playing with the thickness and the positions of the </a:t>
            </a:r>
            <a:r>
              <a:rPr lang="en-US" altLang="zh-CN" dirty="0" smtClean="0"/>
              <a:t>bars: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data = [[5., 25., 50., 20.],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[4., 23., 51., 17.],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[6., 22., 52., 19.]]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(4)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plt.bar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 + 0.00, data[0], color = 'b', width = 0.25)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plt.bar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 + 0.25, data[1], color = 'g', width = 0.25)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plt.bar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 + 0.50, data[2], color = 'r', width = 0.25)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7218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Plotting stacked bar charts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stacks two bar charts on each other</a:t>
            </a:r>
            <a:r>
              <a:rPr lang="en-US" altLang="zh-CN" dirty="0" smtClean="0"/>
              <a:t>:</a:t>
            </a:r>
          </a:p>
          <a:p>
            <a:r>
              <a:rPr lang="en-US" altLang="zh-CN" dirty="0" smtClean="0"/>
              <a:t>bottom </a:t>
            </a:r>
            <a:r>
              <a:rPr lang="en-US" altLang="zh-CN" dirty="0"/>
              <a:t>parameter specify a </a:t>
            </a:r>
            <a:r>
              <a:rPr lang="en-US" altLang="zh-CN" dirty="0" smtClean="0"/>
              <a:t>starting </a:t>
            </a:r>
            <a:r>
              <a:rPr lang="en-US" altLang="zh-CN" dirty="0"/>
              <a:t>value for a </a:t>
            </a:r>
            <a:r>
              <a:rPr lang="en-US" altLang="zh-CN" dirty="0" smtClean="0"/>
              <a:t>bar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A = [5., 30., 45., 22.]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B = [5., 25., 50., 20.]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X = range(4)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plt.bar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(X, A, color = 'b')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plt.bar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(X, B, color = 'r', bottom = A)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225252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Plotting stacked bar charts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stacks </a:t>
            </a:r>
            <a:r>
              <a:rPr lang="en-US" altLang="zh-CN" dirty="0" smtClean="0"/>
              <a:t>more than three </a:t>
            </a:r>
            <a:r>
              <a:rPr lang="en-US" altLang="zh-CN" dirty="0"/>
              <a:t>bar </a:t>
            </a:r>
            <a:r>
              <a:rPr lang="en-US" altLang="zh-CN" dirty="0" smtClean="0"/>
              <a:t>charts: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([[5., 30., 45., 22.],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[5., 25., 50., 20.],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[1., 2., 1., 1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.]])</a:t>
            </a:r>
            <a:endParaRPr lang="en-US" altLang="zh-CN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color_list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 = ['b', 'g', 'r']</a:t>
            </a:r>
          </a:p>
          <a:p>
            <a:pPr marL="0" indent="0">
              <a:buNone/>
            </a:pP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dirty="0" err="1">
                <a:latin typeface="Courier New" pitchFamily="49" charset="0"/>
                <a:cs typeface="Courier New" pitchFamily="49" charset="0"/>
              </a:rPr>
              <a:t>data.shape</a:t>
            </a:r>
            <a:r>
              <a:rPr lang="en-US" altLang="zh-CN" sz="2000" dirty="0">
                <a:latin typeface="Courier New" pitchFamily="49" charset="0"/>
                <a:cs typeface="Courier New" pitchFamily="49" charset="0"/>
              </a:rPr>
              <a:t>[1])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for i in range(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data.shape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[0]):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plt.bar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(X, data[i],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      bottom =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np.sum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(data[:i], axis = 0),</a:t>
            </a:r>
          </a:p>
          <a:p>
            <a:pPr marL="0" indent="0">
              <a:buNone/>
            </a:pP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        color =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color_list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[i % 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color_list</a:t>
            </a:r>
            <a:r>
              <a:rPr lang="en-US" altLang="zh-CN" sz="2000" smtClean="0">
                <a:latin typeface="Courier New" pitchFamily="49" charset="0"/>
                <a:cs typeface="Courier New" pitchFamily="49" charset="0"/>
              </a:rPr>
              <a:t>)])</a:t>
            </a:r>
          </a:p>
          <a:p>
            <a:pPr marL="0" indent="0">
              <a:buNone/>
            </a:pPr>
            <a:endParaRPr lang="en-US" altLang="zh-CN" sz="20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000" dirty="0" err="1" smtClean="0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2000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413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Plotting back-to-back bar charts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Display </a:t>
            </a:r>
            <a:r>
              <a:rPr lang="en-US" altLang="zh-CN" dirty="0"/>
              <a:t>two bar charts back-to-back at the same time. </a:t>
            </a:r>
            <a:endParaRPr lang="en-US" altLang="zh-CN" dirty="0" smtClean="0"/>
          </a:p>
          <a:p>
            <a:r>
              <a:rPr lang="en-US" altLang="zh-CN" dirty="0" smtClean="0"/>
              <a:t>Think </a:t>
            </a:r>
            <a:r>
              <a:rPr lang="en-US" altLang="zh-CN" dirty="0"/>
              <a:t>of an </a:t>
            </a:r>
            <a:r>
              <a:rPr lang="en-US" altLang="zh-CN" dirty="0" smtClean="0"/>
              <a:t>age </a:t>
            </a:r>
            <a:r>
              <a:rPr lang="en-US" altLang="zh-CN" dirty="0"/>
              <a:t>pyramid of a population, showing the number of people within different age ranges. </a:t>
            </a:r>
            <a:endParaRPr lang="en-US" altLang="zh-CN" dirty="0" smtClean="0"/>
          </a:p>
          <a:p>
            <a:r>
              <a:rPr lang="en-US" altLang="zh-CN" dirty="0" smtClean="0"/>
              <a:t>On </a:t>
            </a:r>
            <a:r>
              <a:rPr lang="en-US" altLang="zh-CN" dirty="0"/>
              <a:t>the </a:t>
            </a:r>
            <a:r>
              <a:rPr lang="en-US" altLang="zh-CN" dirty="0" smtClean="0"/>
              <a:t>left </a:t>
            </a:r>
            <a:r>
              <a:rPr lang="en-US" altLang="zh-CN" dirty="0"/>
              <a:t>side, we show the male population, while on the right we show the female population.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730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 (continued)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Plotting </a:t>
            </a:r>
            <a:r>
              <a:rPr lang="en-US" altLang="zh-CN" dirty="0"/>
              <a:t>multiple bar charts</a:t>
            </a:r>
          </a:p>
          <a:p>
            <a:r>
              <a:rPr lang="en-US" altLang="zh-CN" dirty="0" smtClean="0"/>
              <a:t>Plotting </a:t>
            </a:r>
            <a:r>
              <a:rPr lang="en-US" altLang="zh-CN" dirty="0"/>
              <a:t>stacked bar charts</a:t>
            </a:r>
          </a:p>
          <a:p>
            <a:r>
              <a:rPr lang="en-US" altLang="zh-CN" dirty="0" smtClean="0"/>
              <a:t>Plotting </a:t>
            </a:r>
            <a:r>
              <a:rPr lang="en-US" altLang="zh-CN" dirty="0"/>
              <a:t>back-to-back bar charts</a:t>
            </a:r>
          </a:p>
          <a:p>
            <a:r>
              <a:rPr lang="en-US" altLang="zh-CN" dirty="0" smtClean="0"/>
              <a:t>Plotting </a:t>
            </a:r>
            <a:r>
              <a:rPr lang="en-US" altLang="zh-CN" dirty="0"/>
              <a:t>pie charts</a:t>
            </a:r>
          </a:p>
          <a:p>
            <a:r>
              <a:rPr lang="en-US" altLang="zh-CN" dirty="0" smtClean="0"/>
              <a:t>Plotting </a:t>
            </a:r>
            <a:r>
              <a:rPr lang="en-US" altLang="zh-CN" dirty="0"/>
              <a:t>histograms</a:t>
            </a:r>
          </a:p>
          <a:p>
            <a:r>
              <a:rPr lang="en-US" altLang="zh-CN" dirty="0" smtClean="0"/>
              <a:t>Plotting boxplots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354230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Plotting back-to-back bar charts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women_pop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([5., 30., 45., 22.])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men_pop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 [5., 25., 50., 20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.])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(4)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plt.barh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women_pop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color = 'r')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plt.barh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(X, 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men_pop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, color = 'b')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337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Plotting pie charts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To compare the relative importance of quantities, </a:t>
            </a:r>
            <a:r>
              <a:rPr lang="en-US" altLang="zh-CN" dirty="0" smtClean="0"/>
              <a:t>use pie chart</a:t>
            </a:r>
          </a:p>
          <a:p>
            <a:r>
              <a:rPr lang="en-US" altLang="zh-CN" dirty="0" err="1" smtClean="0"/>
              <a:t>pyplot.pie</a:t>
            </a:r>
            <a:r>
              <a:rPr lang="en-US" altLang="zh-CN" dirty="0" smtClean="0"/>
              <a:t>() function takes </a:t>
            </a:r>
            <a:r>
              <a:rPr lang="en-US" altLang="zh-CN" dirty="0"/>
              <a:t>a list of values as the input. </a:t>
            </a:r>
            <a:endParaRPr lang="en-US" altLang="zh-CN" dirty="0" smtClean="0"/>
          </a:p>
          <a:p>
            <a:r>
              <a:rPr lang="en-US" altLang="zh-CN" dirty="0" smtClean="0"/>
              <a:t>Note </a:t>
            </a:r>
            <a:r>
              <a:rPr lang="en-US" altLang="zh-CN" dirty="0"/>
              <a:t>that the input </a:t>
            </a:r>
            <a:r>
              <a:rPr lang="en-US" altLang="zh-CN" dirty="0" smtClean="0"/>
              <a:t>data </a:t>
            </a:r>
            <a:r>
              <a:rPr lang="en-US" altLang="zh-CN" dirty="0"/>
              <a:t>is a </a:t>
            </a:r>
            <a:r>
              <a:rPr lang="en-US" altLang="zh-CN" dirty="0" smtClean="0"/>
              <a:t>list or </a:t>
            </a:r>
            <a:r>
              <a:rPr lang="en-US" altLang="zh-CN" dirty="0"/>
              <a:t>a </a:t>
            </a:r>
            <a:r>
              <a:rPr lang="en-US" altLang="zh-CN" dirty="0" err="1"/>
              <a:t>NumPy</a:t>
            </a:r>
            <a:r>
              <a:rPr lang="en-US" altLang="zh-CN" dirty="0"/>
              <a:t> array. </a:t>
            </a:r>
            <a:endParaRPr lang="en-US" altLang="zh-CN" dirty="0" smtClean="0"/>
          </a:p>
          <a:p>
            <a:r>
              <a:rPr lang="en-US" altLang="zh-CN" dirty="0" smtClean="0"/>
              <a:t>it </a:t>
            </a:r>
            <a:r>
              <a:rPr lang="en-US" altLang="zh-CN" dirty="0"/>
              <a:t>will automatically compute </a:t>
            </a:r>
            <a:r>
              <a:rPr lang="en-US" altLang="zh-CN" dirty="0" smtClean="0"/>
              <a:t> the </a:t>
            </a:r>
            <a:r>
              <a:rPr lang="en-US" altLang="zh-CN" dirty="0"/>
              <a:t>relative areas of the pie chart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data = [5, 25, 50, 20]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plt.pie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236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Plotting histograms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 </a:t>
            </a:r>
            <a:r>
              <a:rPr lang="en-US" altLang="zh-CN" dirty="0"/>
              <a:t>histogram </a:t>
            </a:r>
            <a:r>
              <a:rPr lang="en-US" altLang="zh-CN" dirty="0" smtClean="0"/>
              <a:t>is </a:t>
            </a:r>
            <a:r>
              <a:rPr lang="en-US" altLang="zh-CN" dirty="0"/>
              <a:t>just a specific kind of a bar chart. We could easily use </a:t>
            </a:r>
            <a:r>
              <a:rPr lang="en-US" altLang="zh-CN" dirty="0" err="1"/>
              <a:t>matplotlib's</a:t>
            </a:r>
            <a:r>
              <a:rPr lang="en-US" altLang="zh-CN" dirty="0"/>
              <a:t> bar chart function </a:t>
            </a:r>
            <a:r>
              <a:rPr lang="en-US" altLang="zh-CN" dirty="0" smtClean="0"/>
              <a:t>and </a:t>
            </a:r>
            <a:r>
              <a:rPr lang="en-US" altLang="zh-CN" dirty="0"/>
              <a:t>do some statistics to generate histograms. </a:t>
            </a:r>
            <a:endParaRPr lang="en-US" altLang="zh-CN" dirty="0" smtClean="0"/>
          </a:p>
          <a:p>
            <a:r>
              <a:rPr lang="en-US" altLang="zh-CN" dirty="0" smtClean="0"/>
              <a:t>However, histograms are so useful that </a:t>
            </a:r>
            <a:r>
              <a:rPr lang="en-US" altLang="zh-CN" dirty="0" err="1" smtClean="0"/>
              <a:t>matplotlib</a:t>
            </a:r>
            <a:r>
              <a:rPr lang="en-US" altLang="zh-CN" dirty="0" smtClean="0"/>
              <a:t> </a:t>
            </a:r>
            <a:r>
              <a:rPr lang="en-US" altLang="zh-CN" dirty="0"/>
              <a:t>provides a function just for them.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495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Plotting histograms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following script draws </a:t>
            </a:r>
            <a:r>
              <a:rPr lang="en-US" altLang="zh-CN" dirty="0" smtClean="0"/>
              <a:t>1000 values </a:t>
            </a:r>
            <a:r>
              <a:rPr lang="en-US" altLang="zh-CN" dirty="0"/>
              <a:t>from a normal distribution and then generates </a:t>
            </a:r>
            <a:r>
              <a:rPr lang="en-US" altLang="zh-CN" dirty="0" smtClean="0"/>
              <a:t>histograms </a:t>
            </a:r>
            <a:r>
              <a:rPr lang="en-US" altLang="zh-CN" dirty="0"/>
              <a:t>with 20 bins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np.random.randn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(1000)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plt.hist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(X, bins = 20)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64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Plotting histograms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The </a:t>
            </a:r>
            <a:r>
              <a:rPr lang="en-US" altLang="zh-CN" dirty="0" err="1"/>
              <a:t>pyplot.hist</a:t>
            </a:r>
            <a:r>
              <a:rPr lang="en-US" altLang="zh-CN" dirty="0" smtClean="0"/>
              <a:t>() function takes </a:t>
            </a:r>
            <a:r>
              <a:rPr lang="en-US" altLang="zh-CN" dirty="0"/>
              <a:t>a list of values as the input.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range of the values will be </a:t>
            </a:r>
            <a:r>
              <a:rPr lang="en-US" altLang="zh-CN" dirty="0" smtClean="0"/>
              <a:t>divided </a:t>
            </a:r>
            <a:r>
              <a:rPr lang="en-US" altLang="zh-CN" dirty="0"/>
              <a:t>into equal-sized bins (10 bins by default). </a:t>
            </a:r>
            <a:endParaRPr lang="en-US" altLang="zh-CN" dirty="0" smtClean="0"/>
          </a:p>
          <a:p>
            <a:r>
              <a:rPr lang="en-US" altLang="zh-CN" dirty="0" smtClean="0"/>
              <a:t>Generate a </a:t>
            </a:r>
            <a:r>
              <a:rPr lang="en-US" altLang="zh-CN" dirty="0"/>
              <a:t>bar chart, one bar for one bin.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height of one bar is the number of values following in the </a:t>
            </a:r>
            <a:r>
              <a:rPr lang="en-US" altLang="zh-CN" dirty="0" smtClean="0"/>
              <a:t>corresponding </a:t>
            </a:r>
            <a:r>
              <a:rPr lang="en-US" altLang="zh-CN" dirty="0"/>
              <a:t>bin. </a:t>
            </a:r>
            <a:endParaRPr lang="en-US" altLang="zh-CN" dirty="0" smtClean="0"/>
          </a:p>
          <a:p>
            <a:r>
              <a:rPr lang="en-US" altLang="zh-CN" dirty="0" smtClean="0"/>
              <a:t>By </a:t>
            </a:r>
            <a:r>
              <a:rPr lang="en-US" altLang="zh-CN" dirty="0"/>
              <a:t>setting </a:t>
            </a:r>
            <a:r>
              <a:rPr lang="en-US" altLang="zh-CN" dirty="0" smtClean="0"/>
              <a:t>the </a:t>
            </a:r>
            <a:r>
              <a:rPr lang="en-US" altLang="zh-CN" dirty="0"/>
              <a:t>optional parameter </a:t>
            </a:r>
            <a:r>
              <a:rPr lang="en-US" altLang="zh-CN" dirty="0" smtClean="0"/>
              <a:t>normed to </a:t>
            </a:r>
            <a:r>
              <a:rPr lang="en-US" altLang="zh-CN" dirty="0"/>
              <a:t>True, the bar height is normalized and the sum of all bar </a:t>
            </a:r>
            <a:r>
              <a:rPr lang="en-US" altLang="zh-CN" dirty="0" smtClean="0"/>
              <a:t>heights </a:t>
            </a:r>
            <a:r>
              <a:rPr lang="en-US" altLang="zh-CN" dirty="0"/>
              <a:t>is equal to 1.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4488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Plotting boxplots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Boxplot allows </a:t>
            </a:r>
            <a:r>
              <a:rPr lang="en-US" altLang="zh-CN" dirty="0"/>
              <a:t>you to compare distributions of values by conveniently showing the median, </a:t>
            </a:r>
            <a:r>
              <a:rPr lang="en-US" altLang="zh-CN" dirty="0" smtClean="0"/>
              <a:t>quartiles</a:t>
            </a:r>
            <a:r>
              <a:rPr lang="en-US" altLang="zh-CN" dirty="0"/>
              <a:t>, maximum, and minimum of a set of values</a:t>
            </a:r>
            <a:r>
              <a:rPr lang="en-US" altLang="zh-CN" dirty="0" smtClean="0"/>
              <a:t>.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np.random.randn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(100)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plt.boxplot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83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Plotting boxplots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show more than one boxplot in a single </a:t>
            </a:r>
            <a:r>
              <a:rPr lang="en-US" altLang="zh-CN" dirty="0" smtClean="0"/>
              <a:t>graph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np.random.randn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(100, 5)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plt.boxplot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(data)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6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Installing </a:t>
            </a:r>
            <a:r>
              <a:rPr lang="en-US" altLang="zh-CN" dirty="0" err="1"/>
              <a:t>matplotlib</a:t>
            </a:r>
            <a:endParaRPr lang="en-US" altLang="zh-CN" dirty="0"/>
          </a:p>
          <a:p>
            <a:r>
              <a:rPr lang="en-US" altLang="zh-CN" dirty="0" smtClean="0"/>
              <a:t>Plotting </a:t>
            </a:r>
            <a:r>
              <a:rPr lang="en-US" altLang="zh-CN" dirty="0"/>
              <a:t>one curve</a:t>
            </a:r>
          </a:p>
          <a:p>
            <a:r>
              <a:rPr lang="en-US" altLang="zh-CN" dirty="0" smtClean="0"/>
              <a:t>Using </a:t>
            </a:r>
            <a:r>
              <a:rPr lang="en-US" altLang="zh-CN" dirty="0" err="1"/>
              <a:t>NumPy</a:t>
            </a:r>
            <a:endParaRPr lang="en-US" altLang="zh-CN" dirty="0"/>
          </a:p>
          <a:p>
            <a:r>
              <a:rPr lang="en-US" altLang="zh-CN" dirty="0" smtClean="0"/>
              <a:t>Plotting </a:t>
            </a:r>
            <a:r>
              <a:rPr lang="en-US" altLang="zh-CN" dirty="0"/>
              <a:t>multiple curves</a:t>
            </a:r>
          </a:p>
          <a:p>
            <a:r>
              <a:rPr lang="en-US" altLang="zh-CN" dirty="0" smtClean="0"/>
              <a:t>Plotting </a:t>
            </a:r>
            <a:r>
              <a:rPr lang="en-US" altLang="zh-CN" dirty="0"/>
              <a:t>curves from file data</a:t>
            </a:r>
          </a:p>
          <a:p>
            <a:r>
              <a:rPr lang="en-US" altLang="zh-CN" dirty="0" smtClean="0"/>
              <a:t>Plotting </a:t>
            </a:r>
            <a:r>
              <a:rPr lang="en-US" altLang="zh-CN" dirty="0"/>
              <a:t>points</a:t>
            </a:r>
          </a:p>
          <a:p>
            <a:r>
              <a:rPr lang="en-US" altLang="zh-CN" dirty="0" smtClean="0"/>
              <a:t>Plotting </a:t>
            </a:r>
            <a:r>
              <a:rPr lang="en-US" altLang="zh-CN" dirty="0"/>
              <a:t>bar </a:t>
            </a:r>
            <a:r>
              <a:rPr lang="en-US" altLang="zh-CN" dirty="0" smtClean="0"/>
              <a:t>charts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16649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Summary(continued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Plotting </a:t>
            </a:r>
            <a:r>
              <a:rPr lang="en-US" altLang="zh-CN" dirty="0"/>
              <a:t>multiple bar charts</a:t>
            </a:r>
          </a:p>
          <a:p>
            <a:r>
              <a:rPr lang="en-US" altLang="zh-CN" dirty="0" smtClean="0"/>
              <a:t>Plotting </a:t>
            </a:r>
            <a:r>
              <a:rPr lang="en-US" altLang="zh-CN" dirty="0"/>
              <a:t>stacked bar charts</a:t>
            </a:r>
          </a:p>
          <a:p>
            <a:r>
              <a:rPr lang="en-US" altLang="zh-CN" dirty="0" smtClean="0"/>
              <a:t>Plotting </a:t>
            </a:r>
            <a:r>
              <a:rPr lang="en-US" altLang="zh-CN" dirty="0"/>
              <a:t>back-to-back bar charts</a:t>
            </a:r>
          </a:p>
          <a:p>
            <a:r>
              <a:rPr lang="en-US" altLang="zh-CN" dirty="0" smtClean="0"/>
              <a:t>Plotting </a:t>
            </a:r>
            <a:r>
              <a:rPr lang="en-US" altLang="zh-CN" dirty="0"/>
              <a:t>pie charts</a:t>
            </a:r>
          </a:p>
          <a:p>
            <a:r>
              <a:rPr lang="en-US" altLang="zh-CN" dirty="0" smtClean="0"/>
              <a:t>Plotting </a:t>
            </a:r>
            <a:r>
              <a:rPr lang="en-US" altLang="zh-CN" dirty="0"/>
              <a:t>histograms</a:t>
            </a:r>
          </a:p>
          <a:p>
            <a:r>
              <a:rPr lang="en-US" altLang="zh-CN" dirty="0" smtClean="0"/>
              <a:t>Plotting boxplots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5342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Introduction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matplotlib</a:t>
            </a:r>
            <a:r>
              <a:rPr lang="en-US" altLang="zh-CN" dirty="0" smtClean="0"/>
              <a:t> makes </a:t>
            </a:r>
            <a:r>
              <a:rPr lang="en-US" altLang="zh-CN" dirty="0"/>
              <a:t>scientific plotting very straightforward. </a:t>
            </a:r>
            <a:endParaRPr lang="en-US" altLang="zh-CN" dirty="0" smtClean="0"/>
          </a:p>
          <a:p>
            <a:r>
              <a:rPr lang="en-US" altLang="zh-CN" dirty="0" err="1" smtClean="0"/>
              <a:t>matplotlib</a:t>
            </a:r>
            <a:r>
              <a:rPr lang="en-US" altLang="zh-CN" dirty="0" smtClean="0"/>
              <a:t> </a:t>
            </a:r>
            <a:r>
              <a:rPr lang="en-US" altLang="zh-CN" dirty="0"/>
              <a:t>is a module </a:t>
            </a:r>
            <a:r>
              <a:rPr lang="en-US" altLang="zh-CN" dirty="0" smtClean="0"/>
              <a:t>for Python. </a:t>
            </a:r>
          </a:p>
          <a:p>
            <a:r>
              <a:rPr lang="en-US" altLang="zh-CN" dirty="0" smtClean="0"/>
              <a:t>We </a:t>
            </a:r>
            <a:r>
              <a:rPr lang="en-US" altLang="zh-CN" dirty="0"/>
              <a:t>will provide a quick overview of what using </a:t>
            </a:r>
            <a:r>
              <a:rPr lang="en-US" altLang="zh-CN" dirty="0" err="1"/>
              <a:t>matplotlib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r>
              <a:rPr lang="en-US" altLang="zh-CN" dirty="0" smtClean="0"/>
              <a:t>introduce </a:t>
            </a:r>
            <a:r>
              <a:rPr lang="en-US" altLang="zh-CN" dirty="0"/>
              <a:t>the principles </a:t>
            </a:r>
            <a:r>
              <a:rPr lang="en-US" altLang="zh-CN" dirty="0" err="1" smtClean="0"/>
              <a:t>matplotlib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662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matplotlib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Ubuntu: The default Python packages are compiled for Python 2.7.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a command </a:t>
            </a:r>
            <a:r>
              <a:rPr lang="en-US" altLang="zh-CN" dirty="0" smtClean="0"/>
              <a:t>terminal</a:t>
            </a:r>
            <a:r>
              <a:rPr lang="en-US" altLang="zh-CN" dirty="0"/>
              <a:t>, </a:t>
            </a:r>
            <a:r>
              <a:rPr lang="en-US" altLang="zh-CN" dirty="0" smtClean="0"/>
              <a:t>enter: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sudo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apt-get install python-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python-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python-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python-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sympy</a:t>
            </a:r>
            <a:endParaRPr lang="en-US" altLang="zh-CN" dirty="0" smtClean="0">
              <a:latin typeface="Courier New" pitchFamily="49" charset="0"/>
              <a:cs typeface="Courier New" pitchFamily="49" charset="0"/>
            </a:endParaRPr>
          </a:p>
          <a:p>
            <a:endParaRPr lang="en-US" altLang="zh-CN" dirty="0" smtClean="0"/>
          </a:p>
          <a:p>
            <a:r>
              <a:rPr lang="en-US" altLang="zh-CN" dirty="0" smtClean="0"/>
              <a:t>Windows </a:t>
            </a:r>
            <a:r>
              <a:rPr lang="en-US" altLang="zh-CN" dirty="0"/>
              <a:t>and OS </a:t>
            </a:r>
            <a:r>
              <a:rPr lang="en-US" altLang="zh-CN" dirty="0" smtClean="0"/>
              <a:t>X</a:t>
            </a:r>
          </a:p>
          <a:p>
            <a:pPr lvl="1"/>
            <a:r>
              <a:rPr lang="en-US" altLang="zh-CN" dirty="0"/>
              <a:t>using a ready-made self-installing package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compiling </a:t>
            </a:r>
            <a:r>
              <a:rPr lang="en-US" altLang="zh-CN" dirty="0" err="1"/>
              <a:t>matplotlib</a:t>
            </a:r>
            <a:r>
              <a:rPr lang="en-US" altLang="zh-CN" dirty="0"/>
              <a:t> from the code </a:t>
            </a:r>
            <a:r>
              <a:rPr lang="en-US" altLang="zh-CN" dirty="0" smtClean="0"/>
              <a:t>source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777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Install </a:t>
            </a:r>
            <a:r>
              <a:rPr lang="en-US" altLang="zh-CN" dirty="0" err="1" smtClean="0"/>
              <a:t>matplotlib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ready-made self-installing package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Anaconda</a:t>
            </a:r>
            <a:r>
              <a:rPr lang="en-US" altLang="zh-CN" dirty="0"/>
              <a:t>, </a:t>
            </a:r>
            <a:r>
              <a:rPr lang="en-US" altLang="zh-CN" dirty="0" err="1"/>
              <a:t>Enthought</a:t>
            </a:r>
            <a:r>
              <a:rPr lang="en-US" altLang="zh-CN" dirty="0"/>
              <a:t> Canopy, </a:t>
            </a:r>
            <a:r>
              <a:rPr lang="en-US" altLang="zh-CN" dirty="0" err="1" smtClean="0"/>
              <a:t>Algorete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They provide </a:t>
            </a:r>
            <a:r>
              <a:rPr lang="en-US" altLang="zh-CN" dirty="0"/>
              <a:t>Python, </a:t>
            </a:r>
            <a:r>
              <a:rPr lang="en-US" altLang="zh-CN" dirty="0" err="1"/>
              <a:t>SciPy</a:t>
            </a:r>
            <a:r>
              <a:rPr lang="en-US" altLang="zh-CN" dirty="0"/>
              <a:t>, </a:t>
            </a:r>
            <a:r>
              <a:rPr lang="en-US" altLang="zh-CN" dirty="0" err="1"/>
              <a:t>NumPy</a:t>
            </a:r>
            <a:r>
              <a:rPr lang="en-US" altLang="zh-CN" dirty="0"/>
              <a:t>, </a:t>
            </a:r>
            <a:r>
              <a:rPr lang="en-US" altLang="zh-CN" dirty="0" err="1"/>
              <a:t>matplotlib</a:t>
            </a:r>
            <a:r>
              <a:rPr lang="en-US" altLang="zh-CN" dirty="0"/>
              <a:t>, </a:t>
            </a:r>
            <a:r>
              <a:rPr lang="en-US" altLang="zh-CN" dirty="0" smtClean="0"/>
              <a:t>and more packages</a:t>
            </a:r>
          </a:p>
          <a:p>
            <a:pPr lvl="1"/>
            <a:r>
              <a:rPr lang="en-US" altLang="zh-CN" dirty="0" smtClean="0"/>
              <a:t>In our class, we use Anaconda at https</a:t>
            </a:r>
            <a:r>
              <a:rPr lang="en-US" altLang="zh-CN" dirty="0"/>
              <a:t>://www.anaconda.com</a:t>
            </a:r>
            <a:r>
              <a:rPr lang="en-US" altLang="zh-CN" dirty="0" smtClean="0"/>
              <a:t>/</a:t>
            </a:r>
          </a:p>
          <a:p>
            <a:pPr lvl="1"/>
            <a:r>
              <a:rPr lang="en-US" altLang="zh-CN" dirty="0" smtClean="0"/>
              <a:t>Follow the instruction to install and configure it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5276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Plotting one curve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Need </a:t>
            </a:r>
            <a:r>
              <a:rPr lang="en-US" altLang="zh-CN" dirty="0"/>
              <a:t>to have Python (either v2.7 or v3) and </a:t>
            </a:r>
            <a:r>
              <a:rPr lang="en-US" altLang="zh-CN" dirty="0" err="1"/>
              <a:t>matplotlib</a:t>
            </a:r>
            <a:r>
              <a:rPr lang="en-US" altLang="zh-CN" dirty="0"/>
              <a:t> installed. </a:t>
            </a:r>
            <a:endParaRPr lang="en-US" altLang="zh-CN" dirty="0" smtClean="0"/>
          </a:p>
          <a:p>
            <a:r>
              <a:rPr lang="en-US" altLang="zh-CN" dirty="0"/>
              <a:t>N</a:t>
            </a:r>
            <a:r>
              <a:rPr lang="en-US" altLang="zh-CN" dirty="0" smtClean="0"/>
              <a:t>eed </a:t>
            </a:r>
            <a:r>
              <a:rPr lang="en-US" altLang="zh-CN" dirty="0"/>
              <a:t>to have a </a:t>
            </a:r>
            <a:r>
              <a:rPr lang="en-US" altLang="zh-CN" dirty="0" smtClean="0"/>
              <a:t>text </a:t>
            </a:r>
            <a:r>
              <a:rPr lang="en-US" altLang="zh-CN" dirty="0"/>
              <a:t>editor (any text editor will do) and a command terminal to type and run commands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Or Need an IDE for Python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39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Plotting one 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 a text file saved as plot.py, we have the following code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matplotlib.pyplot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X = range(100)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Y = [value ** 2 for value in X]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plt.show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en-US" altLang="zh-CN" sz="2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altLang="zh-CN" dirty="0"/>
              <a:t>run the script </a:t>
            </a:r>
            <a:r>
              <a:rPr lang="en-US" altLang="zh-CN" dirty="0" smtClean="0"/>
              <a:t>as: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python plot.py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620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Discussion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</a:t>
            </a:r>
            <a:r>
              <a:rPr lang="en-US" altLang="zh-CN" dirty="0"/>
              <a:t>first line tells Python that we are using the </a:t>
            </a:r>
            <a:r>
              <a:rPr lang="en-US" altLang="zh-CN" dirty="0" err="1"/>
              <a:t>matplotlib.pyplotmodule</a:t>
            </a:r>
            <a:r>
              <a:rPr lang="en-US" altLang="zh-CN" dirty="0"/>
              <a:t>. To save on </a:t>
            </a:r>
            <a:r>
              <a:rPr lang="en-US" altLang="zh-CN" dirty="0" smtClean="0"/>
              <a:t>a </a:t>
            </a:r>
            <a:r>
              <a:rPr lang="en-US" altLang="zh-CN" dirty="0"/>
              <a:t>bit of typing, we make the name </a:t>
            </a:r>
            <a:r>
              <a:rPr lang="en-US" altLang="zh-CN" dirty="0" err="1" smtClean="0"/>
              <a:t>plt</a:t>
            </a:r>
            <a:r>
              <a:rPr lang="en-US" altLang="zh-CN" dirty="0" smtClean="0"/>
              <a:t> equivalent </a:t>
            </a:r>
            <a:r>
              <a:rPr lang="en-US" altLang="zh-CN" dirty="0"/>
              <a:t>to </a:t>
            </a:r>
            <a:r>
              <a:rPr lang="en-US" altLang="zh-CN" dirty="0" err="1"/>
              <a:t>matplotlib.pyplot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/>
              <a:t>The second line creates a list named X, with all the integer values from 0 to 99. </a:t>
            </a:r>
            <a:endParaRPr lang="en-US" altLang="zh-CN" dirty="0" smtClean="0"/>
          </a:p>
          <a:p>
            <a:r>
              <a:rPr lang="en-US" altLang="zh-CN" dirty="0"/>
              <a:t>The third line creates a list named Y, with all the values from the list </a:t>
            </a:r>
            <a:r>
              <a:rPr lang="en-US" altLang="zh-CN" dirty="0" smtClean="0"/>
              <a:t>X squared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046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1851</Words>
  <Application>Microsoft Office PowerPoint</Application>
  <PresentationFormat>On-screen Show (4:3)</PresentationFormat>
  <Paragraphs>266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宋体</vt:lpstr>
      <vt:lpstr>Arial</vt:lpstr>
      <vt:lpstr>Calibri</vt:lpstr>
      <vt:lpstr>Courier New</vt:lpstr>
      <vt:lpstr>Office 主题</vt:lpstr>
      <vt:lpstr>Chapter 1 Basic Plots</vt:lpstr>
      <vt:lpstr>Outlines</vt:lpstr>
      <vt:lpstr>Outlines (continued)</vt:lpstr>
      <vt:lpstr>Introduction</vt:lpstr>
      <vt:lpstr>Install matplotlib</vt:lpstr>
      <vt:lpstr>Install matplotlib</vt:lpstr>
      <vt:lpstr>Plotting one curve</vt:lpstr>
      <vt:lpstr>Plotting one curve</vt:lpstr>
      <vt:lpstr>Discussion</vt:lpstr>
      <vt:lpstr>Discussion</vt:lpstr>
      <vt:lpstr>Using NumPy</vt:lpstr>
      <vt:lpstr>Using NumPy</vt:lpstr>
      <vt:lpstr>Discussion</vt:lpstr>
      <vt:lpstr>Plotting multiple curves</vt:lpstr>
      <vt:lpstr>Discussion</vt:lpstr>
      <vt:lpstr>Plotting curves from file data</vt:lpstr>
      <vt:lpstr>Plotting curves from file data</vt:lpstr>
      <vt:lpstr>Discussion</vt:lpstr>
      <vt:lpstr>Discussion</vt:lpstr>
      <vt:lpstr>Discussion</vt:lpstr>
      <vt:lpstr>Plotting points</vt:lpstr>
      <vt:lpstr>Plotting bar charts</vt:lpstr>
      <vt:lpstr>Discussion</vt:lpstr>
      <vt:lpstr>Discussion</vt:lpstr>
      <vt:lpstr>Discussion</vt:lpstr>
      <vt:lpstr>Plotting multiple bar charts</vt:lpstr>
      <vt:lpstr>Plotting stacked bar charts</vt:lpstr>
      <vt:lpstr>Plotting stacked bar charts</vt:lpstr>
      <vt:lpstr>Plotting back-to-back bar charts</vt:lpstr>
      <vt:lpstr>Plotting back-to-back bar charts</vt:lpstr>
      <vt:lpstr>Plotting pie charts</vt:lpstr>
      <vt:lpstr>Plotting histograms</vt:lpstr>
      <vt:lpstr>Plotting histograms</vt:lpstr>
      <vt:lpstr>Plotting histograms</vt:lpstr>
      <vt:lpstr>Plotting boxplots</vt:lpstr>
      <vt:lpstr>Plotting boxplots</vt:lpstr>
      <vt:lpstr>Summary</vt:lpstr>
      <vt:lpstr>Summary(continued)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First Step</dc:title>
  <dc:creator>Yanhui Guo</dc:creator>
  <cp:lastModifiedBy>Guo, Yanhui</cp:lastModifiedBy>
  <cp:revision>27</cp:revision>
  <dcterms:created xsi:type="dcterms:W3CDTF">2018-01-06T03:14:29Z</dcterms:created>
  <dcterms:modified xsi:type="dcterms:W3CDTF">2018-04-02T21:57:57Z</dcterms:modified>
</cp:coreProperties>
</file>