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5"/>
  </p:notesMasterIdLst>
  <p:sldIdLst>
    <p:sldId id="256" r:id="rId2"/>
    <p:sldId id="257" r:id="rId3"/>
    <p:sldId id="262" r:id="rId4"/>
    <p:sldId id="258" r:id="rId5"/>
    <p:sldId id="259" r:id="rId6"/>
    <p:sldId id="260" r:id="rId7"/>
    <p:sldId id="261" r:id="rId8"/>
    <p:sldId id="264" r:id="rId9"/>
    <p:sldId id="265" r:id="rId10"/>
    <p:sldId id="266" r:id="rId11"/>
    <p:sldId id="263" r:id="rId12"/>
    <p:sldId id="267" r:id="rId13"/>
    <p:sldId id="269" r:id="rId14"/>
    <p:sldId id="268" r:id="rId15"/>
    <p:sldId id="270" r:id="rId16"/>
    <p:sldId id="279" r:id="rId17"/>
    <p:sldId id="271" r:id="rId18"/>
    <p:sldId id="272" r:id="rId19"/>
    <p:sldId id="281" r:id="rId20"/>
    <p:sldId id="282" r:id="rId21"/>
    <p:sldId id="283" r:id="rId22"/>
    <p:sldId id="284" r:id="rId23"/>
    <p:sldId id="28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956" autoAdjust="0"/>
    <p:restoredTop sz="94660"/>
  </p:normalViewPr>
  <p:slideViewPr>
    <p:cSldViewPr snapToGrid="0">
      <p:cViewPr varScale="1">
        <p:scale>
          <a:sx n="77" d="100"/>
          <a:sy n="77" d="100"/>
        </p:scale>
        <p:origin x="912"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511166-85BA-496D-851F-93489DCE1EEF}" type="datetimeFigureOut">
              <a:rPr lang="en-US" smtClean="0"/>
              <a:t>9/8/2020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03152-1072-4B75-9541-0BC6B59DD39D}" type="slidenum">
              <a:rPr lang="en-US" smtClean="0"/>
              <a:t>‹#›</a:t>
            </a:fld>
            <a:endParaRPr lang="en-US"/>
          </a:p>
        </p:txBody>
      </p:sp>
    </p:spTree>
    <p:extLst>
      <p:ext uri="{BB962C8B-B14F-4D97-AF65-F5344CB8AC3E}">
        <p14:creationId xmlns:p14="http://schemas.microsoft.com/office/powerpoint/2010/main" val="827182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03152-1072-4B75-9541-0BC6B59DD39D}" type="slidenum">
              <a:rPr lang="en-US" smtClean="0"/>
              <a:t>6</a:t>
            </a:fld>
            <a:endParaRPr lang="en-US"/>
          </a:p>
        </p:txBody>
      </p:sp>
    </p:spTree>
    <p:extLst>
      <p:ext uri="{BB962C8B-B14F-4D97-AF65-F5344CB8AC3E}">
        <p14:creationId xmlns:p14="http://schemas.microsoft.com/office/powerpoint/2010/main" val="1165187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03152-1072-4B75-9541-0BC6B59DD39D}" type="slidenum">
              <a:rPr lang="en-US" smtClean="0"/>
              <a:t>22</a:t>
            </a:fld>
            <a:endParaRPr lang="en-US"/>
          </a:p>
        </p:txBody>
      </p:sp>
    </p:spTree>
    <p:extLst>
      <p:ext uri="{BB962C8B-B14F-4D97-AF65-F5344CB8AC3E}">
        <p14:creationId xmlns:p14="http://schemas.microsoft.com/office/powerpoint/2010/main" val="39249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03152-1072-4B75-9541-0BC6B59DD39D}" type="slidenum">
              <a:rPr lang="en-US" smtClean="0"/>
              <a:t>7</a:t>
            </a:fld>
            <a:endParaRPr lang="en-US"/>
          </a:p>
        </p:txBody>
      </p:sp>
    </p:spTree>
    <p:extLst>
      <p:ext uri="{BB962C8B-B14F-4D97-AF65-F5344CB8AC3E}">
        <p14:creationId xmlns:p14="http://schemas.microsoft.com/office/powerpoint/2010/main" val="1464748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03152-1072-4B75-9541-0BC6B59DD39D}" type="slidenum">
              <a:rPr lang="en-US" smtClean="0"/>
              <a:t>9</a:t>
            </a:fld>
            <a:endParaRPr lang="en-US"/>
          </a:p>
        </p:txBody>
      </p:sp>
    </p:spTree>
    <p:extLst>
      <p:ext uri="{BB962C8B-B14F-4D97-AF65-F5344CB8AC3E}">
        <p14:creationId xmlns:p14="http://schemas.microsoft.com/office/powerpoint/2010/main" val="751681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03152-1072-4B75-9541-0BC6B59DD39D}" type="slidenum">
              <a:rPr lang="en-US" smtClean="0"/>
              <a:t>13</a:t>
            </a:fld>
            <a:endParaRPr lang="en-US"/>
          </a:p>
        </p:txBody>
      </p:sp>
    </p:spTree>
    <p:extLst>
      <p:ext uri="{BB962C8B-B14F-4D97-AF65-F5344CB8AC3E}">
        <p14:creationId xmlns:p14="http://schemas.microsoft.com/office/powerpoint/2010/main" val="3575623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03152-1072-4B75-9541-0BC6B59DD39D}" type="slidenum">
              <a:rPr lang="en-US" smtClean="0"/>
              <a:t>14</a:t>
            </a:fld>
            <a:endParaRPr lang="en-US"/>
          </a:p>
        </p:txBody>
      </p:sp>
    </p:spTree>
    <p:extLst>
      <p:ext uri="{BB962C8B-B14F-4D97-AF65-F5344CB8AC3E}">
        <p14:creationId xmlns:p14="http://schemas.microsoft.com/office/powerpoint/2010/main" val="4003832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03152-1072-4B75-9541-0BC6B59DD39D}" type="slidenum">
              <a:rPr lang="en-US" smtClean="0"/>
              <a:t>15</a:t>
            </a:fld>
            <a:endParaRPr lang="en-US"/>
          </a:p>
        </p:txBody>
      </p:sp>
    </p:spTree>
    <p:extLst>
      <p:ext uri="{BB962C8B-B14F-4D97-AF65-F5344CB8AC3E}">
        <p14:creationId xmlns:p14="http://schemas.microsoft.com/office/powerpoint/2010/main" val="3205707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03152-1072-4B75-9541-0BC6B59DD39D}" type="slidenum">
              <a:rPr lang="en-US" smtClean="0"/>
              <a:t>18</a:t>
            </a:fld>
            <a:endParaRPr lang="en-US"/>
          </a:p>
        </p:txBody>
      </p:sp>
    </p:spTree>
    <p:extLst>
      <p:ext uri="{BB962C8B-B14F-4D97-AF65-F5344CB8AC3E}">
        <p14:creationId xmlns:p14="http://schemas.microsoft.com/office/powerpoint/2010/main" val="641413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03152-1072-4B75-9541-0BC6B59DD39D}" type="slidenum">
              <a:rPr lang="en-US" smtClean="0"/>
              <a:t>19</a:t>
            </a:fld>
            <a:endParaRPr lang="en-US"/>
          </a:p>
        </p:txBody>
      </p:sp>
    </p:spTree>
    <p:extLst>
      <p:ext uri="{BB962C8B-B14F-4D97-AF65-F5344CB8AC3E}">
        <p14:creationId xmlns:p14="http://schemas.microsoft.com/office/powerpoint/2010/main" val="2928845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703152-1072-4B75-9541-0BC6B59DD39D}" type="slidenum">
              <a:rPr lang="en-US" smtClean="0"/>
              <a:t>21</a:t>
            </a:fld>
            <a:endParaRPr lang="en-US"/>
          </a:p>
        </p:txBody>
      </p:sp>
    </p:spTree>
    <p:extLst>
      <p:ext uri="{BB962C8B-B14F-4D97-AF65-F5344CB8AC3E}">
        <p14:creationId xmlns:p14="http://schemas.microsoft.com/office/powerpoint/2010/main" val="3138819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9/8/2020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9/8/2020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9/8/2020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9/8/2020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notesSlide" Target="../notesSlides/notesSlide5.xml"/><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png"/><Relationship Id="rId19" Type="http://schemas.openxmlformats.org/officeDocument/2006/relationships/image" Target="../media/image44.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drive/1rr8pF4LyGdaUnIus93dabxodegOm83OS?usp=shar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10.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0.png"/><Relationship Id="rId4" Type="http://schemas.openxmlformats.org/officeDocument/2006/relationships/image" Target="../media/image5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40.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2526450"/>
          </a:xfrm>
        </p:spPr>
        <p:txBody>
          <a:bodyPr/>
          <a:lstStyle/>
          <a:p>
            <a:r>
              <a:rPr lang="en-US" dirty="0" smtClean="0"/>
              <a:t>Backpropagation </a:t>
            </a:r>
            <a:r>
              <a:rPr lang="en-US" dirty="0" smtClean="0"/>
              <a:t>Algorithm for deep Neural Networks</a:t>
            </a:r>
            <a:endParaRPr lang="en-US" dirty="0"/>
          </a:p>
        </p:txBody>
      </p:sp>
    </p:spTree>
    <p:extLst>
      <p:ext uri="{BB962C8B-B14F-4D97-AF65-F5344CB8AC3E}">
        <p14:creationId xmlns:p14="http://schemas.microsoft.com/office/powerpoint/2010/main" val="2340106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8362" y="463247"/>
            <a:ext cx="8471277" cy="805114"/>
          </a:xfrm>
        </p:spPr>
        <p:txBody>
          <a:bodyPr>
            <a:normAutofit fontScale="90000"/>
          </a:bodyPr>
          <a:lstStyle/>
          <a:p>
            <a:r>
              <a:rPr lang="en-US" dirty="0"/>
              <a:t>Matrix Operations in forward pass </a:t>
            </a:r>
            <a:r>
              <a:rPr lang="en-US" dirty="0" smtClean="0"/>
              <a:t>Example</a:t>
            </a:r>
            <a:endParaRPr lang="en-US" dirty="0"/>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486698" y="1649902"/>
                <a:ext cx="10795820" cy="4839388"/>
              </a:xfrm>
            </p:spPr>
            <p:txBody>
              <a:bodyPr/>
              <a:lstStyle/>
              <a:p>
                <a:r>
                  <a:rPr lang="en-US" dirty="0" smtClean="0"/>
                  <a:t>Consider the neural network in slide 5 with 3 hidden layers. </a:t>
                </a:r>
              </a:p>
              <a:p>
                <a:r>
                  <a:rPr lang="en-US" dirty="0" smtClean="0"/>
                  <a:t>Suppose that the training dataset has 10K examples with 100 features. </a:t>
                </a:r>
                <a:r>
                  <a:rPr lang="en-US" dirty="0"/>
                  <a:t> </a:t>
                </a:r>
                <a:r>
                  <a:rPr lang="en-US" dirty="0" smtClean="0"/>
                  <a:t>Then the input matrix </a:t>
                </a:r>
                <a14:m>
                  <m:oMath xmlns:m="http://schemas.openxmlformats.org/officeDocument/2006/math">
                    <m:r>
                      <a:rPr lang="en-US" b="0" i="1" smtClean="0">
                        <a:latin typeface="Cambria Math" panose="02040503050406030204" pitchFamily="18" charset="0"/>
                      </a:rPr>
                      <m:t>𝑋</m:t>
                    </m:r>
                  </m:oMath>
                </a14:m>
                <a:r>
                  <a:rPr lang="en-US" dirty="0" smtClean="0"/>
                  <a:t> would be of dimension </a:t>
                </a:r>
                <a14:m>
                  <m:oMath xmlns:m="http://schemas.openxmlformats.org/officeDocument/2006/math">
                    <m:r>
                      <a:rPr lang="en-US" b="0" i="1" smtClean="0">
                        <a:latin typeface="Cambria Math" panose="02040503050406030204" pitchFamily="18" charset="0"/>
                      </a:rPr>
                      <m:t>100×10</m:t>
                    </m:r>
                    <m:r>
                      <a:rPr lang="en-US" b="0" i="1" smtClean="0">
                        <a:latin typeface="Cambria Math" panose="02040503050406030204" pitchFamily="18" charset="0"/>
                      </a:rPr>
                      <m:t>𝐾</m:t>
                    </m:r>
                    <m:r>
                      <a:rPr lang="en-US" b="0" i="1" smtClean="0">
                        <a:latin typeface="Cambria Math" panose="02040503050406030204" pitchFamily="18" charset="0"/>
                      </a:rPr>
                      <m:t> </m:t>
                    </m:r>
                  </m:oMath>
                </a14:m>
                <a:r>
                  <a:rPr lang="en-US" dirty="0" smtClean="0"/>
                  <a:t>. </a:t>
                </a:r>
                <a:r>
                  <a:rPr lang="en-US" dirty="0"/>
                  <a:t> </a:t>
                </a:r>
                <a:r>
                  <a:rPr lang="en-US" dirty="0" smtClean="0"/>
                  <a:t>Similarly:</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oMath>
                </a14:m>
                <a:r>
                  <a:rPr lang="en-US" dirty="0" smtClean="0"/>
                  <a:t> is of dimension:</a:t>
                </a:r>
                <a14:m>
                  <m:oMath xmlns:m="http://schemas.openxmlformats.org/officeDocument/2006/math">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𝑛𝑒𝑢𝑟𝑜𝑛𝑠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𝑓𝑖𝑟𝑠𝑡</m:t>
                    </m:r>
                    <m:r>
                      <a:rPr lang="en-US" i="1">
                        <a:latin typeface="Cambria Math" panose="02040503050406030204" pitchFamily="18" charset="0"/>
                      </a:rPr>
                      <m:t> </m:t>
                    </m:r>
                    <m:r>
                      <a:rPr lang="en-US" i="1">
                        <a:latin typeface="Cambria Math" panose="02040503050406030204" pitchFamily="18" charset="0"/>
                      </a:rPr>
                      <m:t>𝑙𝑎𝑦𝑒𝑟</m:t>
                    </m:r>
                    <m:r>
                      <a:rPr lang="en-US" b="0" i="1" smtClean="0">
                        <a:latin typeface="Cambria Math" panose="02040503050406030204" pitchFamily="18" charset="0"/>
                      </a:rPr>
                      <m:t>×</m:t>
                    </m:r>
                    <m:r>
                      <m:rPr>
                        <m:sty m:val="p"/>
                      </m:rPr>
                      <a:rPr lang="en-US" i="1">
                        <a:latin typeface="Cambria Math" panose="02040503050406030204" pitchFamily="18" charset="0"/>
                      </a:rPr>
                      <m:t>i</m:t>
                    </m:r>
                    <m:r>
                      <a:rPr lang="en-US" b="0" i="1" smtClean="0">
                        <a:latin typeface="Cambria Math" panose="02040503050406030204" pitchFamily="18" charset="0"/>
                      </a:rPr>
                      <m:t>𝑛𝑝𝑢𝑡</m:t>
                    </m:r>
                    <m:r>
                      <a:rPr lang="en-US" b="0" i="1" smtClean="0">
                        <a:latin typeface="Cambria Math" panose="02040503050406030204" pitchFamily="18" charset="0"/>
                      </a:rPr>
                      <m:t> </m:t>
                    </m:r>
                    <m:r>
                      <a:rPr lang="en-US" b="0" i="1" smtClean="0">
                        <a:latin typeface="Cambria Math" panose="02040503050406030204" pitchFamily="18" charset="0"/>
                      </a:rPr>
                      <m:t>𝑓𝑒𝑎𝑡𝑢𝑟𝑒𝑠</m:t>
                    </m:r>
                    <m:r>
                      <a:rPr lang="en-US" b="0" i="1" smtClean="0">
                        <a:latin typeface="Cambria Math" panose="02040503050406030204" pitchFamily="18" charset="0"/>
                      </a:rPr>
                      <m:t>=6×100</m:t>
                    </m:r>
                  </m:oMath>
                </a14:m>
                <a:endParaRPr lang="en-US" dirty="0" smtClean="0"/>
              </a:p>
              <a:p>
                <a:pPr lvl="1"/>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𝑍</m:t>
                        </m:r>
                      </m:e>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p>
                  </m:oMath>
                </a14:m>
                <a:r>
                  <a:rPr lang="en-US" dirty="0" smtClean="0"/>
                  <a:t> and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𝐴</m:t>
                        </m:r>
                      </m:e>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p>
                  </m:oMath>
                </a14:m>
                <a:r>
                  <a:rPr lang="en-US" dirty="0" smtClean="0"/>
                  <a:t> are of dimension </a:t>
                </a:r>
                <a14:m>
                  <m:oMath xmlns:m="http://schemas.openxmlformats.org/officeDocument/2006/math">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𝑛𝑒𝑢𝑟𝑜𝑛𝑠</m:t>
                    </m:r>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𝑓𝑖𝑟𝑠𝑡</m:t>
                    </m:r>
                    <m:r>
                      <a:rPr lang="en-US" b="0" i="1" smtClean="0">
                        <a:latin typeface="Cambria Math" panose="02040503050406030204" pitchFamily="18" charset="0"/>
                      </a:rPr>
                      <m:t> </m:t>
                    </m:r>
                    <m:r>
                      <a:rPr lang="en-US" b="0" i="1" smtClean="0">
                        <a:latin typeface="Cambria Math" panose="02040503050406030204" pitchFamily="18" charset="0"/>
                      </a:rPr>
                      <m:t>𝑙𝑎𝑦𝑒𝑟</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𝑖𝑛𝑝𝑢𝑡</m:t>
                    </m:r>
                    <m:r>
                      <a:rPr lang="en-US" b="0" i="1" smtClean="0">
                        <a:latin typeface="Cambria Math" panose="02040503050406030204" pitchFamily="18" charset="0"/>
                      </a:rPr>
                      <m:t> </m:t>
                    </m:r>
                    <m:r>
                      <a:rPr lang="en-US" b="0" i="1" smtClean="0">
                        <a:latin typeface="Cambria Math" panose="02040503050406030204" pitchFamily="18" charset="0"/>
                      </a:rPr>
                      <m:t>𝑒𝑥𝑎𝑚𝑝𝑙𝑒𝑠</m:t>
                    </m:r>
                    <m:r>
                      <a:rPr lang="en-US" b="0" i="1" smtClean="0">
                        <a:latin typeface="Cambria Math" panose="02040503050406030204" pitchFamily="18" charset="0"/>
                      </a:rPr>
                      <m:t>=6×10</m:t>
                    </m:r>
                    <m:r>
                      <a:rPr lang="en-US" b="0" i="1" smtClean="0">
                        <a:latin typeface="Cambria Math" panose="02040503050406030204" pitchFamily="18" charset="0"/>
                      </a:rPr>
                      <m:t>𝐾</m:t>
                    </m:r>
                  </m:oMath>
                </a14:m>
                <a:endParaRPr lang="en-US" b="0" dirty="0" smtClean="0"/>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𝑊</m:t>
                        </m:r>
                      </m:e>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2</m:t>
                            </m:r>
                          </m:e>
                        </m:d>
                      </m:sup>
                    </m:sSup>
                  </m:oMath>
                </a14:m>
                <a:r>
                  <a:rPr lang="en-US" dirty="0"/>
                  <a:t> is of dimension: </a:t>
                </a:r>
                <a14:m>
                  <m:oMath xmlns:m="http://schemas.openxmlformats.org/officeDocument/2006/math">
                    <m:d>
                      <m:dPr>
                        <m:ctrlPr>
                          <a:rPr lang="en-US" b="0" i="1" dirty="0">
                            <a:latin typeface="Cambria Math" panose="02040503050406030204" pitchFamily="18" charset="0"/>
                          </a:rPr>
                        </m:ctrlPr>
                      </m:dPr>
                      <m:e>
                        <m:r>
                          <a:rPr lang="en-US" b="0" i="1" dirty="0" smtClean="0">
                            <a:latin typeface="Cambria Math" panose="02040503050406030204" pitchFamily="18" charset="0"/>
                          </a:rPr>
                          <m:t>𝑛𝑢𝑚𝑏𝑒𝑟</m:t>
                        </m:r>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𝑛𝑒𝑢𝑟𝑜𝑛𝑠</m:t>
                        </m:r>
                        <m:r>
                          <a:rPr lang="en-US" b="0" i="1" dirty="0" smtClean="0">
                            <a:latin typeface="Cambria Math" panose="02040503050406030204" pitchFamily="18" charset="0"/>
                          </a:rPr>
                          <m:t> </m:t>
                        </m:r>
                        <m:r>
                          <a:rPr lang="en-US" b="0" i="1" dirty="0" smtClean="0">
                            <a:latin typeface="Cambria Math" panose="02040503050406030204" pitchFamily="18" charset="0"/>
                          </a:rPr>
                          <m:t>𝑖𝑛</m:t>
                        </m:r>
                        <m:r>
                          <a:rPr lang="en-US" b="0" i="1" dirty="0" smtClean="0">
                            <a:latin typeface="Cambria Math" panose="02040503050406030204" pitchFamily="18" charset="0"/>
                          </a:rPr>
                          <m:t> </m:t>
                        </m:r>
                        <m:r>
                          <a:rPr lang="en-US" b="0" i="1" dirty="0" smtClean="0">
                            <a:latin typeface="Cambria Math" panose="02040503050406030204" pitchFamily="18" charset="0"/>
                          </a:rPr>
                          <m:t>𝑡h𝑒</m:t>
                        </m:r>
                        <m:r>
                          <a:rPr lang="en-US" b="0" i="1" dirty="0" smtClean="0">
                            <a:latin typeface="Cambria Math" panose="02040503050406030204" pitchFamily="18" charset="0"/>
                          </a:rPr>
                          <m:t> </m:t>
                        </m:r>
                        <m:r>
                          <a:rPr lang="en-US" b="0" i="1" dirty="0" smtClean="0">
                            <a:latin typeface="Cambria Math" panose="02040503050406030204" pitchFamily="18" charset="0"/>
                          </a:rPr>
                          <m:t>𝑠𝑒𝑐𝑜𝑛𝑑</m:t>
                        </m:r>
                        <m:r>
                          <a:rPr lang="en-US" b="0" i="1" dirty="0" smtClean="0">
                            <a:latin typeface="Cambria Math" panose="02040503050406030204" pitchFamily="18" charset="0"/>
                          </a:rPr>
                          <m:t> </m:t>
                        </m:r>
                        <m:r>
                          <a:rPr lang="en-US" b="0" i="1" dirty="0" smtClean="0">
                            <a:latin typeface="Cambria Math" panose="02040503050406030204" pitchFamily="18" charset="0"/>
                          </a:rPr>
                          <m:t>𝑙𝑎𝑦𝑒𝑟</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𝑛𝑒𝑢𝑟𝑜𝑛𝑠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𝑓𝑖𝑟𝑠𝑡</m:t>
                        </m:r>
                        <m:r>
                          <a:rPr lang="en-US" i="1">
                            <a:latin typeface="Cambria Math" panose="02040503050406030204" pitchFamily="18" charset="0"/>
                          </a:rPr>
                          <m:t> </m:t>
                        </m:r>
                        <m:r>
                          <a:rPr lang="en-US" i="1">
                            <a:latin typeface="Cambria Math" panose="02040503050406030204" pitchFamily="18" charset="0"/>
                          </a:rPr>
                          <m:t>𝑙𝑎𝑦𝑒𝑟</m:t>
                        </m:r>
                      </m:e>
                    </m:d>
                    <m:r>
                      <a:rPr lang="en-US" i="1">
                        <a:latin typeface="Cambria Math" panose="02040503050406030204" pitchFamily="18" charset="0"/>
                      </a:rPr>
                      <m:t>=</m:t>
                    </m:r>
                    <m:r>
                      <a:rPr lang="en-US" b="0" i="1" smtClean="0">
                        <a:latin typeface="Cambria Math" panose="02040503050406030204" pitchFamily="18" charset="0"/>
                      </a:rPr>
                      <m:t>6</m:t>
                    </m:r>
                    <m:r>
                      <a:rPr lang="en-US" i="1">
                        <a:latin typeface="Cambria Math" panose="02040503050406030204" pitchFamily="18" charset="0"/>
                      </a:rPr>
                      <m:t>×6</m:t>
                    </m:r>
                  </m:oMath>
                </a14:m>
                <a:endParaRPr lang="en-US" dirty="0" smtClean="0"/>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𝑍</m:t>
                        </m:r>
                      </m:e>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2</m:t>
                            </m:r>
                          </m:e>
                        </m:d>
                      </m:sup>
                    </m:sSup>
                  </m:oMath>
                </a14:m>
                <a:r>
                  <a:rPr lang="en-US" dirty="0"/>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e>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2</m:t>
                            </m:r>
                          </m:e>
                        </m:d>
                      </m:sup>
                    </m:sSup>
                  </m:oMath>
                </a14:m>
                <a:r>
                  <a:rPr lang="en-US" dirty="0"/>
                  <a:t> are of dimension </a:t>
                </a:r>
                <a14:m>
                  <m:oMath xmlns:m="http://schemas.openxmlformats.org/officeDocument/2006/math">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𝑛𝑒𝑢𝑟𝑜𝑛𝑠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b="0" i="1" smtClean="0">
                        <a:latin typeface="Cambria Math" panose="02040503050406030204" pitchFamily="18" charset="0"/>
                      </a:rPr>
                      <m:t>𝑠𝑒𝑐𝑜𝑛𝑑</m:t>
                    </m:r>
                    <m:r>
                      <a:rPr lang="en-US" i="1">
                        <a:latin typeface="Cambria Math" panose="02040503050406030204" pitchFamily="18" charset="0"/>
                      </a:rPr>
                      <m:t> </m:t>
                    </m:r>
                    <m:r>
                      <a:rPr lang="en-US" i="1">
                        <a:latin typeface="Cambria Math" panose="02040503050406030204" pitchFamily="18" charset="0"/>
                      </a:rPr>
                      <m:t>𝑙𝑎𝑦𝑒𝑟</m:t>
                    </m:r>
                    <m:r>
                      <a:rPr lang="en-US" i="1">
                        <a:latin typeface="Cambria Math" panose="02040503050406030204" pitchFamily="18" charset="0"/>
                      </a:rPr>
                      <m:t>×</m:t>
                    </m:r>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𝑖𝑛𝑝𝑢𝑡</m:t>
                    </m:r>
                    <m:r>
                      <a:rPr lang="en-US" i="1">
                        <a:latin typeface="Cambria Math" panose="02040503050406030204" pitchFamily="18" charset="0"/>
                      </a:rPr>
                      <m:t> </m:t>
                    </m:r>
                    <m:r>
                      <a:rPr lang="en-US" i="1">
                        <a:latin typeface="Cambria Math" panose="02040503050406030204" pitchFamily="18" charset="0"/>
                      </a:rPr>
                      <m:t>𝑒𝑥𝑎𝑚𝑝𝑙𝑒𝑠</m:t>
                    </m:r>
                    <m:r>
                      <a:rPr lang="en-US" i="1">
                        <a:latin typeface="Cambria Math" panose="02040503050406030204" pitchFamily="18" charset="0"/>
                      </a:rPr>
                      <m:t>=6×10</m:t>
                    </m:r>
                    <m:r>
                      <a:rPr lang="en-US" i="1">
                        <a:latin typeface="Cambria Math" panose="02040503050406030204" pitchFamily="18" charset="0"/>
                      </a:rPr>
                      <m:t>𝐾</m:t>
                    </m:r>
                  </m:oMath>
                </a14:m>
                <a:endParaRPr lang="en-US" dirty="0" smtClean="0"/>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𝑊</m:t>
                        </m:r>
                      </m:e>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3</m:t>
                            </m:r>
                          </m:e>
                        </m:d>
                      </m:sup>
                    </m:sSup>
                  </m:oMath>
                </a14:m>
                <a:r>
                  <a:rPr lang="en-US" dirty="0"/>
                  <a:t> is of dimension: </a:t>
                </a:r>
                <a14:m>
                  <m:oMath xmlns:m="http://schemas.openxmlformats.org/officeDocument/2006/math">
                    <m:d>
                      <m:dPr>
                        <m:ctrlPr>
                          <a:rPr lang="en-US" i="1" dirty="0">
                            <a:latin typeface="Cambria Math" panose="02040503050406030204" pitchFamily="18" charset="0"/>
                          </a:rPr>
                        </m:ctrlPr>
                      </m:dPr>
                      <m:e>
                        <m:r>
                          <a:rPr lang="en-US" i="1" dirty="0">
                            <a:latin typeface="Cambria Math" panose="02040503050406030204" pitchFamily="18" charset="0"/>
                          </a:rPr>
                          <m:t>𝑛𝑢𝑚𝑏𝑒𝑟</m:t>
                        </m:r>
                        <m:r>
                          <a:rPr lang="en-US" i="1" dirty="0">
                            <a:latin typeface="Cambria Math" panose="02040503050406030204" pitchFamily="18" charset="0"/>
                          </a:rPr>
                          <m:t> </m:t>
                        </m:r>
                        <m:r>
                          <a:rPr lang="en-US" i="1" dirty="0">
                            <a:latin typeface="Cambria Math" panose="02040503050406030204" pitchFamily="18" charset="0"/>
                          </a:rPr>
                          <m:t>𝑜𝑓</m:t>
                        </m:r>
                        <m:r>
                          <a:rPr lang="en-US" i="1" dirty="0">
                            <a:latin typeface="Cambria Math" panose="02040503050406030204" pitchFamily="18" charset="0"/>
                          </a:rPr>
                          <m:t> </m:t>
                        </m:r>
                        <m:r>
                          <a:rPr lang="en-US" i="1" dirty="0">
                            <a:latin typeface="Cambria Math" panose="02040503050406030204" pitchFamily="18" charset="0"/>
                          </a:rPr>
                          <m:t>𝑛𝑒𝑢𝑟𝑜𝑛𝑠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𝑡h𝑒</m:t>
                        </m:r>
                        <m:r>
                          <a:rPr lang="en-US" i="1" dirty="0">
                            <a:latin typeface="Cambria Math" panose="02040503050406030204" pitchFamily="18" charset="0"/>
                          </a:rPr>
                          <m:t> </m:t>
                        </m:r>
                        <m:r>
                          <a:rPr lang="en-US" b="0" i="1" dirty="0" smtClean="0">
                            <a:latin typeface="Cambria Math" panose="02040503050406030204" pitchFamily="18" charset="0"/>
                          </a:rPr>
                          <m:t>𝑡h𝑖𝑟𝑑</m:t>
                        </m:r>
                        <m:r>
                          <a:rPr lang="en-US" i="1" dirty="0">
                            <a:latin typeface="Cambria Math" panose="02040503050406030204" pitchFamily="18" charset="0"/>
                          </a:rPr>
                          <m:t> </m:t>
                        </m:r>
                        <m:r>
                          <a:rPr lang="en-US" i="1" dirty="0">
                            <a:latin typeface="Cambria Math" panose="02040503050406030204" pitchFamily="18" charset="0"/>
                          </a:rPr>
                          <m:t>𝑙𝑎𝑦𝑒𝑟</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𝑛𝑒𝑢𝑟𝑜𝑛𝑠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𝑓𝑖𝑟𝑠𝑡</m:t>
                        </m:r>
                        <m:r>
                          <a:rPr lang="en-US" i="1">
                            <a:latin typeface="Cambria Math" panose="02040503050406030204" pitchFamily="18" charset="0"/>
                          </a:rPr>
                          <m:t> </m:t>
                        </m:r>
                        <m:r>
                          <a:rPr lang="en-US" i="1">
                            <a:latin typeface="Cambria Math" panose="02040503050406030204" pitchFamily="18" charset="0"/>
                          </a:rPr>
                          <m:t>𝑙𝑎𝑦𝑒𝑟</m:t>
                        </m:r>
                      </m:e>
                    </m:d>
                    <m:r>
                      <a:rPr lang="en-US" i="1">
                        <a:latin typeface="Cambria Math" panose="02040503050406030204" pitchFamily="18" charset="0"/>
                      </a:rPr>
                      <m:t>=</m:t>
                    </m:r>
                    <m:r>
                      <a:rPr lang="en-US" b="0" i="1" smtClean="0">
                        <a:latin typeface="Cambria Math" panose="02040503050406030204" pitchFamily="18" charset="0"/>
                      </a:rPr>
                      <m:t>8</m:t>
                    </m:r>
                    <m:r>
                      <a:rPr lang="en-US" i="1">
                        <a:latin typeface="Cambria Math" panose="02040503050406030204" pitchFamily="18" charset="0"/>
                      </a:rPr>
                      <m:t>×6</m:t>
                    </m:r>
                  </m:oMath>
                </a14:m>
                <a:endParaRPr lang="en-US" dirty="0" smtClean="0"/>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𝑍</m:t>
                        </m:r>
                      </m:e>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3</m:t>
                            </m:r>
                          </m:e>
                        </m:d>
                      </m:sup>
                    </m:sSup>
                  </m:oMath>
                </a14:m>
                <a:r>
                  <a:rPr lang="en-US" dirty="0"/>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e>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3</m:t>
                            </m:r>
                          </m:e>
                        </m:d>
                      </m:sup>
                    </m:sSup>
                  </m:oMath>
                </a14:m>
                <a:r>
                  <a:rPr lang="en-US" dirty="0"/>
                  <a:t> are of dimension </a:t>
                </a:r>
                <a14:m>
                  <m:oMath xmlns:m="http://schemas.openxmlformats.org/officeDocument/2006/math">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𝑛𝑒𝑢𝑟𝑜𝑛𝑠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b="0" i="1" smtClean="0">
                        <a:latin typeface="Cambria Math" panose="02040503050406030204" pitchFamily="18" charset="0"/>
                      </a:rPr>
                      <m:t>𝑡h𝑖𝑟𝑑</m:t>
                    </m:r>
                    <m:r>
                      <a:rPr lang="en-US" i="1">
                        <a:latin typeface="Cambria Math" panose="02040503050406030204" pitchFamily="18" charset="0"/>
                      </a:rPr>
                      <m:t> </m:t>
                    </m:r>
                    <m:r>
                      <a:rPr lang="en-US" i="1">
                        <a:latin typeface="Cambria Math" panose="02040503050406030204" pitchFamily="18" charset="0"/>
                      </a:rPr>
                      <m:t>𝑙𝑎𝑦𝑒𝑟</m:t>
                    </m:r>
                    <m:r>
                      <a:rPr lang="en-US" i="1">
                        <a:latin typeface="Cambria Math" panose="02040503050406030204" pitchFamily="18" charset="0"/>
                      </a:rPr>
                      <m:t>×</m:t>
                    </m:r>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𝑖𝑛𝑝𝑢𝑡</m:t>
                    </m:r>
                    <m:r>
                      <a:rPr lang="en-US" i="1">
                        <a:latin typeface="Cambria Math" panose="02040503050406030204" pitchFamily="18" charset="0"/>
                      </a:rPr>
                      <m:t> </m:t>
                    </m:r>
                    <m:r>
                      <a:rPr lang="en-US" i="1">
                        <a:latin typeface="Cambria Math" panose="02040503050406030204" pitchFamily="18" charset="0"/>
                      </a:rPr>
                      <m:t>𝑒𝑥𝑎𝑚𝑝𝑙𝑒𝑠</m:t>
                    </m:r>
                    <m:r>
                      <a:rPr lang="en-US" i="1">
                        <a:latin typeface="Cambria Math" panose="02040503050406030204" pitchFamily="18" charset="0"/>
                      </a:rPr>
                      <m:t>=8×10</m:t>
                    </m:r>
                    <m:r>
                      <a:rPr lang="en-US" i="1">
                        <a:latin typeface="Cambria Math" panose="02040503050406030204" pitchFamily="18" charset="0"/>
                      </a:rPr>
                      <m:t>𝐾</m:t>
                    </m:r>
                  </m:oMath>
                </a14:m>
                <a:endParaRPr lang="en-US" dirty="0" smtClean="0"/>
              </a:p>
              <a:p>
                <a:pPr lvl="1"/>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𝑊</m:t>
                        </m:r>
                      </m:e>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4</m:t>
                            </m:r>
                          </m:e>
                        </m:d>
                      </m:sup>
                    </m:sSup>
                  </m:oMath>
                </a14:m>
                <a:r>
                  <a:rPr lang="en-US" dirty="0"/>
                  <a:t> is of dimension: </a:t>
                </a:r>
                <a14:m>
                  <m:oMath xmlns:m="http://schemas.openxmlformats.org/officeDocument/2006/math">
                    <m:d>
                      <m:dPr>
                        <m:ctrlPr>
                          <a:rPr lang="en-US" i="1" dirty="0">
                            <a:latin typeface="Cambria Math" panose="02040503050406030204" pitchFamily="18" charset="0"/>
                          </a:rPr>
                        </m:ctrlPr>
                      </m:dPr>
                      <m:e>
                        <m:r>
                          <a:rPr lang="en-US" i="1" dirty="0">
                            <a:latin typeface="Cambria Math" panose="02040503050406030204" pitchFamily="18" charset="0"/>
                          </a:rPr>
                          <m:t>𝑛𝑢𝑚𝑏𝑒𝑟</m:t>
                        </m:r>
                        <m:r>
                          <a:rPr lang="en-US" i="1" dirty="0">
                            <a:latin typeface="Cambria Math" panose="02040503050406030204" pitchFamily="18" charset="0"/>
                          </a:rPr>
                          <m:t> </m:t>
                        </m:r>
                        <m:r>
                          <a:rPr lang="en-US" i="1" dirty="0">
                            <a:latin typeface="Cambria Math" panose="02040503050406030204" pitchFamily="18" charset="0"/>
                          </a:rPr>
                          <m:t>𝑜𝑓</m:t>
                        </m:r>
                        <m:r>
                          <a:rPr lang="en-US" i="1" dirty="0">
                            <a:latin typeface="Cambria Math" panose="02040503050406030204" pitchFamily="18" charset="0"/>
                          </a:rPr>
                          <m:t> </m:t>
                        </m:r>
                        <m:r>
                          <a:rPr lang="en-US" i="1" dirty="0">
                            <a:latin typeface="Cambria Math" panose="02040503050406030204" pitchFamily="18" charset="0"/>
                          </a:rPr>
                          <m:t>𝑛𝑒𝑢𝑟𝑜𝑛𝑠</m:t>
                        </m:r>
                        <m:r>
                          <a:rPr lang="en-US" i="1" dirty="0">
                            <a:latin typeface="Cambria Math" panose="02040503050406030204" pitchFamily="18" charset="0"/>
                          </a:rPr>
                          <m:t> </m:t>
                        </m:r>
                        <m:r>
                          <a:rPr lang="en-US" i="1" dirty="0">
                            <a:latin typeface="Cambria Math" panose="02040503050406030204" pitchFamily="18" charset="0"/>
                          </a:rPr>
                          <m:t>𝑖𝑛</m:t>
                        </m:r>
                        <m:r>
                          <a:rPr lang="en-US" i="1" dirty="0">
                            <a:latin typeface="Cambria Math" panose="02040503050406030204" pitchFamily="18" charset="0"/>
                          </a:rPr>
                          <m:t> </m:t>
                        </m:r>
                        <m:r>
                          <a:rPr lang="en-US" i="1" dirty="0">
                            <a:latin typeface="Cambria Math" panose="02040503050406030204" pitchFamily="18" charset="0"/>
                          </a:rPr>
                          <m:t>𝑡h𝑒</m:t>
                        </m:r>
                        <m:r>
                          <a:rPr lang="en-US" i="1" dirty="0">
                            <a:latin typeface="Cambria Math" panose="02040503050406030204" pitchFamily="18" charset="0"/>
                          </a:rPr>
                          <m:t> </m:t>
                        </m:r>
                        <m:r>
                          <a:rPr lang="en-US" b="0" i="1" dirty="0" smtClean="0">
                            <a:latin typeface="Cambria Math" panose="02040503050406030204" pitchFamily="18" charset="0"/>
                          </a:rPr>
                          <m:t>𝑜𝑢𝑡𝑝𝑢𝑡</m:t>
                        </m:r>
                        <m:r>
                          <a:rPr lang="en-US" i="1" dirty="0">
                            <a:latin typeface="Cambria Math" panose="02040503050406030204" pitchFamily="18" charset="0"/>
                          </a:rPr>
                          <m:t> </m:t>
                        </m:r>
                        <m:r>
                          <a:rPr lang="en-US" i="1" dirty="0">
                            <a:latin typeface="Cambria Math" panose="02040503050406030204" pitchFamily="18" charset="0"/>
                          </a:rPr>
                          <m:t>𝑙𝑎𝑦𝑒𝑟</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𝑛𝑒𝑢𝑟𝑜𝑛𝑠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𝑡h𝑖𝑟𝑑</m:t>
                        </m:r>
                        <m:r>
                          <a:rPr lang="en-US" b="0" i="1" smtClean="0">
                            <a:latin typeface="Cambria Math" panose="02040503050406030204" pitchFamily="18" charset="0"/>
                          </a:rPr>
                          <m:t> </m:t>
                        </m:r>
                        <m:r>
                          <a:rPr lang="en-US" b="0" i="1" smtClean="0">
                            <a:latin typeface="Cambria Math" panose="02040503050406030204" pitchFamily="18" charset="0"/>
                          </a:rPr>
                          <m:t>𝑙𝑎𝑦𝑒𝑟</m:t>
                        </m:r>
                      </m:e>
                    </m:d>
                    <m:r>
                      <a:rPr lang="en-US" i="1">
                        <a:latin typeface="Cambria Math" panose="02040503050406030204" pitchFamily="18" charset="0"/>
                      </a:rPr>
                      <m:t>=</m:t>
                    </m:r>
                    <m:r>
                      <a:rPr lang="en-US" b="0" i="1" smtClean="0">
                        <a:latin typeface="Cambria Math" panose="02040503050406030204" pitchFamily="18" charset="0"/>
                      </a:rPr>
                      <m:t>9×8</m:t>
                    </m:r>
                  </m:oMath>
                </a14:m>
                <a:endParaRPr lang="en-US" dirty="0" smtClean="0"/>
              </a:p>
              <a:p>
                <a:pPr lvl="1"/>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𝑍</m:t>
                        </m:r>
                      </m:e>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4</m:t>
                            </m:r>
                          </m:e>
                        </m:d>
                      </m:sup>
                    </m:sSup>
                  </m:oMath>
                </a14:m>
                <a:r>
                  <a:rPr lang="en-US" dirty="0"/>
                  <a:t> </a:t>
                </a:r>
                <a:r>
                  <a:rPr lang="en-US" dirty="0" smtClean="0"/>
                  <a:t>are </a:t>
                </a:r>
                <a:r>
                  <a:rPr lang="en-US" dirty="0"/>
                  <a:t>of dimension </a:t>
                </a:r>
                <a14:m>
                  <m:oMath xmlns:m="http://schemas.openxmlformats.org/officeDocument/2006/math">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𝑛𝑒𝑢𝑟𝑜𝑛𝑠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b="0" i="1" smtClean="0">
                        <a:latin typeface="Cambria Math" panose="02040503050406030204" pitchFamily="18" charset="0"/>
                      </a:rPr>
                      <m:t>𝑜𝑢𝑡𝑝𝑢𝑡</m:t>
                    </m:r>
                    <m:r>
                      <a:rPr lang="en-US" i="1">
                        <a:latin typeface="Cambria Math" panose="02040503050406030204" pitchFamily="18" charset="0"/>
                      </a:rPr>
                      <m:t> </m:t>
                    </m:r>
                    <m:r>
                      <a:rPr lang="en-US" i="1">
                        <a:latin typeface="Cambria Math" panose="02040503050406030204" pitchFamily="18" charset="0"/>
                      </a:rPr>
                      <m:t>𝑙𝑎𝑦𝑒𝑟</m:t>
                    </m:r>
                    <m:r>
                      <a:rPr lang="en-US" i="1">
                        <a:latin typeface="Cambria Math" panose="02040503050406030204" pitchFamily="18" charset="0"/>
                      </a:rPr>
                      <m:t>×</m:t>
                    </m:r>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𝑖𝑛𝑝𝑢𝑡</m:t>
                    </m:r>
                    <m:r>
                      <a:rPr lang="en-US" i="1">
                        <a:latin typeface="Cambria Math" panose="02040503050406030204" pitchFamily="18" charset="0"/>
                      </a:rPr>
                      <m:t> </m:t>
                    </m:r>
                    <m:r>
                      <a:rPr lang="en-US" i="1">
                        <a:latin typeface="Cambria Math" panose="02040503050406030204" pitchFamily="18" charset="0"/>
                      </a:rPr>
                      <m:t>𝑒𝑥𝑎𝑚𝑝𝑙𝑒𝑠</m:t>
                    </m:r>
                    <m:r>
                      <a:rPr lang="en-US" i="1">
                        <a:latin typeface="Cambria Math" panose="02040503050406030204" pitchFamily="18" charset="0"/>
                      </a:rPr>
                      <m:t>=9×10</m:t>
                    </m:r>
                    <m:r>
                      <a:rPr lang="en-US" i="1">
                        <a:latin typeface="Cambria Math" panose="02040503050406030204" pitchFamily="18" charset="0"/>
                      </a:rPr>
                      <m:t>𝐾</m:t>
                    </m:r>
                  </m:oMath>
                </a14:m>
                <a:r>
                  <a:rPr lang="en-US" dirty="0" smtClean="0"/>
                  <a:t>  ( column </a:t>
                </a:r>
                <a14:m>
                  <m:oMath xmlns:m="http://schemas.openxmlformats.org/officeDocument/2006/math">
                    <m:r>
                      <a:rPr lang="en-US" b="0" i="1" smtClean="0">
                        <a:latin typeface="Cambria Math" panose="02040503050406030204" pitchFamily="18" charset="0"/>
                      </a:rPr>
                      <m:t>𝑖</m:t>
                    </m:r>
                  </m:oMath>
                </a14:m>
                <a:r>
                  <a:rPr lang="en-US" dirty="0" smtClean="0"/>
                  <a:t> </a:t>
                </a:r>
                <a:r>
                  <a:rPr lang="en-US" dirty="0"/>
                  <a:t>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oMath>
                </a14:m>
                <a:r>
                  <a:rPr lang="en-US" dirty="0" smtClean="0"/>
                  <a:t>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oMath>
                </a14:m>
                <a:r>
                  <a:rPr lang="en-US" dirty="0" smtClean="0"/>
                  <a:t> shows the output of the network for example </a:t>
                </a:r>
                <a14:m>
                  <m:oMath xmlns:m="http://schemas.openxmlformats.org/officeDocument/2006/math">
                    <m:r>
                      <a:rPr lang="en-US" b="0" i="1" smtClean="0">
                        <a:latin typeface="Cambria Math" panose="02040503050406030204" pitchFamily="18" charset="0"/>
                      </a:rPr>
                      <m:t>𝑖</m:t>
                    </m:r>
                  </m:oMath>
                </a14:m>
                <a:r>
                  <a:rPr lang="en-US" dirty="0" smtClean="0"/>
                  <a:t>)</a:t>
                </a: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smtClean="0"/>
              </a:p>
              <a:p>
                <a:pPr lvl="1"/>
                <a:endParaRPr lang="en-US" dirty="0" smtClean="0"/>
              </a:p>
              <a:p>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486698" y="1649902"/>
                <a:ext cx="10795820" cy="4839388"/>
              </a:xfrm>
              <a:blipFill>
                <a:blip r:embed="rId2"/>
                <a:stretch>
                  <a:fillRect l="-395" t="-756"/>
                </a:stretch>
              </a:blipFill>
            </p:spPr>
            <p:txBody>
              <a:bodyPr/>
              <a:lstStyle/>
              <a:p>
                <a:r>
                  <a:rPr lang="en-US">
                    <a:noFill/>
                  </a:rPr>
                  <a:t> </a:t>
                </a:r>
              </a:p>
            </p:txBody>
          </p:sp>
        </mc:Fallback>
      </mc:AlternateContent>
    </p:spTree>
    <p:extLst>
      <p:ext uri="{BB962C8B-B14F-4D97-AF65-F5344CB8AC3E}">
        <p14:creationId xmlns:p14="http://schemas.microsoft.com/office/powerpoint/2010/main" val="4055748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Backward pass</a:t>
            </a:r>
            <a:endParaRPr lang="en-US" dirty="0"/>
          </a:p>
        </p:txBody>
      </p:sp>
    </p:spTree>
    <p:extLst>
      <p:ext uri="{BB962C8B-B14F-4D97-AF65-F5344CB8AC3E}">
        <p14:creationId xmlns:p14="http://schemas.microsoft.com/office/powerpoint/2010/main" val="21491540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5749578" y="2130272"/>
            <a:ext cx="6067425" cy="3838575"/>
          </a:xfrm>
          <a:prstGeom prst="rect">
            <a:avLst/>
          </a:prstGeom>
        </p:spPr>
      </p:pic>
      <p:sp>
        <p:nvSpPr>
          <p:cNvPr id="4" name="Title 3"/>
          <p:cNvSpPr>
            <a:spLocks noGrp="1"/>
          </p:cNvSpPr>
          <p:nvPr>
            <p:ph type="title"/>
          </p:nvPr>
        </p:nvSpPr>
        <p:spPr>
          <a:xfrm>
            <a:off x="1734607" y="309716"/>
            <a:ext cx="8830154" cy="766918"/>
          </a:xfrm>
        </p:spPr>
        <p:txBody>
          <a:bodyPr>
            <a:normAutofit fontScale="90000"/>
          </a:bodyPr>
          <a:lstStyle/>
          <a:p>
            <a:r>
              <a:rPr lang="en-US" dirty="0" smtClean="0"/>
              <a:t>Chaining derivatives: Backpropagation algorithm</a:t>
            </a:r>
            <a:endParaRPr lang="en-US" dirty="0"/>
          </a:p>
        </p:txBody>
      </p:sp>
      <p:sp>
        <p:nvSpPr>
          <p:cNvPr id="5" name="Content Placeholder 4"/>
          <p:cNvSpPr>
            <a:spLocks noGrp="1"/>
          </p:cNvSpPr>
          <p:nvPr>
            <p:ph idx="1"/>
          </p:nvPr>
        </p:nvSpPr>
        <p:spPr>
          <a:xfrm>
            <a:off x="427703" y="1076634"/>
            <a:ext cx="5102942" cy="4793224"/>
          </a:xfrm>
        </p:spPr>
        <p:txBody>
          <a:bodyPr/>
          <a:lstStyle/>
          <a:p>
            <a:r>
              <a:rPr lang="en-US" dirty="0" smtClean="0"/>
              <a:t>The backpropagation algorithm also called </a:t>
            </a:r>
            <a:r>
              <a:rPr lang="en-US" b="1" dirty="0" err="1" smtClean="0"/>
              <a:t>backprop</a:t>
            </a:r>
            <a:r>
              <a:rPr lang="en-US" b="1" dirty="0" smtClean="0"/>
              <a:t> </a:t>
            </a:r>
            <a:r>
              <a:rPr lang="en-US" dirty="0" smtClean="0"/>
              <a:t> allows the information from the loss function to flow backwards through the network to compute the gradients.</a:t>
            </a:r>
          </a:p>
          <a:p>
            <a:r>
              <a:rPr lang="en-US" dirty="0" smtClean="0"/>
              <a:t>The backpropagation provides an efficient and simple procedure to compute a chain of gradients.</a:t>
            </a:r>
          </a:p>
          <a:p>
            <a:r>
              <a:rPr lang="en-US" dirty="0" smtClean="0"/>
              <a:t>In neural networks, the backpropagation starts with the final loss value and works backward layer by layer, all the way to the first layer and computes a chain of gradients.</a:t>
            </a:r>
          </a:p>
          <a:p>
            <a:r>
              <a:rPr lang="en-US" dirty="0" smtClean="0"/>
              <a:t>These gradients are then used in the gradient descent algorithm to update the network parameters ( i.e., the weights and biases of neurons).</a:t>
            </a:r>
          </a:p>
        </p:txBody>
      </p:sp>
      <p:sp>
        <p:nvSpPr>
          <p:cNvPr id="9" name="Right Arrow 8"/>
          <p:cNvSpPr/>
          <p:nvPr/>
        </p:nvSpPr>
        <p:spPr>
          <a:xfrm>
            <a:off x="5969973" y="2130272"/>
            <a:ext cx="5352336" cy="661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Forward pass</a:t>
            </a:r>
            <a:endParaRPr lang="en-US" b="1" dirty="0"/>
          </a:p>
        </p:txBody>
      </p:sp>
      <p:sp>
        <p:nvSpPr>
          <p:cNvPr id="12" name="Left Arrow 11"/>
          <p:cNvSpPr/>
          <p:nvPr/>
        </p:nvSpPr>
        <p:spPr>
          <a:xfrm>
            <a:off x="5749578" y="5558359"/>
            <a:ext cx="5619135" cy="57518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Backward pass computing gradients</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8571543" y="5193295"/>
                <a:ext cx="956609" cy="407227"/>
              </a:xfrm>
              <a:prstGeom prst="rect">
                <a:avLst/>
              </a:prstGeom>
              <a:noFill/>
            </p:spPr>
            <p:txBody>
              <a:bodyPr wrap="none" lIns="0" tIns="0" rIns="0" bIns="0" rtlCol="0">
                <a:spAutoFit/>
              </a:bodyPr>
              <a:lstStyle/>
              <a:p>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𝑊</m:t>
                            </m:r>
                          </m:e>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m:t>
                                </m:r>
                              </m:e>
                            </m:d>
                          </m:sup>
                        </m:sSup>
                      </m:den>
                    </m:f>
                  </m:oMath>
                </a14:m>
                <a:r>
                  <a:rPr lang="en-US" dirty="0" smtClean="0"/>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𝒃</m:t>
                            </m:r>
                          </m:e>
                          <m:sup>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m:t>
                                </m:r>
                              </m:e>
                            </m:d>
                          </m:sup>
                        </m:sSup>
                      </m:den>
                    </m:f>
                  </m:oMath>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8571543" y="5193295"/>
                <a:ext cx="956609" cy="407227"/>
              </a:xfrm>
              <a:prstGeom prst="rect">
                <a:avLst/>
              </a:prstGeom>
              <a:blipFill>
                <a:blip r:embed="rId3"/>
                <a:stretch>
                  <a:fillRect l="-6369" t="-2985" b="-179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528152" y="4603536"/>
                <a:ext cx="959493" cy="407227"/>
              </a:xfrm>
              <a:prstGeom prst="rect">
                <a:avLst/>
              </a:prstGeom>
              <a:noFill/>
            </p:spPr>
            <p:txBody>
              <a:bodyPr wrap="none" lIns="0" tIns="0" rIns="0" bIns="0" rtlCol="0">
                <a:spAutoFit/>
              </a:bodyPr>
              <a:lstStyle/>
              <a:p>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𝑊</m:t>
                            </m:r>
                          </m:e>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4</m:t>
                                </m:r>
                              </m:e>
                            </m:d>
                          </m:sup>
                        </m:sSup>
                      </m:den>
                    </m:f>
                  </m:oMath>
                </a14:m>
                <a:r>
                  <a:rPr lang="en-US" dirty="0" smtClean="0"/>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𝒃</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4</m:t>
                                </m:r>
                              </m:e>
                            </m:d>
                          </m:sup>
                        </m:sSup>
                      </m:den>
                    </m:f>
                  </m:oMath>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9528152" y="4603536"/>
                <a:ext cx="959493" cy="407227"/>
              </a:xfrm>
              <a:prstGeom prst="rect">
                <a:avLst/>
              </a:prstGeom>
              <a:blipFill>
                <a:blip r:embed="rId4"/>
                <a:stretch>
                  <a:fillRect l="-6369" t="-2985" b="-19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7602536" y="4828230"/>
                <a:ext cx="956609" cy="407227"/>
              </a:xfrm>
              <a:prstGeom prst="rect">
                <a:avLst/>
              </a:prstGeom>
              <a:noFill/>
            </p:spPr>
            <p:txBody>
              <a:bodyPr wrap="none" lIns="0" tIns="0" rIns="0" bIns="0" rtlCol="0">
                <a:spAutoFit/>
              </a:bodyPr>
              <a:lstStyle/>
              <a:p>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𝑊</m:t>
                            </m:r>
                          </m:e>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m:t>
                                </m:r>
                              </m:e>
                            </m:d>
                          </m:sup>
                        </m:sSup>
                      </m:den>
                    </m:f>
                  </m:oMath>
                </a14:m>
                <a:r>
                  <a:rPr lang="en-US" dirty="0" smtClean="0"/>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𝒃</m:t>
                            </m:r>
                          </m:e>
                          <m:sup>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m:t>
                                </m:r>
                              </m:e>
                            </m:d>
                          </m:sup>
                        </m:sSup>
                      </m:den>
                    </m:f>
                  </m:oMath>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7602536" y="4828230"/>
                <a:ext cx="956609" cy="407227"/>
              </a:xfrm>
              <a:prstGeom prst="rect">
                <a:avLst/>
              </a:prstGeom>
              <a:blipFill>
                <a:blip r:embed="rId5"/>
                <a:stretch>
                  <a:fillRect l="-6369" t="-2985" b="-194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407303" y="4868749"/>
                <a:ext cx="956609" cy="407227"/>
              </a:xfrm>
              <a:prstGeom prst="rect">
                <a:avLst/>
              </a:prstGeom>
              <a:noFill/>
            </p:spPr>
            <p:txBody>
              <a:bodyPr wrap="none" lIns="0" tIns="0" rIns="0" bIns="0" rtlCol="0">
                <a:spAutoFit/>
              </a:bodyPr>
              <a:lstStyle/>
              <a:p>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𝑊</m:t>
                            </m:r>
                          </m:e>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sup>
                        </m:sSup>
                      </m:den>
                    </m:f>
                  </m:oMath>
                </a14:m>
                <a:r>
                  <a:rPr lang="en-US" dirty="0" smtClean="0"/>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𝒃</m:t>
                            </m:r>
                          </m:e>
                          <m:sup>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sup>
                        </m:sSup>
                      </m:den>
                    </m:f>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6407303" y="4868749"/>
                <a:ext cx="956609" cy="407227"/>
              </a:xfrm>
              <a:prstGeom prst="rect">
                <a:avLst/>
              </a:prstGeom>
              <a:blipFill>
                <a:blip r:embed="rId6"/>
                <a:stretch>
                  <a:fillRect l="-6369" t="-3030" b="-19697"/>
                </a:stretch>
              </a:blipFill>
            </p:spPr>
            <p:txBody>
              <a:bodyPr/>
              <a:lstStyle/>
              <a:p>
                <a:r>
                  <a:rPr lang="en-US">
                    <a:noFill/>
                  </a:rPr>
                  <a:t> </a:t>
                </a:r>
              </a:p>
            </p:txBody>
          </p:sp>
        </mc:Fallback>
      </mc:AlternateContent>
    </p:spTree>
    <p:extLst>
      <p:ext uri="{BB962C8B-B14F-4D97-AF65-F5344CB8AC3E}">
        <p14:creationId xmlns:p14="http://schemas.microsoft.com/office/powerpoint/2010/main" val="3571144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4155" y="227272"/>
            <a:ext cx="7729728" cy="746121"/>
          </a:xfrm>
        </p:spPr>
        <p:txBody>
          <a:bodyPr>
            <a:normAutofit fontScale="90000"/>
          </a:bodyPr>
          <a:lstStyle/>
          <a:p>
            <a:r>
              <a:rPr lang="en-US" dirty="0" err="1" smtClean="0"/>
              <a:t>BackProp</a:t>
            </a:r>
            <a:r>
              <a:rPr lang="en-US" dirty="0" smtClean="0"/>
              <a:t> Intuition</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68710" y="1399180"/>
                <a:ext cx="11651225" cy="4854135"/>
              </a:xfrm>
            </p:spPr>
            <p:txBody>
              <a:bodyPr>
                <a:normAutofit/>
              </a:bodyPr>
              <a:lstStyle/>
              <a:p>
                <a:r>
                  <a:rPr lang="en-US" dirty="0" smtClean="0"/>
                  <a:t>The backpropagation algorithm is based on this simple idea.</a:t>
                </a:r>
              </a:p>
              <a:p>
                <a:pPr lvl="1"/>
                <a:r>
                  <a:rPr lang="en-US" dirty="0" smtClean="0"/>
                  <a:t>Create the computational graph and apply the forward pass to compute the value of each node in the graph.</a:t>
                </a:r>
              </a:p>
              <a:p>
                <a:pPr lvl="1"/>
                <a:r>
                  <a:rPr lang="en-US" dirty="0" smtClean="0"/>
                  <a:t>Compute the </a:t>
                </a:r>
                <a:r>
                  <a:rPr lang="en-US" b="1" dirty="0" smtClean="0">
                    <a:solidFill>
                      <a:srgbClr val="00B050"/>
                    </a:solidFill>
                  </a:rPr>
                  <a:t>local gradient </a:t>
                </a:r>
                <a:r>
                  <a:rPr lang="en-US" dirty="0" smtClean="0">
                    <a:solidFill>
                      <a:srgbClr val="00B050"/>
                    </a:solidFill>
                  </a:rPr>
                  <a:t> </a:t>
                </a:r>
                <a:r>
                  <a:rPr lang="en-US" dirty="0" smtClean="0"/>
                  <a:t>at each operation in the computational graph; that is,  the gradient of each operation with respect to the inputs going to that operation)</a:t>
                </a:r>
              </a:p>
              <a:p>
                <a:pPr lvl="1"/>
                <a:r>
                  <a:rPr lang="en-US" dirty="0" smtClean="0">
                    <a:solidFill>
                      <a:srgbClr val="00B050"/>
                    </a:solidFill>
                  </a:rPr>
                  <a:t>Multiply the local gradients using the chain rule </a:t>
                </a:r>
                <a:r>
                  <a:rPr lang="en-US" dirty="0" smtClean="0"/>
                  <a:t>to obtain the gradient of the output of the network with respect to every node, all the way back to the inputs of the graph.</a:t>
                </a:r>
              </a:p>
              <a:p>
                <a:pPr lvl="2"/>
                <a:r>
                  <a:rPr lang="en-US" dirty="0" smtClean="0"/>
                  <a:t>Recall </a:t>
                </a:r>
                <a:r>
                  <a:rPr lang="en-US" dirty="0" smtClean="0"/>
                  <a:t>that </a:t>
                </a:r>
                <a:r>
                  <a:rPr lang="en-US" dirty="0" smtClean="0"/>
                  <a:t>the chain rule states that if we have a chain of functions f(g(x)) then we can obtain the derivative of </a:t>
                </a:r>
                <a14:m>
                  <m:oMath xmlns:m="http://schemas.openxmlformats.org/officeDocument/2006/math">
                    <m:r>
                      <a:rPr lang="en-US" b="0" i="1" smtClean="0">
                        <a:latin typeface="Cambria Math" panose="02040503050406030204" pitchFamily="18" charset="0"/>
                      </a:rPr>
                      <m:t>𝑓</m:t>
                    </m:r>
                  </m:oMath>
                </a14:m>
                <a:r>
                  <a:rPr lang="en-US" dirty="0" smtClean="0"/>
                  <a:t> with respect to </a:t>
                </a:r>
                <a14:m>
                  <m:oMath xmlns:m="http://schemas.openxmlformats.org/officeDocument/2006/math">
                    <m:r>
                      <a:rPr lang="en-US" b="0" i="1" smtClean="0">
                        <a:latin typeface="Cambria Math" panose="02040503050406030204" pitchFamily="18" charset="0"/>
                      </a:rPr>
                      <m:t>𝑥</m:t>
                    </m:r>
                  </m:oMath>
                </a14:m>
                <a:r>
                  <a:rPr lang="en-US" dirty="0" smtClean="0"/>
                  <a:t> by multiplying the derivative of </a:t>
                </a:r>
                <a14:m>
                  <m:oMath xmlns:m="http://schemas.openxmlformats.org/officeDocument/2006/math">
                    <m:r>
                      <a:rPr lang="en-US" b="0" i="1" smtClean="0">
                        <a:latin typeface="Cambria Math" panose="02040503050406030204" pitchFamily="18" charset="0"/>
                      </a:rPr>
                      <m:t>𝑓</m:t>
                    </m:r>
                  </m:oMath>
                </a14:m>
                <a:r>
                  <a:rPr lang="en-US" dirty="0" smtClean="0"/>
                  <a:t> with respect to </a:t>
                </a:r>
                <a14:m>
                  <m:oMath xmlns:m="http://schemas.openxmlformats.org/officeDocument/2006/math">
                    <m:r>
                      <a:rPr lang="en-US" b="0" i="1" smtClean="0">
                        <a:latin typeface="Cambria Math" panose="02040503050406030204" pitchFamily="18" charset="0"/>
                      </a:rPr>
                      <m:t>𝑔</m:t>
                    </m:r>
                  </m:oMath>
                </a14:m>
                <a:r>
                  <a:rPr lang="en-US" dirty="0" smtClean="0"/>
                  <a:t> and the derivative of </a:t>
                </a:r>
                <a14:m>
                  <m:oMath xmlns:m="http://schemas.openxmlformats.org/officeDocument/2006/math">
                    <m:r>
                      <a:rPr lang="en-US" b="0" i="1" smtClean="0">
                        <a:latin typeface="Cambria Math" panose="02040503050406030204" pitchFamily="18" charset="0"/>
                      </a:rPr>
                      <m:t>𝑔</m:t>
                    </m:r>
                  </m:oMath>
                </a14:m>
                <a:r>
                  <a:rPr lang="en-US" dirty="0" smtClean="0"/>
                  <a:t> with respect to </a:t>
                </a:r>
                <a14:m>
                  <m:oMath xmlns:m="http://schemas.openxmlformats.org/officeDocument/2006/math">
                    <m:r>
                      <a:rPr lang="en-US" b="0" i="1" smtClean="0">
                        <a:latin typeface="Cambria Math" panose="02040503050406030204" pitchFamily="18" charset="0"/>
                      </a:rPr>
                      <m:t>𝑥</m:t>
                    </m:r>
                  </m:oMath>
                </a14:m>
                <a:r>
                  <a:rPr lang="en-US" dirty="0" smtClean="0"/>
                  <a:t>, that is: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𝑑𝑓</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𝑑𝑓</m:t>
                        </m:r>
                      </m:num>
                      <m:den>
                        <m:r>
                          <a:rPr lang="en-US" b="0" i="1" smtClean="0">
                            <a:latin typeface="Cambria Math" panose="02040503050406030204" pitchFamily="18" charset="0"/>
                          </a:rPr>
                          <m:t>𝑑𝑔</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𝑑𝑔</m:t>
                        </m:r>
                      </m:num>
                      <m:den>
                        <m:r>
                          <a:rPr lang="en-US" b="0" i="1" smtClean="0">
                            <a:latin typeface="Cambria Math" panose="02040503050406030204" pitchFamily="18" charset="0"/>
                          </a:rPr>
                          <m:t>𝑑𝑥</m:t>
                        </m:r>
                      </m:den>
                    </m:f>
                    <m:r>
                      <a:rPr lang="en-US" b="0" i="1" smtClean="0">
                        <a:latin typeface="Cambria Math" panose="02040503050406030204" pitchFamily="18" charset="0"/>
                      </a:rPr>
                      <m:t> </m:t>
                    </m:r>
                  </m:oMath>
                </a14:m>
                <a:endParaRPr lang="en-US" b="0" i="1" dirty="0" smtClean="0">
                  <a:latin typeface="Cambria Math" panose="020405030504060302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68710" y="1399180"/>
                <a:ext cx="11651225" cy="4854135"/>
              </a:xfrm>
              <a:blipFill>
                <a:blip r:embed="rId3"/>
                <a:stretch>
                  <a:fillRect l="-314" t="-754"/>
                </a:stretch>
              </a:blipFill>
            </p:spPr>
            <p:txBody>
              <a:bodyPr/>
              <a:lstStyle/>
              <a:p>
                <a:r>
                  <a:rPr lang="en-US">
                    <a:noFill/>
                  </a:rPr>
                  <a:t> </a:t>
                </a:r>
              </a:p>
            </p:txBody>
          </p:sp>
        </mc:Fallback>
      </mc:AlternateContent>
    </p:spTree>
    <p:extLst>
      <p:ext uri="{BB962C8B-B14F-4D97-AF65-F5344CB8AC3E}">
        <p14:creationId xmlns:p14="http://schemas.microsoft.com/office/powerpoint/2010/main" val="33985431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2619" y="252485"/>
            <a:ext cx="8117316" cy="672379"/>
          </a:xfrm>
        </p:spPr>
        <p:txBody>
          <a:bodyPr>
            <a:normAutofit fontScale="90000"/>
          </a:bodyPr>
          <a:lstStyle/>
          <a:p>
            <a:r>
              <a:rPr lang="en-US" dirty="0" err="1" smtClean="0"/>
              <a:t>Backprop</a:t>
            </a:r>
            <a:r>
              <a:rPr lang="en-US" dirty="0" smtClean="0"/>
              <a:t> Intuition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74776" y="1175854"/>
                <a:ext cx="10825316" cy="3716593"/>
              </a:xfrm>
            </p:spPr>
            <p:txBody>
              <a:bodyPr>
                <a:normAutofit lnSpcReduction="10000"/>
              </a:bodyPr>
              <a:lstStyle/>
              <a:p>
                <a:r>
                  <a:rPr lang="en-US" dirty="0" smtClean="0"/>
                  <a:t>To understand how backpropagation works, let’s first apply it to compute gradient for a very simple function.</a:t>
                </a:r>
              </a:p>
              <a:p>
                <a:r>
                  <a:rPr lang="en-US" dirty="0" smtClean="0"/>
                  <a:t>Later we show how </a:t>
                </a:r>
                <a:r>
                  <a:rPr lang="en-US" dirty="0" err="1" smtClean="0"/>
                  <a:t>backprop</a:t>
                </a:r>
                <a:r>
                  <a:rPr lang="en-US" dirty="0" smtClean="0"/>
                  <a:t> can be used to compute the gradients in a neural networks with hidden layers. </a:t>
                </a:r>
              </a:p>
              <a:p>
                <a:r>
                  <a:rPr lang="en-US" dirty="0" smtClean="0"/>
                  <a:t>Suppose we have a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num>
                      <m:den>
                        <m:r>
                          <a:rPr lang="en-US" b="0" i="1" smtClean="0">
                            <a:latin typeface="Cambria Math" panose="02040503050406030204" pitchFamily="18" charset="0"/>
                          </a:rPr>
                          <m:t>𝑥𝑦𝑧</m:t>
                        </m:r>
                      </m:den>
                    </m:f>
                    <m:r>
                      <a:rPr lang="en-US" b="0" i="0" smtClean="0">
                        <a:latin typeface="Cambria Math" panose="02040503050406030204" pitchFamily="18" charset="0"/>
                      </a:rPr>
                      <m:t> </m:t>
                    </m:r>
                  </m:oMath>
                </a14:m>
                <a:r>
                  <a:rPr lang="en-US" dirty="0" smtClean="0"/>
                  <a:t> and we want to compute the gradient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smtClean="0"/>
                  <a:t>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 </m:t>
                    </m:r>
                    <m:r>
                      <a:rPr lang="en-US" b="0" i="1" smtClean="0">
                        <a:latin typeface="Cambria Math" panose="02040503050406030204" pitchFamily="18" charset="0"/>
                      </a:rPr>
                      <m:t>𝑦</m:t>
                    </m:r>
                    <m:r>
                      <a:rPr lang="en-US" b="0" i="1" smtClean="0">
                        <a:latin typeface="Cambria Math" panose="02040503050406030204" pitchFamily="18" charset="0"/>
                      </a:rPr>
                      <m:t>=−1, </m:t>
                    </m:r>
                    <m:r>
                      <a:rPr lang="en-US" b="0" i="1" smtClean="0">
                        <a:latin typeface="Cambria Math" panose="02040503050406030204" pitchFamily="18" charset="0"/>
                      </a:rPr>
                      <m:t>𝑧</m:t>
                    </m:r>
                    <m:r>
                      <a:rPr lang="en-US" b="0" i="1" smtClean="0">
                        <a:latin typeface="Cambria Math" panose="02040503050406030204" pitchFamily="18" charset="0"/>
                      </a:rPr>
                      <m:t>=3</m:t>
                    </m:r>
                  </m:oMath>
                </a14:m>
                <a:r>
                  <a:rPr lang="en-US" dirty="0" smtClean="0"/>
                  <a:t>. Obviously this function is very simple and we can compute the gradient directly on paper. But we’ll take a particular approach using computational graph to explain the intuition behind the </a:t>
                </a:r>
                <a:r>
                  <a:rPr lang="en-US" dirty="0" err="1" smtClean="0"/>
                  <a:t>backprop</a:t>
                </a:r>
                <a:r>
                  <a:rPr lang="en-US" dirty="0" smtClean="0"/>
                  <a:t> algorithm.</a:t>
                </a:r>
              </a:p>
              <a:p>
                <a:r>
                  <a:rPr lang="en-US" dirty="0" smtClean="0"/>
                  <a:t>Let’s break up this expression into three expressions: p</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𝑥𝑦𝑧</m:t>
                    </m:r>
                    <m:r>
                      <a:rPr lang="en-US" b="0" i="1" smtClean="0">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oMath>
                </a14:m>
                <a:endParaRPr lang="en-US" dirty="0" smtClean="0"/>
              </a:p>
              <a:p>
                <a:r>
                  <a:rPr lang="en-US" dirty="0" smtClean="0"/>
                  <a:t>Let us draw a computational graph for this expression and perform a forward pass to compute the value of each node in the graph:</a:t>
                </a:r>
              </a:p>
              <a:p>
                <a:pPr marL="0" indent="0">
                  <a:buNone/>
                </a:pPr>
                <a:r>
                  <a:rPr lang="en-US" dirty="0"/>
                  <a:t>	</a:t>
                </a:r>
                <a:endParaRPr lang="en-US" dirty="0" smtClean="0"/>
              </a:p>
              <a:p>
                <a:pPr marL="0" indent="0">
                  <a:buNone/>
                </a:pP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74776" y="1175854"/>
                <a:ext cx="10825316" cy="3716593"/>
              </a:xfrm>
              <a:blipFill>
                <a:blip r:embed="rId3"/>
                <a:stretch>
                  <a:fillRect l="-394" t="-1639" r="-8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6589535" y="5464029"/>
                <a:ext cx="2606739" cy="13520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=2−1=1</m:t>
                      </m:r>
                    </m:oMath>
                  </m:oMathPara>
                </a14:m>
                <a:endParaRPr lang="en-US" b="0"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𝑥𝑦𝑧</m:t>
                      </m:r>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3=−6</m:t>
                      </m:r>
                    </m:oMath>
                  </m:oMathPara>
                </a14:m>
                <a:endParaRPr lang="en-US" b="0" dirty="0" smtClean="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𝑞</m:t>
                          </m:r>
                        </m:den>
                      </m:f>
                      <m:r>
                        <a:rPr lang="en-US" b="0" i="1" smtClean="0">
                          <a:latin typeface="Cambria Math" panose="02040503050406030204" pitchFamily="18" charset="0"/>
                        </a:rPr>
                        <m:t>=−1/6</m:t>
                      </m:r>
                    </m:oMath>
                  </m:oMathPara>
                </a14:m>
                <a:endParaRPr lang="en-US" b="0" dirty="0" smtClean="0"/>
              </a:p>
              <a:p>
                <a:endParaRPr lang="en-US" b="0" dirty="0" smtClean="0"/>
              </a:p>
            </p:txBody>
          </p:sp>
        </mc:Choice>
        <mc:Fallback xmlns="">
          <p:sp>
            <p:nvSpPr>
              <p:cNvPr id="44" name="TextBox 43"/>
              <p:cNvSpPr txBox="1">
                <a:spLocks noRot="1" noChangeAspect="1" noMove="1" noResize="1" noEditPoints="1" noAdjustHandles="1" noChangeArrowheads="1" noChangeShapeType="1" noTextEdit="1"/>
              </p:cNvSpPr>
              <p:nvPr/>
            </p:nvSpPr>
            <p:spPr>
              <a:xfrm>
                <a:off x="6589535" y="5464029"/>
                <a:ext cx="2606739" cy="135203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p:cNvSpPr/>
              <p:nvPr/>
            </p:nvSpPr>
            <p:spPr>
              <a:xfrm>
                <a:off x="551002" y="5365279"/>
                <a:ext cx="429464" cy="2611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oMath>
                  </m:oMathPara>
                </a14:m>
                <a:endParaRPr lang="en-US" sz="1400" dirty="0"/>
              </a:p>
            </p:txBody>
          </p:sp>
        </mc:Choice>
        <mc:Fallback xmlns="">
          <p:sp>
            <p:nvSpPr>
              <p:cNvPr id="48" name="Oval 47"/>
              <p:cNvSpPr>
                <a:spLocks noRot="1" noChangeAspect="1" noMove="1" noResize="1" noEditPoints="1" noAdjustHandles="1" noChangeArrowheads="1" noChangeShapeType="1" noTextEdit="1"/>
              </p:cNvSpPr>
              <p:nvPr/>
            </p:nvSpPr>
            <p:spPr>
              <a:xfrm>
                <a:off x="551002" y="5365279"/>
                <a:ext cx="429464" cy="261175"/>
              </a:xfrm>
              <a:prstGeom prst="ellipse">
                <a:avLst/>
              </a:prstGeom>
              <a:blipFill>
                <a:blip r:embed="rId5"/>
                <a:stretch>
                  <a:fillRect/>
                </a:stretch>
              </a:blipFill>
            </p:spPr>
            <p:txBody>
              <a:bodyPr/>
              <a:lstStyle/>
              <a:p>
                <a:r>
                  <a:rPr lang="en-US">
                    <a:noFill/>
                  </a:rPr>
                  <a:t> </a:t>
                </a:r>
              </a:p>
            </p:txBody>
          </p:sp>
        </mc:Fallback>
      </mc:AlternateContent>
      <p:cxnSp>
        <p:nvCxnSpPr>
          <p:cNvPr id="49" name="Straight Arrow Connector 48"/>
          <p:cNvCxnSpPr>
            <a:stCxn id="48" idx="6"/>
            <a:endCxn id="52" idx="1"/>
          </p:cNvCxnSpPr>
          <p:nvPr/>
        </p:nvCxnSpPr>
        <p:spPr>
          <a:xfrm flipV="1">
            <a:off x="980466" y="4825626"/>
            <a:ext cx="2558124" cy="670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Oval 49"/>
              <p:cNvSpPr/>
              <p:nvPr/>
            </p:nvSpPr>
            <p:spPr>
              <a:xfrm>
                <a:off x="2561521" y="5571213"/>
                <a:ext cx="429464" cy="2949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𝑦</m:t>
                      </m:r>
                    </m:oMath>
                  </m:oMathPara>
                </a14:m>
                <a:endParaRPr lang="en-US" sz="1400" dirty="0"/>
              </a:p>
            </p:txBody>
          </p:sp>
        </mc:Choice>
        <mc:Fallback xmlns="">
          <p:sp>
            <p:nvSpPr>
              <p:cNvPr id="50" name="Oval 49"/>
              <p:cNvSpPr>
                <a:spLocks noRot="1" noChangeAspect="1" noMove="1" noResize="1" noEditPoints="1" noAdjustHandles="1" noChangeArrowheads="1" noChangeShapeType="1" noTextEdit="1"/>
              </p:cNvSpPr>
              <p:nvPr/>
            </p:nvSpPr>
            <p:spPr>
              <a:xfrm>
                <a:off x="2561521" y="5571213"/>
                <a:ext cx="429464" cy="294967"/>
              </a:xfrm>
              <a:prstGeom prst="ellipse">
                <a:avLst/>
              </a:prstGeom>
              <a:blipFill>
                <a:blip r:embed="rId6"/>
                <a:stretch>
                  <a:fillRect b="-4000"/>
                </a:stretch>
              </a:blipFill>
            </p:spPr>
            <p:txBody>
              <a:bodyPr/>
              <a:lstStyle/>
              <a:p>
                <a:r>
                  <a:rPr lang="en-US">
                    <a:noFill/>
                  </a:rPr>
                  <a:t> </a:t>
                </a:r>
              </a:p>
            </p:txBody>
          </p:sp>
        </mc:Fallback>
      </mc:AlternateContent>
      <p:cxnSp>
        <p:nvCxnSpPr>
          <p:cNvPr id="51" name="Straight Arrow Connector 50"/>
          <p:cNvCxnSpPr>
            <a:stCxn id="50" idx="6"/>
            <a:endCxn id="52" idx="1"/>
          </p:cNvCxnSpPr>
          <p:nvPr/>
        </p:nvCxnSpPr>
        <p:spPr>
          <a:xfrm flipV="1">
            <a:off x="2990985" y="4825626"/>
            <a:ext cx="547605" cy="893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Rectangle 51"/>
              <p:cNvSpPr/>
              <p:nvPr/>
            </p:nvSpPr>
            <p:spPr>
              <a:xfrm>
                <a:off x="3538590" y="4672183"/>
                <a:ext cx="376544" cy="3068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dirty="0"/>
              </a:p>
            </p:txBody>
          </p:sp>
        </mc:Choice>
        <mc:Fallback xmlns="">
          <p:sp>
            <p:nvSpPr>
              <p:cNvPr id="52" name="Rectangle 51"/>
              <p:cNvSpPr>
                <a:spLocks noRot="1" noChangeAspect="1" noMove="1" noResize="1" noEditPoints="1" noAdjustHandles="1" noChangeArrowheads="1" noChangeShapeType="1" noTextEdit="1"/>
              </p:cNvSpPr>
              <p:nvPr/>
            </p:nvSpPr>
            <p:spPr>
              <a:xfrm>
                <a:off x="3538590" y="4672183"/>
                <a:ext cx="376544" cy="306885"/>
              </a:xfrm>
              <a:prstGeom prst="rect">
                <a:avLst/>
              </a:prstGeom>
              <a:blipFill>
                <a:blip r:embed="rId7"/>
                <a:stretch>
                  <a:fillRect/>
                </a:stretch>
              </a:blipFill>
            </p:spPr>
            <p:txBody>
              <a:bodyPr/>
              <a:lstStyle/>
              <a:p>
                <a:r>
                  <a:rPr lang="en-US">
                    <a:noFill/>
                  </a:rPr>
                  <a:t> </a:t>
                </a:r>
              </a:p>
            </p:txBody>
          </p:sp>
        </mc:Fallback>
      </mc:AlternateContent>
      <p:cxnSp>
        <p:nvCxnSpPr>
          <p:cNvPr id="53" name="Straight Arrow Connector 52"/>
          <p:cNvCxnSpPr>
            <a:stCxn id="52" idx="3"/>
          </p:cNvCxnSpPr>
          <p:nvPr/>
        </p:nvCxnSpPr>
        <p:spPr>
          <a:xfrm flipV="1">
            <a:off x="3915134" y="4812543"/>
            <a:ext cx="385790" cy="13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Oval 53"/>
              <p:cNvSpPr/>
              <p:nvPr/>
            </p:nvSpPr>
            <p:spPr>
              <a:xfrm>
                <a:off x="4291678" y="4645332"/>
                <a:ext cx="429464" cy="2611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oMath>
                  </m:oMathPara>
                </a14:m>
                <a:endParaRPr lang="en-US" sz="1400" dirty="0"/>
              </a:p>
            </p:txBody>
          </p:sp>
        </mc:Choice>
        <mc:Fallback xmlns="">
          <p:sp>
            <p:nvSpPr>
              <p:cNvPr id="54" name="Oval 53"/>
              <p:cNvSpPr>
                <a:spLocks noRot="1" noChangeAspect="1" noMove="1" noResize="1" noEditPoints="1" noAdjustHandles="1" noChangeArrowheads="1" noChangeShapeType="1" noTextEdit="1"/>
              </p:cNvSpPr>
              <p:nvPr/>
            </p:nvSpPr>
            <p:spPr>
              <a:xfrm>
                <a:off x="4291678" y="4645332"/>
                <a:ext cx="429464" cy="261175"/>
              </a:xfrm>
              <a:prstGeom prst="ellipse">
                <a:avLst/>
              </a:prstGeom>
              <a:blipFill>
                <a:blip r:embed="rId8"/>
                <a:stretch>
                  <a:fillRect b="-8889"/>
                </a:stretch>
              </a:blipFill>
            </p:spPr>
            <p:txBody>
              <a:bodyPr/>
              <a:lstStyle/>
              <a:p>
                <a:r>
                  <a:rPr lang="en-US">
                    <a:noFill/>
                  </a:rPr>
                  <a:t> </a:t>
                </a:r>
              </a:p>
            </p:txBody>
          </p:sp>
        </mc:Fallback>
      </mc:AlternateContent>
      <p:cxnSp>
        <p:nvCxnSpPr>
          <p:cNvPr id="55" name="Straight Arrow Connector 54"/>
          <p:cNvCxnSpPr>
            <a:stCxn id="50" idx="6"/>
            <a:endCxn id="56" idx="1"/>
          </p:cNvCxnSpPr>
          <p:nvPr/>
        </p:nvCxnSpPr>
        <p:spPr>
          <a:xfrm>
            <a:off x="2990985" y="5718697"/>
            <a:ext cx="883859" cy="701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Rectangle 55"/>
              <p:cNvSpPr/>
              <p:nvPr/>
            </p:nvSpPr>
            <p:spPr>
              <a:xfrm>
                <a:off x="3874844" y="6266515"/>
                <a:ext cx="376544" cy="3068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dirty="0"/>
              </a:p>
            </p:txBody>
          </p:sp>
        </mc:Choice>
        <mc:Fallback xmlns="">
          <p:sp>
            <p:nvSpPr>
              <p:cNvPr id="56" name="Rectangle 55"/>
              <p:cNvSpPr>
                <a:spLocks noRot="1" noChangeAspect="1" noMove="1" noResize="1" noEditPoints="1" noAdjustHandles="1" noChangeArrowheads="1" noChangeShapeType="1" noTextEdit="1"/>
              </p:cNvSpPr>
              <p:nvPr/>
            </p:nvSpPr>
            <p:spPr>
              <a:xfrm>
                <a:off x="3874844" y="6266515"/>
                <a:ext cx="376544" cy="306885"/>
              </a:xfrm>
              <a:prstGeom prst="rect">
                <a:avLst/>
              </a:prstGeom>
              <a:blipFill>
                <a:blip r:embed="rId9"/>
                <a:stretch>
                  <a:fillRect/>
                </a:stretch>
              </a:blipFill>
            </p:spPr>
            <p:txBody>
              <a:bodyPr/>
              <a:lstStyle/>
              <a:p>
                <a:r>
                  <a:rPr lang="en-US">
                    <a:noFill/>
                  </a:rPr>
                  <a:t> </a:t>
                </a:r>
              </a:p>
            </p:txBody>
          </p:sp>
        </mc:Fallback>
      </mc:AlternateContent>
      <p:cxnSp>
        <p:nvCxnSpPr>
          <p:cNvPr id="57" name="Straight Arrow Connector 56"/>
          <p:cNvCxnSpPr>
            <a:stCxn id="56" idx="3"/>
            <a:endCxn id="58" idx="3"/>
          </p:cNvCxnSpPr>
          <p:nvPr/>
        </p:nvCxnSpPr>
        <p:spPr>
          <a:xfrm flipV="1">
            <a:off x="4251388" y="5989042"/>
            <a:ext cx="521111" cy="430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Oval 57"/>
              <p:cNvSpPr/>
              <p:nvPr/>
            </p:nvSpPr>
            <p:spPr>
              <a:xfrm>
                <a:off x="4709605" y="5766115"/>
                <a:ext cx="429464" cy="2611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𝑞</m:t>
                      </m:r>
                    </m:oMath>
                  </m:oMathPara>
                </a14:m>
                <a:endParaRPr lang="en-US" sz="1400" dirty="0"/>
              </a:p>
            </p:txBody>
          </p:sp>
        </mc:Choice>
        <mc:Fallback xmlns="">
          <p:sp>
            <p:nvSpPr>
              <p:cNvPr id="58" name="Oval 57"/>
              <p:cNvSpPr>
                <a:spLocks noRot="1" noChangeAspect="1" noMove="1" noResize="1" noEditPoints="1" noAdjustHandles="1" noChangeArrowheads="1" noChangeShapeType="1" noTextEdit="1"/>
              </p:cNvSpPr>
              <p:nvPr/>
            </p:nvSpPr>
            <p:spPr>
              <a:xfrm>
                <a:off x="4709605" y="5766115"/>
                <a:ext cx="429464" cy="261175"/>
              </a:xfrm>
              <a:prstGeom prst="ellipse">
                <a:avLst/>
              </a:prstGeom>
              <a:blipFill>
                <a:blip r:embed="rId10"/>
                <a:stretch>
                  <a:fillRect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Oval 58"/>
              <p:cNvSpPr/>
              <p:nvPr/>
            </p:nvSpPr>
            <p:spPr>
              <a:xfrm>
                <a:off x="1023936" y="6438472"/>
                <a:ext cx="429464" cy="29496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𝑧</m:t>
                      </m:r>
                    </m:oMath>
                  </m:oMathPara>
                </a14:m>
                <a:endParaRPr lang="en-US" sz="1400" dirty="0"/>
              </a:p>
            </p:txBody>
          </p:sp>
        </mc:Choice>
        <mc:Fallback xmlns="">
          <p:sp>
            <p:nvSpPr>
              <p:cNvPr id="59" name="Oval 58"/>
              <p:cNvSpPr>
                <a:spLocks noRot="1" noChangeAspect="1" noMove="1" noResize="1" noEditPoints="1" noAdjustHandles="1" noChangeArrowheads="1" noChangeShapeType="1" noTextEdit="1"/>
              </p:cNvSpPr>
              <p:nvPr/>
            </p:nvSpPr>
            <p:spPr>
              <a:xfrm>
                <a:off x="1023936" y="6438472"/>
                <a:ext cx="429464" cy="294967"/>
              </a:xfrm>
              <a:prstGeom prst="ellipse">
                <a:avLst/>
              </a:prstGeom>
              <a:blipFill>
                <a:blip r:embed="rId11"/>
                <a:stretch>
                  <a:fillRect/>
                </a:stretch>
              </a:blipFill>
            </p:spPr>
            <p:txBody>
              <a:bodyPr/>
              <a:lstStyle/>
              <a:p>
                <a:r>
                  <a:rPr lang="en-US">
                    <a:noFill/>
                  </a:rPr>
                  <a:t> </a:t>
                </a:r>
              </a:p>
            </p:txBody>
          </p:sp>
        </mc:Fallback>
      </mc:AlternateContent>
      <p:cxnSp>
        <p:nvCxnSpPr>
          <p:cNvPr id="60" name="Straight Arrow Connector 59"/>
          <p:cNvCxnSpPr>
            <a:stCxn id="59" idx="7"/>
            <a:endCxn id="56" idx="1"/>
          </p:cNvCxnSpPr>
          <p:nvPr/>
        </p:nvCxnSpPr>
        <p:spPr>
          <a:xfrm flipV="1">
            <a:off x="1390506" y="6419958"/>
            <a:ext cx="2484338" cy="61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4667817" y="4801123"/>
            <a:ext cx="766905" cy="295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8" idx="7"/>
            <a:endCxn id="63" idx="2"/>
          </p:cNvCxnSpPr>
          <p:nvPr/>
        </p:nvCxnSpPr>
        <p:spPr>
          <a:xfrm flipV="1">
            <a:off x="5076175" y="5188369"/>
            <a:ext cx="566830" cy="6159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Rectangle 62"/>
              <p:cNvSpPr/>
              <p:nvPr/>
            </p:nvSpPr>
            <p:spPr>
              <a:xfrm>
                <a:off x="5454733" y="4881484"/>
                <a:ext cx="376544" cy="3068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dirty="0"/>
              </a:p>
            </p:txBody>
          </p:sp>
        </mc:Choice>
        <mc:Fallback xmlns="">
          <p:sp>
            <p:nvSpPr>
              <p:cNvPr id="63" name="Rectangle 62"/>
              <p:cNvSpPr>
                <a:spLocks noRot="1" noChangeAspect="1" noMove="1" noResize="1" noEditPoints="1" noAdjustHandles="1" noChangeArrowheads="1" noChangeShapeType="1" noTextEdit="1"/>
              </p:cNvSpPr>
              <p:nvPr/>
            </p:nvSpPr>
            <p:spPr>
              <a:xfrm>
                <a:off x="5454733" y="4881484"/>
                <a:ext cx="376544" cy="306885"/>
              </a:xfrm>
              <a:prstGeom prst="rect">
                <a:avLst/>
              </a:prstGeom>
              <a:blipFill>
                <a:blip r:embed="rId12"/>
                <a:stretch>
                  <a:fillRect b="-7692"/>
                </a:stretch>
              </a:blipFill>
            </p:spPr>
            <p:txBody>
              <a:bodyPr/>
              <a:lstStyle/>
              <a:p>
                <a:r>
                  <a:rPr lang="en-US">
                    <a:noFill/>
                  </a:rPr>
                  <a:t> </a:t>
                </a:r>
              </a:p>
            </p:txBody>
          </p:sp>
        </mc:Fallback>
      </mc:AlternateContent>
      <p:cxnSp>
        <p:nvCxnSpPr>
          <p:cNvPr id="64" name="Straight Arrow Connector 63"/>
          <p:cNvCxnSpPr>
            <a:stCxn id="63" idx="3"/>
          </p:cNvCxnSpPr>
          <p:nvPr/>
        </p:nvCxnSpPr>
        <p:spPr>
          <a:xfrm flipV="1">
            <a:off x="5831277" y="5034926"/>
            <a:ext cx="5561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Oval 64"/>
              <p:cNvSpPr/>
              <p:nvPr/>
            </p:nvSpPr>
            <p:spPr>
              <a:xfrm>
                <a:off x="6420231" y="4881486"/>
                <a:ext cx="429464" cy="2611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𝑓</m:t>
                      </m:r>
                    </m:oMath>
                  </m:oMathPara>
                </a14:m>
                <a:endParaRPr lang="en-US" sz="1400" dirty="0"/>
              </a:p>
            </p:txBody>
          </p:sp>
        </mc:Choice>
        <mc:Fallback xmlns="">
          <p:sp>
            <p:nvSpPr>
              <p:cNvPr id="65" name="Oval 64"/>
              <p:cNvSpPr>
                <a:spLocks noRot="1" noChangeAspect="1" noMove="1" noResize="1" noEditPoints="1" noAdjustHandles="1" noChangeArrowheads="1" noChangeShapeType="1" noTextEdit="1"/>
              </p:cNvSpPr>
              <p:nvPr/>
            </p:nvSpPr>
            <p:spPr>
              <a:xfrm>
                <a:off x="6420231" y="4881486"/>
                <a:ext cx="429464" cy="261175"/>
              </a:xfrm>
              <a:prstGeom prst="ellipse">
                <a:avLst/>
              </a:prstGeom>
              <a:blipFill>
                <a:blip r:embed="rId13"/>
                <a:stretch>
                  <a:fillRect b="-15556"/>
                </a:stretch>
              </a:blipFill>
            </p:spPr>
            <p:txBody>
              <a:bodyPr/>
              <a:lstStyle/>
              <a:p>
                <a:r>
                  <a:rPr lang="en-US">
                    <a:noFill/>
                  </a:rPr>
                  <a:t> </a:t>
                </a:r>
              </a:p>
            </p:txBody>
          </p:sp>
        </mc:Fallback>
      </mc:AlternateContent>
      <p:cxnSp>
        <p:nvCxnSpPr>
          <p:cNvPr id="72" name="Straight Arrow Connector 71"/>
          <p:cNvCxnSpPr>
            <a:stCxn id="48" idx="6"/>
            <a:endCxn id="56" idx="1"/>
          </p:cNvCxnSpPr>
          <p:nvPr/>
        </p:nvCxnSpPr>
        <p:spPr>
          <a:xfrm>
            <a:off x="980466" y="5495867"/>
            <a:ext cx="2894378" cy="924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TextBox 74"/>
              <p:cNvSpPr txBox="1"/>
              <p:nvPr/>
            </p:nvSpPr>
            <p:spPr>
              <a:xfrm>
                <a:off x="669921" y="5021202"/>
                <a:ext cx="19236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0" smtClean="0">
                          <a:solidFill>
                            <a:srgbClr val="00B050"/>
                          </a:solidFill>
                          <a:latin typeface="Cambria Math" panose="02040503050406030204" pitchFamily="18" charset="0"/>
                        </a:rPr>
                        <m:t>2</m:t>
                      </m:r>
                    </m:oMath>
                  </m:oMathPara>
                </a14:m>
                <a:endParaRPr lang="en-US" dirty="0">
                  <a:solidFill>
                    <a:srgbClr val="00B050"/>
                  </a:solidFill>
                </a:endParaRPr>
              </a:p>
            </p:txBody>
          </p:sp>
        </mc:Choice>
        <mc:Fallback xmlns="">
          <p:sp>
            <p:nvSpPr>
              <p:cNvPr id="75" name="TextBox 74"/>
              <p:cNvSpPr txBox="1">
                <a:spLocks noRot="1" noChangeAspect="1" noMove="1" noResize="1" noEditPoints="1" noAdjustHandles="1" noChangeArrowheads="1" noChangeShapeType="1" noTextEdit="1"/>
              </p:cNvSpPr>
              <p:nvPr/>
            </p:nvSpPr>
            <p:spPr>
              <a:xfrm>
                <a:off x="669921" y="5021202"/>
                <a:ext cx="192360" cy="276999"/>
              </a:xfrm>
              <a:prstGeom prst="rect">
                <a:avLst/>
              </a:prstGeom>
              <a:blipFill>
                <a:blip r:embed="rId14"/>
                <a:stretch>
                  <a:fillRect l="-29032" r="-25806"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2566407" y="5309990"/>
                <a:ext cx="3654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−1</m:t>
                      </m:r>
                    </m:oMath>
                  </m:oMathPara>
                </a14:m>
                <a:endParaRPr lang="en-US" dirty="0">
                  <a:solidFill>
                    <a:srgbClr val="00B050"/>
                  </a:solidFill>
                </a:endParaRPr>
              </a:p>
            </p:txBody>
          </p:sp>
        </mc:Choice>
        <mc:Fallback xmlns="">
          <p:sp>
            <p:nvSpPr>
              <p:cNvPr id="77" name="TextBox 76"/>
              <p:cNvSpPr txBox="1">
                <a:spLocks noRot="1" noChangeAspect="1" noMove="1" noResize="1" noEditPoints="1" noAdjustHandles="1" noChangeArrowheads="1" noChangeShapeType="1" noTextEdit="1"/>
              </p:cNvSpPr>
              <p:nvPr/>
            </p:nvSpPr>
            <p:spPr>
              <a:xfrm>
                <a:off x="2566407" y="5309990"/>
                <a:ext cx="365485" cy="276999"/>
              </a:xfrm>
              <a:prstGeom prst="rect">
                <a:avLst/>
              </a:prstGeom>
              <a:blipFill>
                <a:blip r:embed="rId15"/>
                <a:stretch>
                  <a:fillRect l="-3333" r="-13333"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1046308" y="6144322"/>
                <a:ext cx="1923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3</m:t>
                      </m:r>
                    </m:oMath>
                  </m:oMathPara>
                </a14:m>
                <a:endParaRPr lang="en-US" dirty="0">
                  <a:solidFill>
                    <a:srgbClr val="00B050"/>
                  </a:solidFill>
                </a:endParaRPr>
              </a:p>
            </p:txBody>
          </p:sp>
        </mc:Choice>
        <mc:Fallback xmlns="">
          <p:sp>
            <p:nvSpPr>
              <p:cNvPr id="79" name="TextBox 78"/>
              <p:cNvSpPr txBox="1">
                <a:spLocks noRot="1" noChangeAspect="1" noMove="1" noResize="1" noEditPoints="1" noAdjustHandles="1" noChangeArrowheads="1" noChangeShapeType="1" noTextEdit="1"/>
              </p:cNvSpPr>
              <p:nvPr/>
            </p:nvSpPr>
            <p:spPr>
              <a:xfrm>
                <a:off x="1046308" y="6144322"/>
                <a:ext cx="192360" cy="276999"/>
              </a:xfrm>
              <a:prstGeom prst="rect">
                <a:avLst/>
              </a:prstGeom>
              <a:blipFill>
                <a:blip r:embed="rId16"/>
                <a:stretch>
                  <a:fillRect l="-29032" r="-25806"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4410230" y="4354273"/>
                <a:ext cx="1923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1</m:t>
                      </m:r>
                    </m:oMath>
                  </m:oMathPara>
                </a14:m>
                <a:endParaRPr lang="en-US" dirty="0">
                  <a:solidFill>
                    <a:srgbClr val="00B050"/>
                  </a:solidFill>
                </a:endParaRPr>
              </a:p>
            </p:txBody>
          </p:sp>
        </mc:Choice>
        <mc:Fallback xmlns="">
          <p:sp>
            <p:nvSpPr>
              <p:cNvPr id="80" name="TextBox 79"/>
              <p:cNvSpPr txBox="1">
                <a:spLocks noRot="1" noChangeAspect="1" noMove="1" noResize="1" noEditPoints="1" noAdjustHandles="1" noChangeArrowheads="1" noChangeShapeType="1" noTextEdit="1"/>
              </p:cNvSpPr>
              <p:nvPr/>
            </p:nvSpPr>
            <p:spPr>
              <a:xfrm>
                <a:off x="4410230" y="4354273"/>
                <a:ext cx="192360" cy="276999"/>
              </a:xfrm>
              <a:prstGeom prst="rect">
                <a:avLst/>
              </a:prstGeom>
              <a:blipFill>
                <a:blip r:embed="rId17"/>
                <a:stretch>
                  <a:fillRect l="-25000" r="-25000"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p:cNvSpPr txBox="1"/>
              <p:nvPr/>
            </p:nvSpPr>
            <p:spPr>
              <a:xfrm>
                <a:off x="4557178" y="5499761"/>
                <a:ext cx="3654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−6</m:t>
                      </m:r>
                    </m:oMath>
                  </m:oMathPara>
                </a14:m>
                <a:endParaRPr lang="en-US" dirty="0">
                  <a:solidFill>
                    <a:srgbClr val="00B050"/>
                  </a:solidFill>
                </a:endParaRPr>
              </a:p>
            </p:txBody>
          </p:sp>
        </mc:Choice>
        <mc:Fallback xmlns="">
          <p:sp>
            <p:nvSpPr>
              <p:cNvPr id="81" name="TextBox 80"/>
              <p:cNvSpPr txBox="1">
                <a:spLocks noRot="1" noChangeAspect="1" noMove="1" noResize="1" noEditPoints="1" noAdjustHandles="1" noChangeArrowheads="1" noChangeShapeType="1" noTextEdit="1"/>
              </p:cNvSpPr>
              <p:nvPr/>
            </p:nvSpPr>
            <p:spPr>
              <a:xfrm>
                <a:off x="4557178" y="5499761"/>
                <a:ext cx="365485" cy="276999"/>
              </a:xfrm>
              <a:prstGeom prst="rect">
                <a:avLst/>
              </a:prstGeom>
              <a:blipFill>
                <a:blip r:embed="rId18"/>
                <a:stretch>
                  <a:fillRect l="-3333" r="-13333" b="-8696"/>
                </a:stretch>
              </a:blipFill>
            </p:spPr>
            <p:txBody>
              <a:bodyPr/>
              <a:lstStyle/>
              <a:p>
                <a:r>
                  <a:rPr lang="en-US">
                    <a:noFill/>
                  </a:rPr>
                  <a:t> </a:t>
                </a:r>
              </a:p>
            </p:txBody>
          </p:sp>
        </mc:Fallback>
      </mc:AlternateContent>
      <p:cxnSp>
        <p:nvCxnSpPr>
          <p:cNvPr id="83" name="Straight Arrow Connector 82"/>
          <p:cNvCxnSpPr/>
          <p:nvPr/>
        </p:nvCxnSpPr>
        <p:spPr>
          <a:xfrm flipV="1">
            <a:off x="6829140" y="5009776"/>
            <a:ext cx="504246" cy="22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TextBox 84"/>
              <p:cNvSpPr txBox="1"/>
              <p:nvPr/>
            </p:nvSpPr>
            <p:spPr>
              <a:xfrm>
                <a:off x="6271279" y="4335496"/>
                <a:ext cx="403957"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B050"/>
                          </a:solidFill>
                          <a:latin typeface="Cambria Math" panose="02040503050406030204" pitchFamily="18" charset="0"/>
                        </a:rPr>
                        <m:t>−</m:t>
                      </m:r>
                      <m:f>
                        <m:fPr>
                          <m:ctrlPr>
                            <a:rPr lang="en-US" b="0" i="1" smtClean="0">
                              <a:solidFill>
                                <a:srgbClr val="00B050"/>
                              </a:solidFill>
                              <a:latin typeface="Cambria Math" panose="02040503050406030204" pitchFamily="18" charset="0"/>
                            </a:rPr>
                          </m:ctrlPr>
                        </m:fPr>
                        <m:num>
                          <m:r>
                            <a:rPr lang="en-US" b="0" i="1" smtClean="0">
                              <a:solidFill>
                                <a:srgbClr val="00B050"/>
                              </a:solidFill>
                              <a:latin typeface="Cambria Math" panose="02040503050406030204" pitchFamily="18" charset="0"/>
                            </a:rPr>
                            <m:t>1</m:t>
                          </m:r>
                        </m:num>
                        <m:den>
                          <m:r>
                            <a:rPr lang="en-US" b="0" i="1" smtClean="0">
                              <a:solidFill>
                                <a:srgbClr val="00B050"/>
                              </a:solidFill>
                              <a:latin typeface="Cambria Math" panose="02040503050406030204" pitchFamily="18" charset="0"/>
                            </a:rPr>
                            <m:t>6</m:t>
                          </m:r>
                        </m:den>
                      </m:f>
                    </m:oMath>
                  </m:oMathPara>
                </a14:m>
                <a:endParaRPr lang="en-US" dirty="0">
                  <a:solidFill>
                    <a:srgbClr val="00B050"/>
                  </a:solidFill>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6271279" y="4335496"/>
                <a:ext cx="403957" cy="520399"/>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55342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itle 192"/>
          <p:cNvSpPr>
            <a:spLocks noGrp="1"/>
          </p:cNvSpPr>
          <p:nvPr>
            <p:ph type="title"/>
          </p:nvPr>
        </p:nvSpPr>
        <p:spPr>
          <a:xfrm>
            <a:off x="1816393" y="211353"/>
            <a:ext cx="7729728" cy="574531"/>
          </a:xfrm>
        </p:spPr>
        <p:txBody>
          <a:bodyPr>
            <a:normAutofit fontScale="90000"/>
          </a:bodyPr>
          <a:lstStyle/>
          <a:p>
            <a:r>
              <a:rPr lang="en-US" dirty="0" err="1" smtClean="0"/>
              <a:t>Backprop</a:t>
            </a:r>
            <a:r>
              <a:rPr lang="en-US" dirty="0" smtClean="0"/>
              <a:t> Intuition Cont.</a:t>
            </a:r>
            <a:endParaRPr lang="en-US" dirty="0"/>
          </a:p>
        </p:txBody>
      </p:sp>
      <mc:AlternateContent xmlns:mc="http://schemas.openxmlformats.org/markup-compatibility/2006" xmlns:a14="http://schemas.microsoft.com/office/drawing/2010/main">
        <mc:Choice Requires="a14">
          <p:sp>
            <p:nvSpPr>
              <p:cNvPr id="194" name="Content Placeholder 193"/>
              <p:cNvSpPr>
                <a:spLocks noGrp="1"/>
              </p:cNvSpPr>
              <p:nvPr>
                <p:ph idx="1"/>
              </p:nvPr>
            </p:nvSpPr>
            <p:spPr>
              <a:xfrm>
                <a:off x="249733" y="1799303"/>
                <a:ext cx="11195016" cy="2920182"/>
              </a:xfrm>
            </p:spPr>
            <p:txBody>
              <a:bodyPr>
                <a:normAutofit/>
              </a:bodyPr>
              <a:lstStyle/>
              <a:p>
                <a:r>
                  <a:rPr lang="en-US" dirty="0"/>
                  <a:t>Now to compute the derivative of  </a:t>
                </a:r>
                <a14:m>
                  <m:oMath xmlns:m="http://schemas.openxmlformats.org/officeDocument/2006/math">
                    <m:r>
                      <a:rPr lang="en-US" i="1">
                        <a:latin typeface="Cambria Math" panose="02040503050406030204" pitchFamily="18" charset="0"/>
                      </a:rPr>
                      <m:t>𝑓</m:t>
                    </m:r>
                  </m:oMath>
                </a14:m>
                <a:r>
                  <a:rPr lang="en-US" dirty="0"/>
                  <a:t> with respect to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a:latin typeface="Cambria Math" panose="02040503050406030204" pitchFamily="18" charset="0"/>
                      </a:rPr>
                      <m:t> </m:t>
                    </m:r>
                    <m:r>
                      <m:rPr>
                        <m:sty m:val="p"/>
                      </m:rPr>
                      <a:rPr lang="en-US">
                        <a:latin typeface="Cambria Math" panose="02040503050406030204" pitchFamily="18" charset="0"/>
                      </a:rPr>
                      <m:t>and</m:t>
                    </m:r>
                    <m:r>
                      <a:rPr lang="en-US">
                        <a:latin typeface="Cambria Math" panose="02040503050406030204" pitchFamily="18" charset="0"/>
                      </a:rPr>
                      <m:t> </m:t>
                    </m:r>
                    <m:r>
                      <m:rPr>
                        <m:sty m:val="p"/>
                      </m:rPr>
                      <a:rPr lang="en-US">
                        <a:latin typeface="Cambria Math" panose="02040503050406030204" pitchFamily="18" charset="0"/>
                      </a:rPr>
                      <m:t>z</m:t>
                    </m:r>
                  </m:oMath>
                </a14:m>
                <a:r>
                  <a:rPr lang="en-US" dirty="0"/>
                  <a:t>, we move backward from </a:t>
                </a:r>
                <a14:m>
                  <m:oMath xmlns:m="http://schemas.openxmlformats.org/officeDocument/2006/math">
                    <m:r>
                      <a:rPr lang="en-US" i="1">
                        <a:latin typeface="Cambria Math" panose="02040503050406030204" pitchFamily="18" charset="0"/>
                      </a:rPr>
                      <m:t>𝑓</m:t>
                    </m:r>
                  </m:oMath>
                </a14:m>
                <a:r>
                  <a:rPr lang="en-US" dirty="0"/>
                  <a:t> doing the following:</a:t>
                </a:r>
              </a:p>
              <a:p>
                <a:pPr lvl="1"/>
                <a:r>
                  <a:rPr lang="en-US" dirty="0"/>
                  <a:t>At each </a:t>
                </a:r>
                <a:r>
                  <a:rPr lang="en-US" dirty="0" smtClean="0"/>
                  <a:t>node:</a:t>
                </a:r>
              </a:p>
              <a:p>
                <a:pPr lvl="2"/>
                <a:r>
                  <a:rPr lang="en-US" dirty="0" smtClean="0"/>
                  <a:t>we </a:t>
                </a:r>
                <a:r>
                  <a:rPr lang="en-US" dirty="0"/>
                  <a:t>sum all the incoming derivatives to the node and pass it on backwards to the operation that generated that node</a:t>
                </a:r>
              </a:p>
              <a:p>
                <a:pPr lvl="1"/>
                <a:r>
                  <a:rPr lang="en-US" dirty="0"/>
                  <a:t> At each </a:t>
                </a:r>
                <a:r>
                  <a:rPr lang="en-US" dirty="0" smtClean="0"/>
                  <a:t>operation:</a:t>
                </a:r>
              </a:p>
              <a:p>
                <a:pPr lvl="2"/>
                <a:r>
                  <a:rPr lang="en-US" dirty="0" smtClean="0"/>
                  <a:t>we </a:t>
                </a:r>
                <a:r>
                  <a:rPr lang="en-US" dirty="0"/>
                  <a:t>compute the local gradient; that is, the derivatives of the output of the operation with respect to each of its inputs. </a:t>
                </a:r>
                <a:endParaRPr lang="en-US" dirty="0" smtClean="0"/>
              </a:p>
              <a:p>
                <a:pPr lvl="2"/>
                <a:r>
                  <a:rPr lang="en-US" dirty="0"/>
                  <a:t>w</a:t>
                </a:r>
                <a:r>
                  <a:rPr lang="en-US" dirty="0" smtClean="0"/>
                  <a:t>e multiply </a:t>
                </a:r>
                <a:r>
                  <a:rPr lang="en-US" dirty="0"/>
                  <a:t>the local gradient by the incoming gradient and pass it backward to the input nodes.  This basically means that we are applying the chain rule as we go backwards</a:t>
                </a:r>
                <a:r>
                  <a:rPr lang="en-US" dirty="0" smtClean="0"/>
                  <a:t>.</a:t>
                </a:r>
                <a:endParaRPr lang="en-US" dirty="0"/>
              </a:p>
            </p:txBody>
          </p:sp>
        </mc:Choice>
        <mc:Fallback xmlns="">
          <p:sp>
            <p:nvSpPr>
              <p:cNvPr id="194" name="Content Placeholder 193"/>
              <p:cNvSpPr>
                <a:spLocks noGrp="1" noRot="1" noChangeAspect="1" noMove="1" noResize="1" noEditPoints="1" noAdjustHandles="1" noChangeArrowheads="1" noChangeShapeType="1" noTextEdit="1"/>
              </p:cNvSpPr>
              <p:nvPr>
                <p:ph idx="1"/>
              </p:nvPr>
            </p:nvSpPr>
            <p:spPr>
              <a:xfrm>
                <a:off x="249733" y="1799303"/>
                <a:ext cx="11195016" cy="2920182"/>
              </a:xfrm>
              <a:blipFill>
                <a:blip r:embed="rId3"/>
                <a:stretch>
                  <a:fillRect l="-381" t="-1044" r="-708"/>
                </a:stretch>
              </a:blipFill>
            </p:spPr>
            <p:txBody>
              <a:bodyPr/>
              <a:lstStyle/>
              <a:p>
                <a:r>
                  <a:rPr lang="en-US">
                    <a:noFill/>
                  </a:rPr>
                  <a:t> </a:t>
                </a:r>
              </a:p>
            </p:txBody>
          </p:sp>
        </mc:Fallback>
      </mc:AlternateContent>
    </p:spTree>
    <p:extLst>
      <p:ext uri="{BB962C8B-B14F-4D97-AF65-F5344CB8AC3E}">
        <p14:creationId xmlns:p14="http://schemas.microsoft.com/office/powerpoint/2010/main" val="1857519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4225" y="448498"/>
            <a:ext cx="7729728" cy="643773"/>
          </a:xfrm>
        </p:spPr>
        <p:txBody>
          <a:bodyPr>
            <a:normAutofit fontScale="90000"/>
          </a:bodyPr>
          <a:lstStyle/>
          <a:p>
            <a:r>
              <a:rPr lang="en-US" dirty="0" err="1"/>
              <a:t>Backprop</a:t>
            </a:r>
            <a:r>
              <a:rPr lang="en-US" dirty="0"/>
              <a:t> Intuition Cont.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7587" y="1297859"/>
                <a:ext cx="5633001" cy="5368412"/>
              </a:xfrm>
            </p:spPr>
            <p:txBody>
              <a:bodyPr>
                <a:normAutofit fontScale="70000" lnSpcReduction="20000"/>
              </a:bodyPr>
              <a:lstStyle/>
              <a:p>
                <a:pPr lvl="1"/>
                <a:r>
                  <a:rPr lang="en-US" dirty="0" smtClean="0">
                    <a:latin typeface="Cambria Math" panose="02040503050406030204" pitchFamily="18" charset="0"/>
                  </a:rPr>
                  <a:t>The </a:t>
                </a:r>
                <a:r>
                  <a:rPr lang="en-US" dirty="0">
                    <a:latin typeface="Cambria Math" panose="02040503050406030204" pitchFamily="18" charset="0"/>
                  </a:rPr>
                  <a:t>derivative at node </a:t>
                </a:r>
                <a14:m>
                  <m:oMath xmlns:m="http://schemas.openxmlformats.org/officeDocument/2006/math">
                    <m:r>
                      <a:rPr lang="en-US" i="1">
                        <a:latin typeface="Cambria Math" panose="02040503050406030204" pitchFamily="18" charset="0"/>
                      </a:rPr>
                      <m:t>𝑓</m:t>
                    </m:r>
                  </m:oMath>
                </a14:m>
                <a:r>
                  <a:rPr lang="en-US" dirty="0">
                    <a:latin typeface="Cambria Math" panose="02040503050406030204" pitchFamily="18" charset="0"/>
                  </a:rPr>
                  <a:t> is equal to 1 because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den>
                    </m:f>
                    <m:r>
                      <a:rPr lang="en-US" i="1">
                        <a:latin typeface="Cambria Math" panose="02040503050406030204" pitchFamily="18" charset="0"/>
                        <a:ea typeface="Cambria Math" panose="02040503050406030204" pitchFamily="18" charset="0"/>
                      </a:rPr>
                      <m:t>=1,</m:t>
                    </m:r>
                  </m:oMath>
                </a14:m>
                <a:r>
                  <a:rPr lang="en-US" i="1" dirty="0">
                    <a:latin typeface="Cambria Math" panose="02040503050406030204" pitchFamily="18" charset="0"/>
                  </a:rPr>
                  <a:t> </a:t>
                </a:r>
                <a:r>
                  <a:rPr lang="en-US" dirty="0">
                    <a:latin typeface="Cambria Math" panose="02040503050406030204" pitchFamily="18" charset="0"/>
                  </a:rPr>
                  <a:t> we pass 1 backward to / operation.</a:t>
                </a:r>
              </a:p>
              <a:p>
                <a:pPr lvl="1"/>
                <a:r>
                  <a:rPr lang="en-US" dirty="0">
                    <a:latin typeface="Cambria Math" panose="02040503050406030204" pitchFamily="18" charset="0"/>
                  </a:rPr>
                  <a:t>At / operation, we compute the derivatives of </a:t>
                </a:r>
                <a14:m>
                  <m:oMath xmlns:m="http://schemas.openxmlformats.org/officeDocument/2006/math">
                    <m:r>
                      <a:rPr lang="en-US" i="1">
                        <a:latin typeface="Cambria Math" panose="02040503050406030204" pitchFamily="18" charset="0"/>
                      </a:rPr>
                      <m:t>𝑓</m:t>
                    </m:r>
                  </m:oMath>
                </a14:m>
                <a:r>
                  <a:rPr lang="en-US" dirty="0">
                    <a:latin typeface="Cambria Math" panose="02040503050406030204" pitchFamily="18" charset="0"/>
                  </a:rPr>
                  <a:t> with respect to </a:t>
                </a:r>
                <a14:m>
                  <m:oMath xmlns:m="http://schemas.openxmlformats.org/officeDocument/2006/math">
                    <m:r>
                      <a:rPr lang="en-US" i="1">
                        <a:latin typeface="Cambria Math" panose="02040503050406030204" pitchFamily="18" charset="0"/>
                      </a:rPr>
                      <m:t>𝑝</m:t>
                    </m:r>
                  </m:oMath>
                </a14:m>
                <a:r>
                  <a:rPr lang="en-US" dirty="0">
                    <a:latin typeface="Cambria Math" panose="02040503050406030204" pitchFamily="18" charset="0"/>
                  </a:rPr>
                  <a:t> and </a:t>
                </a:r>
                <a14:m>
                  <m:oMath xmlns:m="http://schemas.openxmlformats.org/officeDocument/2006/math">
                    <m:r>
                      <a:rPr lang="en-US" i="1">
                        <a:latin typeface="Cambria Math" panose="02040503050406030204" pitchFamily="18" charset="0"/>
                      </a:rPr>
                      <m:t>𝑞</m:t>
                    </m:r>
                    <m:r>
                      <a:rPr lang="en-US">
                        <a:latin typeface="Cambria Math" panose="02040503050406030204" pitchFamily="18" charset="0"/>
                      </a:rPr>
                      <m:t>:</m:t>
                    </m:r>
                  </m:oMath>
                </a14:m>
                <a:endParaRPr lang="en-US" dirty="0">
                  <a:latin typeface="Cambria Math" panose="02040503050406030204" pitchFamily="18" charset="0"/>
                </a:endParaRPr>
              </a:p>
              <a:p>
                <a:pPr marL="0" indent="0">
                  <a:buNone/>
                </a:pPr>
                <a:r>
                  <a:rPr lang="en-US" dirty="0">
                    <a:latin typeface="Cambria Math" panose="02040503050406030204" pitchFamily="18" charset="0"/>
                  </a:rPr>
                  <a:t>	</a:t>
                </a:r>
                <a14:m>
                  <m:oMath xmlns:m="http://schemas.openxmlformats.org/officeDocument/2006/math">
                    <m:r>
                      <a:rPr lang="en-US" i="1">
                        <a:latin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𝑞</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−6</m:t>
                        </m:r>
                      </m:den>
                    </m:f>
                    <m:r>
                      <a:rPr lang="en-US" i="1">
                        <a:latin typeface="Cambria Math" panose="02040503050406030204" pitchFamily="18" charset="0"/>
                        <a:ea typeface="Cambria Math" panose="02040503050406030204" pitchFamily="18" charset="0"/>
                      </a:rPr>
                      <m:t>  ,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𝑝</m:t>
                        </m:r>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𝑞</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36</m:t>
                        </m:r>
                      </m:den>
                    </m:f>
                  </m:oMath>
                </a14:m>
                <a:r>
                  <a:rPr lang="en-US" i="1" dirty="0">
                    <a:latin typeface="Cambria Math" panose="02040503050406030204" pitchFamily="18" charset="0"/>
                    <a:ea typeface="Cambria Math" panose="02040503050406030204" pitchFamily="18" charset="0"/>
                  </a:rPr>
                  <a:t>  </a:t>
                </a:r>
                <a:endParaRPr lang="en-US" i="1" dirty="0" smtClean="0">
                  <a:latin typeface="Cambria Math" panose="02040503050406030204" pitchFamily="18" charset="0"/>
                  <a:ea typeface="Cambria Math" panose="02040503050406030204" pitchFamily="18" charset="0"/>
                </a:endParaRPr>
              </a:p>
              <a:p>
                <a:pPr lvl="1"/>
                <a:r>
                  <a:rPr lang="en-US" dirty="0">
                    <a:latin typeface="Cambria Math" panose="02040503050406030204" pitchFamily="18" charset="0"/>
                  </a:rPr>
                  <a:t>we multiply </a:t>
                </a:r>
                <a14:m>
                  <m:oMath xmlns:m="http://schemas.openxmlformats.org/officeDocument/2006/math">
                    <m:r>
                      <a:rPr lang="en-US">
                        <a:latin typeface="Cambria Math" panose="02040503050406030204" pitchFamily="18" charset="0"/>
                      </a:rPr>
                      <m:t> </m:t>
                    </m:r>
                    <m:f>
                      <m:fPr>
                        <m:ctrlPr>
                          <a:rPr lang="en-US" i="1">
                            <a:latin typeface="Cambria Math" panose="02040503050406030204" pitchFamily="18" charset="0"/>
                          </a:rPr>
                        </m:ctrlPr>
                      </m:fPr>
                      <m:num>
                        <m:r>
                          <a:rPr lang="en-US">
                            <a:latin typeface="Cambria Math" panose="02040503050406030204" pitchFamily="18" charset="0"/>
                          </a:rPr>
                          <m:t>𝜕</m:t>
                        </m:r>
                        <m:r>
                          <a:rPr lang="en-US">
                            <a:latin typeface="Cambria Math" panose="02040503050406030204" pitchFamily="18" charset="0"/>
                          </a:rPr>
                          <m:t>𝑓</m:t>
                        </m:r>
                      </m:num>
                      <m:den>
                        <m:r>
                          <a:rPr lang="en-US">
                            <a:latin typeface="Cambria Math" panose="02040503050406030204" pitchFamily="18" charset="0"/>
                          </a:rPr>
                          <m:t>𝜕</m:t>
                        </m:r>
                        <m:r>
                          <a:rPr lang="en-US">
                            <a:latin typeface="Cambria Math" panose="02040503050406030204" pitchFamily="18" charset="0"/>
                          </a:rPr>
                          <m:t>𝑝</m:t>
                        </m:r>
                      </m:den>
                    </m:f>
                    <m:r>
                      <a:rPr lang="en-US">
                        <a:latin typeface="Cambria Math" panose="02040503050406030204" pitchFamily="18" charset="0"/>
                      </a:rPr>
                      <m:t> </m:t>
                    </m:r>
                    <m:r>
                      <a:rPr lang="en-US">
                        <a:latin typeface="Cambria Math" panose="02040503050406030204" pitchFamily="18" charset="0"/>
                      </a:rPr>
                      <m:t>𝑎𝑛𝑑</m:t>
                    </m:r>
                    <m:r>
                      <a:rPr lang="en-US">
                        <a:latin typeface="Cambria Math" panose="02040503050406030204" pitchFamily="18" charset="0"/>
                      </a:rPr>
                      <m:t> </m:t>
                    </m:r>
                    <m:f>
                      <m:fPr>
                        <m:ctrlPr>
                          <a:rPr lang="en-US" i="1">
                            <a:latin typeface="Cambria Math" panose="02040503050406030204" pitchFamily="18" charset="0"/>
                          </a:rPr>
                        </m:ctrlPr>
                      </m:fPr>
                      <m:num>
                        <m:r>
                          <a:rPr lang="en-US">
                            <a:latin typeface="Cambria Math" panose="02040503050406030204" pitchFamily="18" charset="0"/>
                          </a:rPr>
                          <m:t>𝜕</m:t>
                        </m:r>
                        <m:r>
                          <a:rPr lang="en-US">
                            <a:latin typeface="Cambria Math" panose="02040503050406030204" pitchFamily="18" charset="0"/>
                          </a:rPr>
                          <m:t>𝑓</m:t>
                        </m:r>
                      </m:num>
                      <m:den>
                        <m:r>
                          <a:rPr lang="en-US">
                            <a:latin typeface="Cambria Math" panose="02040503050406030204" pitchFamily="18" charset="0"/>
                          </a:rPr>
                          <m:t>𝜕</m:t>
                        </m:r>
                        <m:r>
                          <a:rPr lang="en-US">
                            <a:latin typeface="Cambria Math" panose="02040503050406030204" pitchFamily="18" charset="0"/>
                          </a:rPr>
                          <m:t>𝑞</m:t>
                        </m:r>
                      </m:den>
                    </m:f>
                  </m:oMath>
                </a14:m>
                <a:r>
                  <a:rPr lang="en-US" dirty="0">
                    <a:latin typeface="Cambria Math" panose="02040503050406030204" pitchFamily="18" charset="0"/>
                  </a:rPr>
                  <a:t> by the incoming gradient to / and send them to </a:t>
                </a:r>
                <a14:m>
                  <m:oMath xmlns:m="http://schemas.openxmlformats.org/officeDocument/2006/math">
                    <m:r>
                      <a:rPr lang="en-US">
                        <a:latin typeface="Cambria Math" panose="02040503050406030204" pitchFamily="18" charset="0"/>
                      </a:rPr>
                      <m:t>𝑝</m:t>
                    </m:r>
                  </m:oMath>
                </a14:m>
                <a:r>
                  <a:rPr lang="en-US" dirty="0">
                    <a:latin typeface="Cambria Math" panose="02040503050406030204" pitchFamily="18" charset="0"/>
                  </a:rPr>
                  <a:t> and </a:t>
                </a:r>
                <a14:m>
                  <m:oMath xmlns:m="http://schemas.openxmlformats.org/officeDocument/2006/math">
                    <m:r>
                      <a:rPr lang="en-US">
                        <a:latin typeface="Cambria Math" panose="02040503050406030204" pitchFamily="18" charset="0"/>
                      </a:rPr>
                      <m:t>𝑞</m:t>
                    </m:r>
                  </m:oMath>
                </a14:m>
                <a:r>
                  <a:rPr lang="en-US" dirty="0">
                    <a:latin typeface="Cambria Math" panose="02040503050406030204" pitchFamily="18" charset="0"/>
                  </a:rPr>
                  <a:t>, respectively.</a:t>
                </a:r>
              </a:p>
              <a:p>
                <a:pPr lvl="1"/>
                <a:r>
                  <a:rPr lang="en-US" dirty="0">
                    <a:latin typeface="Cambria Math" panose="02040503050406030204" pitchFamily="18" charset="0"/>
                  </a:rPr>
                  <a:t>     At + operation, we compute the derivatives of </a:t>
                </a:r>
                <a14:m>
                  <m:oMath xmlns:m="http://schemas.openxmlformats.org/officeDocument/2006/math">
                    <m:r>
                      <a:rPr lang="en-US">
                        <a:latin typeface="Cambria Math" panose="02040503050406030204" pitchFamily="18" charset="0"/>
                      </a:rPr>
                      <m:t>𝑝</m:t>
                    </m:r>
                  </m:oMath>
                </a14:m>
                <a:r>
                  <a:rPr lang="en-US" dirty="0">
                    <a:latin typeface="Cambria Math" panose="02040503050406030204" pitchFamily="18" charset="0"/>
                  </a:rPr>
                  <a:t> with respect to </a:t>
                </a:r>
                <a14:m>
                  <m:oMath xmlns:m="http://schemas.openxmlformats.org/officeDocument/2006/math">
                    <m:r>
                      <a:rPr lang="en-US">
                        <a:latin typeface="Cambria Math" panose="02040503050406030204" pitchFamily="18" charset="0"/>
                      </a:rPr>
                      <m:t>𝑥</m:t>
                    </m:r>
                  </m:oMath>
                </a14:m>
                <a:r>
                  <a:rPr lang="en-US" dirty="0">
                    <a:latin typeface="Cambria Math" panose="02040503050406030204" pitchFamily="18" charset="0"/>
                  </a:rPr>
                  <a:t> and </a:t>
                </a:r>
                <a14:m>
                  <m:oMath xmlns:m="http://schemas.openxmlformats.org/officeDocument/2006/math">
                    <m:r>
                      <a:rPr lang="en-US">
                        <a:latin typeface="Cambria Math" panose="02040503050406030204" pitchFamily="18" charset="0"/>
                      </a:rPr>
                      <m:t>𝑦</m:t>
                    </m:r>
                  </m:oMath>
                </a14:m>
                <a:endParaRPr lang="en-US" dirty="0">
                  <a:latin typeface="Cambria Math" panose="02040503050406030204" pitchFamily="18" charset="0"/>
                </a:endParaRPr>
              </a:p>
              <a:p>
                <a:pPr marL="0" indent="0">
                  <a:buNone/>
                </a:pPr>
                <a:r>
                  <a:rPr lang="en-US" i="1" dirty="0">
                    <a:latin typeface="Cambria Math" panose="02040503050406030204" pitchFamily="18" charset="0"/>
                    <a:ea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=1,</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𝑝</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i="1">
                        <a:latin typeface="Cambria Math" panose="02040503050406030204" pitchFamily="18" charset="0"/>
                        <a:ea typeface="Cambria Math" panose="02040503050406030204" pitchFamily="18" charset="0"/>
                      </a:rPr>
                      <m:t>=1</m:t>
                    </m:r>
                  </m:oMath>
                </a14:m>
                <a:endParaRPr lang="en-US" i="1" dirty="0" smtClean="0">
                  <a:latin typeface="Cambria Math" panose="02040503050406030204" pitchFamily="18" charset="0"/>
                  <a:ea typeface="Cambria Math" panose="02040503050406030204" pitchFamily="18" charset="0"/>
                </a:endParaRPr>
              </a:p>
              <a:p>
                <a:pPr lvl="1"/>
                <a:r>
                  <a:rPr lang="en-US" i="1" dirty="0" smtClean="0">
                    <a:latin typeface="Cambria Math" panose="02040503050406030204" pitchFamily="18" charset="0"/>
                    <a:ea typeface="Cambria Math" panose="02040503050406030204" pitchFamily="18" charset="0"/>
                  </a:rPr>
                  <a:t> </a:t>
                </a:r>
                <a:r>
                  <a:rPr lang="en-US" dirty="0">
                    <a:latin typeface="Cambria Math" panose="02040503050406030204" pitchFamily="18" charset="0"/>
                  </a:rPr>
                  <a:t>we </a:t>
                </a:r>
                <a:r>
                  <a:rPr lang="en-US" dirty="0" smtClean="0">
                    <a:latin typeface="Cambria Math" panose="02040503050406030204" pitchFamily="18" charset="0"/>
                  </a:rPr>
                  <a:t>multiply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m:t>
                        </m:r>
                        <m:r>
                          <a:rPr lang="en-US" b="0" i="1" smtClean="0">
                            <a:latin typeface="Cambria Math" panose="02040503050406030204" pitchFamily="18" charset="0"/>
                          </a:rPr>
                          <m:t>𝑝</m:t>
                        </m:r>
                      </m:num>
                      <m:den>
                        <m:r>
                          <a:rPr lang="en-US">
                            <a:latin typeface="Cambria Math" panose="02040503050406030204" pitchFamily="18" charset="0"/>
                          </a:rPr>
                          <m:t>𝜕</m:t>
                        </m:r>
                        <m:r>
                          <a:rPr lang="en-US" b="0" i="1" smtClean="0">
                            <a:latin typeface="Cambria Math" panose="02040503050406030204" pitchFamily="18" charset="0"/>
                          </a:rPr>
                          <m:t>𝑥</m:t>
                        </m:r>
                      </m:den>
                    </m:f>
                    <m:r>
                      <a:rPr lang="en-US">
                        <a:latin typeface="Cambria Math" panose="02040503050406030204" pitchFamily="18" charset="0"/>
                      </a:rPr>
                      <m:t> </m:t>
                    </m:r>
                    <m:r>
                      <a:rPr lang="en-US">
                        <a:latin typeface="Cambria Math" panose="02040503050406030204" pitchFamily="18" charset="0"/>
                      </a:rPr>
                      <m:t>𝑎𝑛𝑑</m:t>
                    </m:r>
                    <m:r>
                      <a:rPr lang="en-US">
                        <a:latin typeface="Cambria Math" panose="02040503050406030204" pitchFamily="18" charset="0"/>
                      </a:rPr>
                      <m:t> </m:t>
                    </m:r>
                    <m:f>
                      <m:fPr>
                        <m:ctrlPr>
                          <a:rPr lang="en-US" i="1">
                            <a:latin typeface="Cambria Math" panose="02040503050406030204" pitchFamily="18" charset="0"/>
                          </a:rPr>
                        </m:ctrlPr>
                      </m:fPr>
                      <m:num>
                        <m:r>
                          <a:rPr lang="en-US">
                            <a:latin typeface="Cambria Math" panose="02040503050406030204" pitchFamily="18" charset="0"/>
                          </a:rPr>
                          <m:t>𝜕</m:t>
                        </m:r>
                        <m:r>
                          <a:rPr lang="en-US" b="0" i="1" smtClean="0">
                            <a:latin typeface="Cambria Math" panose="02040503050406030204" pitchFamily="18" charset="0"/>
                          </a:rPr>
                          <m:t>𝑝</m:t>
                        </m:r>
                      </m:num>
                      <m:den>
                        <m:r>
                          <a:rPr lang="en-US">
                            <a:latin typeface="Cambria Math" panose="02040503050406030204" pitchFamily="18" charset="0"/>
                          </a:rPr>
                          <m:t>𝜕</m:t>
                        </m:r>
                        <m:r>
                          <a:rPr lang="en-US" b="0" i="1" smtClean="0">
                            <a:latin typeface="Cambria Math" panose="02040503050406030204" pitchFamily="18" charset="0"/>
                          </a:rPr>
                          <m:t>𝑦</m:t>
                        </m:r>
                      </m:den>
                    </m:f>
                  </m:oMath>
                </a14:m>
                <a:r>
                  <a:rPr lang="en-US" dirty="0">
                    <a:latin typeface="Cambria Math" panose="02040503050406030204" pitchFamily="18" charset="0"/>
                  </a:rPr>
                  <a:t> by the incoming gradient to </a:t>
                </a:r>
                <a:r>
                  <a:rPr lang="en-US" dirty="0" smtClean="0">
                    <a:latin typeface="Cambria Math" panose="02040503050406030204" pitchFamily="18" charset="0"/>
                  </a:rPr>
                  <a:t>+  (i.e., -1/6) and </a:t>
                </a:r>
                <a:r>
                  <a:rPr lang="en-US" dirty="0">
                    <a:latin typeface="Cambria Math" panose="02040503050406030204" pitchFamily="18" charset="0"/>
                  </a:rPr>
                  <a:t>send them to </a:t>
                </a:r>
                <a14:m>
                  <m:oMath xmlns:m="http://schemas.openxmlformats.org/officeDocument/2006/math">
                    <m:r>
                      <a:rPr lang="en-US" b="0" i="1" smtClean="0">
                        <a:latin typeface="Cambria Math" panose="02040503050406030204" pitchFamily="18" charset="0"/>
                      </a:rPr>
                      <m:t>𝑥</m:t>
                    </m:r>
                  </m:oMath>
                </a14:m>
                <a:r>
                  <a:rPr lang="en-US" dirty="0" smtClean="0">
                    <a:latin typeface="Cambria Math" panose="02040503050406030204" pitchFamily="18" charset="0"/>
                  </a:rPr>
                  <a:t> </a:t>
                </a:r>
                <a:r>
                  <a:rPr lang="en-US" dirty="0">
                    <a:latin typeface="Cambria Math" panose="02040503050406030204" pitchFamily="18" charset="0"/>
                  </a:rPr>
                  <a:t>and </a:t>
                </a:r>
                <a14:m>
                  <m:oMath xmlns:m="http://schemas.openxmlformats.org/officeDocument/2006/math">
                    <m:r>
                      <a:rPr lang="en-US" b="0" i="1" smtClean="0">
                        <a:latin typeface="Cambria Math" panose="02040503050406030204" pitchFamily="18" charset="0"/>
                      </a:rPr>
                      <m:t>𝑦</m:t>
                    </m:r>
                  </m:oMath>
                </a14:m>
                <a:r>
                  <a:rPr lang="en-US" dirty="0" smtClean="0">
                    <a:latin typeface="Cambria Math" panose="02040503050406030204" pitchFamily="18" charset="0"/>
                  </a:rPr>
                  <a:t>, </a:t>
                </a:r>
                <a:r>
                  <a:rPr lang="en-US" dirty="0">
                    <a:latin typeface="Cambria Math" panose="02040503050406030204" pitchFamily="18" charset="0"/>
                  </a:rPr>
                  <a:t>respectively</a:t>
                </a:r>
                <a:r>
                  <a:rPr lang="en-US" dirty="0" smtClean="0">
                    <a:latin typeface="Cambria Math" panose="02040503050406030204" pitchFamily="18" charset="0"/>
                  </a:rPr>
                  <a:t>.</a:t>
                </a:r>
              </a:p>
              <a:p>
                <a:pPr lvl="1"/>
                <a:r>
                  <a:rPr lang="en-US" dirty="0">
                    <a:latin typeface="Cambria Math" panose="02040503050406030204" pitchFamily="18" charset="0"/>
                  </a:rPr>
                  <a:t> </a:t>
                </a:r>
                <a:r>
                  <a:rPr lang="en-US" dirty="0" smtClean="0">
                    <a:latin typeface="Cambria Math" panose="02040503050406030204" pitchFamily="18" charset="0"/>
                  </a:rPr>
                  <a:t>Similarly, at </a:t>
                </a:r>
                <a14:m>
                  <m:oMath xmlns:m="http://schemas.openxmlformats.org/officeDocument/2006/math">
                    <m:r>
                      <a:rPr lang="en-US" b="0" i="1" smtClean="0">
                        <a:latin typeface="Cambria Math" panose="02040503050406030204" pitchFamily="18" charset="0"/>
                      </a:rPr>
                      <m:t>×</m:t>
                    </m:r>
                  </m:oMath>
                </a14:m>
                <a:r>
                  <a:rPr lang="en-US" dirty="0" smtClean="0">
                    <a:latin typeface="Cambria Math" panose="02040503050406030204" pitchFamily="18" charset="0"/>
                  </a:rPr>
                  <a:t> </a:t>
                </a:r>
                <a:r>
                  <a:rPr lang="en-US" dirty="0">
                    <a:latin typeface="Cambria Math" panose="02040503050406030204" pitchFamily="18" charset="0"/>
                  </a:rPr>
                  <a:t>operation, we compute the derivatives of </a:t>
                </a:r>
                <a14:m>
                  <m:oMath xmlns:m="http://schemas.openxmlformats.org/officeDocument/2006/math">
                    <m:r>
                      <a:rPr lang="en-US" b="0" i="1" smtClean="0">
                        <a:latin typeface="Cambria Math" panose="02040503050406030204" pitchFamily="18" charset="0"/>
                      </a:rPr>
                      <m:t>𝑞</m:t>
                    </m:r>
                  </m:oMath>
                </a14:m>
                <a:r>
                  <a:rPr lang="en-US" dirty="0" smtClean="0">
                    <a:latin typeface="Cambria Math" panose="02040503050406030204" pitchFamily="18" charset="0"/>
                  </a:rPr>
                  <a:t> </a:t>
                </a:r>
                <a:r>
                  <a:rPr lang="en-US" dirty="0">
                    <a:latin typeface="Cambria Math" panose="02040503050406030204" pitchFamily="18" charset="0"/>
                  </a:rPr>
                  <a:t>with respect to </a:t>
                </a:r>
                <a14:m>
                  <m:oMath xmlns:m="http://schemas.openxmlformats.org/officeDocument/2006/math">
                    <m:r>
                      <a:rPr lang="en-US">
                        <a:latin typeface="Cambria Math" panose="02040503050406030204" pitchFamily="18" charset="0"/>
                      </a:rPr>
                      <m:t>𝑥</m:t>
                    </m:r>
                    <m:r>
                      <a:rPr lang="en-US" b="0" i="0" smtClean="0">
                        <a:latin typeface="Cambria Math" panose="02040503050406030204" pitchFamily="18" charset="0"/>
                      </a:rPr>
                      <m:t>,</m:t>
                    </m:r>
                  </m:oMath>
                </a14:m>
                <a:r>
                  <a:rPr lang="en-US" dirty="0">
                    <a:latin typeface="Cambria Math" panose="02040503050406030204" pitchFamily="18" charset="0"/>
                  </a:rPr>
                  <a:t> </a:t>
                </a:r>
                <a14:m>
                  <m:oMath xmlns:m="http://schemas.openxmlformats.org/officeDocument/2006/math">
                    <m:r>
                      <a:rPr lang="en-US">
                        <a:latin typeface="Cambria Math" panose="02040503050406030204" pitchFamily="18" charset="0"/>
                      </a:rPr>
                      <m:t>𝑦</m:t>
                    </m:r>
                    <m:r>
                      <a:rPr lang="en-US" b="0" i="0" smtClean="0">
                        <a:latin typeface="Cambria Math" panose="02040503050406030204" pitchFamily="18" charset="0"/>
                      </a:rPr>
                      <m:t>,</m:t>
                    </m:r>
                  </m:oMath>
                </a14:m>
                <a:r>
                  <a:rPr lang="en-US" dirty="0" smtClean="0">
                    <a:latin typeface="Cambria Math" panose="02040503050406030204" pitchFamily="18" charset="0"/>
                  </a:rPr>
                  <a:t> and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oMath>
                </a14:m>
                <a:endParaRPr lang="en-US" dirty="0">
                  <a:latin typeface="Cambria Math" panose="02040503050406030204" pitchFamily="18" charset="0"/>
                </a:endParaRPr>
              </a:p>
              <a:p>
                <a:pPr marL="0" indent="0">
                  <a:buNone/>
                </a:pP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𝑦𝑧</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e>
                    </m:d>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m:t>
                        </m:r>
                      </m:e>
                    </m:d>
                    <m:r>
                      <a:rPr lang="en-US" i="1">
                        <a:latin typeface="Cambria Math" panose="02040503050406030204" pitchFamily="18" charset="0"/>
                        <a:ea typeface="Cambria Math" panose="02040503050406030204" pitchFamily="18" charset="0"/>
                      </a:rPr>
                      <m:t>=−3,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𝑥𝑧</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m:t>
                        </m:r>
                      </m:e>
                    </m:d>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m:t>
                        </m:r>
                      </m:e>
                    </m:d>
                    <m:r>
                      <a:rPr lang="en-US" i="1">
                        <a:latin typeface="Cambria Math" panose="02040503050406030204" pitchFamily="18" charset="0"/>
                        <a:ea typeface="Cambria Math" panose="02040503050406030204" pitchFamily="18" charset="0"/>
                      </a:rPr>
                      <m:t>=6,</m:t>
                    </m:r>
                  </m:oMath>
                </a14:m>
                <a:r>
                  <a:rPr lang="en-US" i="1" dirty="0">
                    <a:latin typeface="Cambria Math" panose="02040503050406030204" pitchFamily="18" charset="0"/>
                    <a:ea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𝑥𝑦</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a:latin typeface="Cambria Math" panose="02040503050406030204" pitchFamily="18" charset="0"/>
                            <a:ea typeface="Cambria Math" panose="02040503050406030204" pitchFamily="18" charset="0"/>
                          </a:rPr>
                          <m:t>2</m:t>
                        </m:r>
                      </m:e>
                    </m:d>
                    <m:d>
                      <m:dPr>
                        <m:ctrlPr>
                          <a:rPr lang="en-US" i="1">
                            <a:latin typeface="Cambria Math" panose="02040503050406030204" pitchFamily="18" charset="0"/>
                            <a:ea typeface="Cambria Math" panose="02040503050406030204" pitchFamily="18" charset="0"/>
                          </a:rPr>
                        </m:ctrlPr>
                      </m:dPr>
                      <m:e>
                        <m:r>
                          <a:rPr lang="en-US">
                            <a:latin typeface="Cambria Math" panose="02040503050406030204" pitchFamily="18" charset="0"/>
                            <a:ea typeface="Cambria Math" panose="02040503050406030204" pitchFamily="18" charset="0"/>
                          </a:rPr>
                          <m:t>−1</m:t>
                        </m:r>
                      </m:e>
                    </m:d>
                    <m:r>
                      <a:rPr lang="en-US">
                        <a:latin typeface="Cambria Math" panose="02040503050406030204" pitchFamily="18" charset="0"/>
                        <a:ea typeface="Cambria Math" panose="02040503050406030204" pitchFamily="18" charset="0"/>
                      </a:rPr>
                      <m:t>=−2</m:t>
                    </m:r>
                  </m:oMath>
                </a14:m>
                <a:endParaRPr lang="en-US" i="1" dirty="0">
                  <a:latin typeface="Cambria Math" panose="02040503050406030204" pitchFamily="18" charset="0"/>
                  <a:ea typeface="Cambria Math" panose="02040503050406030204" pitchFamily="18" charset="0"/>
                </a:endParaRPr>
              </a:p>
              <a:p>
                <a:pPr lvl="1"/>
                <a:r>
                  <a:rPr lang="en-US" i="1" dirty="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rPr>
                  <a:t>we </a:t>
                </a:r>
                <a:r>
                  <a:rPr lang="en-US" dirty="0">
                    <a:latin typeface="Cambria Math" panose="02040503050406030204" pitchFamily="18" charset="0"/>
                  </a:rPr>
                  <a:t>multiply</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oMath>
                </a14:m>
                <a:r>
                  <a:rPr lang="en-US" dirty="0" smtClean="0">
                    <a:latin typeface="Cambria Math" panose="02040503050406030204" pitchFamily="18" charset="0"/>
                  </a:rPr>
                  <a:t>,</a:t>
                </a:r>
                <a:r>
                  <a:rPr lang="en-US" dirty="0">
                    <a:ea typeface="Cambria Math" panose="02040503050406030204" pitchFamily="18" charset="0"/>
                  </a:rPr>
                  <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oMath>
                </a14:m>
                <a:r>
                  <a:rPr lang="en-US" dirty="0" smtClean="0">
                    <a:latin typeface="Cambria Math" panose="02040503050406030204" pitchFamily="18" charset="0"/>
                  </a:rPr>
                  <a:t>, and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den>
                    </m:f>
                  </m:oMath>
                </a14:m>
                <a:r>
                  <a:rPr lang="en-US" dirty="0" smtClean="0">
                    <a:latin typeface="Cambria Math" panose="02040503050406030204" pitchFamily="18" charset="0"/>
                  </a:rPr>
                  <a:t>  by </a:t>
                </a:r>
                <a:r>
                  <a:rPr lang="en-US" dirty="0">
                    <a:latin typeface="Cambria Math" panose="02040503050406030204" pitchFamily="18" charset="0"/>
                  </a:rPr>
                  <a:t>the incoming gradient to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36</m:t>
                        </m:r>
                      </m:den>
                    </m:f>
                    <m:r>
                      <a:rPr lang="en-US" b="0" i="1" smtClean="0">
                        <a:latin typeface="Cambria Math" panose="02040503050406030204" pitchFamily="18" charset="0"/>
                      </a:rPr>
                      <m:t>)</m:t>
                    </m:r>
                  </m:oMath>
                </a14:m>
                <a:r>
                  <a:rPr lang="en-US" dirty="0" smtClean="0">
                    <a:latin typeface="Cambria Math" panose="02040503050406030204" pitchFamily="18" charset="0"/>
                  </a:rPr>
                  <a:t> </a:t>
                </a:r>
                <a:r>
                  <a:rPr lang="en-US" dirty="0">
                    <a:latin typeface="Cambria Math" panose="02040503050406030204" pitchFamily="18" charset="0"/>
                  </a:rPr>
                  <a:t>and send them to </a:t>
                </a:r>
                <a14:m>
                  <m:oMath xmlns:m="http://schemas.openxmlformats.org/officeDocument/2006/math">
                    <m:r>
                      <a:rPr lang="en-US" i="1">
                        <a:latin typeface="Cambria Math" panose="02040503050406030204" pitchFamily="18" charset="0"/>
                      </a:rPr>
                      <m:t>𝑥</m:t>
                    </m:r>
                    <m:r>
                      <a:rPr lang="en-US" b="0" i="0" smtClean="0">
                        <a:latin typeface="Cambria Math" panose="02040503050406030204" pitchFamily="18" charset="0"/>
                      </a:rPr>
                      <m:t>,</m:t>
                    </m:r>
                    <m:r>
                      <a:rPr lang="en-US" i="1">
                        <a:latin typeface="Cambria Math" panose="02040503050406030204" pitchFamily="18" charset="0"/>
                      </a:rPr>
                      <m:t>𝑦</m:t>
                    </m:r>
                  </m:oMath>
                </a14:m>
                <a:r>
                  <a:rPr lang="en-US" dirty="0" smtClean="0">
                    <a:latin typeface="Cambria Math" panose="02040503050406030204" pitchFamily="18" charset="0"/>
                  </a:rPr>
                  <a:t>, and z respectively.</a:t>
                </a:r>
              </a:p>
              <a:p>
                <a:pPr lvl="1"/>
                <a:r>
                  <a:rPr lang="en-US" dirty="0" smtClean="0">
                    <a:latin typeface="Cambria Math" panose="02040503050406030204" pitchFamily="18" charset="0"/>
                  </a:rPr>
                  <a:t>Now we can compute the gradient of f with respect to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𝑧</m:t>
                    </m:r>
                  </m:oMath>
                </a14:m>
                <a:endParaRPr lang="en-US" dirty="0" smtClean="0">
                  <a:latin typeface="Cambria Math" panose="02040503050406030204" pitchFamily="18" charset="0"/>
                </a:endParaRPr>
              </a:p>
              <a:p>
                <a:pPr lvl="1"/>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6</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12</m:t>
                        </m:r>
                      </m:den>
                    </m:f>
                    <m:r>
                      <a:rPr lang="en-US" b="0" i="0"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m:rPr>
                            <m:sty m:val="p"/>
                          </m:rPr>
                          <a:rPr lang="en-US" b="0" i="0" smtClean="0">
                            <a:latin typeface="Cambria Math" panose="02040503050406030204" pitchFamily="18" charset="0"/>
                            <a:ea typeface="Cambria Math" panose="02040503050406030204" pitchFamily="18" charset="0"/>
                          </a:rPr>
                          <m:t>summing</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all</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incoming</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gradients</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to</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x</m:t>
                        </m:r>
                      </m:e>
                    </m:d>
                  </m:oMath>
                </a14:m>
                <a:endParaRPr lang="en-US" b="0" i="0" dirty="0" smtClean="0">
                  <a:latin typeface="Cambria Math" panose="02040503050406030204" pitchFamily="18" charset="0"/>
                  <a:ea typeface="Cambria Math" panose="02040503050406030204" pitchFamily="18" charset="0"/>
                </a:endParaRPr>
              </a:p>
              <a:p>
                <a:pPr lvl="1"/>
                <a14:m>
                  <m:oMath xmlns:m="http://schemas.openxmlformats.org/officeDocument/2006/math">
                    <m:r>
                      <a:rPr lang="en-US" b="0" i="0" smtClean="0">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6</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6</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3</m:t>
                        </m:r>
                      </m:den>
                    </m:f>
                    <m:r>
                      <a:rPr lang="en-US">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m:rPr>
                            <m:sty m:val="p"/>
                          </m:rPr>
                          <a:rPr lang="en-US">
                            <a:latin typeface="Cambria Math" panose="02040503050406030204" pitchFamily="18" charset="0"/>
                            <a:ea typeface="Cambria Math" panose="02040503050406030204" pitchFamily="18" charset="0"/>
                          </a:rPr>
                          <m:t>summing</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all</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incoming</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gradients</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to</m:t>
                        </m:r>
                        <m:r>
                          <a:rPr lang="en-US">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e>
                    </m:d>
                  </m:oMath>
                </a14:m>
                <a:endParaRPr lang="en-US" b="0" dirty="0" smtClean="0">
                  <a:latin typeface="Cambria Math" panose="02040503050406030204" pitchFamily="18" charset="0"/>
                  <a:ea typeface="Cambria Math" panose="02040503050406030204" pitchFamily="18" charset="0"/>
                </a:endParaRPr>
              </a:p>
              <a:p>
                <a:pPr lvl="1"/>
                <a14:m>
                  <m:oMath xmlns:m="http://schemas.openxmlformats.org/officeDocument/2006/math">
                    <m:r>
                      <a:rPr lang="en-US">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b="0" i="0"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0" smtClean="0">
                            <a:latin typeface="Cambria Math" panose="02040503050406030204" pitchFamily="18" charset="0"/>
                            <a:ea typeface="Cambria Math" panose="02040503050406030204" pitchFamily="18" charset="0"/>
                          </a:rPr>
                          <m:t>1</m:t>
                        </m:r>
                      </m:num>
                      <m:den>
                        <m:r>
                          <a:rPr lang="en-US" b="0" i="0" smtClean="0">
                            <a:latin typeface="Cambria Math" panose="02040503050406030204" pitchFamily="18" charset="0"/>
                            <a:ea typeface="Cambria Math" panose="02040503050406030204" pitchFamily="18" charset="0"/>
                          </a:rPr>
                          <m:t>18</m:t>
                        </m:r>
                      </m:den>
                    </m:f>
                  </m:oMath>
                </a14:m>
                <a:endParaRPr lang="en-US" b="0" dirty="0" smtClean="0">
                  <a:latin typeface="Cambria Math" panose="02040503050406030204" pitchFamily="18" charset="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7587" y="1297859"/>
                <a:ext cx="5633001" cy="5368412"/>
              </a:xfrm>
              <a:blipFill>
                <a:blip r:embed="rId2"/>
                <a:stretch>
                  <a:fillRect t="-114"/>
                </a:stretch>
              </a:blipFill>
            </p:spPr>
            <p:txBody>
              <a:bodyPr/>
              <a:lstStyle/>
              <a:p>
                <a:r>
                  <a:rPr lang="en-US">
                    <a:noFill/>
                  </a:rPr>
                  <a:t> </a:t>
                </a:r>
              </a:p>
            </p:txBody>
          </p:sp>
        </mc:Fallback>
      </mc:AlternateContent>
      <p:pic>
        <p:nvPicPr>
          <p:cNvPr id="55" name="Picture 54"/>
          <p:cNvPicPr>
            <a:picLocks noChangeAspect="1"/>
          </p:cNvPicPr>
          <p:nvPr/>
        </p:nvPicPr>
        <p:blipFill>
          <a:blip r:embed="rId3"/>
          <a:stretch>
            <a:fillRect/>
          </a:stretch>
        </p:blipFill>
        <p:spPr>
          <a:xfrm>
            <a:off x="6152466" y="2493707"/>
            <a:ext cx="5744565" cy="2284770"/>
          </a:xfrm>
          <a:prstGeom prst="rect">
            <a:avLst/>
          </a:prstGeom>
        </p:spPr>
      </p:pic>
    </p:spTree>
    <p:extLst>
      <p:ext uri="{BB962C8B-B14F-4D97-AF65-F5344CB8AC3E}">
        <p14:creationId xmlns:p14="http://schemas.microsoft.com/office/powerpoint/2010/main" val="4268121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backprop</a:t>
            </a:r>
            <a:r>
              <a:rPr lang="en-US" dirty="0" smtClean="0"/>
              <a:t>?</a:t>
            </a:r>
            <a:endParaRPr lang="en-US" dirty="0"/>
          </a:p>
        </p:txBody>
      </p:sp>
      <p:sp>
        <p:nvSpPr>
          <p:cNvPr id="3" name="Content Placeholder 2"/>
          <p:cNvSpPr>
            <a:spLocks noGrp="1"/>
          </p:cNvSpPr>
          <p:nvPr>
            <p:ph idx="1"/>
          </p:nvPr>
        </p:nvSpPr>
        <p:spPr>
          <a:xfrm>
            <a:off x="1312606" y="2638044"/>
            <a:ext cx="8648258" cy="3025337"/>
          </a:xfrm>
        </p:spPr>
        <p:txBody>
          <a:bodyPr>
            <a:normAutofit fontScale="92500" lnSpcReduction="10000"/>
          </a:bodyPr>
          <a:lstStyle/>
          <a:p>
            <a:r>
              <a:rPr lang="en-US" dirty="0"/>
              <a:t>Y</a:t>
            </a:r>
            <a:r>
              <a:rPr lang="en-US" dirty="0" smtClean="0"/>
              <a:t>ou can compute the gradients on paper with respect to every variable; however, </a:t>
            </a:r>
          </a:p>
          <a:p>
            <a:pPr marL="571500" lvl="1" indent="-342900">
              <a:buFont typeface="+mj-lt"/>
              <a:buAutoNum type="arabicPeriod"/>
            </a:pPr>
            <a:r>
              <a:rPr lang="en-US" dirty="0" smtClean="0"/>
              <a:t>It is very tedious</a:t>
            </a:r>
          </a:p>
          <a:p>
            <a:pPr marL="571500" lvl="1" indent="-342900">
              <a:buFont typeface="+mj-lt"/>
              <a:buAutoNum type="arabicPeriod"/>
            </a:pPr>
            <a:r>
              <a:rPr lang="en-US" dirty="0" smtClean="0"/>
              <a:t>If you make a change to the loss function or an activation function of  a neuron, then you have to re-compute everything</a:t>
            </a:r>
          </a:p>
          <a:p>
            <a:pPr marL="571500" lvl="1" indent="-342900">
              <a:buFont typeface="+mj-lt"/>
              <a:buAutoNum type="arabicPeriod"/>
            </a:pPr>
            <a:r>
              <a:rPr lang="en-US" dirty="0" smtClean="0"/>
              <a:t>Computing gradient by hand is not feasible for very complex models</a:t>
            </a:r>
          </a:p>
          <a:p>
            <a:r>
              <a:rPr lang="en-US" dirty="0" smtClean="0"/>
              <a:t>Backpropagation allows deep learning programming frameworks such as </a:t>
            </a:r>
            <a:r>
              <a:rPr lang="en-US" dirty="0" err="1" smtClean="0"/>
              <a:t>tensorflow</a:t>
            </a:r>
            <a:r>
              <a:rPr lang="en-US" dirty="0" smtClean="0"/>
              <a:t>, </a:t>
            </a:r>
            <a:r>
              <a:rPr lang="en-US" dirty="0" err="1" smtClean="0"/>
              <a:t>pytorch</a:t>
            </a:r>
            <a:r>
              <a:rPr lang="en-US" dirty="0" smtClean="0"/>
              <a:t>, </a:t>
            </a:r>
            <a:r>
              <a:rPr lang="en-US" dirty="0" err="1" smtClean="0"/>
              <a:t>theano</a:t>
            </a:r>
            <a:r>
              <a:rPr lang="en-US" dirty="0" smtClean="0"/>
              <a:t>, </a:t>
            </a:r>
            <a:r>
              <a:rPr lang="en-US" dirty="0" smtClean="0"/>
              <a:t>etc. to automatically and efficiently compute the gradients of the loss functions with respect to all the parameters in the network.</a:t>
            </a:r>
          </a:p>
          <a:p>
            <a:r>
              <a:rPr lang="en-US" dirty="0" err="1" smtClean="0"/>
              <a:t>Backprop</a:t>
            </a:r>
            <a:r>
              <a:rPr lang="en-US" dirty="0" smtClean="0"/>
              <a:t> caches the intermediate gradients along the way so they don’t need to be recomputed each time.</a:t>
            </a:r>
          </a:p>
        </p:txBody>
      </p:sp>
    </p:spTree>
    <p:extLst>
      <p:ext uri="{BB962C8B-B14F-4D97-AF65-F5344CB8AC3E}">
        <p14:creationId xmlns:p14="http://schemas.microsoft.com/office/powerpoint/2010/main" val="1352132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043" y="191739"/>
            <a:ext cx="8160602" cy="1017639"/>
          </a:xfrm>
        </p:spPr>
        <p:txBody>
          <a:bodyPr>
            <a:normAutofit fontScale="90000"/>
          </a:bodyPr>
          <a:lstStyle/>
          <a:p>
            <a:r>
              <a:rPr lang="en-US" dirty="0" err="1" smtClean="0"/>
              <a:t>BackProp</a:t>
            </a:r>
            <a:r>
              <a:rPr lang="en-US" dirty="0" smtClean="0"/>
              <a:t> In Neural networks: Computing the local gradients</a:t>
            </a:r>
            <a:endParaRPr lang="en-US" dirty="0"/>
          </a:p>
        </p:txBody>
      </p:sp>
      <p:sp>
        <p:nvSpPr>
          <p:cNvPr id="3" name="Content Placeholder 2"/>
          <p:cNvSpPr>
            <a:spLocks noGrp="1"/>
          </p:cNvSpPr>
          <p:nvPr>
            <p:ph idx="1"/>
          </p:nvPr>
        </p:nvSpPr>
        <p:spPr>
          <a:xfrm>
            <a:off x="807204" y="1564503"/>
            <a:ext cx="10294374" cy="1843547"/>
          </a:xfrm>
        </p:spPr>
        <p:txBody>
          <a:bodyPr>
            <a:normAutofit fontScale="85000" lnSpcReduction="10000"/>
          </a:bodyPr>
          <a:lstStyle/>
          <a:p>
            <a:r>
              <a:rPr lang="en-US" dirty="0" smtClean="0"/>
              <a:t>The </a:t>
            </a:r>
            <a:r>
              <a:rPr lang="en-US" dirty="0" err="1" smtClean="0"/>
              <a:t>backprop</a:t>
            </a:r>
            <a:r>
              <a:rPr lang="en-US" dirty="0" smtClean="0"/>
              <a:t> for neural networks works much the same as the simple example we just  discussed except that in a neural network, we need to compute derivatives with respect to vectors instead of scalars and subsequently apply the chain rules to vectors.</a:t>
            </a:r>
          </a:p>
          <a:p>
            <a:r>
              <a:rPr lang="en-US" dirty="0" smtClean="0"/>
              <a:t>We start from the loss function and move backward in the computational graph  computing the local gradient of each operation and multiplying the local gradients along the way to compute the gradient of loss with respect to each node.</a:t>
            </a:r>
          </a:p>
          <a:p>
            <a:r>
              <a:rPr lang="en-US" dirty="0" smtClean="0"/>
              <a:t>For instance,  the following figure shows the local gradients that need to be computed in the backward pass for computational graph of the four-layered feedforward network in slide  12.</a:t>
            </a:r>
          </a:p>
          <a:p>
            <a:endParaRPr lang="en-US" dirty="0" smtClean="0"/>
          </a:p>
          <a:p>
            <a:endParaRPr lang="en-US" dirty="0" smtClean="0"/>
          </a:p>
        </p:txBody>
      </p:sp>
      <p:pic>
        <p:nvPicPr>
          <p:cNvPr id="68" name="Picture 67"/>
          <p:cNvPicPr>
            <a:picLocks noChangeAspect="1"/>
          </p:cNvPicPr>
          <p:nvPr/>
        </p:nvPicPr>
        <p:blipFill>
          <a:blip r:embed="rId3"/>
          <a:stretch>
            <a:fillRect/>
          </a:stretch>
        </p:blipFill>
        <p:spPr>
          <a:xfrm>
            <a:off x="0" y="3924244"/>
            <a:ext cx="11606383" cy="1510867"/>
          </a:xfrm>
          <a:prstGeom prst="rect">
            <a:avLst/>
          </a:prstGeom>
        </p:spPr>
      </p:pic>
    </p:spTree>
    <p:extLst>
      <p:ext uri="{BB962C8B-B14F-4D97-AF65-F5344CB8AC3E}">
        <p14:creationId xmlns:p14="http://schemas.microsoft.com/office/powerpoint/2010/main" val="31426803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923" y="271517"/>
            <a:ext cx="11194025" cy="967347"/>
          </a:xfrm>
        </p:spPr>
        <p:txBody>
          <a:bodyPr>
            <a:normAutofit fontScale="90000"/>
          </a:bodyPr>
          <a:lstStyle/>
          <a:p>
            <a:r>
              <a:rPr lang="en-US" dirty="0" err="1" smtClean="0"/>
              <a:t>BackProp</a:t>
            </a:r>
            <a:r>
              <a:rPr lang="en-US" dirty="0" smtClean="0"/>
              <a:t> in Neural networks: Chaining the gradients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4464" y="2475812"/>
                <a:ext cx="11430000" cy="2966343"/>
              </a:xfrm>
            </p:spPr>
            <p:txBody>
              <a:bodyPr>
                <a:normAutofit/>
              </a:bodyPr>
              <a:lstStyle/>
              <a:p>
                <a:r>
                  <a:rPr lang="en-US" dirty="0" smtClean="0"/>
                  <a:t>In </a:t>
                </a:r>
                <a:r>
                  <a:rPr lang="en-US" dirty="0" err="1" smtClean="0"/>
                  <a:t>Backprop</a:t>
                </a:r>
                <a:r>
                  <a:rPr lang="en-US" dirty="0" smtClean="0"/>
                  <a:t> for neural networks we are interested to compute the gradient of loss with respect to the network parameters ( i.e.,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oMath>
                </a14:m>
                <a:r>
                  <a:rPr lang="en-US" dirty="0" smtClean="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oMath>
                </a14:m>
                <a:r>
                  <a:rPr lang="en-US" dirty="0" smtClean="0"/>
                  <a:t> for all layers in the network).</a:t>
                </a:r>
              </a:p>
              <a:p>
                <a:r>
                  <a:rPr lang="en-US" dirty="0" smtClean="0"/>
                  <a:t>These gradients  are used to update the network parameters in the gradient descent algorithm</a:t>
                </a:r>
              </a:p>
              <a:p>
                <a:r>
                  <a:rPr lang="en-US" dirty="0" smtClean="0"/>
                  <a:t>The </a:t>
                </a:r>
                <a:r>
                  <a:rPr lang="en-US" dirty="0" err="1" smtClean="0"/>
                  <a:t>backprop</a:t>
                </a:r>
                <a:r>
                  <a:rPr lang="en-US" dirty="0" smtClean="0"/>
                  <a:t>  in neural network starts from the loss function and computes the gradient of loss with respect to each node all the way back to the input layer.</a:t>
                </a:r>
              </a:p>
              <a:p>
                <a:pPr lvl="1"/>
                <a:r>
                  <a:rPr lang="en-US" dirty="0" smtClean="0"/>
                  <a:t>To compute the gradient of loss with respect to each node, we multiply the local gradient with the incoming gradient that is, we apply the chain rule.</a:t>
                </a:r>
              </a:p>
              <a:p>
                <a:endParaRPr lang="en-US" dirty="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4464" y="2475812"/>
                <a:ext cx="11430000" cy="2966343"/>
              </a:xfrm>
              <a:blipFill>
                <a:blip r:embed="rId3"/>
                <a:stretch>
                  <a:fillRect l="-320" t="-1027" r="-107"/>
                </a:stretch>
              </a:blipFill>
            </p:spPr>
            <p:txBody>
              <a:bodyPr/>
              <a:lstStyle/>
              <a:p>
                <a:r>
                  <a:rPr lang="en-US">
                    <a:noFill/>
                  </a:rPr>
                  <a:t> </a:t>
                </a:r>
              </a:p>
            </p:txBody>
          </p:sp>
        </mc:Fallback>
      </mc:AlternateContent>
    </p:spTree>
    <p:extLst>
      <p:ext uri="{BB962C8B-B14F-4D97-AF65-F5344CB8AC3E}">
        <p14:creationId xmlns:p14="http://schemas.microsoft.com/office/powerpoint/2010/main" val="409910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6541" y="269388"/>
            <a:ext cx="7729728" cy="713251"/>
          </a:xfrm>
        </p:spPr>
        <p:txBody>
          <a:bodyPr>
            <a:normAutofit fontScale="90000"/>
          </a:bodyPr>
          <a:lstStyle/>
          <a:p>
            <a:r>
              <a:rPr lang="en-US" dirty="0" smtClean="0"/>
              <a:t>Gradient descent for a feedforward deep neural network</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87355" y="1555845"/>
                <a:ext cx="9389661" cy="4831307"/>
              </a:xfrm>
            </p:spPr>
            <p:txBody>
              <a:bodyPr>
                <a:normAutofit fontScale="92500" lnSpcReduction="20000"/>
              </a:bodyPr>
              <a:lstStyle/>
              <a:p>
                <a:r>
                  <a:rPr lang="en-US" dirty="0" smtClean="0"/>
                  <a:t>In the previous lecture, we went over the gradient descent algorithm and used it to learn the parameters of a network consisting of a single neuron with sigmoid activation ( i.e., a network corresponding to logistic regression).</a:t>
                </a:r>
              </a:p>
              <a:p>
                <a:pPr marL="0" indent="0">
                  <a:buNone/>
                </a:pPr>
                <a:endParaRPr lang="en-US" dirty="0" smtClean="0"/>
              </a:p>
              <a:p>
                <a:pPr marL="0" indent="0">
                  <a:buNone/>
                </a:pPr>
                <a:endParaRPr lang="en-US" dirty="0" smtClean="0"/>
              </a:p>
              <a:p>
                <a:pPr marL="0" indent="0">
                  <a:buNone/>
                </a:pPr>
                <a:endParaRPr lang="en-US" dirty="0" smtClean="0"/>
              </a:p>
              <a:p>
                <a:r>
                  <a:rPr lang="en-US" dirty="0" smtClean="0"/>
                  <a:t>Here is a summary of steps that we took to apply the gradient descent to this network:</a:t>
                </a:r>
              </a:p>
              <a:p>
                <a:pPr marL="571500" lvl="1" indent="-342900">
                  <a:buFont typeface="+mj-lt"/>
                  <a:buAutoNum type="arabicPeriod"/>
                </a:pPr>
                <a:r>
                  <a:rPr lang="en-US" dirty="0" smtClean="0"/>
                  <a:t>Initialized network parameters (i.e., weights and bias) to random values</a:t>
                </a:r>
              </a:p>
              <a:p>
                <a:pPr marL="571500" lvl="1" indent="-342900">
                  <a:buFont typeface="+mj-lt"/>
                  <a:buAutoNum type="arabicPeriod"/>
                </a:pPr>
                <a:r>
                  <a:rPr lang="en-US" dirty="0" smtClean="0"/>
                  <a:t>Computed the output of the network for all training examples, compared the network output </a:t>
                </a:r>
                <a14:m>
                  <m:oMath xmlns:m="http://schemas.openxmlformats.org/officeDocument/2006/math">
                    <m:r>
                      <a:rPr lang="en-US" b="0" i="1" smtClean="0">
                        <a:latin typeface="Cambria Math" panose="02040503050406030204" pitchFamily="18" charset="0"/>
                      </a:rPr>
                      <m:t>𝑎</m:t>
                    </m:r>
                  </m:oMath>
                </a14:m>
                <a:r>
                  <a:rPr lang="en-US" dirty="0" smtClean="0"/>
                  <a:t> with the observed output </a:t>
                </a:r>
                <a14:m>
                  <m:oMath xmlns:m="http://schemas.openxmlformats.org/officeDocument/2006/math">
                    <m:r>
                      <a:rPr lang="en-US" b="0" i="1" smtClean="0">
                        <a:latin typeface="Cambria Math" panose="02040503050406030204" pitchFamily="18" charset="0"/>
                      </a:rPr>
                      <m:t>𝑦</m:t>
                    </m:r>
                  </m:oMath>
                </a14:m>
                <a:r>
                  <a:rPr lang="en-US" dirty="0" smtClean="0"/>
                  <a:t> and computed the loss (This is step is referred to as </a:t>
                </a:r>
                <a:r>
                  <a:rPr lang="en-US" b="1" dirty="0" smtClean="0"/>
                  <a:t>forward pass)</a:t>
                </a:r>
                <a:endParaRPr lang="en-US" dirty="0" smtClean="0"/>
              </a:p>
              <a:p>
                <a:pPr marL="571500" lvl="1" indent="-342900">
                  <a:buFont typeface="+mj-lt"/>
                  <a:buAutoNum type="arabicPeriod"/>
                </a:pPr>
                <a:r>
                  <a:rPr lang="en-US" dirty="0" smtClean="0"/>
                  <a:t>Computed the gradient of the loss with respect to parameters </a:t>
                </a:r>
                <a14:m>
                  <m:oMath xmlns:m="http://schemas.openxmlformats.org/officeDocument/2006/math">
                    <m:r>
                      <a:rPr lang="en-US" b="1" i="1" smtClean="0">
                        <a:latin typeface="Cambria Math" panose="02040503050406030204" pitchFamily="18" charset="0"/>
                      </a:rPr>
                      <m:t>𝒘</m:t>
                    </m:r>
                    <m:r>
                      <a:rPr lang="en-US" b="1" i="1" smtClean="0">
                        <a:latin typeface="Cambria Math" panose="02040503050406030204" pitchFamily="18" charset="0"/>
                      </a:rPr>
                      <m:t>,</m:t>
                    </m:r>
                    <m:r>
                      <a:rPr lang="en-US" b="0" i="1" smtClean="0">
                        <a:latin typeface="Cambria Math" panose="02040503050406030204" pitchFamily="18" charset="0"/>
                      </a:rPr>
                      <m:t>𝑏</m:t>
                    </m:r>
                    <m:r>
                      <a:rPr lang="en-US" b="1" i="0" smtClean="0">
                        <a:latin typeface="Cambria Math" panose="02040503050406030204" pitchFamily="18" charset="0"/>
                      </a:rPr>
                      <m:t> </m:t>
                    </m:r>
                  </m:oMath>
                </a14:m>
                <a:r>
                  <a:rPr lang="en-US" dirty="0" smtClean="0"/>
                  <a:t>( this  step is referred to as </a:t>
                </a:r>
                <a:r>
                  <a:rPr lang="en-US" b="1" dirty="0" smtClean="0"/>
                  <a:t>backward pass)</a:t>
                </a:r>
              </a:p>
              <a:p>
                <a:pPr marL="571500" lvl="1" indent="-342900">
                  <a:buFont typeface="+mj-lt"/>
                  <a:buAutoNum type="arabicPeriod"/>
                </a:pPr>
                <a:r>
                  <a:rPr lang="en-US" dirty="0" smtClean="0"/>
                  <a:t>Updated the parameters and repeated  steps 2-4</a:t>
                </a:r>
              </a:p>
              <a:p>
                <a:r>
                  <a:rPr lang="en-US" dirty="0" smtClean="0"/>
                  <a:t>Now the question is how do we apply the gradient descent to learn the parameters of a deeper neural network with several hidden layers?</a:t>
                </a:r>
              </a:p>
              <a:p>
                <a:pPr lvl="1"/>
                <a:r>
                  <a:rPr lang="en-US" dirty="0" smtClean="0"/>
                  <a:t>In what follows we will explain the forward and backward pass in a neural network with one or more hidden layers.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87355" y="1555845"/>
                <a:ext cx="9389661" cy="4831307"/>
              </a:xfrm>
              <a:blipFill>
                <a:blip r:embed="rId2"/>
                <a:stretch>
                  <a:fillRect l="-325" t="-1387"/>
                </a:stretch>
              </a:blipFill>
            </p:spPr>
            <p:txBody>
              <a:bodyPr/>
              <a:lstStyle/>
              <a:p>
                <a:r>
                  <a:rPr lang="en-US">
                    <a:noFill/>
                  </a:rPr>
                  <a:t> </a:t>
                </a:r>
              </a:p>
            </p:txBody>
          </p:sp>
        </mc:Fallback>
      </mc:AlternateContent>
      <p:grpSp>
        <p:nvGrpSpPr>
          <p:cNvPr id="10" name="Group 9"/>
          <p:cNvGrpSpPr/>
          <p:nvPr/>
        </p:nvGrpSpPr>
        <p:grpSpPr>
          <a:xfrm>
            <a:off x="4690280" y="2414595"/>
            <a:ext cx="3500526" cy="882405"/>
            <a:chOff x="2066132" y="2912100"/>
            <a:chExt cx="3508967" cy="614149"/>
          </a:xfrm>
        </p:grpSpPr>
        <mc:AlternateContent xmlns:mc="http://schemas.openxmlformats.org/markup-compatibility/2006" xmlns:a14="http://schemas.microsoft.com/office/drawing/2010/main">
          <mc:Choice Requires="a14">
            <p:sp>
              <p:nvSpPr>
                <p:cNvPr id="11" name="Oval 10"/>
                <p:cNvSpPr/>
                <p:nvPr/>
              </p:nvSpPr>
              <p:spPr>
                <a:xfrm>
                  <a:off x="3540283" y="2912100"/>
                  <a:ext cx="1282890" cy="614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&lt;</m:t>
                      </m:r>
                      <m:r>
                        <a:rPr lang="en-US" b="1" i="1" smtClean="0">
                          <a:latin typeface="Cambria Math" panose="02040503050406030204" pitchFamily="18" charset="0"/>
                        </a:rPr>
                        <m:t>𝒘</m:t>
                      </m:r>
                    </m:oMath>
                  </a14:m>
                  <a:r>
                    <a:rPr lang="en-US" dirty="0" smtClean="0"/>
                    <a:t>,b&gt;</a:t>
                  </a:r>
                  <a:endParaRPr lang="en-US" dirty="0"/>
                </a:p>
              </p:txBody>
            </p:sp>
          </mc:Choice>
          <mc:Fallback xmlns="">
            <p:sp>
              <p:nvSpPr>
                <p:cNvPr id="4" name="Oval 3"/>
                <p:cNvSpPr>
                  <a:spLocks noRot="1" noChangeAspect="1" noMove="1" noResize="1" noEditPoints="1" noAdjustHandles="1" noChangeArrowheads="1" noChangeShapeType="1" noTextEdit="1"/>
                </p:cNvSpPr>
                <p:nvPr/>
              </p:nvSpPr>
              <p:spPr>
                <a:xfrm>
                  <a:off x="3540283" y="2912100"/>
                  <a:ext cx="1282890" cy="614149"/>
                </a:xfrm>
                <a:prstGeom prst="ellipse">
                  <a:avLst/>
                </a:prstGeom>
                <a:blipFill>
                  <a:blip r:embed="rId3"/>
                  <a:stretch>
                    <a:fillRect/>
                  </a:stretch>
                </a:blipFill>
              </p:spPr>
              <p:txBody>
                <a:bodyPr/>
                <a:lstStyle/>
                <a:p>
                  <a:r>
                    <a:rPr lang="en-US">
                      <a:noFill/>
                    </a:rPr>
                    <a:t> </a:t>
                  </a:r>
                </a:p>
              </p:txBody>
            </p:sp>
          </mc:Fallback>
        </mc:AlternateContent>
        <p:cxnSp>
          <p:nvCxnSpPr>
            <p:cNvPr id="12" name="Straight Arrow Connector 11"/>
            <p:cNvCxnSpPr>
              <a:endCxn id="11" idx="2"/>
            </p:cNvCxnSpPr>
            <p:nvPr/>
          </p:nvCxnSpPr>
          <p:spPr>
            <a:xfrm>
              <a:off x="2530349" y="3212351"/>
              <a:ext cx="1009934" cy="6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2066132" y="2936542"/>
                  <a:ext cx="1450681" cy="1927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&gt;</m:t>
                        </m:r>
                      </m:oMath>
                    </m:oMathPara>
                  </a14:m>
                  <a:endParaRPr lang="en-US"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2066132" y="2936542"/>
                  <a:ext cx="1450681" cy="192790"/>
                </a:xfrm>
                <a:prstGeom prst="rect">
                  <a:avLst/>
                </a:prstGeom>
                <a:blipFill>
                  <a:blip r:embed="rId4"/>
                  <a:stretch>
                    <a:fillRect l="-1688" r="-2532" b="-17778"/>
                  </a:stretch>
                </a:blipFill>
              </p:spPr>
              <p:txBody>
                <a:bodyPr/>
                <a:lstStyle/>
                <a:p>
                  <a:r>
                    <a:rPr lang="en-US">
                      <a:noFill/>
                    </a:rPr>
                    <a:t> </a:t>
                  </a:r>
                </a:p>
              </p:txBody>
            </p:sp>
          </mc:Fallback>
        </mc:AlternateContent>
        <p:cxnSp>
          <p:nvCxnSpPr>
            <p:cNvPr id="14" name="Straight Arrow Connector 13"/>
            <p:cNvCxnSpPr>
              <a:stCxn id="11" idx="6"/>
            </p:cNvCxnSpPr>
            <p:nvPr/>
          </p:nvCxnSpPr>
          <p:spPr>
            <a:xfrm>
              <a:off x="4823173" y="3219175"/>
              <a:ext cx="5595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5421836" y="3032937"/>
                  <a:ext cx="153263" cy="2022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𝑎</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5421836" y="3032937"/>
                  <a:ext cx="153263" cy="202273"/>
                </a:xfrm>
                <a:prstGeom prst="rect">
                  <a:avLst/>
                </a:prstGeom>
                <a:blipFill>
                  <a:blip r:embed="rId5"/>
                  <a:stretch>
                    <a:fillRect l="-32000" r="-32000"/>
                  </a:stretch>
                </a:blipFill>
              </p:spPr>
              <p:txBody>
                <a:bodyPr/>
                <a:lstStyle/>
                <a:p>
                  <a:r>
                    <a:rPr lang="en-US">
                      <a:noFill/>
                    </a:rPr>
                    <a:t> </a:t>
                  </a:r>
                </a:p>
              </p:txBody>
            </p:sp>
          </mc:Fallback>
        </mc:AlternateContent>
      </p:grpSp>
    </p:spTree>
    <p:extLst>
      <p:ext uri="{BB962C8B-B14F-4D97-AF65-F5344CB8AC3E}">
        <p14:creationId xmlns:p14="http://schemas.microsoft.com/office/powerpoint/2010/main" val="2718343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194" y="82756"/>
            <a:ext cx="8903896" cy="846392"/>
          </a:xfrm>
        </p:spPr>
        <p:txBody>
          <a:bodyPr>
            <a:normAutofit/>
          </a:bodyPr>
          <a:lstStyle/>
          <a:p>
            <a:r>
              <a:rPr lang="en-US" dirty="0" err="1" smtClean="0"/>
              <a:t>Backprop</a:t>
            </a:r>
            <a:r>
              <a:rPr lang="en-US" dirty="0" smtClean="0"/>
              <a:t> in neural networks Example</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392798" y="1103510"/>
                <a:ext cx="12076471" cy="3832139"/>
              </a:xfrm>
              <a:prstGeom prst="rect">
                <a:avLst/>
              </a:prstGeom>
            </p:spPr>
            <p:txBody>
              <a:bodyPr wrap="square">
                <a:spAutoFit/>
              </a:bodyPr>
              <a:lstStyle/>
              <a:p>
                <a:r>
                  <a:rPr lang="en-US" dirty="0"/>
                  <a:t>For instance,  the </a:t>
                </a:r>
                <a:r>
                  <a:rPr lang="en-US" dirty="0" err="1"/>
                  <a:t>backprop</a:t>
                </a:r>
                <a:r>
                  <a:rPr lang="en-US" dirty="0"/>
                  <a:t> for the </a:t>
                </a:r>
                <a:r>
                  <a:rPr lang="en-US" dirty="0" smtClean="0"/>
                  <a:t>four-layer feedforward neural network looks something like this:</a:t>
                </a:r>
              </a:p>
              <a:p>
                <a:endParaRPr lang="en-US" dirty="0"/>
              </a:p>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4</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𝑌</m:t>
                              </m:r>
                            </m:e>
                          </m:acc>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𝑔</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4</m:t>
                                  </m:r>
                                </m:e>
                              </m:d>
                            </m:sup>
                          </m:sSup>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4</m:t>
                                  </m:r>
                                </m:e>
                              </m:d>
                            </m:sup>
                          </m:sSup>
                        </m:den>
                      </m:f>
                      <m:r>
                        <a:rPr lang="en-US">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𝑊</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4</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𝑚𝑎𝑡𝑚𝑢𝑙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𝑊</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4</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4</m:t>
                                  </m:r>
                                </m:e>
                              </m:d>
                            </m:sup>
                          </m:sSup>
                        </m:den>
                      </m:f>
                      <m:r>
                        <a:rPr lang="en-US">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4</m:t>
                                  </m:r>
                                </m:e>
                              </m:d>
                            </m:sup>
                          </m:sSup>
                        </m:den>
                      </m:f>
                      <m:r>
                        <a:rPr lang="en-US" i="1">
                          <a:latin typeface="Cambria Math" panose="02040503050406030204" pitchFamily="18" charset="0"/>
                          <a:ea typeface="Cambria Math" panose="02040503050406030204" pitchFamily="18" charset="0"/>
                        </a:rPr>
                        <m:t>=1∗</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4</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4</m:t>
                                  </m:r>
                                </m:e>
                              </m:d>
                            </m:sup>
                          </m:sSup>
                        </m:den>
                      </m:f>
                      <m:r>
                        <a:rPr lang="en-US">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𝐴</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𝑚𝑎𝑡𝑚𝑢𝑙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𝐴</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4</m:t>
                                  </m:r>
                                </m:e>
                              </m:d>
                            </m:sup>
                          </m:sSup>
                        </m:den>
                      </m:f>
                    </m:oMath>
                  </m:oMathPara>
                </a14:m>
                <a:endParaRPr lang="en-US" dirty="0">
                  <a:ea typeface="Cambria Math" panose="02040503050406030204" pitchFamily="18" charset="0"/>
                </a:endParaRPr>
              </a:p>
              <a:p>
                <a:endParaRPr lang="en-US"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𝐴</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𝑔</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m:t>
                                  </m:r>
                                </m:e>
                              </m:d>
                            </m:sup>
                          </m:sSup>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m:t>
                                  </m:r>
                                </m:e>
                              </m:d>
                            </m:sup>
                          </m:sSup>
                        </m:den>
                      </m:f>
                      <m:r>
                        <a:rPr lang="en-US">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𝑊</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𝑚𝑎𝑡𝑚𝑢𝑙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𝑊</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m:t>
                                  </m:r>
                                </m:e>
                              </m:d>
                            </m:sup>
                          </m:sSup>
                        </m:den>
                      </m:f>
                      <m:r>
                        <a:rPr lang="en-US">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m:t>
                                  </m:r>
                                </m:e>
                              </m:d>
                            </m:sup>
                          </m:sSup>
                        </m:den>
                      </m:f>
                      <m:r>
                        <a:rPr lang="en-US" i="1">
                          <a:latin typeface="Cambria Math" panose="02040503050406030204" pitchFamily="18" charset="0"/>
                          <a:ea typeface="Cambria Math" panose="02040503050406030204" pitchFamily="18" charset="0"/>
                        </a:rPr>
                        <m:t>=1∗</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m:t>
                                  </m:r>
                                </m:e>
                              </m:d>
                            </m:sup>
                          </m:sSup>
                        </m:den>
                      </m:f>
                      <m:r>
                        <a:rPr lang="en-US">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𝐴</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𝑚𝑎𝑡𝑚𝑢𝑙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𝐴</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m:t>
                                  </m:r>
                                </m:e>
                              </m:d>
                            </m:sup>
                          </m:sSup>
                        </m:den>
                      </m:f>
                    </m:oMath>
                  </m:oMathPara>
                </a14:m>
                <a:endParaRPr lang="en-US" dirty="0">
                  <a:ea typeface="Cambria Math" panose="02040503050406030204" pitchFamily="18" charset="0"/>
                </a:endParaRPr>
              </a:p>
              <a:p>
                <a:endParaRPr lang="en-US"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𝐴</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𝑔</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m:t>
                                  </m:r>
                                </m:e>
                              </m:d>
                            </m:sup>
                          </m:sSup>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m:t>
                                  </m:r>
                                </m:e>
                              </m:d>
                            </m:sup>
                          </m:sSup>
                        </m:den>
                      </m:f>
                      <m:r>
                        <a:rPr lang="en-US">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𝑊</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𝑚𝑎𝑡𝑚𝑢𝑙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𝑊</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m:t>
                                  </m:r>
                                </m:e>
                              </m:d>
                            </m:sup>
                          </m:sSup>
                        </m:den>
                      </m:f>
                      <m:r>
                        <a:rPr lang="en-US">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m:t>
                                  </m:r>
                                </m:e>
                              </m:d>
                            </m:sup>
                          </m:sSup>
                        </m:den>
                      </m:f>
                      <m:r>
                        <a:rPr lang="en-US" i="1">
                          <a:latin typeface="Cambria Math" panose="02040503050406030204" pitchFamily="18" charset="0"/>
                          <a:ea typeface="Cambria Math" panose="02040503050406030204" pitchFamily="18" charset="0"/>
                        </a:rPr>
                        <m:t>=1∗</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m:t>
                                  </m:r>
                                </m:e>
                              </m:d>
                            </m:sup>
                          </m:sSup>
                        </m:den>
                      </m:f>
                      <m:r>
                        <a:rPr lang="en-US">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𝐴</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𝑚𝑎𝑡𝑚𝑢𝑙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𝐴</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m:t>
                                  </m:r>
                                </m:e>
                              </m:d>
                            </m:sup>
                          </m:sSup>
                        </m:den>
                      </m:f>
                    </m:oMath>
                  </m:oMathPara>
                </a14:m>
                <a:endParaRPr lang="en-US" dirty="0">
                  <a:ea typeface="Cambria Math" panose="02040503050406030204" pitchFamily="18" charset="0"/>
                </a:endParaRPr>
              </a:p>
              <a:p>
                <a:endParaRPr lang="en-US"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𝐴</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𝑔</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e>
                              </m:d>
                            </m:sup>
                          </m:sSup>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e>
                              </m:d>
                            </m:sup>
                          </m:sSup>
                        </m:den>
                      </m:f>
                      <m:r>
                        <a:rPr lang="en-US">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𝑊</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𝑚𝑎𝑡𝑚𝑢𝑙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𝑊</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e>
                              </m:d>
                            </m:sup>
                          </m:sSup>
                        </m:den>
                      </m:f>
                      <m:r>
                        <a:rPr lang="en-US">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e>
                              </m:d>
                            </m:sup>
                          </m:sSup>
                        </m:den>
                      </m:f>
                      <m:r>
                        <a:rPr lang="en-US" i="1">
                          <a:latin typeface="Cambria Math" panose="02040503050406030204" pitchFamily="18" charset="0"/>
                          <a:ea typeface="Cambria Math" panose="02040503050406030204" pitchFamily="18" charset="0"/>
                        </a:rPr>
                        <m:t>=1∗</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e>
                              </m:d>
                            </m:sup>
                          </m:sSup>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392798" y="1103510"/>
                <a:ext cx="12076471" cy="3832139"/>
              </a:xfrm>
              <a:prstGeom prst="rect">
                <a:avLst/>
              </a:prstGeom>
              <a:blipFill>
                <a:blip r:embed="rId2"/>
                <a:stretch>
                  <a:fillRect l="-404" t="-795"/>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392798" y="5110011"/>
            <a:ext cx="11606383" cy="1510867"/>
          </a:xfrm>
          <a:prstGeom prst="rect">
            <a:avLst/>
          </a:prstGeom>
        </p:spPr>
      </p:pic>
    </p:spTree>
    <p:extLst>
      <p:ext uri="{BB962C8B-B14F-4D97-AF65-F5344CB8AC3E}">
        <p14:creationId xmlns:p14="http://schemas.microsoft.com/office/powerpoint/2010/main" val="8888795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3613" y="492744"/>
            <a:ext cx="8707251" cy="1188720"/>
          </a:xfrm>
        </p:spPr>
        <p:txBody>
          <a:bodyPr/>
          <a:lstStyle/>
          <a:p>
            <a:r>
              <a:rPr lang="en-US" dirty="0" err="1" smtClean="0"/>
              <a:t>BackProp</a:t>
            </a:r>
            <a:r>
              <a:rPr lang="en-US" dirty="0" smtClean="0"/>
              <a:t> In feedforward neural networks with n layers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53613" y="2180844"/>
                <a:ext cx="9896167" cy="3644769"/>
              </a:xfrm>
            </p:spPr>
            <p:txBody>
              <a:bodyPr/>
              <a:lstStyle/>
              <a:p>
                <a:r>
                  <a:rPr lang="en-US" dirty="0" smtClean="0"/>
                  <a:t>In general, the </a:t>
                </a:r>
                <a:r>
                  <a:rPr lang="en-US" dirty="0" err="1" smtClean="0"/>
                  <a:t>backprop</a:t>
                </a:r>
                <a:r>
                  <a:rPr lang="en-US" dirty="0" smtClean="0"/>
                  <a:t> in an n-layered neural network can be formulated as follows:</a:t>
                </a:r>
              </a:p>
              <a:p>
                <a:endParaRPr lang="en-US" dirty="0" smtClean="0"/>
              </a:p>
              <a:p>
                <a:endParaRPr lang="en-US" dirty="0"/>
              </a:p>
              <a:p>
                <a:endParaRPr lang="en-US" dirty="0" smtClean="0"/>
              </a:p>
              <a:p>
                <a:pPr marL="0" indent="0">
                  <a:buNone/>
                </a:pPr>
                <a:r>
                  <a:rPr lang="en-US" dirty="0" smtClean="0"/>
                  <a:t>Where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∈{1,..,</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smtClean="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e>
                        </m:d>
                      </m:sup>
                    </m:sSup>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smtClean="0"/>
                  <a:t> (the input to the network) </a:t>
                </a:r>
                <a:r>
                  <a:rPr lang="en-US" dirty="0" smtClean="0"/>
                  <a:t>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e>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𝑛</m:t>
                            </m:r>
                          </m:e>
                        </m:d>
                      </m:sup>
                    </m:sSup>
                    <m:r>
                      <a:rPr lang="en-US" i="1">
                        <a:latin typeface="Cambria Math" panose="02040503050406030204" pitchFamily="18" charset="0"/>
                      </a:rPr>
                      <m:t>=</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oMath>
                </a14:m>
                <a:r>
                  <a:rPr lang="en-US" dirty="0"/>
                  <a:t> </a:t>
                </a:r>
                <a:r>
                  <a:rPr lang="en-US" dirty="0" smtClean="0"/>
                  <a:t>(output of the network</a:t>
                </a:r>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53613" y="2180844"/>
                <a:ext cx="9896167" cy="3644769"/>
              </a:xfrm>
              <a:blipFill>
                <a:blip r:embed="rId3"/>
                <a:stretch>
                  <a:fillRect l="-555" t="-10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76981" y="2832427"/>
                <a:ext cx="11783960" cy="68012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𝐴</m:t>
                              </m:r>
                            </m:e>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𝑔</m:t>
                              </m:r>
                            </m:e>
                            <m:sup>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p>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p>
                        </m:den>
                      </m:f>
                      <m:r>
                        <a:rPr lang="en-US">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𝑊</m:t>
                              </m:r>
                            </m:e>
                            <m:sup>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𝑚𝑎𝑡𝑚𝑢𝑙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𝑊</m:t>
                              </m:r>
                            </m:e>
                            <m:sup>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p>
                        </m:den>
                      </m:f>
                      <m:r>
                        <a:rPr lang="en-US">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p>
                        </m:den>
                      </m:f>
                      <m:r>
                        <a:rPr lang="en-US">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𝐴</m:t>
                              </m:r>
                            </m:e>
                            <m:sup>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−1</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𝑚𝑎𝑡𝑚𝑢𝑙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𝐴</m:t>
                              </m:r>
                            </m:e>
                            <m:sup>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𝑍</m:t>
                              </m:r>
                            </m:e>
                            <m:sup>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p>
                        </m:den>
                      </m:f>
                    </m:oMath>
                  </m:oMathPara>
                </a14:m>
                <a:endParaRPr lang="en-US" dirty="0">
                  <a:ea typeface="Cambria Math" panose="020405030504060302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76981" y="2832427"/>
                <a:ext cx="11783960" cy="680123"/>
              </a:xfrm>
              <a:prstGeom prst="rect">
                <a:avLst/>
              </a:prstGeom>
              <a:blipFill>
                <a:blip r:embed="rId4"/>
                <a:stretch>
                  <a:fillRect/>
                </a:stretch>
              </a:blipFill>
            </p:spPr>
            <p:txBody>
              <a:bodyPr/>
              <a:lstStyle/>
              <a:p>
                <a:r>
                  <a:rPr lang="en-US">
                    <a:noFill/>
                  </a:rPr>
                  <a:t> </a:t>
                </a:r>
              </a:p>
            </p:txBody>
          </p:sp>
        </mc:Fallback>
      </mc:AlternateContent>
      <p:pic>
        <p:nvPicPr>
          <p:cNvPr id="35" name="Picture 34"/>
          <p:cNvPicPr>
            <a:picLocks noChangeAspect="1"/>
          </p:cNvPicPr>
          <p:nvPr/>
        </p:nvPicPr>
        <p:blipFill>
          <a:blip r:embed="rId5"/>
          <a:stretch>
            <a:fillRect/>
          </a:stretch>
        </p:blipFill>
        <p:spPr>
          <a:xfrm>
            <a:off x="4113262" y="4378335"/>
            <a:ext cx="6667809" cy="2098861"/>
          </a:xfrm>
          <a:prstGeom prst="rect">
            <a:avLst/>
          </a:prstGeom>
        </p:spPr>
      </p:pic>
    </p:spTree>
    <p:extLst>
      <p:ext uri="{BB962C8B-B14F-4D97-AF65-F5344CB8AC3E}">
        <p14:creationId xmlns:p14="http://schemas.microsoft.com/office/powerpoint/2010/main" val="7562826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parameters Using gradient descent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519084" y="2638044"/>
                <a:ext cx="8441780" cy="3394046"/>
              </a:xfrm>
            </p:spPr>
            <p:txBody>
              <a:bodyPr>
                <a:normAutofit/>
              </a:bodyPr>
              <a:lstStyle/>
              <a:p>
                <a:r>
                  <a:rPr lang="en-US" dirty="0" smtClean="0"/>
                  <a:t>Once the gradients are computed using </a:t>
                </a:r>
                <a:r>
                  <a:rPr lang="en-US" dirty="0" err="1" smtClean="0"/>
                  <a:t>backprop</a:t>
                </a:r>
                <a:r>
                  <a:rPr lang="en-US" dirty="0" smtClean="0"/>
                  <a:t>, we can update the network parameters (</a:t>
                </a:r>
                <a:r>
                  <a:rPr lang="en-US" dirty="0" err="1" smtClean="0"/>
                  <a:t>i.e</a:t>
                </a:r>
                <a:r>
                  <a:rPr lang="en-US" dirty="0" smtClean="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oMath>
                </a14:m>
                <a:r>
                  <a:rPr lang="en-US" dirty="0" smtClean="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r>
                      <a:rPr lang="en-US" b="0" i="1" smtClean="0">
                        <a:latin typeface="Cambria Math" panose="02040503050406030204" pitchFamily="18" charset="0"/>
                      </a:rPr>
                      <m:t> </m:t>
                    </m:r>
                  </m:oMath>
                </a14:m>
                <a:r>
                  <a:rPr lang="en-US" dirty="0" smtClean="0"/>
                  <a:t> </a:t>
                </a:r>
                <a14:m>
                  <m:oMath xmlns:m="http://schemas.openxmlformats.org/officeDocument/2006/math">
                    <m:r>
                      <a:rPr lang="en-US" b="0" i="1" dirty="0" smtClean="0">
                        <a:latin typeface="Cambria Math" panose="02040503050406030204" pitchFamily="18" charset="0"/>
                      </a:rPr>
                      <m:t>𝑤h𝑒𝑟𝑒</m:t>
                    </m:r>
                    <m:r>
                      <a:rPr lang="en-US" b="0" i="1" dirty="0" smtClean="0">
                        <a:latin typeface="Cambria Math" panose="02040503050406030204" pitchFamily="18" charset="0"/>
                      </a:rPr>
                      <m:t> </m:t>
                    </m:r>
                    <m:r>
                      <a:rPr lang="en-US" b="0" i="1" dirty="0" smtClean="0">
                        <a:latin typeface="Cambria Math" panose="02040503050406030204" pitchFamily="18" charset="0"/>
                      </a:rPr>
                      <m:t>𝑙</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𝑛</m:t>
                        </m:r>
                      </m:e>
                    </m:d>
                    <m:r>
                      <a:rPr lang="en-US" b="0" i="1" dirty="0" smtClean="0">
                        <a:latin typeface="Cambria Math" panose="02040503050406030204" pitchFamily="18" charset="0"/>
                      </a:rPr>
                      <m:t> )</m:t>
                    </m:r>
                  </m:oMath>
                </a14:m>
                <a:r>
                  <a:rPr lang="en-US" dirty="0" smtClean="0"/>
                  <a:t> as follows: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r>
                        <a:rPr lang="en-US" b="0" i="1" smtClean="0">
                          <a:latin typeface="Cambria Math" panose="02040503050406030204" pitchFamily="18" charset="0"/>
                        </a:rPr>
                        <m:t>−</m:t>
                      </m:r>
                      <m:r>
                        <a:rPr lang="en-US" b="0" i="1" smtClean="0">
                          <a:latin typeface="Cambria Math" panose="02040503050406030204" pitchFamily="18" charset="0"/>
                        </a:rPr>
                        <m:t>𝛼</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num>
                        <m:den>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𝑊</m:t>
                              </m:r>
                            </m:e>
                            <m:sup>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𝑙</m:t>
                                  </m:r>
                                </m:e>
                              </m:d>
                            </m:sup>
                          </m:sSup>
                        </m:den>
                      </m:f>
                    </m:oMath>
                  </m:oMathPara>
                </a14:m>
                <a:endParaRPr lang="en-US" b="0" i="1" dirty="0" smtClean="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𝑏</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𝑏</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r>
                        <a:rPr lang="en-US" i="1">
                          <a:latin typeface="Cambria Math" panose="02040503050406030204" pitchFamily="18" charset="0"/>
                        </a:rPr>
                        <m:t>−</m:t>
                      </m:r>
                      <m:r>
                        <a:rPr lang="en-US" b="0" i="1" smtClean="0">
                          <a:latin typeface="Cambria Math" panose="02040503050406030204" pitchFamily="18" charset="0"/>
                        </a:rPr>
                        <m:t>𝛼</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𝑙</m:t>
                                  </m:r>
                                </m:e>
                              </m:d>
                            </m:sup>
                          </m:sSup>
                        </m:den>
                      </m:f>
                    </m:oMath>
                  </m:oMathPara>
                </a14:m>
                <a:endParaRPr lang="en-US" dirty="0" smtClean="0"/>
              </a:p>
              <a:p>
                <a:r>
                  <a:rPr lang="en-US" dirty="0" smtClean="0"/>
                  <a:t>Please follow </a:t>
                </a:r>
                <a:r>
                  <a:rPr lang="en-US" dirty="0" smtClean="0">
                    <a:hlinkClick r:id="rId3"/>
                  </a:rPr>
                  <a:t>this link </a:t>
                </a:r>
                <a:r>
                  <a:rPr lang="en-US" dirty="0" smtClean="0"/>
                  <a:t>to open and run the python notebook for this lecture.  </a:t>
                </a:r>
              </a:p>
              <a:p>
                <a:pPr lvl="1"/>
                <a:r>
                  <a:rPr lang="en-US" dirty="0" smtClean="0"/>
                  <a:t>In this notebook I implemented the backpropagation and gradient descent algorithm for a binary classification neural network with one hidden layer. </a:t>
                </a:r>
              </a:p>
              <a:p>
                <a:pPr lvl="1"/>
                <a:r>
                  <a:rPr lang="en-US" dirty="0" smtClean="0"/>
                  <a:t> Then I used this neural network model to classify images of cats vs dogs given a training dataset of over 2000 example images of cats and dogs.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519084" y="2638044"/>
                <a:ext cx="8441780" cy="3394046"/>
              </a:xfrm>
              <a:blipFill>
                <a:blip r:embed="rId4"/>
                <a:stretch>
                  <a:fillRect l="-433" t="-1077" b="-1257"/>
                </a:stretch>
              </a:blipFill>
            </p:spPr>
            <p:txBody>
              <a:bodyPr/>
              <a:lstStyle/>
              <a:p>
                <a:r>
                  <a:rPr lang="en-US">
                    <a:noFill/>
                  </a:rPr>
                  <a:t> </a:t>
                </a:r>
              </a:p>
            </p:txBody>
          </p:sp>
        </mc:Fallback>
      </mc:AlternateContent>
    </p:spTree>
    <p:extLst>
      <p:ext uri="{BB962C8B-B14F-4D97-AF65-F5344CB8AC3E}">
        <p14:creationId xmlns:p14="http://schemas.microsoft.com/office/powerpoint/2010/main" val="42062478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End of lecture </a:t>
            </a:r>
            <a:endParaRPr lang="en-US" dirty="0"/>
          </a:p>
        </p:txBody>
      </p:sp>
    </p:spTree>
    <p:extLst>
      <p:ext uri="{BB962C8B-B14F-4D97-AF65-F5344CB8AC3E}">
        <p14:creationId xmlns:p14="http://schemas.microsoft.com/office/powerpoint/2010/main" val="4075905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Forward pass</a:t>
            </a:r>
            <a:endParaRPr lang="en-US" dirty="0"/>
          </a:p>
        </p:txBody>
      </p:sp>
    </p:spTree>
    <p:extLst>
      <p:ext uri="{BB962C8B-B14F-4D97-AF65-F5344CB8AC3E}">
        <p14:creationId xmlns:p14="http://schemas.microsoft.com/office/powerpoint/2010/main" val="157691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719" y="514315"/>
            <a:ext cx="9040641" cy="741279"/>
          </a:xfrm>
        </p:spPr>
        <p:txBody>
          <a:bodyPr>
            <a:normAutofit fontScale="90000"/>
          </a:bodyPr>
          <a:lstStyle/>
          <a:p>
            <a:r>
              <a:rPr lang="en-US" dirty="0" smtClean="0"/>
              <a:t>Forward pass: Computing the output of the network</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68488" y="1577545"/>
                <a:ext cx="11313995" cy="5059293"/>
              </a:xfrm>
            </p:spPr>
            <p:txBody>
              <a:bodyPr>
                <a:normAutofit fontScale="92500" lnSpcReduction="10000"/>
              </a:bodyPr>
              <a:lstStyle/>
              <a:p>
                <a:r>
                  <a:rPr lang="en-US" dirty="0" smtClean="0"/>
                  <a:t>When we use a feedforward neural network to accept an input </a:t>
                </a:r>
                <a14:m>
                  <m:oMath xmlns:m="http://schemas.openxmlformats.org/officeDocument/2006/math">
                    <m:r>
                      <a:rPr lang="en-US" b="1" i="1" smtClean="0">
                        <a:latin typeface="Cambria Math" panose="02040503050406030204" pitchFamily="18" charset="0"/>
                      </a:rPr>
                      <m:t>𝒙</m:t>
                    </m:r>
                  </m:oMath>
                </a14:m>
                <a:r>
                  <a:rPr lang="en-US" dirty="0" smtClean="0"/>
                  <a:t> and produce an output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𝒚</m:t>
                        </m:r>
                      </m:e>
                    </m:acc>
                    <m:r>
                      <a:rPr lang="en-US" b="0" i="0" smtClean="0">
                        <a:latin typeface="Cambria Math" panose="02040503050406030204" pitchFamily="18" charset="0"/>
                      </a:rPr>
                      <m:t>, </m:t>
                    </m:r>
                  </m:oMath>
                </a14:m>
                <a:r>
                  <a:rPr lang="en-US" b="1" dirty="0" smtClean="0"/>
                  <a:t> </a:t>
                </a:r>
                <a:r>
                  <a:rPr lang="en-US" dirty="0"/>
                  <a:t> </a:t>
                </a:r>
                <a:r>
                  <a:rPr lang="en-US" dirty="0" smtClean="0"/>
                  <a:t>the information flows through the network</a:t>
                </a:r>
              </a:p>
              <a:p>
                <a:pPr lvl="1"/>
                <a:r>
                  <a:rPr lang="en-US" dirty="0" smtClean="0"/>
                  <a:t>Input </a:t>
                </a:r>
                <a14:m>
                  <m:oMath xmlns:m="http://schemas.openxmlformats.org/officeDocument/2006/math">
                    <m:r>
                      <a:rPr lang="en-US" b="1" i="1">
                        <a:latin typeface="Cambria Math" panose="02040503050406030204" pitchFamily="18" charset="0"/>
                      </a:rPr>
                      <m:t>𝒙</m:t>
                    </m:r>
                  </m:oMath>
                </a14:m>
                <a:r>
                  <a:rPr lang="en-US" b="1" dirty="0" smtClean="0"/>
                  <a:t> </a:t>
                </a:r>
                <a:r>
                  <a:rPr lang="en-US" dirty="0" smtClean="0"/>
                  <a:t>provides the initial information that then propagates to the hidden neurons at each hidden layers </a:t>
                </a:r>
                <a:r>
                  <a:rPr lang="en-US" dirty="0" smtClean="0"/>
                  <a:t>until the final layer</a:t>
                </a:r>
                <a:r>
                  <a:rPr lang="en-US" dirty="0" smtClean="0"/>
                  <a:t> </a:t>
                </a:r>
                <a:r>
                  <a:rPr lang="en-US" dirty="0" smtClean="0"/>
                  <a:t>produces the output </a:t>
                </a:r>
                <a14:m>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𝒚</m:t>
                        </m:r>
                      </m:e>
                    </m:acc>
                    <m:r>
                      <a:rPr lang="en-US" b="0" i="0" smtClean="0">
                        <a:latin typeface="Cambria Math" panose="02040503050406030204" pitchFamily="18" charset="0"/>
                      </a:rPr>
                      <m:t>.</m:t>
                    </m:r>
                  </m:oMath>
                </a14:m>
                <a:endParaRPr lang="en-US" b="1" dirty="0" smtClean="0"/>
              </a:p>
              <a:p>
                <a:pPr lvl="1"/>
                <a:r>
                  <a:rPr lang="en-US" dirty="0" smtClean="0"/>
                  <a:t>This flow of information is called </a:t>
                </a:r>
                <a:r>
                  <a:rPr lang="en-US" b="1" dirty="0" smtClean="0"/>
                  <a:t>forward propagation </a:t>
                </a:r>
                <a:r>
                  <a:rPr lang="en-US" dirty="0" smtClean="0"/>
                  <a:t> or </a:t>
                </a:r>
                <a:r>
                  <a:rPr lang="en-US" b="1" dirty="0" smtClean="0"/>
                  <a:t>forward pass</a:t>
                </a:r>
                <a:r>
                  <a:rPr lang="en-US" dirty="0" smtClean="0"/>
                  <a:t>.</a:t>
                </a:r>
              </a:p>
              <a:p>
                <a:r>
                  <a:rPr lang="en-US" dirty="0" smtClean="0"/>
                  <a:t>In forward pass, we basically take the input </a:t>
                </a:r>
                <a14:m>
                  <m:oMath xmlns:m="http://schemas.openxmlformats.org/officeDocument/2006/math">
                    <m:r>
                      <a:rPr lang="en-US" b="1" i="1">
                        <a:latin typeface="Cambria Math" panose="02040503050406030204" pitchFamily="18" charset="0"/>
                      </a:rPr>
                      <m:t>𝒙</m:t>
                    </m:r>
                  </m:oMath>
                </a14:m>
                <a:r>
                  <a:rPr lang="en-US" dirty="0" smtClean="0"/>
                  <a:t> and compute the output of all neurons layer by layer until we get to the final/output layer</a:t>
                </a:r>
              </a:p>
              <a:p>
                <a:r>
                  <a:rPr lang="en-US" dirty="0" smtClean="0"/>
                  <a:t>Recall from </a:t>
                </a:r>
                <a:r>
                  <a:rPr lang="en-US" dirty="0" smtClean="0"/>
                  <a:t>module 2 lectures</a:t>
                </a:r>
                <a:r>
                  <a:rPr lang="en-US" dirty="0" smtClean="0"/>
                  <a:t> </a:t>
                </a:r>
                <a:r>
                  <a:rPr lang="en-US" dirty="0" smtClean="0"/>
                  <a:t>that each neuron performs two operation ( a linear </a:t>
                </a:r>
                <a:r>
                  <a:rPr lang="en-US" dirty="0" smtClean="0"/>
                  <a:t>combination (sometimes referred to as </a:t>
                </a:r>
                <a:r>
                  <a:rPr lang="en-US" b="1" dirty="0" smtClean="0"/>
                  <a:t>affine transformation </a:t>
                </a:r>
                <a:r>
                  <a:rPr lang="en-US" dirty="0" smtClean="0"/>
                  <a:t>within deep learning community)</a:t>
                </a:r>
                <a:r>
                  <a:rPr lang="en-US" dirty="0" smtClean="0"/>
                  <a:t> </a:t>
                </a:r>
                <a:r>
                  <a:rPr lang="en-US" dirty="0" smtClean="0"/>
                  <a:t>and an activation function</a:t>
                </a:r>
                <a:r>
                  <a:rPr lang="en-US" dirty="0" smtClean="0"/>
                  <a:t>). The computation that takes place in neuron </a:t>
                </a:r>
                <a14:m>
                  <m:oMath xmlns:m="http://schemas.openxmlformats.org/officeDocument/2006/math">
                    <m:r>
                      <a:rPr lang="en-US" b="0" i="1" smtClean="0">
                        <a:latin typeface="Cambria Math" panose="02040503050406030204" pitchFamily="18" charset="0"/>
                      </a:rPr>
                      <m:t>𝑖</m:t>
                    </m:r>
                  </m:oMath>
                </a14:m>
                <a:r>
                  <a:rPr lang="en-US" dirty="0" smtClean="0"/>
                  <a:t> in layer </a:t>
                </a:r>
                <a14:m>
                  <m:oMath xmlns:m="http://schemas.openxmlformats.org/officeDocument/2006/math">
                    <m:r>
                      <a:rPr lang="en-US" b="0" i="1" smtClean="0">
                        <a:latin typeface="Cambria Math" panose="02040503050406030204" pitchFamily="18" charset="0"/>
                      </a:rPr>
                      <m:t>𝑙</m:t>
                    </m:r>
                  </m:oMath>
                </a14:m>
                <a:r>
                  <a:rPr lang="en-US" dirty="0" smtClean="0"/>
                  <a:t> can be summarized as follows:</a:t>
                </a:r>
                <a:endParaRPr lang="en-US" dirty="0" smtClean="0"/>
              </a:p>
              <a:p>
                <a:pPr marL="0" indent="0">
                  <a:buNone/>
                </a:pPr>
                <a:r>
                  <a:rPr lang="en-US" dirty="0"/>
                  <a:t>	</a:t>
                </a:r>
                <a:r>
                  <a:rPr lang="en-US" dirty="0" smtClean="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b="1" i="1">
                                    <a:latin typeface="Cambria Math" panose="02040503050406030204" pitchFamily="18" charset="0"/>
                                  </a:rPr>
                                  <m:t>𝒘</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e>
                        </m:d>
                      </m:e>
                      <m:sup>
                        <m:r>
                          <a:rPr lang="en-US" i="1">
                            <a:latin typeface="Cambria Math" panose="02040503050406030204" pitchFamily="18" charset="0"/>
                          </a:rPr>
                          <m:t>𝑇</m:t>
                        </m:r>
                      </m:sup>
                    </m:sSup>
                    <m:sSup>
                      <m:sSupPr>
                        <m:ctrlPr>
                          <a:rPr lang="en-US" b="1" i="1">
                            <a:latin typeface="Cambria Math" panose="02040503050406030204" pitchFamily="18" charset="0"/>
                          </a:rPr>
                        </m:ctrlPr>
                      </m:sSupPr>
                      <m:e>
                        <m:r>
                          <a:rPr lang="en-US" b="1" i="1">
                            <a:latin typeface="Cambria Math" panose="02040503050406030204" pitchFamily="18" charset="0"/>
                          </a:rPr>
                          <m:t>𝒂</m:t>
                        </m:r>
                      </m:e>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r>
                              <a:rPr lang="en-US" b="1" i="1">
                                <a:latin typeface="Cambria Math" panose="02040503050406030204" pitchFamily="18" charset="0"/>
                              </a:rPr>
                              <m:t>−</m:t>
                            </m:r>
                            <m:r>
                              <a:rPr lang="en-US" b="1" i="1">
                                <a:latin typeface="Cambria Math" panose="02040503050406030204" pitchFamily="18" charset="0"/>
                              </a:rPr>
                              <m:t>𝟏</m:t>
                            </m:r>
                          </m:e>
                        </m:d>
                      </m:sup>
                    </m:s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𝑏</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oMath>
                </a14:m>
                <a:endParaRPr lang="en-US" dirty="0"/>
              </a:p>
              <a:p>
                <a:pPr marL="0" indent="0">
                  <a:buNone/>
                </a:pPr>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r>
                      <a:rPr lang="en-US" i="1">
                        <a:latin typeface="Cambria Math" panose="02040503050406030204" pitchFamily="18" charset="0"/>
                      </a:rPr>
                      <m:t>)</m:t>
                    </m:r>
                  </m:oMath>
                </a14:m>
                <a:endParaRPr lang="en-US" dirty="0" smtClean="0"/>
              </a:p>
              <a:p>
                <a:pPr marL="0" indent="0">
                  <a:buNone/>
                </a:pPr>
                <a:r>
                  <a:rPr lang="en-US" dirty="0" smtClean="0"/>
                  <a:t>Where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oMath>
                </a14:m>
                <a:r>
                  <a:rPr lang="en-US" dirty="0" smtClean="0"/>
                  <a:t> is the output of neuron </a:t>
                </a:r>
                <a14:m>
                  <m:oMath xmlns:m="http://schemas.openxmlformats.org/officeDocument/2006/math">
                    <m:r>
                      <a:rPr lang="en-US" b="0" i="1" smtClean="0">
                        <a:latin typeface="Cambria Math" panose="02040503050406030204" pitchFamily="18" charset="0"/>
                      </a:rPr>
                      <m:t>𝑖</m:t>
                    </m:r>
                  </m:oMath>
                </a14:m>
                <a:r>
                  <a:rPr lang="en-US" dirty="0" smtClean="0"/>
                  <a:t> in layer </a:t>
                </a:r>
                <a14:m>
                  <m:oMath xmlns:m="http://schemas.openxmlformats.org/officeDocument/2006/math">
                    <m:r>
                      <a:rPr lang="en-US" b="0" i="1" smtClean="0">
                        <a:latin typeface="Cambria Math" panose="02040503050406030204" pitchFamily="18" charset="0"/>
                      </a:rPr>
                      <m:t>𝑙</m:t>
                    </m:r>
                    <m:r>
                      <a:rPr lang="en-US" b="0" i="0" smtClean="0">
                        <a:latin typeface="Cambria Math" panose="02040503050406030204" pitchFamily="18" charset="0"/>
                      </a:rPr>
                      <m:t>,</m:t>
                    </m:r>
                  </m:oMath>
                </a14:m>
                <a:r>
                  <a:rPr lang="en-US" dirty="0" smtClean="0"/>
                  <a:t> and </a:t>
                </a:r>
                <a14:m>
                  <m:oMath xmlns:m="http://schemas.openxmlformats.org/officeDocument/2006/math">
                    <m:sSubSup>
                      <m:sSubSupPr>
                        <m:ctrlPr>
                          <a:rPr lang="en-US" b="1" i="1" smtClean="0">
                            <a:latin typeface="Cambria Math" panose="02040503050406030204" pitchFamily="18" charset="0"/>
                          </a:rPr>
                        </m:ctrlPr>
                      </m:sSubSupPr>
                      <m:e>
                        <m:r>
                          <a:rPr lang="en-US" b="1" i="1">
                            <a:latin typeface="Cambria Math" panose="02040503050406030204" pitchFamily="18" charset="0"/>
                          </a:rPr>
                          <m:t>𝒘</m:t>
                        </m:r>
                      </m:e>
                      <m:sub>
                        <m:r>
                          <a:rPr lang="en-US" b="1" i="1" smtClean="0">
                            <a:latin typeface="Cambria Math" panose="02040503050406030204" pitchFamily="18" charset="0"/>
                          </a:rPr>
                          <m:t>𝒊</m:t>
                        </m:r>
                      </m:sub>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𝒍</m:t>
                            </m:r>
                          </m:e>
                        </m:d>
                      </m:sup>
                    </m:sSubSup>
                  </m:oMath>
                </a14:m>
                <a:r>
                  <a:rPr lang="en-US" dirty="0" smtClean="0"/>
                  <a:t> and </a:t>
                </a:r>
                <a14:m>
                  <m:oMath xmlns:m="http://schemas.openxmlformats.org/officeDocument/2006/math">
                    <m:sSubSup>
                      <m:sSubSupPr>
                        <m:ctrlPr>
                          <a:rPr lang="en-US" b="0" i="1" smtClean="0">
                            <a:latin typeface="Cambria Math" panose="02040503050406030204" pitchFamily="18" charset="0"/>
                          </a:rPr>
                        </m:ctrlPr>
                      </m:sSubSupPr>
                      <m:e>
                        <m:r>
                          <a:rPr lang="en-US" i="1">
                            <a:latin typeface="Cambria Math" panose="02040503050406030204" pitchFamily="18" charset="0"/>
                          </a:rPr>
                          <m:t>𝑏</m:t>
                        </m:r>
                      </m:e>
                      <m:sub>
                        <m:r>
                          <a:rPr lang="en-US" b="0" i="1" smtClean="0">
                            <a:latin typeface="Cambria Math" panose="02040503050406030204" pitchFamily="18" charset="0"/>
                          </a:rPr>
                          <m:t>𝑖</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oMath>
                </a14:m>
                <a:r>
                  <a:rPr lang="en-US" dirty="0" smtClean="0"/>
                  <a:t> are the weight vector and bias of neuron </a:t>
                </a:r>
                <a14:m>
                  <m:oMath xmlns:m="http://schemas.openxmlformats.org/officeDocument/2006/math">
                    <m:r>
                      <a:rPr lang="en-US" b="0" i="1" smtClean="0">
                        <a:latin typeface="Cambria Math" panose="02040503050406030204" pitchFamily="18" charset="0"/>
                      </a:rPr>
                      <m:t>𝑖</m:t>
                    </m:r>
                  </m:oMath>
                </a14:m>
                <a:r>
                  <a:rPr lang="en-US" dirty="0" smtClean="0"/>
                  <a:t> in layer </a:t>
                </a:r>
                <a14:m>
                  <m:oMath xmlns:m="http://schemas.openxmlformats.org/officeDocument/2006/math">
                    <m:r>
                      <a:rPr lang="en-US" b="0" i="1" smtClean="0">
                        <a:latin typeface="Cambria Math" panose="02040503050406030204" pitchFamily="18" charset="0"/>
                      </a:rPr>
                      <m:t>𝑙</m:t>
                    </m:r>
                  </m:oMath>
                </a14:m>
                <a:r>
                  <a:rPr lang="en-US" dirty="0" smtClean="0"/>
                  <a:t>, respectively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𝑔</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oMath>
                </a14:m>
                <a:r>
                  <a:rPr lang="en-US" dirty="0" smtClean="0"/>
                  <a:t> is the activation function of layer </a:t>
                </a:r>
                <a14:m>
                  <m:oMath xmlns:m="http://schemas.openxmlformats.org/officeDocument/2006/math">
                    <m:r>
                      <a:rPr lang="en-US" b="0" i="1" smtClean="0">
                        <a:latin typeface="Cambria Math" panose="02040503050406030204" pitchFamily="18" charset="0"/>
                      </a:rPr>
                      <m:t>𝑙</m:t>
                    </m:r>
                  </m:oMath>
                </a14:m>
                <a:endParaRPr lang="en-US" b="0" dirty="0" smtClean="0"/>
              </a:p>
              <a:p>
                <a:pPr marL="0" indent="0">
                  <a:buNone/>
                </a:pPr>
                <a:endParaRPr lang="en-US" dirty="0" smtClean="0"/>
              </a:p>
              <a:p>
                <a:pPr>
                  <a:spcBef>
                    <a:spcPts val="0"/>
                  </a:spcBef>
                </a:pPr>
                <a:r>
                  <a:rPr lang="en-US" dirty="0"/>
                  <a:t>We have already seen an </a:t>
                </a:r>
                <a:r>
                  <a:rPr lang="en-US" dirty="0" smtClean="0"/>
                  <a:t>example of </a:t>
                </a:r>
                <a:r>
                  <a:rPr lang="en-US" dirty="0"/>
                  <a:t>forward pass for a feedforward </a:t>
                </a:r>
                <a:r>
                  <a:rPr lang="en-US" dirty="0" smtClean="0"/>
                  <a:t> neural </a:t>
                </a:r>
                <a:r>
                  <a:rPr lang="en-US" dirty="0"/>
                  <a:t>network in lecture 2.2, slide 14 </a:t>
                </a:r>
              </a:p>
              <a:p>
                <a:pPr marL="0" indent="0">
                  <a:buNone/>
                </a:pPr>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68488" y="1577545"/>
                <a:ext cx="11313995" cy="5059293"/>
              </a:xfrm>
              <a:blipFill>
                <a:blip r:embed="rId2"/>
                <a:stretch>
                  <a:fillRect l="-323" t="-964" r="-54" b="-1566"/>
                </a:stretch>
              </a:blipFill>
            </p:spPr>
            <p:txBody>
              <a:bodyPr/>
              <a:lstStyle/>
              <a:p>
                <a:r>
                  <a:rPr lang="en-US">
                    <a:noFill/>
                  </a:rPr>
                  <a:t> </a:t>
                </a:r>
              </a:p>
            </p:txBody>
          </p:sp>
        </mc:Fallback>
      </mc:AlternateContent>
      <p:grpSp>
        <p:nvGrpSpPr>
          <p:cNvPr id="4" name="Group 3"/>
          <p:cNvGrpSpPr/>
          <p:nvPr/>
        </p:nvGrpSpPr>
        <p:grpSpPr>
          <a:xfrm>
            <a:off x="7891398" y="4341588"/>
            <a:ext cx="3402417" cy="681347"/>
            <a:chOff x="2512596" y="2928135"/>
            <a:chExt cx="3410620" cy="474214"/>
          </a:xfrm>
        </p:grpSpPr>
        <mc:AlternateContent xmlns:mc="http://schemas.openxmlformats.org/markup-compatibility/2006">
          <mc:Choice xmlns:a14="http://schemas.microsoft.com/office/drawing/2010/main" Requires="a14">
            <p:sp>
              <p:nvSpPr>
                <p:cNvPr id="5" name="Oval 4"/>
                <p:cNvSpPr/>
                <p:nvPr/>
              </p:nvSpPr>
              <p:spPr>
                <a:xfrm>
                  <a:off x="3451170" y="2928135"/>
                  <a:ext cx="1927898" cy="4742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&lt;</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𝒘</m:t>
                            </m:r>
                          </m:e>
                          <m:sub>
                            <m:r>
                              <a:rPr lang="en-US" sz="1600" b="1" i="1" smtClean="0">
                                <a:latin typeface="Cambria Math" panose="02040503050406030204" pitchFamily="18" charset="0"/>
                              </a:rPr>
                              <m:t>𝒊</m:t>
                            </m:r>
                          </m:sub>
                          <m:sup>
                            <m:d>
                              <m:dPr>
                                <m:begChr m:val="["/>
                                <m:endChr m:val="]"/>
                                <m:ctrlPr>
                                  <a:rPr lang="en-US" sz="1600" b="1" i="1" smtClean="0">
                                    <a:latin typeface="Cambria Math" panose="02040503050406030204" pitchFamily="18" charset="0"/>
                                  </a:rPr>
                                </m:ctrlPr>
                              </m:dPr>
                              <m:e>
                                <m:r>
                                  <a:rPr lang="en-US" sz="1600" b="1" i="1" smtClean="0">
                                    <a:latin typeface="Cambria Math" panose="02040503050406030204" pitchFamily="18" charset="0"/>
                                  </a:rPr>
                                  <m:t>𝒍</m:t>
                                </m:r>
                              </m:e>
                            </m:d>
                          </m:sup>
                        </m:sSubSup>
                        <m:r>
                          <a:rPr lang="en-US" sz="1600" b="1" i="1" smtClean="0">
                            <a:latin typeface="Cambria Math" panose="02040503050406030204" pitchFamily="18" charset="0"/>
                          </a:rPr>
                          <m:t>,</m:t>
                        </m:r>
                        <m:sSubSup>
                          <m:sSubSupPr>
                            <m:ctrlPr>
                              <a:rPr lang="en-US" sz="1600" b="1" i="1" smtClean="0">
                                <a:latin typeface="Cambria Math" panose="02040503050406030204" pitchFamily="18" charset="0"/>
                              </a:rPr>
                            </m:ctrlPr>
                          </m:sSubSupPr>
                          <m:e>
                            <m:r>
                              <a:rPr lang="en-US" sz="1600" b="1" i="1" smtClean="0">
                                <a:latin typeface="Cambria Math" panose="02040503050406030204" pitchFamily="18" charset="0"/>
                              </a:rPr>
                              <m:t>𝒃</m:t>
                            </m:r>
                          </m:e>
                          <m:sub>
                            <m:r>
                              <a:rPr lang="en-US" sz="1600" b="1" i="1" smtClean="0">
                                <a:latin typeface="Cambria Math" panose="02040503050406030204" pitchFamily="18" charset="0"/>
                              </a:rPr>
                              <m:t>𝒊</m:t>
                            </m:r>
                          </m:sub>
                          <m:sup>
                            <m:d>
                              <m:dPr>
                                <m:begChr m:val="["/>
                                <m:endChr m:val="]"/>
                                <m:ctrlPr>
                                  <a:rPr lang="en-US" sz="1600" b="1" i="1" smtClean="0">
                                    <a:latin typeface="Cambria Math" panose="02040503050406030204" pitchFamily="18" charset="0"/>
                                  </a:rPr>
                                </m:ctrlPr>
                              </m:dPr>
                              <m:e>
                                <m:r>
                                  <a:rPr lang="en-US" sz="1600" b="1" i="1" smtClean="0">
                                    <a:latin typeface="Cambria Math" panose="02040503050406030204" pitchFamily="18" charset="0"/>
                                  </a:rPr>
                                  <m:t>𝒍</m:t>
                                </m:r>
                              </m:e>
                            </m:d>
                          </m:sup>
                        </m:sSubSup>
                        <m:r>
                          <a:rPr lang="en-US" sz="1600" b="1" i="1" smtClean="0">
                            <a:latin typeface="Cambria Math" panose="02040503050406030204" pitchFamily="18" charset="0"/>
                          </a:rPr>
                          <m:t>&gt;</m:t>
                        </m:r>
                      </m:oMath>
                    </m:oMathPara>
                  </a14:m>
                  <a:endParaRPr lang="en-US" sz="1600" dirty="0"/>
                </a:p>
              </p:txBody>
            </p:sp>
          </mc:Choice>
          <mc:Fallback>
            <p:sp>
              <p:nvSpPr>
                <p:cNvPr id="5" name="Oval 4"/>
                <p:cNvSpPr>
                  <a:spLocks noRot="1" noChangeAspect="1" noMove="1" noResize="1" noEditPoints="1" noAdjustHandles="1" noChangeArrowheads="1" noChangeShapeType="1" noTextEdit="1"/>
                </p:cNvSpPr>
                <p:nvPr/>
              </p:nvSpPr>
              <p:spPr>
                <a:xfrm>
                  <a:off x="3451170" y="2928135"/>
                  <a:ext cx="1927898" cy="474214"/>
                </a:xfrm>
                <a:prstGeom prst="ellipse">
                  <a:avLst/>
                </a:prstGeom>
                <a:blipFill>
                  <a:blip r:embed="rId3"/>
                  <a:stretch>
                    <a:fillRect/>
                  </a:stretch>
                </a:blipFill>
              </p:spPr>
              <p:txBody>
                <a:bodyPr/>
                <a:lstStyle/>
                <a:p>
                  <a:r>
                    <a:rPr lang="en-US">
                      <a:noFill/>
                    </a:rPr>
                    <a:t> </a:t>
                  </a:r>
                </a:p>
              </p:txBody>
            </p:sp>
          </mc:Fallback>
        </mc:AlternateContent>
        <p:cxnSp>
          <p:nvCxnSpPr>
            <p:cNvPr id="6" name="Straight Arrow Connector 5"/>
            <p:cNvCxnSpPr/>
            <p:nvPr/>
          </p:nvCxnSpPr>
          <p:spPr>
            <a:xfrm>
              <a:off x="2512596" y="3165242"/>
              <a:ext cx="973094" cy="1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2670148" y="2988275"/>
                  <a:ext cx="621151" cy="205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𝒂</m:t>
                            </m:r>
                          </m:e>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𝒍</m:t>
                                </m:r>
                                <m:r>
                                  <a:rPr lang="en-US" b="1" i="1" smtClean="0">
                                    <a:latin typeface="Cambria Math" panose="02040503050406030204" pitchFamily="18" charset="0"/>
                                  </a:rPr>
                                  <m:t>−</m:t>
                                </m:r>
                                <m:r>
                                  <a:rPr lang="en-US" b="1" i="1" smtClean="0">
                                    <a:latin typeface="Cambria Math" panose="02040503050406030204" pitchFamily="18" charset="0"/>
                                  </a:rPr>
                                  <m:t>𝟏</m:t>
                                </m:r>
                              </m:e>
                            </m:d>
                          </m:sup>
                        </m:sSup>
                      </m:oMath>
                    </m:oMathPara>
                  </a14:m>
                  <a:endParaRPr lang="en-US" b="1" dirty="0"/>
                </a:p>
              </p:txBody>
            </p:sp>
          </mc:Choice>
          <mc:Fallback>
            <p:sp>
              <p:nvSpPr>
                <p:cNvPr id="7" name="TextBox 6"/>
                <p:cNvSpPr txBox="1">
                  <a:spLocks noRot="1" noChangeAspect="1" noMove="1" noResize="1" noEditPoints="1" noAdjustHandles="1" noChangeArrowheads="1" noChangeShapeType="1" noTextEdit="1"/>
                </p:cNvSpPr>
                <p:nvPr/>
              </p:nvSpPr>
              <p:spPr>
                <a:xfrm>
                  <a:off x="2670148" y="2988275"/>
                  <a:ext cx="621151" cy="205999"/>
                </a:xfrm>
                <a:prstGeom prst="rect">
                  <a:avLst/>
                </a:prstGeom>
                <a:blipFill>
                  <a:blip r:embed="rId4"/>
                  <a:stretch>
                    <a:fillRect l="-3922" t="-2041"/>
                  </a:stretch>
                </a:blipFill>
              </p:spPr>
              <p:txBody>
                <a:bodyPr/>
                <a:lstStyle/>
                <a:p>
                  <a:r>
                    <a:rPr lang="en-US">
                      <a:noFill/>
                    </a:rPr>
                    <a:t> </a:t>
                  </a:r>
                </a:p>
              </p:txBody>
            </p:sp>
          </mc:Fallback>
        </mc:AlternateContent>
        <p:cxnSp>
          <p:nvCxnSpPr>
            <p:cNvPr id="8" name="Straight Arrow Connector 7"/>
            <p:cNvCxnSpPr>
              <a:stCxn id="5" idx="6"/>
            </p:cNvCxnSpPr>
            <p:nvPr/>
          </p:nvCxnSpPr>
          <p:spPr>
            <a:xfrm>
              <a:off x="5379068" y="3165242"/>
              <a:ext cx="5441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p:cNvSpPr txBox="1"/>
                <p:nvPr/>
              </p:nvSpPr>
              <p:spPr>
                <a:xfrm>
                  <a:off x="5379069" y="2952568"/>
                  <a:ext cx="391562" cy="243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i="1" smtClean="0">
                                <a:latin typeface="Cambria Math" panose="02040503050406030204" pitchFamily="18" charset="0"/>
                              </a:rPr>
                              <m:t>𝑎</m:t>
                            </m:r>
                          </m:e>
                          <m:sub>
                            <m:r>
                              <a:rPr lang="en-US" b="0" i="1" smtClean="0">
                                <a:latin typeface="Cambria Math" panose="02040503050406030204" pitchFamily="18" charset="0"/>
                              </a:rPr>
                              <m:t>𝑖</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oMath>
                    </m:oMathPara>
                  </a14:m>
                  <a:endParaRPr lang="en-US" dirty="0"/>
                </a:p>
              </p:txBody>
            </p:sp>
          </mc:Choice>
          <mc:Fallback>
            <p:sp>
              <p:nvSpPr>
                <p:cNvPr id="9" name="TextBox 8"/>
                <p:cNvSpPr txBox="1">
                  <a:spLocks noRot="1" noChangeAspect="1" noMove="1" noResize="1" noEditPoints="1" noAdjustHandles="1" noChangeArrowheads="1" noChangeShapeType="1" noTextEdit="1"/>
                </p:cNvSpPr>
                <p:nvPr/>
              </p:nvSpPr>
              <p:spPr>
                <a:xfrm>
                  <a:off x="5379069" y="2952568"/>
                  <a:ext cx="391562" cy="243665"/>
                </a:xfrm>
                <a:prstGeom prst="rect">
                  <a:avLst/>
                </a:prstGeom>
                <a:blipFill>
                  <a:blip r:embed="rId5"/>
                  <a:stretch>
                    <a:fillRect l="-6250" b="-17544"/>
                  </a:stretch>
                </a:blipFill>
              </p:spPr>
              <p:txBody>
                <a:bodyPr/>
                <a:lstStyle/>
                <a:p>
                  <a:r>
                    <a:rPr lang="en-US">
                      <a:noFill/>
                    </a:rPr>
                    <a:t> </a:t>
                  </a:r>
                </a:p>
              </p:txBody>
            </p:sp>
          </mc:Fallback>
        </mc:AlternateContent>
      </p:grpSp>
    </p:spTree>
    <p:extLst>
      <p:ext uri="{BB962C8B-B14F-4D97-AF65-F5344CB8AC3E}">
        <p14:creationId xmlns:p14="http://schemas.microsoft.com/office/powerpoint/2010/main" val="1695917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3958514" y="1962150"/>
            <a:ext cx="8039100" cy="4895850"/>
          </a:xfrm>
          <a:prstGeom prst="rect">
            <a:avLst/>
          </a:prstGeom>
        </p:spPr>
      </p:pic>
      <p:sp>
        <p:nvSpPr>
          <p:cNvPr id="5" name="Rounded Rectangle 4"/>
          <p:cNvSpPr/>
          <p:nvPr/>
        </p:nvSpPr>
        <p:spPr>
          <a:xfrm>
            <a:off x="363805" y="1896781"/>
            <a:ext cx="2736650" cy="777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971828" y="241361"/>
            <a:ext cx="7729728" cy="673039"/>
          </a:xfrm>
        </p:spPr>
        <p:txBody>
          <a:bodyPr>
            <a:normAutofit fontScale="90000"/>
          </a:bodyPr>
          <a:lstStyle/>
          <a:p>
            <a:r>
              <a:rPr lang="en-US" dirty="0" smtClean="0"/>
              <a:t>Forward pass Cont.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71823" y="1077181"/>
                <a:ext cx="5879980" cy="1880611"/>
              </a:xfrm>
            </p:spPr>
            <p:txBody>
              <a:bodyPr>
                <a:normAutofit/>
              </a:bodyPr>
              <a:lstStyle/>
              <a:p>
                <a:pPr marL="0" indent="0">
                  <a:buNone/>
                </a:pPr>
                <a:r>
                  <a:rPr lang="en-US" dirty="0" smtClean="0"/>
                  <a:t>Let’s drop subscript </a:t>
                </a:r>
                <a14:m>
                  <m:oMath xmlns:m="http://schemas.openxmlformats.org/officeDocument/2006/math">
                    <m:r>
                      <a:rPr lang="en-US" i="1">
                        <a:latin typeface="Cambria Math" panose="02040503050406030204" pitchFamily="18" charset="0"/>
                      </a:rPr>
                      <m:t>𝑖</m:t>
                    </m:r>
                  </m:oMath>
                </a14:m>
                <a:r>
                  <a:rPr lang="en-US" dirty="0"/>
                  <a:t> for the </a:t>
                </a:r>
                <a14:m>
                  <m:oMath xmlns:m="http://schemas.openxmlformats.org/officeDocument/2006/math">
                    <m:r>
                      <a:rPr lang="en-US" i="1">
                        <a:latin typeface="Cambria Math" panose="02040503050406030204" pitchFamily="18" charset="0"/>
                      </a:rPr>
                      <m:t>𝑖𝑡h</m:t>
                    </m:r>
                    <m:r>
                      <a:rPr lang="en-US" i="1">
                        <a:latin typeface="Cambria Math" panose="02040503050406030204" pitchFamily="18" charset="0"/>
                      </a:rPr>
                      <m:t> </m:t>
                    </m:r>
                  </m:oMath>
                </a14:m>
                <a:r>
                  <a:rPr lang="en-US" dirty="0"/>
                  <a:t> neuron in a layer </a:t>
                </a:r>
                <a14:m>
                  <m:oMath xmlns:m="http://schemas.openxmlformats.org/officeDocument/2006/math">
                    <m:r>
                      <a:rPr lang="en-US" i="1">
                        <a:latin typeface="Cambria Math" panose="02040503050406030204" pitchFamily="18" charset="0"/>
                      </a:rPr>
                      <m:t>𝑙</m:t>
                    </m:r>
                  </m:oMath>
                </a14:m>
                <a:r>
                  <a:rPr lang="en-US" dirty="0"/>
                  <a:t> and use the </a:t>
                </a:r>
                <a:r>
                  <a:rPr lang="en-US" dirty="0" err="1"/>
                  <a:t>vectorized</a:t>
                </a:r>
                <a:r>
                  <a:rPr lang="en-US" dirty="0"/>
                  <a:t> notation instead</a:t>
                </a:r>
                <a:r>
                  <a:rPr lang="en-US" dirty="0" smtClean="0"/>
                  <a:t>:</a:t>
                </a:r>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sSup>
                        <m:sSupPr>
                          <m:ctrlPr>
                            <a:rPr lang="en-US" b="1" i="1">
                              <a:latin typeface="Cambria Math" panose="02040503050406030204" pitchFamily="18" charset="0"/>
                            </a:rPr>
                          </m:ctrlPr>
                        </m:sSupPr>
                        <m:e>
                          <m:r>
                            <a:rPr lang="en-US" b="1" i="1" smtClean="0">
                              <a:latin typeface="Cambria Math" panose="02040503050406030204" pitchFamily="18" charset="0"/>
                            </a:rPr>
                            <m:t>𝒁</m:t>
                          </m:r>
                        </m:e>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e>
                          </m:d>
                        </m:sup>
                      </m:sSup>
                      <m:r>
                        <a:rPr lang="en-US"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𝑾</m:t>
                          </m:r>
                        </m:e>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e>
                          </m:d>
                        </m:sup>
                      </m:sSup>
                      <m:sSup>
                        <m:sSupPr>
                          <m:ctrlPr>
                            <a:rPr lang="en-US" b="1" i="1">
                              <a:latin typeface="Cambria Math" panose="02040503050406030204" pitchFamily="18" charset="0"/>
                            </a:rPr>
                          </m:ctrlPr>
                        </m:sSupPr>
                        <m:e>
                          <m:r>
                            <a:rPr lang="en-US" b="1" i="1" smtClean="0">
                              <a:latin typeface="Cambria Math" panose="02040503050406030204" pitchFamily="18" charset="0"/>
                            </a:rPr>
                            <m:t>𝑨</m:t>
                          </m:r>
                        </m:e>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r>
                                <a:rPr lang="en-US" b="1" i="1">
                                  <a:latin typeface="Cambria Math" panose="02040503050406030204" pitchFamily="18" charset="0"/>
                                </a:rPr>
                                <m:t>−</m:t>
                              </m:r>
                              <m:r>
                                <a:rPr lang="en-US" b="1" i="1">
                                  <a:latin typeface="Cambria Math" panose="02040503050406030204" pitchFamily="18" charset="0"/>
                                </a:rPr>
                                <m:t>𝟏</m:t>
                              </m:r>
                            </m:e>
                          </m:d>
                        </m:sup>
                      </m:sSup>
                      <m:r>
                        <a:rPr lang="en-US" i="1">
                          <a:latin typeface="Cambria Math" panose="02040503050406030204" pitchFamily="18" charset="0"/>
                        </a:rPr>
                        <m:t>+</m:t>
                      </m:r>
                      <m:sSup>
                        <m:sSupPr>
                          <m:ctrlPr>
                            <a:rPr lang="en-US" b="1" i="1">
                              <a:latin typeface="Cambria Math" panose="02040503050406030204" pitchFamily="18" charset="0"/>
                            </a:rPr>
                          </m:ctrlPr>
                        </m:sSupPr>
                        <m:e>
                          <m:r>
                            <a:rPr lang="en-US" b="1" i="1">
                              <a:latin typeface="Cambria Math" panose="02040503050406030204" pitchFamily="18" charset="0"/>
                            </a:rPr>
                            <m:t>𝒃</m:t>
                          </m:r>
                        </m:e>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e>
                          </m:d>
                        </m:sup>
                      </m:sSup>
                    </m:oMath>
                  </m:oMathPara>
                </a14:m>
                <a:endParaRPr lang="en-US" b="1"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US" i="1" dirty="0">
                              <a:latin typeface="Cambria Math" panose="02040503050406030204" pitchFamily="18" charset="0"/>
                            </a:rPr>
                          </m:ctrlPr>
                        </m:sSupPr>
                        <m:e>
                          <m:r>
                            <a:rPr lang="en-US" b="1" i="0" dirty="0" smtClean="0">
                              <a:latin typeface="Cambria Math" panose="02040503050406030204" pitchFamily="18" charset="0"/>
                            </a:rPr>
                            <m:t>𝐀</m:t>
                          </m:r>
                        </m:e>
                        <m:sup>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𝑙</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r>
                        <a:rPr lang="en-US" i="1">
                          <a:latin typeface="Cambria Math" panose="02040503050406030204" pitchFamily="18" charset="0"/>
                        </a:rPr>
                        <m:t>(</m:t>
                      </m:r>
                      <m:sSup>
                        <m:sSupPr>
                          <m:ctrlPr>
                            <a:rPr lang="en-US" b="1" i="1">
                              <a:latin typeface="Cambria Math" panose="02040503050406030204" pitchFamily="18" charset="0"/>
                            </a:rPr>
                          </m:ctrlPr>
                        </m:sSupPr>
                        <m:e>
                          <m:r>
                            <a:rPr lang="en-US" b="1" i="1" smtClean="0">
                              <a:latin typeface="Cambria Math" panose="02040503050406030204" pitchFamily="18" charset="0"/>
                            </a:rPr>
                            <m:t>𝒁</m:t>
                          </m:r>
                        </m:e>
                        <m:sup>
                          <m:d>
                            <m:dPr>
                              <m:begChr m:val="["/>
                              <m:endChr m:val="]"/>
                              <m:ctrlPr>
                                <a:rPr lang="en-US" b="1" i="1">
                                  <a:latin typeface="Cambria Math" panose="02040503050406030204" pitchFamily="18" charset="0"/>
                                </a:rPr>
                              </m:ctrlPr>
                            </m:dPr>
                            <m:e>
                              <m:r>
                                <a:rPr lang="en-US" b="1" i="1">
                                  <a:latin typeface="Cambria Math" panose="02040503050406030204" pitchFamily="18" charset="0"/>
                                </a:rPr>
                                <m:t>𝒍</m:t>
                              </m:r>
                            </m:e>
                          </m:d>
                        </m:sup>
                      </m:sSup>
                      <m:r>
                        <a:rPr lang="en-US" i="1">
                          <a:latin typeface="Cambria Math" panose="02040503050406030204" pitchFamily="18"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71823" y="1077181"/>
                <a:ext cx="5879980" cy="1880611"/>
              </a:xfrm>
              <a:blipFill>
                <a:blip r:embed="rId3"/>
                <a:stretch>
                  <a:fillRect l="-933" t="-1948" r="-1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061987" y="2727537"/>
                <a:ext cx="1544910" cy="460511"/>
              </a:xfrm>
              <a:prstGeom prst="rect">
                <a:avLst/>
              </a:prstGeom>
            </p:spPr>
            <p:style>
              <a:lnRef idx="2">
                <a:schemeClr val="accent2"/>
              </a:lnRef>
              <a:fillRef idx="1">
                <a:schemeClr val="lt1"/>
              </a:fillRef>
              <a:effectRef idx="0">
                <a:schemeClr val="accent2"/>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400" b="1" i="1" smtClean="0">
                              <a:latin typeface="Cambria Math" panose="02040503050406030204" pitchFamily="18" charset="0"/>
                            </a:rPr>
                          </m:ctrlPr>
                        </m:sSupPr>
                        <m:e>
                          <m:r>
                            <a:rPr lang="en-US" sz="1400" b="1" i="1" smtClean="0">
                              <a:latin typeface="Cambria Math" panose="02040503050406030204" pitchFamily="18" charset="0"/>
                            </a:rPr>
                            <m:t>𝒁</m:t>
                          </m:r>
                        </m:e>
                        <m:sup>
                          <m:d>
                            <m:dPr>
                              <m:begChr m:val="["/>
                              <m:endChr m:val="]"/>
                              <m:ctrlPr>
                                <a:rPr lang="en-US" sz="1400" b="1" i="1" smtClean="0">
                                  <a:latin typeface="Cambria Math" panose="02040503050406030204" pitchFamily="18" charset="0"/>
                                </a:rPr>
                              </m:ctrlPr>
                            </m:dPr>
                            <m:e>
                              <m:r>
                                <a:rPr lang="en-US" sz="1400" b="1" i="1" smtClean="0">
                                  <a:latin typeface="Cambria Math" panose="02040503050406030204" pitchFamily="18" charset="0"/>
                                </a:rPr>
                                <m:t>𝟏</m:t>
                              </m:r>
                            </m:e>
                          </m:d>
                        </m:sup>
                      </m:sSup>
                      <m:r>
                        <a:rPr lang="en-US" sz="1400" b="0" i="1" smtClean="0">
                          <a:latin typeface="Cambria Math" panose="02040503050406030204" pitchFamily="18" charset="0"/>
                        </a:rPr>
                        <m:t>=</m:t>
                      </m:r>
                      <m:sSup>
                        <m:sSupPr>
                          <m:ctrlPr>
                            <a:rPr lang="en-US" sz="1400" b="1" i="1" smtClean="0">
                              <a:latin typeface="Cambria Math" panose="02040503050406030204" pitchFamily="18" charset="0"/>
                            </a:rPr>
                          </m:ctrlPr>
                        </m:sSupPr>
                        <m:e>
                          <m:r>
                            <a:rPr lang="en-US" sz="1400" b="1" i="1" smtClean="0">
                              <a:latin typeface="Cambria Math" panose="02040503050406030204" pitchFamily="18" charset="0"/>
                            </a:rPr>
                            <m:t>𝑾</m:t>
                          </m:r>
                        </m:e>
                        <m:sup>
                          <m:d>
                            <m:dPr>
                              <m:begChr m:val="["/>
                              <m:endChr m:val="]"/>
                              <m:ctrlPr>
                                <a:rPr lang="en-US" sz="1400" b="1" i="1" smtClean="0">
                                  <a:latin typeface="Cambria Math" panose="02040503050406030204" pitchFamily="18" charset="0"/>
                                </a:rPr>
                              </m:ctrlPr>
                            </m:dPr>
                            <m:e>
                              <m:r>
                                <a:rPr lang="en-US" sz="1400" b="1" i="1" smtClean="0">
                                  <a:latin typeface="Cambria Math" panose="02040503050406030204" pitchFamily="18" charset="0"/>
                                </a:rPr>
                                <m:t>𝟏</m:t>
                              </m:r>
                            </m:e>
                          </m:d>
                        </m:sup>
                      </m:sSup>
                      <m:r>
                        <a:rPr lang="en-US" sz="1400" b="1" i="1" smtClean="0">
                          <a:latin typeface="Cambria Math" panose="02040503050406030204" pitchFamily="18" charset="0"/>
                        </a:rPr>
                        <m:t>𝑿</m:t>
                      </m:r>
                      <m:r>
                        <a:rPr lang="en-US" sz="1400" b="1" i="1" smtClean="0">
                          <a:latin typeface="Cambria Math" panose="02040503050406030204" pitchFamily="18" charset="0"/>
                        </a:rPr>
                        <m:t>+</m:t>
                      </m:r>
                      <m:sSup>
                        <m:sSupPr>
                          <m:ctrlPr>
                            <a:rPr lang="en-US" sz="1400" b="1" i="1" smtClean="0">
                              <a:latin typeface="Cambria Math" panose="02040503050406030204" pitchFamily="18" charset="0"/>
                            </a:rPr>
                          </m:ctrlPr>
                        </m:sSupPr>
                        <m:e>
                          <m:r>
                            <a:rPr lang="en-US" sz="1400" b="1" i="1" smtClean="0">
                              <a:latin typeface="Cambria Math" panose="02040503050406030204" pitchFamily="18" charset="0"/>
                            </a:rPr>
                            <m:t>𝒃</m:t>
                          </m:r>
                        </m:e>
                        <m:sup>
                          <m:d>
                            <m:dPr>
                              <m:begChr m:val="["/>
                              <m:endChr m:val="]"/>
                              <m:ctrlPr>
                                <a:rPr lang="en-US" sz="1400" b="1" i="1" smtClean="0">
                                  <a:latin typeface="Cambria Math" panose="02040503050406030204" pitchFamily="18" charset="0"/>
                                </a:rPr>
                              </m:ctrlPr>
                            </m:dPr>
                            <m:e>
                              <m:r>
                                <a:rPr lang="en-US" sz="1400" b="1" i="1" smtClean="0">
                                  <a:latin typeface="Cambria Math" panose="02040503050406030204" pitchFamily="18" charset="0"/>
                                </a:rPr>
                                <m:t>𝟏</m:t>
                              </m:r>
                            </m:e>
                          </m:d>
                        </m:sup>
                      </m:sSup>
                    </m:oMath>
                  </m:oMathPara>
                </a14:m>
                <a:endParaRPr lang="en-US" sz="1400" b="1"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1400" b="1" i="1" smtClean="0">
                              <a:latin typeface="Cambria Math" panose="02040503050406030204" pitchFamily="18" charset="0"/>
                            </a:rPr>
                          </m:ctrlPr>
                        </m:sSupPr>
                        <m:e>
                          <m:r>
                            <a:rPr lang="en-US" sz="1400" b="1" i="1" smtClean="0">
                              <a:latin typeface="Cambria Math" panose="02040503050406030204" pitchFamily="18" charset="0"/>
                            </a:rPr>
                            <m:t>𝑨</m:t>
                          </m:r>
                        </m:e>
                        <m:sup>
                          <m:d>
                            <m:dPr>
                              <m:begChr m:val="["/>
                              <m:endChr m:val="]"/>
                              <m:ctrlPr>
                                <a:rPr lang="en-US" sz="1400" b="1" i="1" smtClean="0">
                                  <a:latin typeface="Cambria Math" panose="02040503050406030204" pitchFamily="18" charset="0"/>
                                </a:rPr>
                              </m:ctrlPr>
                            </m:dPr>
                            <m:e>
                              <m:r>
                                <a:rPr lang="en-US" sz="1400" b="1" i="1" smtClean="0">
                                  <a:latin typeface="Cambria Math" panose="02040503050406030204" pitchFamily="18" charset="0"/>
                                </a:rPr>
                                <m:t>𝒍</m:t>
                              </m:r>
                            </m:e>
                          </m:d>
                        </m:sup>
                      </m:sSup>
                      <m:r>
                        <a:rPr lang="en-US" sz="1400" b="1" i="1" smtClean="0">
                          <a:latin typeface="Cambria Math" panose="02040503050406030204" pitchFamily="18" charset="0"/>
                        </a:rPr>
                        <m:t>=</m:t>
                      </m:r>
                      <m:sSup>
                        <m:sSupPr>
                          <m:ctrlPr>
                            <a:rPr lang="en-US" sz="1400" b="1" i="1" smtClean="0">
                              <a:latin typeface="Cambria Math" panose="02040503050406030204" pitchFamily="18" charset="0"/>
                            </a:rPr>
                          </m:ctrlPr>
                        </m:sSupPr>
                        <m:e>
                          <m:r>
                            <a:rPr lang="en-US" sz="1400" b="1" i="1" smtClean="0">
                              <a:latin typeface="Cambria Math" panose="02040503050406030204" pitchFamily="18" charset="0"/>
                            </a:rPr>
                            <m:t>𝒈</m:t>
                          </m:r>
                        </m:e>
                        <m:sup>
                          <m:d>
                            <m:dPr>
                              <m:begChr m:val="["/>
                              <m:endChr m:val="]"/>
                              <m:ctrlPr>
                                <a:rPr lang="en-US" sz="1400" b="1" i="1" smtClean="0">
                                  <a:latin typeface="Cambria Math" panose="02040503050406030204" pitchFamily="18" charset="0"/>
                                </a:rPr>
                              </m:ctrlPr>
                            </m:dPr>
                            <m:e>
                              <m:r>
                                <a:rPr lang="en-US" sz="1400" b="1" i="1" smtClean="0">
                                  <a:latin typeface="Cambria Math" panose="02040503050406030204" pitchFamily="18" charset="0"/>
                                </a:rPr>
                                <m:t>𝒍</m:t>
                              </m:r>
                            </m:e>
                          </m:d>
                        </m:sup>
                      </m:sSup>
                      <m:r>
                        <a:rPr lang="en-US" sz="1400" b="1" i="1" smtClean="0">
                          <a:latin typeface="Cambria Math" panose="02040503050406030204" pitchFamily="18" charset="0"/>
                        </a:rPr>
                        <m:t>(</m:t>
                      </m:r>
                      <m:sSup>
                        <m:sSupPr>
                          <m:ctrlPr>
                            <a:rPr lang="en-US" sz="1400" b="1" i="1" smtClean="0">
                              <a:latin typeface="Cambria Math" panose="02040503050406030204" pitchFamily="18" charset="0"/>
                            </a:rPr>
                          </m:ctrlPr>
                        </m:sSupPr>
                        <m:e>
                          <m:r>
                            <a:rPr lang="en-US" sz="1400" b="1" i="1" smtClean="0">
                              <a:latin typeface="Cambria Math" panose="02040503050406030204" pitchFamily="18" charset="0"/>
                            </a:rPr>
                            <m:t>𝒁</m:t>
                          </m:r>
                        </m:e>
                        <m:sup>
                          <m:d>
                            <m:dPr>
                              <m:begChr m:val="["/>
                              <m:endChr m:val="]"/>
                              <m:ctrlPr>
                                <a:rPr lang="en-US" sz="1400" b="1" i="1" smtClean="0">
                                  <a:latin typeface="Cambria Math" panose="02040503050406030204" pitchFamily="18" charset="0"/>
                                </a:rPr>
                              </m:ctrlPr>
                            </m:dPr>
                            <m:e>
                              <m:r>
                                <a:rPr lang="en-US" sz="1400" b="1" i="1" smtClean="0">
                                  <a:latin typeface="Cambria Math" panose="02040503050406030204" pitchFamily="18" charset="0"/>
                                </a:rPr>
                                <m:t>𝒍</m:t>
                              </m:r>
                            </m:e>
                          </m:d>
                        </m:sup>
                      </m:sSup>
                      <m:r>
                        <a:rPr lang="en-US" sz="1400" b="1" i="1" smtClean="0">
                          <a:latin typeface="Cambria Math" panose="02040503050406030204" pitchFamily="18" charset="0"/>
                        </a:rPr>
                        <m:t>)</m:t>
                      </m:r>
                    </m:oMath>
                  </m:oMathPara>
                </a14:m>
                <a:endParaRPr lang="en-US" sz="1400" b="1" dirty="0" smtClean="0"/>
              </a:p>
            </p:txBody>
          </p:sp>
        </mc:Choice>
        <mc:Fallback xmlns="">
          <p:sp>
            <p:nvSpPr>
              <p:cNvPr id="6" name="TextBox 5"/>
              <p:cNvSpPr txBox="1">
                <a:spLocks noRot="1" noChangeAspect="1" noMove="1" noResize="1" noEditPoints="1" noAdjustHandles="1" noChangeArrowheads="1" noChangeShapeType="1" noTextEdit="1"/>
              </p:cNvSpPr>
              <p:nvPr/>
            </p:nvSpPr>
            <p:spPr>
              <a:xfrm>
                <a:off x="5061987" y="2727537"/>
                <a:ext cx="1544910" cy="460511"/>
              </a:xfrm>
              <a:prstGeom prst="rect">
                <a:avLst/>
              </a:prstGeom>
              <a:blipFill>
                <a:blip r:embed="rId4"/>
                <a:stretch>
                  <a:fillRect l="-1953" b="-141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724684" y="2447576"/>
                <a:ext cx="1716303" cy="460511"/>
              </a:xfrm>
              <a:prstGeom prst="rect">
                <a:avLst/>
              </a:prstGeom>
            </p:spPr>
            <p:style>
              <a:lnRef idx="2">
                <a:schemeClr val="accent2"/>
              </a:lnRef>
              <a:fillRef idx="1">
                <a:schemeClr val="lt1"/>
              </a:fillRef>
              <a:effectRef idx="0">
                <a:schemeClr val="accent2"/>
              </a:effectRef>
              <a:fontRef idx="minor">
                <a:schemeClr val="dk1"/>
              </a:fontRef>
            </p:style>
            <p:txBody>
              <a:bodyPr wrap="none" lIns="0" tIns="0" rIns="0" bIns="0" rtlCol="0">
                <a:spAutoFit/>
              </a:bodyPr>
              <a:lstStyle>
                <a:defPPr>
                  <a:defRPr lang="en-US"/>
                </a:defPPr>
                <a:lvl1pPr>
                  <a:defRPr sz="1400" b="1" i="1">
                    <a:solidFill>
                      <a:schemeClr val="dk1"/>
                    </a:solidFill>
                    <a:latin typeface="Cambria Math" panose="020405030504060302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𝒁</m:t>
                          </m:r>
                        </m:e>
                        <m:sup>
                          <m:d>
                            <m:dPr>
                              <m:begChr m:val="["/>
                              <m:endChr m:val="]"/>
                              <m:ctrlPr>
                                <a:rPr lang="en-US" i="1">
                                  <a:latin typeface="Cambria Math" panose="02040503050406030204" pitchFamily="18" charset="0"/>
                                </a:rPr>
                              </m:ctrlPr>
                            </m:dPr>
                            <m:e>
                              <m:r>
                                <a:rPr lang="en-US">
                                  <a:latin typeface="Cambria Math" panose="02040503050406030204" pitchFamily="18" charset="0"/>
                                </a:rPr>
                                <m:t>𝟐</m:t>
                              </m:r>
                            </m:e>
                          </m:d>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𝑾</m:t>
                          </m:r>
                        </m:e>
                        <m:sup>
                          <m:d>
                            <m:dPr>
                              <m:begChr m:val="["/>
                              <m:endChr m:val="]"/>
                              <m:ctrlPr>
                                <a:rPr lang="en-US" i="1">
                                  <a:latin typeface="Cambria Math" panose="02040503050406030204" pitchFamily="18" charset="0"/>
                                </a:rPr>
                              </m:ctrlPr>
                            </m:dPr>
                            <m:e>
                              <m:r>
                                <a:rPr lang="en-US">
                                  <a:latin typeface="Cambria Math" panose="02040503050406030204" pitchFamily="18" charset="0"/>
                                </a:rPr>
                                <m:t>𝟐</m:t>
                              </m:r>
                            </m:e>
                          </m:d>
                        </m:sup>
                      </m:sSup>
                      <m:sSup>
                        <m:sSupPr>
                          <m:ctrlPr>
                            <a:rPr lang="en-US" i="1">
                              <a:latin typeface="Cambria Math" panose="02040503050406030204" pitchFamily="18" charset="0"/>
                            </a:rPr>
                          </m:ctrlPr>
                        </m:sSupPr>
                        <m:e>
                          <m:r>
                            <a:rPr lang="en-US" b="1" i="1" smtClean="0">
                              <a:latin typeface="Cambria Math" panose="02040503050406030204" pitchFamily="18" charset="0"/>
                            </a:rPr>
                            <m:t>𝑨</m:t>
                          </m:r>
                        </m:e>
                        <m:sup>
                          <m:d>
                            <m:dPr>
                              <m:begChr m:val="["/>
                              <m:endChr m:val="]"/>
                              <m:ctrlPr>
                                <a:rPr lang="en-US" i="1">
                                  <a:latin typeface="Cambria Math" panose="02040503050406030204" pitchFamily="18" charset="0"/>
                                </a:rPr>
                              </m:ctrlPr>
                            </m:dPr>
                            <m:e>
                              <m:r>
                                <a:rPr lang="en-US">
                                  <a:latin typeface="Cambria Math" panose="02040503050406030204" pitchFamily="18" charset="0"/>
                                </a:rPr>
                                <m:t>𝟏</m:t>
                              </m:r>
                            </m:e>
                          </m:d>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𝒃</m:t>
                          </m:r>
                        </m:e>
                        <m:sup>
                          <m:d>
                            <m:dPr>
                              <m:begChr m:val="["/>
                              <m:endChr m:val="]"/>
                              <m:ctrlPr>
                                <a:rPr lang="en-US" i="1">
                                  <a:latin typeface="Cambria Math" panose="02040503050406030204" pitchFamily="18" charset="0"/>
                                </a:rPr>
                              </m:ctrlPr>
                            </m:dPr>
                            <m:e>
                              <m:r>
                                <a:rPr lang="en-US">
                                  <a:latin typeface="Cambria Math" panose="02040503050406030204" pitchFamily="18" charset="0"/>
                                </a:rPr>
                                <m:t>𝟐</m:t>
                              </m:r>
                            </m:e>
                          </m:d>
                        </m:sup>
                      </m:sSup>
                    </m:oMath>
                  </m:oMathPara>
                </a14:m>
                <a:endParaRPr lang="en-US" dirty="0"/>
              </a:p>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b="1" i="1" smtClean="0">
                              <a:latin typeface="Cambria Math" panose="02040503050406030204" pitchFamily="18" charset="0"/>
                            </a:rPr>
                            <m:t>𝑨</m:t>
                          </m:r>
                        </m:e>
                        <m:sup>
                          <m:d>
                            <m:dPr>
                              <m:begChr m:val="["/>
                              <m:endChr m:val="]"/>
                              <m:ctrlPr>
                                <a:rPr lang="en-US" i="1">
                                  <a:latin typeface="Cambria Math" panose="02040503050406030204" pitchFamily="18" charset="0"/>
                                </a:rPr>
                              </m:ctrlPr>
                            </m:dPr>
                            <m:e>
                              <m:r>
                                <a:rPr lang="en-US">
                                  <a:latin typeface="Cambria Math" panose="02040503050406030204" pitchFamily="18" charset="0"/>
                                </a:rPr>
                                <m:t>𝟐</m:t>
                              </m:r>
                            </m:e>
                          </m:d>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𝒈</m:t>
                          </m:r>
                        </m:e>
                        <m:sup>
                          <m:d>
                            <m:dPr>
                              <m:begChr m:val="["/>
                              <m:endChr m:val="]"/>
                              <m:ctrlPr>
                                <a:rPr lang="en-US" i="1">
                                  <a:latin typeface="Cambria Math" panose="02040503050406030204" pitchFamily="18" charset="0"/>
                                </a:rPr>
                              </m:ctrlPr>
                            </m:dPr>
                            <m:e>
                              <m:r>
                                <a:rPr lang="en-US">
                                  <a:latin typeface="Cambria Math" panose="02040503050406030204" pitchFamily="18" charset="0"/>
                                </a:rPr>
                                <m:t>𝟐</m:t>
                              </m:r>
                            </m:e>
                          </m:d>
                        </m:sup>
                      </m:sSup>
                      <m:r>
                        <a:rPr lang="en-US">
                          <a:latin typeface="Cambria Math" panose="02040503050406030204" pitchFamily="18" charset="0"/>
                        </a:rPr>
                        <m:t>(</m:t>
                      </m:r>
                      <m:sSup>
                        <m:sSupPr>
                          <m:ctrlPr>
                            <a:rPr lang="en-US" i="1" smtClean="0">
                              <a:latin typeface="Cambria Math" panose="02040503050406030204" pitchFamily="18" charset="0"/>
                            </a:rPr>
                          </m:ctrlPr>
                        </m:sSupPr>
                        <m:e>
                          <m:r>
                            <a:rPr lang="en-US" b="1" i="1" smtClean="0">
                              <a:latin typeface="Cambria Math" panose="02040503050406030204" pitchFamily="18" charset="0"/>
                            </a:rPr>
                            <m:t>𝒁</m:t>
                          </m:r>
                        </m:e>
                        <m:sup>
                          <m:d>
                            <m:dPr>
                              <m:begChr m:val="["/>
                              <m:endChr m:val="]"/>
                              <m:ctrlPr>
                                <a:rPr lang="en-US" i="1">
                                  <a:latin typeface="Cambria Math" panose="02040503050406030204" pitchFamily="18" charset="0"/>
                                </a:rPr>
                              </m:ctrlPr>
                            </m:dPr>
                            <m:e>
                              <m:r>
                                <a:rPr lang="en-US">
                                  <a:latin typeface="Cambria Math" panose="02040503050406030204" pitchFamily="18" charset="0"/>
                                </a:rPr>
                                <m:t>𝟐</m:t>
                              </m:r>
                            </m:e>
                          </m:d>
                        </m:sup>
                      </m:sSup>
                      <m:r>
                        <a:rPr lang="en-US">
                          <a:latin typeface="Cambria Math" panose="02040503050406030204" pitchFamily="18" charset="0"/>
                        </a:rPr>
                        <m:t>)</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724684" y="2447576"/>
                <a:ext cx="1716303" cy="460511"/>
              </a:xfrm>
              <a:prstGeom prst="rect">
                <a:avLst/>
              </a:prstGeom>
              <a:blipFill>
                <a:blip r:embed="rId5"/>
                <a:stretch>
                  <a:fillRect l="-1761"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807746" y="3418141"/>
                <a:ext cx="1757982" cy="464101"/>
              </a:xfrm>
              <a:prstGeom prst="rect">
                <a:avLst/>
              </a:prstGeom>
            </p:spPr>
            <p:style>
              <a:lnRef idx="2">
                <a:schemeClr val="accent2"/>
              </a:lnRef>
              <a:fillRef idx="1">
                <a:schemeClr val="lt1"/>
              </a:fillRef>
              <a:effectRef idx="0">
                <a:schemeClr val="accent2"/>
              </a:effectRef>
              <a:fontRef idx="minor">
                <a:schemeClr val="dk1"/>
              </a:fontRef>
            </p:style>
            <p:txBody>
              <a:bodyPr wrap="none" lIns="0" tIns="0" rIns="0" bIns="0" rtlCol="0">
                <a:spAutoFit/>
              </a:bodyPr>
              <a:lstStyle>
                <a:defPPr>
                  <a:defRPr lang="en-US"/>
                </a:defPPr>
                <a:lvl1pPr>
                  <a:defRPr sz="1400" b="1" i="1">
                    <a:solidFill>
                      <a:schemeClr val="dk1"/>
                    </a:solidFill>
                    <a:latin typeface="Cambria Math" panose="020405030504060302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𝒁</m:t>
                          </m:r>
                        </m:e>
                        <m:sup>
                          <m:d>
                            <m:dPr>
                              <m:begChr m:val="["/>
                              <m:endChr m:val="]"/>
                              <m:ctrlPr>
                                <a:rPr lang="en-US" i="1">
                                  <a:latin typeface="Cambria Math" panose="02040503050406030204" pitchFamily="18" charset="0"/>
                                </a:rPr>
                              </m:ctrlPr>
                            </m:dPr>
                            <m:e>
                              <m:r>
                                <a:rPr lang="en-US">
                                  <a:latin typeface="Cambria Math" panose="02040503050406030204" pitchFamily="18" charset="0"/>
                                </a:rPr>
                                <m:t>𝟒</m:t>
                              </m:r>
                            </m:e>
                          </m:d>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𝑾</m:t>
                          </m:r>
                        </m:e>
                        <m:sup>
                          <m:d>
                            <m:dPr>
                              <m:begChr m:val="["/>
                              <m:endChr m:val="]"/>
                              <m:ctrlPr>
                                <a:rPr lang="en-US" i="1">
                                  <a:latin typeface="Cambria Math" panose="02040503050406030204" pitchFamily="18" charset="0"/>
                                </a:rPr>
                              </m:ctrlPr>
                            </m:dPr>
                            <m:e>
                              <m:r>
                                <a:rPr lang="en-US" b="1" i="1" smtClean="0">
                                  <a:latin typeface="Cambria Math" panose="02040503050406030204" pitchFamily="18" charset="0"/>
                                </a:rPr>
                                <m:t>𝟒</m:t>
                              </m:r>
                            </m:e>
                          </m:d>
                        </m:sup>
                      </m:sSup>
                      <m:sSup>
                        <m:sSupPr>
                          <m:ctrlPr>
                            <a:rPr lang="en-US" i="1">
                              <a:latin typeface="Cambria Math" panose="02040503050406030204" pitchFamily="18" charset="0"/>
                            </a:rPr>
                          </m:ctrlPr>
                        </m:sSupPr>
                        <m:e>
                          <m:r>
                            <a:rPr lang="en-US" b="1" i="1" smtClean="0">
                              <a:latin typeface="Cambria Math" panose="02040503050406030204" pitchFamily="18" charset="0"/>
                            </a:rPr>
                            <m:t>𝑨</m:t>
                          </m:r>
                        </m:e>
                        <m:sup>
                          <m:d>
                            <m:dPr>
                              <m:begChr m:val="["/>
                              <m:endChr m:val="]"/>
                              <m:ctrlPr>
                                <a:rPr lang="en-US" i="1">
                                  <a:latin typeface="Cambria Math" panose="02040503050406030204" pitchFamily="18" charset="0"/>
                                </a:rPr>
                              </m:ctrlPr>
                            </m:dPr>
                            <m:e>
                              <m:r>
                                <a:rPr lang="en-US">
                                  <a:latin typeface="Cambria Math" panose="02040503050406030204" pitchFamily="18" charset="0"/>
                                </a:rPr>
                                <m:t>𝟑</m:t>
                              </m:r>
                            </m:e>
                          </m:d>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𝒃</m:t>
                          </m:r>
                        </m:e>
                        <m:sup>
                          <m:d>
                            <m:dPr>
                              <m:begChr m:val="["/>
                              <m:endChr m:val="]"/>
                              <m:ctrlPr>
                                <a:rPr lang="en-US" i="1">
                                  <a:latin typeface="Cambria Math" panose="02040503050406030204" pitchFamily="18" charset="0"/>
                                </a:rPr>
                              </m:ctrlPr>
                            </m:dPr>
                            <m:e>
                              <m:r>
                                <a:rPr lang="en-US">
                                  <a:latin typeface="Cambria Math" panose="02040503050406030204" pitchFamily="18" charset="0"/>
                                </a:rPr>
                                <m:t>𝟒</m:t>
                              </m:r>
                            </m:e>
                          </m:d>
                        </m:sup>
                      </m:sSup>
                    </m:oMath>
                  </m:oMathPara>
                </a14:m>
                <a:endParaRPr lang="en-US" dirty="0"/>
              </a:p>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1" i="1" smtClean="0">
                              <a:latin typeface="Cambria Math" panose="02040503050406030204" pitchFamily="18" charset="0"/>
                            </a:rPr>
                            <m:t>𝒀</m:t>
                          </m:r>
                        </m:e>
                      </m:acc>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𝒈</m:t>
                          </m:r>
                        </m:e>
                        <m:sup>
                          <m:d>
                            <m:dPr>
                              <m:begChr m:val="["/>
                              <m:endChr m:val="]"/>
                              <m:ctrlPr>
                                <a:rPr lang="en-US" i="1">
                                  <a:latin typeface="Cambria Math" panose="02040503050406030204" pitchFamily="18" charset="0"/>
                                </a:rPr>
                              </m:ctrlPr>
                            </m:dPr>
                            <m:e>
                              <m:r>
                                <a:rPr lang="en-US">
                                  <a:latin typeface="Cambria Math" panose="02040503050406030204" pitchFamily="18" charset="0"/>
                                </a:rPr>
                                <m:t>𝟒</m:t>
                              </m:r>
                            </m:e>
                          </m:d>
                        </m:sup>
                      </m:sSup>
                      <m:r>
                        <a:rPr lang="en-US">
                          <a:latin typeface="Cambria Math" panose="02040503050406030204" pitchFamily="18" charset="0"/>
                        </a:rPr>
                        <m:t>(</m:t>
                      </m:r>
                      <m:sSup>
                        <m:sSupPr>
                          <m:ctrlPr>
                            <a:rPr lang="en-US" i="1">
                              <a:latin typeface="Cambria Math" panose="02040503050406030204" pitchFamily="18" charset="0"/>
                            </a:rPr>
                          </m:ctrlPr>
                        </m:sSupPr>
                        <m:e>
                          <m:r>
                            <a:rPr lang="en-US" b="1" i="1" smtClean="0">
                              <a:latin typeface="Cambria Math" panose="02040503050406030204" pitchFamily="18" charset="0"/>
                            </a:rPr>
                            <m:t>𝒁</m:t>
                          </m:r>
                        </m:e>
                        <m:sup>
                          <m:d>
                            <m:dPr>
                              <m:begChr m:val="["/>
                              <m:endChr m:val="]"/>
                              <m:ctrlPr>
                                <a:rPr lang="en-US" i="1">
                                  <a:latin typeface="Cambria Math" panose="02040503050406030204" pitchFamily="18" charset="0"/>
                                </a:rPr>
                              </m:ctrlPr>
                            </m:dPr>
                            <m:e>
                              <m:r>
                                <a:rPr lang="en-US">
                                  <a:latin typeface="Cambria Math" panose="02040503050406030204" pitchFamily="18" charset="0"/>
                                </a:rPr>
                                <m:t>𝟒</m:t>
                              </m:r>
                            </m:e>
                          </m:d>
                        </m:sup>
                      </m:sSup>
                      <m:r>
                        <a:rPr lang="en-US">
                          <a:latin typeface="Cambria Math" panose="02040503050406030204" pitchFamily="18" charset="0"/>
                        </a:rPr>
                        <m:t>)</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9807746" y="3418141"/>
                <a:ext cx="1757982" cy="464101"/>
              </a:xfrm>
              <a:prstGeom prst="rect">
                <a:avLst/>
              </a:prstGeom>
              <a:blipFill>
                <a:blip r:embed="rId6"/>
                <a:stretch>
                  <a:fillRect l="-345" b="-128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472156" y="2493691"/>
                <a:ext cx="1716303" cy="460511"/>
              </a:xfrm>
              <a:prstGeom prst="rect">
                <a:avLst/>
              </a:prstGeom>
            </p:spPr>
            <p:style>
              <a:lnRef idx="2">
                <a:schemeClr val="accent2"/>
              </a:lnRef>
              <a:fillRef idx="1">
                <a:schemeClr val="lt1"/>
              </a:fillRef>
              <a:effectRef idx="0">
                <a:schemeClr val="accent2"/>
              </a:effectRef>
              <a:fontRef idx="minor">
                <a:schemeClr val="dk1"/>
              </a:fontRef>
            </p:style>
            <p:txBody>
              <a:bodyPr wrap="none" lIns="0" tIns="0" rIns="0" bIns="0" rtlCol="0">
                <a:spAutoFit/>
              </a:bodyPr>
              <a:lstStyle>
                <a:defPPr>
                  <a:defRPr lang="en-US"/>
                </a:defPPr>
                <a:lvl1pPr>
                  <a:defRPr sz="1400" b="1" i="1">
                    <a:solidFill>
                      <a:schemeClr val="dk1"/>
                    </a:solidFill>
                    <a:latin typeface="Cambria Math" panose="020405030504060302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𝒁</m:t>
                          </m:r>
                        </m:e>
                        <m:sup>
                          <m:d>
                            <m:dPr>
                              <m:begChr m:val="["/>
                              <m:endChr m:val="]"/>
                              <m:ctrlPr>
                                <a:rPr lang="en-US" i="1">
                                  <a:latin typeface="Cambria Math" panose="02040503050406030204" pitchFamily="18" charset="0"/>
                                </a:rPr>
                              </m:ctrlPr>
                            </m:dPr>
                            <m:e>
                              <m:r>
                                <a:rPr lang="en-US">
                                  <a:latin typeface="Cambria Math" panose="02040503050406030204" pitchFamily="18" charset="0"/>
                                </a:rPr>
                                <m:t>𝟑</m:t>
                              </m:r>
                            </m:e>
                          </m:d>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𝑾</m:t>
                          </m:r>
                        </m:e>
                        <m:sup>
                          <m:d>
                            <m:dPr>
                              <m:begChr m:val="["/>
                              <m:endChr m:val="]"/>
                              <m:ctrlPr>
                                <a:rPr lang="en-US" i="1">
                                  <a:latin typeface="Cambria Math" panose="02040503050406030204" pitchFamily="18" charset="0"/>
                                </a:rPr>
                              </m:ctrlPr>
                            </m:dPr>
                            <m:e>
                              <m:r>
                                <a:rPr lang="en-US">
                                  <a:latin typeface="Cambria Math" panose="02040503050406030204" pitchFamily="18" charset="0"/>
                                </a:rPr>
                                <m:t>𝟑</m:t>
                              </m:r>
                            </m:e>
                          </m:d>
                        </m:sup>
                      </m:sSup>
                      <m:sSup>
                        <m:sSupPr>
                          <m:ctrlPr>
                            <a:rPr lang="en-US" i="1">
                              <a:latin typeface="Cambria Math" panose="02040503050406030204" pitchFamily="18" charset="0"/>
                            </a:rPr>
                          </m:ctrlPr>
                        </m:sSupPr>
                        <m:e>
                          <m:r>
                            <a:rPr lang="en-US" b="1" i="1" smtClean="0">
                              <a:latin typeface="Cambria Math" panose="02040503050406030204" pitchFamily="18" charset="0"/>
                            </a:rPr>
                            <m:t>𝑨</m:t>
                          </m:r>
                        </m:e>
                        <m:sup>
                          <m:d>
                            <m:dPr>
                              <m:begChr m:val="["/>
                              <m:endChr m:val="]"/>
                              <m:ctrlPr>
                                <a:rPr lang="en-US" i="1">
                                  <a:latin typeface="Cambria Math" panose="02040503050406030204" pitchFamily="18" charset="0"/>
                                </a:rPr>
                              </m:ctrlPr>
                            </m:dPr>
                            <m:e>
                              <m:r>
                                <a:rPr lang="en-US">
                                  <a:latin typeface="Cambria Math" panose="02040503050406030204" pitchFamily="18" charset="0"/>
                                </a:rPr>
                                <m:t>𝟐</m:t>
                              </m:r>
                            </m:e>
                          </m:d>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𝒃</m:t>
                          </m:r>
                        </m:e>
                        <m:sup>
                          <m:d>
                            <m:dPr>
                              <m:begChr m:val="["/>
                              <m:endChr m:val="]"/>
                              <m:ctrlPr>
                                <a:rPr lang="en-US" i="1">
                                  <a:latin typeface="Cambria Math" panose="02040503050406030204" pitchFamily="18" charset="0"/>
                                </a:rPr>
                              </m:ctrlPr>
                            </m:dPr>
                            <m:e>
                              <m:r>
                                <a:rPr lang="en-US">
                                  <a:latin typeface="Cambria Math" panose="02040503050406030204" pitchFamily="18" charset="0"/>
                                </a:rPr>
                                <m:t>𝟑</m:t>
                              </m:r>
                            </m:e>
                          </m:d>
                        </m:sup>
                      </m:sSup>
                    </m:oMath>
                  </m:oMathPara>
                </a14:m>
                <a:endParaRPr lang="en-US" dirty="0"/>
              </a:p>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𝑨</m:t>
                          </m:r>
                        </m:e>
                        <m:sup>
                          <m:d>
                            <m:dPr>
                              <m:begChr m:val="["/>
                              <m:endChr m:val="]"/>
                              <m:ctrlPr>
                                <a:rPr lang="en-US" i="1">
                                  <a:latin typeface="Cambria Math" panose="02040503050406030204" pitchFamily="18" charset="0"/>
                                </a:rPr>
                              </m:ctrlPr>
                            </m:dPr>
                            <m:e>
                              <m:r>
                                <a:rPr lang="en-US">
                                  <a:latin typeface="Cambria Math" panose="02040503050406030204" pitchFamily="18" charset="0"/>
                                </a:rPr>
                                <m:t>𝟑</m:t>
                              </m:r>
                            </m:e>
                          </m:d>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𝒈</m:t>
                          </m:r>
                        </m:e>
                        <m:sup>
                          <m:d>
                            <m:dPr>
                              <m:begChr m:val="["/>
                              <m:endChr m:val="]"/>
                              <m:ctrlPr>
                                <a:rPr lang="en-US" i="1">
                                  <a:latin typeface="Cambria Math" panose="02040503050406030204" pitchFamily="18" charset="0"/>
                                </a:rPr>
                              </m:ctrlPr>
                            </m:dPr>
                            <m:e>
                              <m:r>
                                <a:rPr lang="en-US">
                                  <a:latin typeface="Cambria Math" panose="02040503050406030204" pitchFamily="18" charset="0"/>
                                </a:rPr>
                                <m:t>𝟑</m:t>
                              </m:r>
                            </m:e>
                          </m:d>
                        </m:sup>
                      </m:sSup>
                      <m:r>
                        <a:rPr lang="en-US">
                          <a:latin typeface="Cambria Math" panose="02040503050406030204" pitchFamily="18" charset="0"/>
                        </a:rPr>
                        <m:t>(</m:t>
                      </m:r>
                      <m:sSup>
                        <m:sSupPr>
                          <m:ctrlPr>
                            <a:rPr lang="en-US" i="1">
                              <a:latin typeface="Cambria Math" panose="02040503050406030204" pitchFamily="18" charset="0"/>
                            </a:rPr>
                          </m:ctrlPr>
                        </m:sSupPr>
                        <m:e>
                          <m:r>
                            <a:rPr lang="en-US" b="1" i="1" smtClean="0">
                              <a:latin typeface="Cambria Math" panose="02040503050406030204" pitchFamily="18" charset="0"/>
                            </a:rPr>
                            <m:t>𝒁</m:t>
                          </m:r>
                        </m:e>
                        <m:sup>
                          <m:d>
                            <m:dPr>
                              <m:begChr m:val="["/>
                              <m:endChr m:val="]"/>
                              <m:ctrlPr>
                                <a:rPr lang="en-US" i="1">
                                  <a:latin typeface="Cambria Math" panose="02040503050406030204" pitchFamily="18" charset="0"/>
                                </a:rPr>
                              </m:ctrlPr>
                            </m:dPr>
                            <m:e>
                              <m:r>
                                <a:rPr lang="en-US">
                                  <a:latin typeface="Cambria Math" panose="02040503050406030204" pitchFamily="18" charset="0"/>
                                </a:rPr>
                                <m:t>𝟑</m:t>
                              </m:r>
                            </m:e>
                          </m:d>
                        </m:sup>
                      </m:sSup>
                      <m:r>
                        <a:rPr lang="en-US">
                          <a:latin typeface="Cambria Math" panose="02040503050406030204" pitchFamily="18" charset="0"/>
                        </a:rPr>
                        <m:t>)</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8472156" y="2493691"/>
                <a:ext cx="1716303" cy="460511"/>
              </a:xfrm>
              <a:prstGeom prst="rect">
                <a:avLst/>
              </a:prstGeom>
              <a:blipFill>
                <a:blip r:embed="rId7"/>
                <a:stretch>
                  <a:fillRect l="-1767" b="-14103"/>
                </a:stretch>
              </a:blipFill>
            </p:spPr>
            <p:txBody>
              <a:bodyPr/>
              <a:lstStyle/>
              <a:p>
                <a:r>
                  <a:rPr lang="en-US">
                    <a:noFill/>
                  </a:rPr>
                  <a:t> </a:t>
                </a:r>
              </a:p>
            </p:txBody>
          </p:sp>
        </mc:Fallback>
      </mc:AlternateContent>
      <p:sp>
        <p:nvSpPr>
          <p:cNvPr id="13" name="Up Arrow 12"/>
          <p:cNvSpPr/>
          <p:nvPr/>
        </p:nvSpPr>
        <p:spPr>
          <a:xfrm>
            <a:off x="6236429" y="3263570"/>
            <a:ext cx="45719" cy="366733"/>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4" name="Up Arrow 13"/>
          <p:cNvSpPr/>
          <p:nvPr/>
        </p:nvSpPr>
        <p:spPr>
          <a:xfrm>
            <a:off x="7421582" y="2900994"/>
            <a:ext cx="85975" cy="912583"/>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5" name="Up Arrow 14"/>
          <p:cNvSpPr/>
          <p:nvPr/>
        </p:nvSpPr>
        <p:spPr>
          <a:xfrm flipH="1">
            <a:off x="8668310" y="2957792"/>
            <a:ext cx="45719" cy="460349"/>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7" name="Up Arrow 16"/>
          <p:cNvSpPr/>
          <p:nvPr/>
        </p:nvSpPr>
        <p:spPr>
          <a:xfrm flipH="1">
            <a:off x="9807744" y="3889680"/>
            <a:ext cx="45719" cy="300184"/>
          </a:xfrm>
          <a:prstGeom prst="up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8" name="Right Arrow 17"/>
          <p:cNvSpPr/>
          <p:nvPr/>
        </p:nvSpPr>
        <p:spPr>
          <a:xfrm>
            <a:off x="4604792" y="1621032"/>
            <a:ext cx="6746543" cy="937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Forward pass</a:t>
            </a:r>
            <a:endParaRPr lang="en-US" b="1" dirty="0"/>
          </a:p>
        </p:txBody>
      </p:sp>
    </p:spTree>
    <p:extLst>
      <p:ext uri="{BB962C8B-B14F-4D97-AF65-F5344CB8AC3E}">
        <p14:creationId xmlns:p14="http://schemas.microsoft.com/office/powerpoint/2010/main" val="3750461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668" y="663431"/>
            <a:ext cx="7729728" cy="914646"/>
          </a:xfrm>
        </p:spPr>
        <p:txBody>
          <a:bodyPr>
            <a:normAutofit fontScale="90000"/>
          </a:bodyPr>
          <a:lstStyle/>
          <a:p>
            <a:r>
              <a:rPr lang="en-US" dirty="0" smtClean="0"/>
              <a:t>Computational graph of the forward pass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29535" y="1915720"/>
                <a:ext cx="9867330" cy="2756847"/>
              </a:xfrm>
            </p:spPr>
            <p:txBody>
              <a:bodyPr>
                <a:normAutofit fontScale="77500" lnSpcReduction="20000"/>
              </a:bodyPr>
              <a:lstStyle/>
              <a:p>
                <a:r>
                  <a:rPr lang="en-US" dirty="0" smtClean="0"/>
                  <a:t>So far we discussed neural network via some informal graph representation.</a:t>
                </a:r>
              </a:p>
              <a:p>
                <a:r>
                  <a:rPr lang="en-US" dirty="0" smtClean="0"/>
                  <a:t>To describe the gradient descent learning algorithm for deeper neural network it is helpful to have a more precise computational graph to help visualize the dependencies of operators and variables used in the computation of network output.</a:t>
                </a:r>
              </a:p>
              <a:p>
                <a:r>
                  <a:rPr lang="en-US" dirty="0" smtClean="0"/>
                  <a:t>Many ways of formalizing computation as graph are possible. </a:t>
                </a:r>
              </a:p>
              <a:p>
                <a:pPr lvl="1"/>
                <a:r>
                  <a:rPr lang="en-US" dirty="0" smtClean="0"/>
                  <a:t>Here we use </a:t>
                </a:r>
                <a:r>
                  <a:rPr lang="en-US" b="1" dirty="0" smtClean="0">
                    <a:solidFill>
                      <a:srgbClr val="00B050"/>
                    </a:solidFill>
                  </a:rPr>
                  <a:t>each node in the graph to represent a variable</a:t>
                </a:r>
                <a:r>
                  <a:rPr lang="en-US" dirty="0" smtClean="0"/>
                  <a:t>. A variable can be a scalar, vector, matrix, or a tensor.</a:t>
                </a:r>
              </a:p>
              <a:p>
                <a:pPr lvl="1"/>
                <a:r>
                  <a:rPr lang="en-US" dirty="0" smtClean="0"/>
                  <a:t>If a variable </a:t>
                </a:r>
                <a14:m>
                  <m:oMath xmlns:m="http://schemas.openxmlformats.org/officeDocument/2006/math">
                    <m:r>
                      <a:rPr lang="en-US" b="0" i="1" smtClean="0">
                        <a:latin typeface="Cambria Math" panose="02040503050406030204" pitchFamily="18" charset="0"/>
                      </a:rPr>
                      <m:t>𝑦</m:t>
                    </m:r>
                  </m:oMath>
                </a14:m>
                <a:r>
                  <a:rPr lang="en-US" dirty="0" smtClean="0"/>
                  <a:t> is computed by applying  an operation </a:t>
                </a:r>
                <a14:m>
                  <m:oMath xmlns:m="http://schemas.openxmlformats.org/officeDocument/2006/math">
                    <m:r>
                      <a:rPr lang="en-US" b="0" i="1" smtClean="0">
                        <a:latin typeface="Cambria Math" panose="02040503050406030204" pitchFamily="18" charset="0"/>
                      </a:rPr>
                      <m:t>𝑓</m:t>
                    </m:r>
                  </m:oMath>
                </a14:m>
                <a:r>
                  <a:rPr lang="en-US" dirty="0" smtClean="0"/>
                  <a:t> to another variable </a:t>
                </a:r>
                <a14:m>
                  <m:oMath xmlns:m="http://schemas.openxmlformats.org/officeDocument/2006/math">
                    <m:r>
                      <a:rPr lang="en-US" b="0" i="1" smtClean="0">
                        <a:latin typeface="Cambria Math" panose="02040503050406030204" pitchFamily="18" charset="0"/>
                      </a:rPr>
                      <m:t>𝑥</m:t>
                    </m:r>
                    <m:r>
                      <a:rPr lang="en-US" b="0" i="0" smtClean="0">
                        <a:latin typeface="Cambria Math" panose="02040503050406030204" pitchFamily="18" charset="0"/>
                      </a:rPr>
                      <m:t>,</m:t>
                    </m:r>
                    <m:r>
                      <a:rPr lang="en-US" b="0" i="0" smtClean="0">
                        <a:latin typeface="Cambria Math" panose="02040503050406030204" pitchFamily="18" charset="0"/>
                      </a:rPr>
                      <m:t> </m:t>
                    </m:r>
                  </m:oMath>
                </a14:m>
                <a:r>
                  <a:rPr lang="en-US" dirty="0" smtClean="0"/>
                  <a:t> that is: </a:t>
                </a:r>
                <a14:m>
                  <m:oMath xmlns:m="http://schemas.openxmlformats.org/officeDocument/2006/math">
                    <m:r>
                      <m:rPr>
                        <m:sty m:val="p"/>
                      </m:rPr>
                      <a:rPr lang="en-US" b="0" i="0" smtClean="0">
                        <a:latin typeface="Cambria Math" panose="02040503050406030204" pitchFamily="18" charset="0"/>
                      </a:rPr>
                      <m:t>y</m:t>
                    </m:r>
                    <m:r>
                      <a:rPr lang="en-US" b="0" i="0"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smtClean="0"/>
                  <a:t> </a:t>
                </a:r>
                <a:r>
                  <a:rPr lang="en-US" dirty="0" smtClean="0"/>
                  <a:t>then we draw a directed edge from </a:t>
                </a:r>
                <a14:m>
                  <m:oMath xmlns:m="http://schemas.openxmlformats.org/officeDocument/2006/math">
                    <m:r>
                      <a:rPr lang="en-US" b="0" i="1" smtClean="0">
                        <a:latin typeface="Cambria Math" panose="02040503050406030204" pitchFamily="18" charset="0"/>
                      </a:rPr>
                      <m:t>𝑥</m:t>
                    </m:r>
                  </m:oMath>
                </a14:m>
                <a:r>
                  <a:rPr lang="en-US" dirty="0" smtClean="0"/>
                  <a:t> to </a:t>
                </a:r>
                <a14:m>
                  <m:oMath xmlns:m="http://schemas.openxmlformats.org/officeDocument/2006/math">
                    <m:r>
                      <a:rPr lang="en-US" b="0" i="1" smtClean="0">
                        <a:latin typeface="Cambria Math" panose="02040503050406030204" pitchFamily="18" charset="0"/>
                      </a:rPr>
                      <m:t>𝑦</m:t>
                    </m:r>
                  </m:oMath>
                </a14:m>
                <a:r>
                  <a:rPr lang="en-US" dirty="0" smtClean="0"/>
                  <a:t> and label it with </a:t>
                </a:r>
                <a14:m>
                  <m:oMath xmlns:m="http://schemas.openxmlformats.org/officeDocument/2006/math">
                    <m:r>
                      <a:rPr lang="en-US" b="0" i="1" smtClean="0">
                        <a:latin typeface="Cambria Math" panose="02040503050406030204" pitchFamily="18" charset="0"/>
                      </a:rPr>
                      <m:t>𝑓</m:t>
                    </m:r>
                  </m:oMath>
                </a14:m>
                <a:r>
                  <a:rPr lang="en-US" dirty="0" smtClean="0"/>
                  <a:t>.   </a:t>
                </a:r>
              </a:p>
              <a:p>
                <a:pPr lvl="1"/>
                <a:endParaRPr lang="en-US" dirty="0" smtClean="0"/>
              </a:p>
              <a:p>
                <a:r>
                  <a:rPr lang="en-US" dirty="0" smtClean="0"/>
                  <a:t>For instance,   we can visualize the forward pass in the 3-layer feedforward neural network in the previous slide via the following computational graph ( For clarity, I showed the variables with circles and operations with square). </a:t>
                </a:r>
                <a:r>
                  <a:rPr lang="en-US" dirty="0"/>
                  <a:t> </a:t>
                </a:r>
                <a:r>
                  <a:rPr lang="en-US" dirty="0" smtClean="0"/>
                  <a:t>(Note: </a:t>
                </a:r>
                <a:r>
                  <a:rPr lang="en-US" dirty="0" err="1" smtClean="0"/>
                  <a:t>matmul</a:t>
                </a:r>
                <a:r>
                  <a:rPr lang="en-US" dirty="0" smtClean="0"/>
                  <a:t> means matrix multiplication)</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29535" y="1915720"/>
                <a:ext cx="9867330" cy="2756847"/>
              </a:xfrm>
              <a:blipFill>
                <a:blip r:embed="rId3"/>
                <a:stretch>
                  <a:fillRect l="-62" t="-1770" r="-185"/>
                </a:stretch>
              </a:blipFill>
            </p:spPr>
            <p:txBody>
              <a:bodyPr/>
              <a:lstStyle/>
              <a:p>
                <a:r>
                  <a:rPr lang="en-US">
                    <a:noFill/>
                  </a:rPr>
                  <a:t> </a:t>
                </a:r>
              </a:p>
            </p:txBody>
          </p:sp>
        </mc:Fallback>
      </mc:AlternateContent>
      <p:sp>
        <p:nvSpPr>
          <p:cNvPr id="180" name="TextBox 179"/>
          <p:cNvSpPr txBox="1"/>
          <p:nvPr/>
        </p:nvSpPr>
        <p:spPr>
          <a:xfrm>
            <a:off x="181944" y="4856321"/>
            <a:ext cx="1271117" cy="30777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1400" dirty="0" smtClean="0"/>
              <a:t>Network input</a:t>
            </a:r>
            <a:endParaRPr lang="en-US" sz="1400" dirty="0"/>
          </a:p>
        </p:txBody>
      </p:sp>
      <p:sp>
        <p:nvSpPr>
          <p:cNvPr id="181" name="Right Arrow 180"/>
          <p:cNvSpPr/>
          <p:nvPr/>
        </p:nvSpPr>
        <p:spPr>
          <a:xfrm>
            <a:off x="1701028" y="4871224"/>
            <a:ext cx="9148508" cy="381012"/>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6" name="TextBox 195"/>
          <p:cNvSpPr txBox="1"/>
          <p:nvPr/>
        </p:nvSpPr>
        <p:spPr>
          <a:xfrm>
            <a:off x="11019382" y="4653519"/>
            <a:ext cx="1150175"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smtClean="0"/>
              <a:t>Network output</a:t>
            </a:r>
            <a:endParaRPr lang="en-US" sz="1400" dirty="0"/>
          </a:p>
        </p:txBody>
      </p:sp>
      <p:sp>
        <p:nvSpPr>
          <p:cNvPr id="197" name="TextBox 196"/>
          <p:cNvSpPr txBox="1"/>
          <p:nvPr/>
        </p:nvSpPr>
        <p:spPr>
          <a:xfrm>
            <a:off x="5237621" y="4858521"/>
            <a:ext cx="1431289" cy="369332"/>
          </a:xfrm>
          <a:prstGeom prst="rect">
            <a:avLst/>
          </a:prstGeom>
          <a:noFill/>
        </p:spPr>
        <p:txBody>
          <a:bodyPr wrap="none" rtlCol="0">
            <a:spAutoFit/>
          </a:bodyPr>
          <a:lstStyle/>
          <a:p>
            <a:r>
              <a:rPr lang="en-US" dirty="0" smtClean="0"/>
              <a:t>Forward pass</a:t>
            </a:r>
            <a:endParaRPr lang="en-US" dirty="0"/>
          </a:p>
        </p:txBody>
      </p:sp>
      <p:pic>
        <p:nvPicPr>
          <p:cNvPr id="198" name="Picture 197"/>
          <p:cNvPicPr>
            <a:picLocks noChangeAspect="1"/>
          </p:cNvPicPr>
          <p:nvPr/>
        </p:nvPicPr>
        <p:blipFill>
          <a:blip r:embed="rId4"/>
          <a:stretch>
            <a:fillRect/>
          </a:stretch>
        </p:blipFill>
        <p:spPr>
          <a:xfrm>
            <a:off x="132715" y="5461185"/>
            <a:ext cx="11854898" cy="821627"/>
          </a:xfrm>
          <a:prstGeom prst="rect">
            <a:avLst/>
          </a:prstGeom>
        </p:spPr>
      </p:pic>
      <mc:AlternateContent xmlns:mc="http://schemas.openxmlformats.org/markup-compatibility/2006">
        <mc:Choice xmlns:a14="http://schemas.microsoft.com/office/drawing/2010/main" Requires="a14">
          <p:sp>
            <p:nvSpPr>
              <p:cNvPr id="4" name="Oval 3"/>
              <p:cNvSpPr/>
              <p:nvPr/>
            </p:nvSpPr>
            <p:spPr>
              <a:xfrm>
                <a:off x="6668910" y="3594970"/>
                <a:ext cx="288098" cy="21294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p:sp>
            <p:nvSpPr>
              <p:cNvPr id="4" name="Oval 3"/>
              <p:cNvSpPr>
                <a:spLocks noRot="1" noChangeAspect="1" noMove="1" noResize="1" noEditPoints="1" noAdjustHandles="1" noChangeArrowheads="1" noChangeShapeType="1" noTextEdit="1"/>
              </p:cNvSpPr>
              <p:nvPr/>
            </p:nvSpPr>
            <p:spPr>
              <a:xfrm>
                <a:off x="6668910" y="3594970"/>
                <a:ext cx="288098" cy="212943"/>
              </a:xfrm>
              <a:prstGeom prst="ellipse">
                <a:avLst/>
              </a:prstGeom>
              <a:blipFill>
                <a:blip r:embed="rId5"/>
                <a:stretch>
                  <a:fillRect l="-2041" b="-135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Oval 9"/>
              <p:cNvSpPr/>
              <p:nvPr/>
            </p:nvSpPr>
            <p:spPr>
              <a:xfrm>
                <a:off x="7497716" y="3594970"/>
                <a:ext cx="288098" cy="212943"/>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p:sp>
            <p:nvSpPr>
              <p:cNvPr id="10" name="Oval 9"/>
              <p:cNvSpPr>
                <a:spLocks noRot="1" noChangeAspect="1" noMove="1" noResize="1" noEditPoints="1" noAdjustHandles="1" noChangeArrowheads="1" noChangeShapeType="1" noTextEdit="1"/>
              </p:cNvSpPr>
              <p:nvPr/>
            </p:nvSpPr>
            <p:spPr>
              <a:xfrm>
                <a:off x="7497716" y="3594970"/>
                <a:ext cx="288098" cy="212943"/>
              </a:xfrm>
              <a:prstGeom prst="ellipse">
                <a:avLst/>
              </a:prstGeom>
              <a:blipFill>
                <a:blip r:embed="rId6"/>
                <a:stretch>
                  <a:fillRect l="-12245" b="-45946"/>
                </a:stretch>
              </a:blipFill>
            </p:spPr>
            <p:txBody>
              <a:bodyPr/>
              <a:lstStyle/>
              <a:p>
                <a:r>
                  <a:rPr lang="en-US">
                    <a:noFill/>
                  </a:rPr>
                  <a:t> </a:t>
                </a:r>
              </a:p>
            </p:txBody>
          </p:sp>
        </mc:Fallback>
      </mc:AlternateContent>
      <p:cxnSp>
        <p:nvCxnSpPr>
          <p:cNvPr id="6" name="Straight Arrow Connector 5"/>
          <p:cNvCxnSpPr>
            <a:stCxn id="4" idx="6"/>
            <a:endCxn id="10" idx="2"/>
          </p:cNvCxnSpPr>
          <p:nvPr/>
        </p:nvCxnSpPr>
        <p:spPr>
          <a:xfrm>
            <a:off x="6957008" y="3701442"/>
            <a:ext cx="5407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p:cNvSpPr txBox="1"/>
              <p:nvPr/>
            </p:nvSpPr>
            <p:spPr>
              <a:xfrm>
                <a:off x="7036284" y="3493076"/>
                <a:ext cx="317395" cy="276999"/>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𝑓</m:t>
                      </m:r>
                    </m:oMath>
                  </m:oMathPara>
                </a14:m>
                <a:endParaRPr lang="en-US" sz="1200" dirty="0"/>
              </a:p>
            </p:txBody>
          </p:sp>
        </mc:Choice>
        <mc:Fallback>
          <p:sp>
            <p:nvSpPr>
              <p:cNvPr id="7" name="TextBox 6"/>
              <p:cNvSpPr txBox="1">
                <a:spLocks noRot="1" noChangeAspect="1" noMove="1" noResize="1" noEditPoints="1" noAdjustHandles="1" noChangeArrowheads="1" noChangeShapeType="1" noTextEdit="1"/>
              </p:cNvSpPr>
              <p:nvPr/>
            </p:nvSpPr>
            <p:spPr>
              <a:xfrm>
                <a:off x="7036284" y="3493076"/>
                <a:ext cx="317395" cy="276999"/>
              </a:xfrm>
              <a:prstGeom prst="rect">
                <a:avLst/>
              </a:prstGeom>
              <a:blipFill>
                <a:blip r:embed="rId7"/>
                <a:stretch>
                  <a:fillRect b="-8889"/>
                </a:stretch>
              </a:blipFill>
            </p:spPr>
            <p:txBody>
              <a:bodyPr/>
              <a:lstStyle/>
              <a:p>
                <a:r>
                  <a:rPr lang="en-US">
                    <a:noFill/>
                  </a:rPr>
                  <a:t> </a:t>
                </a:r>
              </a:p>
            </p:txBody>
          </p:sp>
        </mc:Fallback>
      </mc:AlternateContent>
    </p:spTree>
    <p:extLst>
      <p:ext uri="{BB962C8B-B14F-4D97-AF65-F5344CB8AC3E}">
        <p14:creationId xmlns:p14="http://schemas.microsoft.com/office/powerpoint/2010/main" val="3167626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42154" y="4556294"/>
            <a:ext cx="324464" cy="1018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9431" y="360814"/>
            <a:ext cx="9969911" cy="745315"/>
          </a:xfrm>
        </p:spPr>
        <p:txBody>
          <a:bodyPr>
            <a:normAutofit fontScale="90000"/>
          </a:bodyPr>
          <a:lstStyle/>
          <a:p>
            <a:r>
              <a:rPr lang="en-US" dirty="0" smtClean="0"/>
              <a:t>Matrix Operations in forward pass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066015" y="1555006"/>
                <a:ext cx="10304991" cy="5155509"/>
              </a:xfrm>
            </p:spPr>
            <p:txBody>
              <a:bodyPr>
                <a:normAutofit/>
              </a:bodyPr>
              <a:lstStyle/>
              <a:p>
                <a:r>
                  <a:rPr lang="en-US" dirty="0" smtClean="0"/>
                  <a:t>Note that in the forward pass:</a:t>
                </a:r>
              </a:p>
              <a:p>
                <a:pPr lvl="1"/>
                <a:r>
                  <a:rPr lang="en-US" dirty="0" smtClean="0"/>
                  <a:t>The same computation is performed for all neurons in the same layer</a:t>
                </a:r>
              </a:p>
              <a:p>
                <a:pPr lvl="1"/>
                <a:r>
                  <a:rPr lang="en-US" dirty="0" smtClean="0"/>
                  <a:t>The same computation is performed for all training examples</a:t>
                </a:r>
              </a:p>
              <a:p>
                <a:r>
                  <a:rPr lang="en-US" dirty="0" smtClean="0"/>
                  <a:t>Hence, instead of performing operations on each individual training example or each individual </a:t>
                </a:r>
                <a:r>
                  <a:rPr lang="en-US" dirty="0" smtClean="0"/>
                  <a:t>neuron in a loop , </a:t>
                </a:r>
                <a:r>
                  <a:rPr lang="en-US" dirty="0" smtClean="0"/>
                  <a:t>we stack all training vectors horizontally in one matrix and perform the operation on the entire matrix instead of one training vector at a </a:t>
                </a:r>
                <a:r>
                  <a:rPr lang="en-US" dirty="0" smtClean="0"/>
                  <a:t>time (vectorization is always faster than looping).  </a:t>
                </a:r>
                <a:endParaRPr lang="en-US" dirty="0" smtClean="0"/>
              </a:p>
              <a:p>
                <a:pPr lvl="1"/>
                <a:r>
                  <a:rPr lang="en-US" dirty="0" smtClean="0"/>
                  <a:t> More specifically, if the training data has n examples, where each example is an m dimensional vector (i.e., m features), then the input matrix is a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oMath>
                </a14:m>
                <a:r>
                  <a:rPr lang="en-US" dirty="0" smtClean="0"/>
                  <a:t> matrix as follows (each column is a single training example)</a:t>
                </a:r>
              </a:p>
              <a:p>
                <a:pPr lvl="1"/>
                <a:endParaRPr lang="en-US" dirty="0" smtClean="0"/>
              </a:p>
              <a:p>
                <a:pPr marL="2286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𝑥</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21</m:t>
                                        </m:r>
                                      </m:sub>
                                    </m:sSub>
                                  </m:e>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Sub>
                                        </m:e>
                                      </m:mr>
                                    </m:m>
                                  </m:e>
                                </m:mr>
                              </m:m>
                              <m:r>
                                <a:rPr lang="en-US" b="0" i="1" smtClean="0">
                                  <a:latin typeface="Cambria Math" panose="02040503050406030204" pitchFamily="18" charset="0"/>
                                </a:rPr>
                                <m:t> </m:t>
                              </m:r>
                            </m:e>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𝑥</m:t>
                                        </m:r>
                                      </m:e>
                                      <m:sub>
                                        <m:r>
                                          <m:rPr>
                                            <m:brk m:alnAt="7"/>
                                          </m:rPr>
                                          <a:rPr lang="en-US" b="0" i="1" smtClean="0">
                                            <a:latin typeface="Cambria Math" panose="02040503050406030204" pitchFamily="18" charset="0"/>
                                          </a:rPr>
                                          <m:t>2</m:t>
                                        </m:r>
                                        <m:r>
                                          <a:rPr lang="en-US" b="0" i="1" smtClean="0">
                                            <a:latin typeface="Cambria Math" panose="02040503050406030204" pitchFamily="18" charset="0"/>
                                          </a:rPr>
                                          <m:t>1</m:t>
                                        </m:r>
                                      </m:sub>
                                    </m:sSub>
                                  </m:e>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𝑥</m:t>
                                              </m:r>
                                            </m:e>
                                            <m:sub>
                                              <m:r>
                                                <m:rPr>
                                                  <m:brk m:alnAt="7"/>
                                                </m:rPr>
                                                <a:rPr lang="en-US" b="0" i="1" smtClean="0">
                                                  <a:latin typeface="Cambria Math" panose="02040503050406030204" pitchFamily="18" charset="0"/>
                                                </a:rPr>
                                                <m:t>2</m:t>
                                              </m:r>
                                              <m:r>
                                                <a:rPr lang="en-US" b="0" i="1" smtClean="0">
                                                  <a:latin typeface="Cambria Math" panose="02040503050406030204" pitchFamily="18" charset="0"/>
                                                </a:rPr>
                                                <m:t>2</m:t>
                                              </m:r>
                                            </m:sub>
                                          </m:sSub>
                                        </m:e>
                                        <m:e>
                                          <m:r>
                                            <a:rPr lang="en-US" b="0" i="1" smtClean="0">
                                              <a:latin typeface="Cambria Math" panose="02040503050406030204" pitchFamily="18" charset="0"/>
                                            </a:rPr>
                                            <m:t>… </m:t>
                                          </m:r>
                                        </m:e>
                                      </m:mr>
                                    </m:m>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2</m:t>
                                        </m:r>
                                      </m:sub>
                                    </m:sSub>
                                  </m:e>
                                </m:mr>
                              </m:m>
                            </m:e>
                            <m:e>
                              <m:r>
                                <a:rPr lang="en-US" b="0" i="1" smtClean="0">
                                  <a:latin typeface="Cambria Math" panose="02040503050406030204" pitchFamily="18" charset="0"/>
                                </a:rPr>
                                <m:t>⋮</m:t>
                              </m:r>
                            </m:e>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m:rPr>
                                            <m:brk m:alnAt="7"/>
                                          </m:rPr>
                                          <a:rPr lang="en-US" b="0" i="1" smtClean="0">
                                            <a:latin typeface="Cambria Math" panose="02040503050406030204" pitchFamily="18" charset="0"/>
                                          </a:rPr>
                                          <m:t>𝑥</m:t>
                                        </m:r>
                                      </m:e>
                                      <m:sub>
                                        <m:r>
                                          <m:rPr>
                                            <m:brk m:alnAt="7"/>
                                          </m:rPr>
                                          <a:rPr lang="en-US" b="0" i="1" smtClean="0">
                                            <a:latin typeface="Cambria Math" panose="02040503050406030204" pitchFamily="18" charset="0"/>
                                          </a:rPr>
                                          <m:t>𝑚</m:t>
                                        </m:r>
                                        <m:r>
                                          <a:rPr lang="en-US" b="0" i="1" smtClean="0">
                                            <a:latin typeface="Cambria Math" panose="02040503050406030204" pitchFamily="18" charset="0"/>
                                          </a:rPr>
                                          <m:t>1</m:t>
                                        </m:r>
                                      </m:sub>
                                    </m:sSub>
                                  </m:e>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𝑥</m:t>
                                              </m:r>
                                            </m:e>
                                            <m:sub>
                                              <m:r>
                                                <m:rPr>
                                                  <m:brk m:alnAt="7"/>
                                                </m:rPr>
                                                <a:rPr lang="en-US" b="0" i="1" smtClean="0">
                                                  <a:latin typeface="Cambria Math" panose="02040503050406030204" pitchFamily="18" charset="0"/>
                                                </a:rPr>
                                                <m:t>𝑚</m:t>
                                              </m:r>
                                              <m:r>
                                                <a:rPr lang="en-US" b="0" i="1" smtClean="0">
                                                  <a:latin typeface="Cambria Math" panose="02040503050406030204" pitchFamily="18" charset="0"/>
                                                </a:rPr>
                                                <m:t>2</m:t>
                                              </m:r>
                                            </m:sub>
                                          </m:sSub>
                                        </m:e>
                                        <m:e>
                                          <m:r>
                                            <a:rPr lang="en-US" b="0" i="1" smtClean="0">
                                              <a:latin typeface="Cambria Math" panose="02040503050406030204" pitchFamily="18" charset="0"/>
                                            </a:rPr>
                                            <m:t>… </m:t>
                                          </m:r>
                                        </m:e>
                                      </m:mr>
                                    </m:m>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𝑚𝑛</m:t>
                                        </m:r>
                                      </m:sub>
                                    </m:sSub>
                                  </m:e>
                                </m:mr>
                              </m:m>
                            </m:e>
                          </m:eqArr>
                        </m:e>
                      </m:d>
                    </m:oMath>
                  </m:oMathPara>
                </a14:m>
                <a:endParaRPr lang="en-US" dirty="0" smtClean="0"/>
              </a:p>
              <a:p>
                <a:pPr marL="228600" lvl="1" indent="0">
                  <a:buNone/>
                </a:pPr>
                <a:endParaRPr lang="en-US" dirty="0" smtClean="0"/>
              </a:p>
              <a:p>
                <a:pPr marL="228600" lvl="1" indent="0">
                  <a:buNone/>
                </a:pPr>
                <a:endParaRPr lang="en-US" dirty="0" smtClean="0"/>
              </a:p>
              <a:p>
                <a:pPr marL="0" indent="0">
                  <a:buNone/>
                </a:pPr>
                <a:r>
                  <a:rPr lang="en-US" dirty="0"/>
                  <a:t>	</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66015" y="1555006"/>
                <a:ext cx="10304991" cy="5155509"/>
              </a:xfrm>
              <a:blipFill>
                <a:blip r:embed="rId3"/>
                <a:stretch>
                  <a:fillRect l="-414" t="-591" r="-592"/>
                </a:stretch>
              </a:blipFill>
            </p:spPr>
            <p:txBody>
              <a:bodyPr/>
              <a:lstStyle/>
              <a:p>
                <a:r>
                  <a:rPr lang="en-US">
                    <a:noFill/>
                  </a:rPr>
                  <a:t> </a:t>
                </a:r>
              </a:p>
            </p:txBody>
          </p:sp>
        </mc:Fallback>
      </mc:AlternateContent>
      <p:cxnSp>
        <p:nvCxnSpPr>
          <p:cNvPr id="6" name="Straight Arrow Connector 5"/>
          <p:cNvCxnSpPr/>
          <p:nvPr/>
        </p:nvCxnSpPr>
        <p:spPr>
          <a:xfrm flipH="1" flipV="1">
            <a:off x="4409766" y="4729102"/>
            <a:ext cx="1032388" cy="5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650951" y="4574254"/>
            <a:ext cx="1758815" cy="30777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400" dirty="0" smtClean="0"/>
              <a:t>First training example</a:t>
            </a:r>
            <a:endParaRPr lang="en-US" sz="1400" dirty="0"/>
          </a:p>
        </p:txBody>
      </p:sp>
    </p:spTree>
    <p:extLst>
      <p:ext uri="{BB962C8B-B14F-4D97-AF65-F5344CB8AC3E}">
        <p14:creationId xmlns:p14="http://schemas.microsoft.com/office/powerpoint/2010/main" val="1368805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869858" y="5191432"/>
            <a:ext cx="398207" cy="3539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56770" y="3304089"/>
            <a:ext cx="2064774" cy="366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24117" y="175887"/>
            <a:ext cx="9464335" cy="995907"/>
          </a:xfrm>
        </p:spPr>
        <p:txBody>
          <a:bodyPr/>
          <a:lstStyle/>
          <a:p>
            <a:r>
              <a:rPr lang="en-US" dirty="0" smtClean="0"/>
              <a:t>Matrix Operations in forward pass (Cont.)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89935" y="1560669"/>
                <a:ext cx="10353368" cy="5297331"/>
              </a:xfrm>
            </p:spPr>
            <p:txBody>
              <a:bodyPr>
                <a:normAutofit fontScale="92500" lnSpcReduction="10000"/>
              </a:bodyPr>
              <a:lstStyle/>
              <a:p>
                <a:r>
                  <a:rPr lang="en-US" dirty="0" smtClean="0"/>
                  <a:t>Similarly, instead of performing operations on each neuron in each layer separately, we stack the weight vectors vertically for each individual neuron </a:t>
                </a:r>
                <a14:m>
                  <m:oMath xmlns:m="http://schemas.openxmlformats.org/officeDocument/2006/math">
                    <m:r>
                      <a:rPr lang="en-US" i="1">
                        <a:latin typeface="Cambria Math" panose="02040503050406030204" pitchFamily="18" charset="0"/>
                      </a:rPr>
                      <m:t>𝑖</m:t>
                    </m:r>
                  </m:oMath>
                </a14:m>
                <a:r>
                  <a:rPr lang="en-US" dirty="0"/>
                  <a:t>, in layer </a:t>
                </a:r>
                <a14:m>
                  <m:oMath xmlns:m="http://schemas.openxmlformats.org/officeDocument/2006/math">
                    <m:r>
                      <a:rPr lang="en-US" i="1">
                        <a:latin typeface="Cambria Math" panose="02040503050406030204" pitchFamily="18" charset="0"/>
                      </a:rPr>
                      <m:t>𝑙</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𝑖</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r>
                      <a:rPr lang="en-US" i="1">
                        <a:latin typeface="Cambria Math" panose="02040503050406030204" pitchFamily="18" charset="0"/>
                      </a:rPr>
                      <m:t> )</m:t>
                    </m:r>
                  </m:oMath>
                </a14:m>
                <a:r>
                  <a:rPr lang="en-US" dirty="0"/>
                  <a:t>to form a matrix of weights vectors for all neurons in layer </a:t>
                </a:r>
                <a14:m>
                  <m:oMath xmlns:m="http://schemas.openxmlformats.org/officeDocument/2006/math">
                    <m:r>
                      <a:rPr lang="en-US" i="1">
                        <a:latin typeface="Cambria Math" panose="02040503050406030204" pitchFamily="18" charset="0"/>
                      </a:rPr>
                      <m:t>𝑙</m:t>
                    </m:r>
                  </m:oMath>
                </a14:m>
                <a:r>
                  <a:rPr lang="en-US" dirty="0"/>
                  <a:t>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𝑊</m:t>
                        </m:r>
                      </m:e>
                      <m:sup>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𝑙</m:t>
                            </m:r>
                          </m:e>
                        </m:d>
                      </m:sup>
                    </m:sSup>
                  </m:oMath>
                </a14:m>
                <a:r>
                  <a:rPr lang="en-US" dirty="0"/>
                  <a:t>).</a:t>
                </a:r>
              </a:p>
              <a:p>
                <a:r>
                  <a:rPr lang="en-US" dirty="0"/>
                  <a:t>More specifically, if layer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m:t>
                    </m:r>
                    <m:r>
                      <a:rPr lang="en-US" i="1">
                        <a:latin typeface="Cambria Math" panose="02040503050406030204" pitchFamily="18" charset="0"/>
                      </a:rPr>
                      <m:t>−1]</m:t>
                    </m:r>
                  </m:oMath>
                </a14:m>
                <a:r>
                  <a:rPr lang="en-US" dirty="0"/>
                  <a:t>  and layer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𝑙</m:t>
                    </m:r>
                    <m:r>
                      <a:rPr lang="en-US" i="1">
                        <a:latin typeface="Cambria Math" panose="02040503050406030204" pitchFamily="18" charset="0"/>
                      </a:rPr>
                      <m:t>]</m:t>
                    </m:r>
                  </m:oMath>
                </a14:m>
                <a:r>
                  <a:rPr lang="en-US" dirty="0"/>
                  <a:t> have </a:t>
                </a:r>
                <a:r>
                  <a:rPr lang="en-US" dirty="0" smtClean="0"/>
                  <a:t>and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𝑚</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r>
                              <a:rPr lang="en-US" b="0" i="1" smtClean="0">
                                <a:latin typeface="Cambria Math" panose="02040503050406030204" pitchFamily="18" charset="0"/>
                              </a:rPr>
                              <m:t>−1</m:t>
                            </m:r>
                          </m:e>
                        </m:d>
                      </m:sup>
                    </m:sSup>
                  </m:oMath>
                </a14:m>
                <a:r>
                  <a:rPr lang="en-US" dirty="0" smtClean="0"/>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𝑚</m:t>
                        </m:r>
                      </m:e>
                      <m:sup>
                        <m:d>
                          <m:dPr>
                            <m:begChr m:val="["/>
                            <m:endChr m:val="]"/>
                            <m:ctrlPr>
                              <a:rPr lang="en-US" i="1" smtClean="0">
                                <a:latin typeface="Cambria Math" panose="02040503050406030204" pitchFamily="18" charset="0"/>
                              </a:rPr>
                            </m:ctrlPr>
                          </m:dPr>
                          <m:e>
                            <m:r>
                              <a:rPr lang="en-US" i="1">
                                <a:latin typeface="Cambria Math" panose="02040503050406030204" pitchFamily="18" charset="0"/>
                              </a:rPr>
                              <m:t>𝑙</m:t>
                            </m:r>
                          </m:e>
                        </m:d>
                      </m:sup>
                    </m:sSup>
                  </m:oMath>
                </a14:m>
                <a:r>
                  <a:rPr lang="en-US" dirty="0" smtClean="0"/>
                  <a:t> neurons </a:t>
                </a:r>
                <a:r>
                  <a:rPr lang="en-US" dirty="0"/>
                  <a:t>respectively, then the weight matrix for layer </a:t>
                </a:r>
                <a14:m>
                  <m:oMath xmlns:m="http://schemas.openxmlformats.org/officeDocument/2006/math">
                    <m:r>
                      <a:rPr lang="en-US" i="1">
                        <a:latin typeface="Cambria Math" panose="02040503050406030204" pitchFamily="18" charset="0"/>
                      </a:rPr>
                      <m:t>𝑙</m:t>
                    </m:r>
                  </m:oMath>
                </a14:m>
                <a:r>
                  <a:rPr lang="en-US" dirty="0"/>
                  <a:t> is a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𝑚</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𝑚</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r>
                              <a:rPr lang="en-US" b="0" i="1" smtClean="0">
                                <a:latin typeface="Cambria Math" panose="02040503050406030204" pitchFamily="18" charset="0"/>
                              </a:rPr>
                              <m:t>−1</m:t>
                            </m:r>
                          </m:e>
                        </m:d>
                      </m:sup>
                    </m:sSup>
                    <m:r>
                      <a:rPr lang="en-US" i="1">
                        <a:latin typeface="Cambria Math" panose="02040503050406030204" pitchFamily="18" charset="0"/>
                      </a:rPr>
                      <m:t> </m:t>
                    </m:r>
                  </m:oMath>
                </a14:m>
                <a:r>
                  <a:rPr lang="en-US" dirty="0"/>
                  <a:t>matrix as </a:t>
                </a:r>
                <a:r>
                  <a:rPr lang="en-US" dirty="0" smtClean="0"/>
                  <a:t>follows (suppose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𝑚</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r>
                              <a:rPr lang="en-US" b="0" i="1" smtClean="0">
                                <a:latin typeface="Cambria Math" panose="02040503050406030204" pitchFamily="18" charset="0"/>
                              </a:rPr>
                              <m:t>−1</m:t>
                            </m:r>
                          </m:e>
                        </m:d>
                      </m:sup>
                    </m:sSup>
                    <m:r>
                      <a:rPr lang="en-US" b="0" i="0" smtClean="0">
                        <a:latin typeface="Cambria Math" panose="02040503050406030204" pitchFamily="18" charset="0"/>
                      </a:rPr>
                      <m:t>=</m:t>
                    </m:r>
                    <m:r>
                      <m:rPr>
                        <m:sty m:val="p"/>
                      </m:rPr>
                      <a:rPr lang="en-US" b="0" i="0" smtClean="0">
                        <a:latin typeface="Cambria Math" panose="02040503050406030204" pitchFamily="18" charset="0"/>
                      </a:rPr>
                      <m:t>m</m:t>
                    </m:r>
                  </m:oMath>
                </a14:m>
                <a:r>
                  <a:rPr lang="en-US" dirty="0" smtClean="0"/>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𝑚</m:t>
                        </m:r>
                      </m:e>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p>
                    <m:r>
                      <a:rPr lang="en-US">
                        <a:latin typeface="Cambria Math" panose="02040503050406030204" pitchFamily="18" charset="0"/>
                      </a:rPr>
                      <m:t>=</m:t>
                    </m:r>
                    <m:r>
                      <m:rPr>
                        <m:sty m:val="p"/>
                      </m:rPr>
                      <a:rPr lang="en-US" b="0" i="0" smtClean="0">
                        <a:latin typeface="Cambria Math" panose="02040503050406030204" pitchFamily="18" charset="0"/>
                      </a:rPr>
                      <m:t>k</m:t>
                    </m:r>
                  </m:oMath>
                </a14:m>
                <a:r>
                  <a:rPr lang="en-US" dirty="0" smtClean="0"/>
                  <a:t>):</a:t>
                </a:r>
              </a:p>
              <a:p>
                <a:endParaRPr lang="en-US" dirty="0"/>
              </a:p>
              <a:p>
                <a:endParaRPr lang="en-US" dirty="0" smtClean="0"/>
              </a:p>
              <a:p>
                <a:endParaRPr lang="en-US" dirty="0"/>
              </a:p>
              <a:p>
                <a:endParaRPr lang="en-US" dirty="0" smtClean="0"/>
              </a:p>
              <a:p>
                <a:endParaRPr lang="en-US" dirty="0"/>
              </a:p>
              <a:p>
                <a:r>
                  <a:rPr lang="en-US" dirty="0" smtClean="0"/>
                  <a:t>Similarly we stack the biases for the neurons in layer </a:t>
                </a:r>
                <a14:m>
                  <m:oMath xmlns:m="http://schemas.openxmlformats.org/officeDocument/2006/math">
                    <m:r>
                      <a:rPr lang="en-US" b="0" i="1" smtClean="0">
                        <a:latin typeface="Cambria Math" panose="02040503050406030204" pitchFamily="18" charset="0"/>
                      </a:rPr>
                      <m:t>𝑙</m:t>
                    </m:r>
                  </m:oMath>
                </a14:m>
                <a:r>
                  <a:rPr lang="en-US" dirty="0" smtClean="0"/>
                  <a:t> vertically to get the bias vector:</a:t>
                </a:r>
              </a:p>
              <a:p>
                <a:pPr marL="0" indent="0">
                  <a:buNone/>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𝒃</m:t>
                          </m:r>
                        </m:e>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𝒍</m:t>
                              </m:r>
                            </m:e>
                          </m:d>
                        </m:sup>
                      </m:sSup>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m>
                            <m:mPr>
                              <m:mcs>
                                <m:mc>
                                  <m:mcPr>
                                    <m:count m:val="1"/>
                                    <m:mcJc m:val="center"/>
                                  </m:mcPr>
                                </m:mc>
                              </m:mcs>
                              <m:ctrlPr>
                                <a:rPr lang="en-US" b="1" i="1" smtClean="0">
                                  <a:latin typeface="Cambria Math" panose="02040503050406030204" pitchFamily="18" charset="0"/>
                                </a:rPr>
                              </m:ctrlPr>
                            </m:mPr>
                            <m:mr>
                              <m:e>
                                <m:sSubSup>
                                  <m:sSubSupPr>
                                    <m:ctrlPr>
                                      <a:rPr lang="en-US" b="0" i="1" smtClean="0">
                                        <a:latin typeface="Cambria Math" panose="02040503050406030204" pitchFamily="18" charset="0"/>
                                      </a:rPr>
                                    </m:ctrlPr>
                                  </m:sSubSupPr>
                                  <m:e>
                                    <m:r>
                                      <m:rPr>
                                        <m:brk m:alnAt="7"/>
                                      </m:rPr>
                                      <a:rPr lang="en-US" b="0" i="1" smtClean="0">
                                        <a:latin typeface="Cambria Math" panose="02040503050406030204" pitchFamily="18" charset="0"/>
                                      </a:rPr>
                                      <m:t>𝑏</m:t>
                                    </m:r>
                                  </m:e>
                                  <m:sub>
                                    <m:r>
                                      <m:rPr>
                                        <m:brk m:alnAt="7"/>
                                      </m:rPr>
                                      <a:rPr lang="en-US" b="0" i="1" smtClean="0">
                                        <a:latin typeface="Cambria Math" panose="02040503050406030204" pitchFamily="18" charset="0"/>
                                      </a:rPr>
                                      <m:t>1</m:t>
                                    </m:r>
                                  </m:sub>
                                  <m:sup>
                                    <m:d>
                                      <m:dPr>
                                        <m:begChr m:val="["/>
                                        <m:endChr m:val="]"/>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𝑙</m:t>
                                        </m:r>
                                      </m:e>
                                    </m:d>
                                  </m:sup>
                                </m:sSubSup>
                              </m:e>
                            </m:mr>
                            <m:mr>
                              <m:e>
                                <m:sSubSup>
                                  <m:sSubSupPr>
                                    <m:ctrlPr>
                                      <a:rPr lang="en-US" i="1">
                                        <a:latin typeface="Cambria Math" panose="02040503050406030204" pitchFamily="18" charset="0"/>
                                      </a:rPr>
                                    </m:ctrlPr>
                                  </m:sSubSupPr>
                                  <m:e>
                                    <m:r>
                                      <m:rPr>
                                        <m:brk m:alnAt="7"/>
                                      </m:rPr>
                                      <a:rPr lang="en-US" i="1">
                                        <a:latin typeface="Cambria Math" panose="02040503050406030204" pitchFamily="18" charset="0"/>
                                      </a:rPr>
                                      <m:t>𝑏</m:t>
                                    </m:r>
                                  </m:e>
                                  <m:sub>
                                    <m:r>
                                      <a:rPr lang="en-US" b="0" i="1" smtClean="0">
                                        <a:latin typeface="Cambria Math" panose="02040503050406030204" pitchFamily="18" charset="0"/>
                                      </a:rPr>
                                      <m:t>2</m:t>
                                    </m:r>
                                  </m:sub>
                                  <m:sup>
                                    <m:d>
                                      <m:dPr>
                                        <m:begChr m:val="["/>
                                        <m:endChr m:val="]"/>
                                        <m:ctrlPr>
                                          <a:rPr lang="en-US" i="1">
                                            <a:latin typeface="Cambria Math" panose="02040503050406030204" pitchFamily="18" charset="0"/>
                                          </a:rPr>
                                        </m:ctrlPr>
                                      </m:dPr>
                                      <m:e>
                                        <m:r>
                                          <m:rPr>
                                            <m:brk m:alnAt="7"/>
                                          </m:rPr>
                                          <a:rPr lang="en-US" i="1">
                                            <a:latin typeface="Cambria Math" panose="02040503050406030204" pitchFamily="18" charset="0"/>
                                          </a:rPr>
                                          <m:t>𝑙</m:t>
                                        </m:r>
                                      </m:e>
                                    </m:d>
                                  </m:sup>
                                </m:sSubSup>
                              </m:e>
                            </m:mr>
                            <m:mr>
                              <m:e>
                                <m:eqArr>
                                  <m:eqArrPr>
                                    <m:ctrlPr>
                                      <a:rPr lang="en-US" b="1" i="1" smtClean="0">
                                        <a:latin typeface="Cambria Math" panose="02040503050406030204" pitchFamily="18" charset="0"/>
                                      </a:rPr>
                                    </m:ctrlPr>
                                  </m:eqArrPr>
                                  <m:e>
                                    <m:r>
                                      <a:rPr lang="en-US" b="1" i="1" smtClean="0">
                                        <a:latin typeface="Cambria Math" panose="02040503050406030204" pitchFamily="18" charset="0"/>
                                      </a:rPr>
                                      <m:t>⋮</m:t>
                                    </m:r>
                                  </m:e>
                                  <m:e>
                                    <m:sSubSup>
                                      <m:sSubSupPr>
                                        <m:ctrlPr>
                                          <a:rPr lang="en-US" i="1">
                                            <a:latin typeface="Cambria Math" panose="02040503050406030204" pitchFamily="18" charset="0"/>
                                          </a:rPr>
                                        </m:ctrlPr>
                                      </m:sSubSupPr>
                                      <m:e>
                                        <m:r>
                                          <m:rPr>
                                            <m:brk m:alnAt="7"/>
                                          </m:rPr>
                                          <a:rPr lang="en-US" i="1">
                                            <a:latin typeface="Cambria Math" panose="02040503050406030204" pitchFamily="18" charset="0"/>
                                          </a:rPr>
                                          <m:t>𝑏</m:t>
                                        </m:r>
                                      </m:e>
                                      <m:sub>
                                        <m:r>
                                          <a:rPr lang="en-US" b="0" i="1" smtClean="0">
                                            <a:latin typeface="Cambria Math" panose="02040503050406030204" pitchFamily="18" charset="0"/>
                                          </a:rPr>
                                          <m:t>𝑘</m:t>
                                        </m:r>
                                      </m:sub>
                                      <m:sup>
                                        <m:d>
                                          <m:dPr>
                                            <m:begChr m:val="["/>
                                            <m:endChr m:val="]"/>
                                            <m:ctrlPr>
                                              <a:rPr lang="en-US" i="1">
                                                <a:latin typeface="Cambria Math" panose="02040503050406030204" pitchFamily="18" charset="0"/>
                                              </a:rPr>
                                            </m:ctrlPr>
                                          </m:dPr>
                                          <m:e>
                                            <m:r>
                                              <m:rPr>
                                                <m:brk m:alnAt="7"/>
                                              </m:rPr>
                                              <a:rPr lang="en-US" i="1">
                                                <a:latin typeface="Cambria Math" panose="02040503050406030204" pitchFamily="18" charset="0"/>
                                              </a:rPr>
                                              <m:t>𝑙</m:t>
                                            </m:r>
                                          </m:e>
                                        </m:d>
                                      </m:sup>
                                    </m:sSubSup>
                                  </m:e>
                                </m:eqArr>
                              </m:e>
                            </m:mr>
                          </m:m>
                        </m:e>
                      </m:d>
                    </m:oMath>
                  </m:oMathPara>
                </a14:m>
                <a:endParaRPr lang="en-US" b="1" dirty="0" smtClean="0"/>
              </a:p>
              <a:p>
                <a:pPr marL="0" indent="0">
                  <a:buNone/>
                </a:pPr>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89935" y="1560669"/>
                <a:ext cx="10353368" cy="5297331"/>
              </a:xfrm>
              <a:blipFill>
                <a:blip r:embed="rId2"/>
                <a:stretch>
                  <a:fillRect l="-294" t="-806" r="-7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060989" y="3215643"/>
                <a:ext cx="3811684" cy="14953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p>
                      <m:r>
                        <a:rPr lang="en-US" i="1">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Sup>
                                  <m:sSubSupPr>
                                    <m:ctrlPr>
                                      <a:rPr lang="en-US" b="0" i="1" smtClean="0">
                                        <a:latin typeface="Cambria Math" panose="02040503050406030204" pitchFamily="18" charset="0"/>
                                      </a:rPr>
                                    </m:ctrlPr>
                                  </m:sSubSupPr>
                                  <m:e>
                                    <m:r>
                                      <m:rPr>
                                        <m:brk m:alnAt="7"/>
                                      </m:rPr>
                                      <a:rPr lang="en-US" b="1" i="1" smtClean="0">
                                        <a:latin typeface="Cambria Math" panose="02040503050406030204" pitchFamily="18" charset="0"/>
                                      </a:rPr>
                                      <m:t>𝒘</m:t>
                                    </m:r>
                                  </m:e>
                                  <m:sub>
                                    <m:r>
                                      <m:rPr>
                                        <m:brk m:alnAt="7"/>
                                      </m:rPr>
                                      <a:rPr lang="en-US" b="0" i="1" smtClean="0">
                                        <a:latin typeface="Cambria Math" panose="02040503050406030204" pitchFamily="18" charset="0"/>
                                      </a:rPr>
                                      <m:t>1</m:t>
                                    </m:r>
                                  </m:sub>
                                  <m:sup>
                                    <m:d>
                                      <m:dPr>
                                        <m:begChr m:val="["/>
                                        <m:endChr m:val="]"/>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𝑙</m:t>
                                        </m:r>
                                      </m:e>
                                    </m:d>
                                  </m:sup>
                                </m:sSubSup>
                              </m:e>
                            </m:mr>
                            <m:mr>
                              <m:e>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𝒘</m:t>
                                    </m:r>
                                  </m:e>
                                  <m:sub>
                                    <m:r>
                                      <a:rPr lang="en-US" b="0" i="1" smtClean="0">
                                        <a:latin typeface="Cambria Math" panose="02040503050406030204" pitchFamily="18" charset="0"/>
                                      </a:rPr>
                                      <m:t>2</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e>
                            </m:mr>
                            <m:mr>
                              <m:e>
                                <m:eqArr>
                                  <m:eqArrPr>
                                    <m:ctrlPr>
                                      <a:rPr lang="en-US" i="1" smtClean="0">
                                        <a:latin typeface="Cambria Math" panose="02040503050406030204" pitchFamily="18" charset="0"/>
                                      </a:rPr>
                                    </m:ctrlPr>
                                  </m:eqArrPr>
                                  <m:e>
                                    <m:r>
                                      <a:rPr lang="en-US" i="1" smtClean="0">
                                        <a:latin typeface="Cambria Math" panose="02040503050406030204" pitchFamily="18" charset="0"/>
                                      </a:rPr>
                                      <m:t>⋮</m:t>
                                    </m:r>
                                  </m:e>
                                  <m:e>
                                    <m:sSubSup>
                                      <m:sSubSupPr>
                                        <m:ctrlPr>
                                          <a:rPr lang="en-US" i="1">
                                            <a:latin typeface="Cambria Math" panose="02040503050406030204" pitchFamily="18" charset="0"/>
                                          </a:rPr>
                                        </m:ctrlPr>
                                      </m:sSubSupPr>
                                      <m:e>
                                        <m:r>
                                          <a:rPr lang="en-US" b="1" i="1">
                                            <a:latin typeface="Cambria Math" panose="02040503050406030204" pitchFamily="18" charset="0"/>
                                          </a:rPr>
                                          <m:t>𝒘</m:t>
                                        </m:r>
                                      </m:e>
                                      <m:sub>
                                        <m:r>
                                          <a:rPr lang="en-US" b="0" i="1" smtClean="0">
                                            <a:latin typeface="Cambria Math" panose="02040503050406030204" pitchFamily="18" charset="0"/>
                                          </a:rPr>
                                          <m:t>𝑘</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e>
                                </m:eqArr>
                              </m:e>
                            </m:mr>
                          </m:m>
                        </m:e>
                      </m:d>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m>
                                <m:mPr>
                                  <m:mcs>
                                    <m:mc>
                                      <m:mcPr>
                                        <m:count m:val="3"/>
                                        <m:mcJc m:val="center"/>
                                      </m:mcPr>
                                    </m:mc>
                                  </m:mcs>
                                  <m:ctrlPr>
                                    <a:rPr lang="en-US" i="1">
                                      <a:latin typeface="Cambria Math" panose="02040503050406030204" pitchFamily="18" charset="0"/>
                                    </a:rPr>
                                  </m:ctrlPr>
                                </m:mPr>
                                <m:m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11</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i="1">
                                            <a:latin typeface="Cambria Math" panose="02040503050406030204" pitchFamily="18" charset="0"/>
                                          </a:rPr>
                                          <m:t>1</m:t>
                                        </m:r>
                                        <m:r>
                                          <a:rPr lang="en-US" b="0" i="1" smtClean="0">
                                            <a:latin typeface="Cambria Math" panose="02040503050406030204" pitchFamily="18" charset="0"/>
                                          </a:rPr>
                                          <m:t>2</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e>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1</m:t>
                                              </m:r>
                                              <m:r>
                                                <a:rPr lang="en-US" b="0" i="1" smtClean="0">
                                                  <a:latin typeface="Cambria Math" panose="02040503050406030204" pitchFamily="18" charset="0"/>
                                                </a:rPr>
                                                <m:t>𝑚</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e>
                                      </m:mr>
                                    </m:m>
                                  </m:e>
                                </m:mr>
                              </m:m>
                              <m:r>
                                <a:rPr lang="en-US" i="1">
                                  <a:latin typeface="Cambria Math" panose="02040503050406030204" pitchFamily="18" charset="0"/>
                                </a:rPr>
                                <m:t> </m:t>
                              </m:r>
                            </m:e>
                            <m:e>
                              <m:m>
                                <m:mPr>
                                  <m:mcs>
                                    <m:mc>
                                      <m:mcPr>
                                        <m:count m:val="3"/>
                                        <m:mcJc m:val="center"/>
                                      </m:mcPr>
                                    </m:mc>
                                  </m:mcs>
                                  <m:ctrlPr>
                                    <a:rPr lang="en-US" i="1">
                                      <a:latin typeface="Cambria Math" panose="02040503050406030204" pitchFamily="18" charset="0"/>
                                    </a:rPr>
                                  </m:ctrlPr>
                                </m:mPr>
                                <m:m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i="1">
                                            <a:latin typeface="Cambria Math" panose="02040503050406030204" pitchFamily="18" charset="0"/>
                                          </a:rPr>
                                          <m:t>1</m:t>
                                        </m:r>
                                        <m:r>
                                          <a:rPr lang="en-US" b="0" i="1" smtClean="0">
                                            <a:latin typeface="Cambria Math" panose="02040503050406030204" pitchFamily="18" charset="0"/>
                                          </a:rPr>
                                          <m:t>2</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e>
                                  <m:e>
                                    <m:m>
                                      <m:mPr>
                                        <m:mcs>
                                          <m:mc>
                                            <m:mcPr>
                                              <m:count m:val="2"/>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m:rPr>
                                                  <m:brk m:alnAt="7"/>
                                                </m:rPr>
                                                <a:rPr lang="en-US" i="1">
                                                  <a:latin typeface="Cambria Math" panose="02040503050406030204" pitchFamily="18" charset="0"/>
                                                </a:rPr>
                                                <m:t>2</m:t>
                                              </m:r>
                                              <m:r>
                                                <a:rPr lang="en-US" b="0" i="1" smtClean="0">
                                                  <a:latin typeface="Cambria Math" panose="02040503050406030204" pitchFamily="18" charset="0"/>
                                                </a:rPr>
                                                <m:t>2</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e>
                                        <m:e>
                                          <m:r>
                                            <a:rPr lang="en-US" i="1">
                                              <a:latin typeface="Cambria Math" panose="02040503050406030204" pitchFamily="18" charset="0"/>
                                            </a:rPr>
                                            <m:t>… </m:t>
                                          </m:r>
                                        </m:e>
                                      </m:mr>
                                    </m:m>
                                  </m:e>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m:rPr>
                                            <m:brk m:alnAt="7"/>
                                          </m:rPr>
                                          <a:rPr lang="en-US" i="1">
                                            <a:latin typeface="Cambria Math" panose="02040503050406030204" pitchFamily="18" charset="0"/>
                                          </a:rPr>
                                          <m:t>2</m:t>
                                        </m:r>
                                        <m:r>
                                          <a:rPr lang="en-US" b="0" i="1" smtClean="0">
                                            <a:latin typeface="Cambria Math" panose="02040503050406030204" pitchFamily="18" charset="0"/>
                                          </a:rPr>
                                          <m:t>𝑚</m:t>
                                        </m:r>
                                      </m:sub>
                                      <m:sup>
                                        <m:d>
                                          <m:dPr>
                                            <m:begChr m:val="["/>
                                            <m:endChr m:val="]"/>
                                            <m:ctrlPr>
                                              <a:rPr lang="en-US" i="1">
                                                <a:latin typeface="Cambria Math" panose="02040503050406030204" pitchFamily="18" charset="0"/>
                                              </a:rPr>
                                            </m:ctrlPr>
                                          </m:dPr>
                                          <m:e>
                                            <m:r>
                                              <a:rPr lang="en-US" i="1">
                                                <a:latin typeface="Cambria Math" panose="02040503050406030204" pitchFamily="18" charset="0"/>
                                              </a:rPr>
                                              <m:t>𝑙</m:t>
                                            </m:r>
                                          </m:e>
                                        </m:d>
                                      </m:sup>
                                    </m:sSubSup>
                                  </m:e>
                                </m:mr>
                              </m:m>
                            </m:e>
                            <m:e>
                              <m:r>
                                <a:rPr lang="en-US" i="1">
                                  <a:latin typeface="Cambria Math" panose="02040503050406030204" pitchFamily="18" charset="0"/>
                                </a:rPr>
                                <m:t>⋮</m:t>
                              </m:r>
                            </m:e>
                            <m:e>
                              <m:m>
                                <m:mPr>
                                  <m:mcs>
                                    <m:mc>
                                      <m:mcPr>
                                        <m:count m:val="3"/>
                                        <m:mcJc m:val="center"/>
                                      </m:mcPr>
                                    </m:mc>
                                  </m:mcs>
                                  <m:ctrlPr>
                                    <a:rPr lang="en-US" i="1">
                                      <a:latin typeface="Cambria Math" panose="02040503050406030204" pitchFamily="18" charset="0"/>
                                    </a:rPr>
                                  </m:ctrlPr>
                                </m:mPr>
                                <m:mr>
                                  <m:e>
                                    <m:sSubSup>
                                      <m:sSubSupPr>
                                        <m:ctrlPr>
                                          <a:rPr lang="en-US" b="0" i="1" smtClean="0">
                                            <a:latin typeface="Cambria Math" panose="02040503050406030204" pitchFamily="18" charset="0"/>
                                          </a:rPr>
                                        </m:ctrlPr>
                                      </m:sSubSupPr>
                                      <m:e>
                                        <m:r>
                                          <m:rPr>
                                            <m:brk m:alnAt="7"/>
                                          </m:rPr>
                                          <a:rPr lang="en-US" b="0" i="1" smtClean="0">
                                            <a:latin typeface="Cambria Math" panose="02040503050406030204" pitchFamily="18" charset="0"/>
                                          </a:rPr>
                                          <m:t>𝑤</m:t>
                                        </m:r>
                                      </m:e>
                                      <m:sub>
                                        <m:r>
                                          <m:rPr>
                                            <m:brk m:alnAt="7"/>
                                          </m:rPr>
                                          <a:rPr lang="en-US" b="0" i="1" smtClean="0">
                                            <a:latin typeface="Cambria Math" panose="02040503050406030204" pitchFamily="18" charset="0"/>
                                          </a:rPr>
                                          <m:t>𝑘</m:t>
                                        </m:r>
                                        <m:r>
                                          <a:rPr lang="en-US" b="0" i="1" smtClean="0">
                                            <a:latin typeface="Cambria Math" panose="02040503050406030204" pitchFamily="18" charset="0"/>
                                          </a:rPr>
                                          <m:t>1</m:t>
                                        </m:r>
                                      </m:sub>
                                      <m:sup>
                                        <m:d>
                                          <m:dPr>
                                            <m:begChr m:val="["/>
                                            <m:endChr m:val="]"/>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𝑙</m:t>
                                            </m:r>
                                          </m:e>
                                        </m:d>
                                      </m:sup>
                                    </m:sSubSup>
                                  </m:e>
                                  <m:e>
                                    <m:m>
                                      <m:mPr>
                                        <m:mcs>
                                          <m:mc>
                                            <m:mcPr>
                                              <m:count m:val="2"/>
                                              <m:mcJc m:val="center"/>
                                            </m:mcPr>
                                          </m:mc>
                                        </m:mcs>
                                        <m:ctrlPr>
                                          <a:rPr lang="en-US" i="1">
                                            <a:latin typeface="Cambria Math" panose="02040503050406030204" pitchFamily="18" charset="0"/>
                                          </a:rPr>
                                        </m:ctrlPr>
                                      </m:mPr>
                                      <m:m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𝑘</m:t>
                                              </m:r>
                                              <m:r>
                                                <a:rPr lang="en-US" i="1">
                                                  <a:latin typeface="Cambria Math" panose="02040503050406030204" pitchFamily="18" charset="0"/>
                                                </a:rPr>
                                                <m:t>2</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e>
                                        <m:e>
                                          <m:r>
                                            <a:rPr lang="en-US" i="1">
                                              <a:latin typeface="Cambria Math" panose="02040503050406030204" pitchFamily="18" charset="0"/>
                                            </a:rPr>
                                            <m:t>… </m:t>
                                          </m:r>
                                        </m:e>
                                      </m:mr>
                                    </m:m>
                                  </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𝑤</m:t>
                                        </m:r>
                                      </m:e>
                                      <m:sub>
                                        <m:r>
                                          <a:rPr lang="en-US" b="0" i="1" smtClean="0">
                                            <a:latin typeface="Cambria Math" panose="02040503050406030204" pitchFamily="18" charset="0"/>
                                          </a:rPr>
                                          <m:t>𝑘𝑚</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m:t>
                                            </m:r>
                                          </m:e>
                                        </m:d>
                                      </m:sup>
                                    </m:sSubSup>
                                  </m:e>
                                </m:mr>
                              </m:m>
                            </m:e>
                          </m:eqArr>
                        </m:e>
                      </m:d>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3060989" y="3215643"/>
                <a:ext cx="3811684" cy="1495346"/>
              </a:xfrm>
              <a:prstGeom prst="rect">
                <a:avLst/>
              </a:prstGeom>
              <a:blipFill>
                <a:blip r:embed="rId3"/>
                <a:stretch>
                  <a:fillRect/>
                </a:stretch>
              </a:blipFill>
            </p:spPr>
            <p:txBody>
              <a:bodyPr/>
              <a:lstStyle/>
              <a:p>
                <a:r>
                  <a:rPr lang="en-US">
                    <a:noFill/>
                  </a:rPr>
                  <a:t> </a:t>
                </a:r>
              </a:p>
            </p:txBody>
          </p:sp>
        </mc:Fallback>
      </mc:AlternateContent>
      <p:cxnSp>
        <p:nvCxnSpPr>
          <p:cNvPr id="7" name="Straight Arrow Connector 6"/>
          <p:cNvCxnSpPr/>
          <p:nvPr/>
        </p:nvCxnSpPr>
        <p:spPr>
          <a:xfrm>
            <a:off x="6752856" y="3529632"/>
            <a:ext cx="722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7475527" y="3487274"/>
                <a:ext cx="2326599" cy="58477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t>Weight vector for</a:t>
                </a:r>
              </a:p>
              <a:p>
                <a:r>
                  <a:rPr lang="en-US" sz="1600" dirty="0" smtClean="0"/>
                  <a:t>The first neuron in layer </a:t>
                </a:r>
                <a14:m>
                  <m:oMath xmlns:m="http://schemas.openxmlformats.org/officeDocument/2006/math">
                    <m:r>
                      <a:rPr lang="en-US" sz="1600" b="0" i="1" smtClean="0">
                        <a:latin typeface="Cambria Math" panose="02040503050406030204" pitchFamily="18" charset="0"/>
                      </a:rPr>
                      <m:t>𝑙</m:t>
                    </m:r>
                  </m:oMath>
                </a14:m>
                <a:endParaRPr lang="en-US"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7475527" y="3487274"/>
                <a:ext cx="2326599" cy="584775"/>
              </a:xfrm>
              <a:prstGeom prst="rect">
                <a:avLst/>
              </a:prstGeom>
              <a:blipFill>
                <a:blip r:embed="rId4"/>
                <a:stretch>
                  <a:fillRect l="-1042" t="-2041" b="-11224"/>
                </a:stretch>
              </a:blipFill>
            </p:spPr>
            <p:txBody>
              <a:bodyPr/>
              <a:lstStyle/>
              <a:p>
                <a:r>
                  <a:rPr lang="en-US">
                    <a:noFill/>
                  </a:rPr>
                  <a:t> </a:t>
                </a:r>
              </a:p>
            </p:txBody>
          </p:sp>
        </mc:Fallback>
      </mc:AlternateContent>
      <p:cxnSp>
        <p:nvCxnSpPr>
          <p:cNvPr id="11" name="Straight Arrow Connector 10"/>
          <p:cNvCxnSpPr/>
          <p:nvPr/>
        </p:nvCxnSpPr>
        <p:spPr>
          <a:xfrm>
            <a:off x="6300572" y="5295364"/>
            <a:ext cx="722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7023243" y="5253006"/>
                <a:ext cx="2879634" cy="33855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smtClean="0"/>
                  <a:t>Bias of the first neuron in layer </a:t>
                </a:r>
                <a14:m>
                  <m:oMath xmlns:m="http://schemas.openxmlformats.org/officeDocument/2006/math">
                    <m:r>
                      <a:rPr lang="en-US" sz="1600" b="0" i="1" smtClean="0">
                        <a:latin typeface="Cambria Math" panose="02040503050406030204" pitchFamily="18" charset="0"/>
                      </a:rPr>
                      <m:t>𝑙</m:t>
                    </m:r>
                  </m:oMath>
                </a14:m>
                <a:endParaRPr lang="en-US" sz="1600" dirty="0"/>
              </a:p>
            </p:txBody>
          </p:sp>
        </mc:Choice>
        <mc:Fallback xmlns="">
          <p:sp>
            <p:nvSpPr>
              <p:cNvPr id="12" name="TextBox 11"/>
              <p:cNvSpPr txBox="1">
                <a:spLocks noRot="1" noChangeAspect="1" noMove="1" noResize="1" noEditPoints="1" noAdjustHandles="1" noChangeArrowheads="1" noChangeShapeType="1" noTextEdit="1"/>
              </p:cNvSpPr>
              <p:nvPr/>
            </p:nvSpPr>
            <p:spPr>
              <a:xfrm>
                <a:off x="7023243" y="5253006"/>
                <a:ext cx="2879634" cy="338554"/>
              </a:xfrm>
              <a:prstGeom prst="rect">
                <a:avLst/>
              </a:prstGeom>
              <a:blipFill>
                <a:blip r:embed="rId5"/>
                <a:stretch>
                  <a:fillRect l="-844" t="-3509" b="-21053"/>
                </a:stretch>
              </a:blipFill>
            </p:spPr>
            <p:txBody>
              <a:bodyPr/>
              <a:lstStyle/>
              <a:p>
                <a:r>
                  <a:rPr lang="en-US">
                    <a:noFill/>
                  </a:rPr>
                  <a:t> </a:t>
                </a:r>
              </a:p>
            </p:txBody>
          </p:sp>
        </mc:Fallback>
      </mc:AlternateContent>
    </p:spTree>
    <p:extLst>
      <p:ext uri="{BB962C8B-B14F-4D97-AF65-F5344CB8AC3E}">
        <p14:creationId xmlns:p14="http://schemas.microsoft.com/office/powerpoint/2010/main" val="2655742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717401" y="4909032"/>
            <a:ext cx="3028393" cy="368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745794" y="2403513"/>
            <a:ext cx="1738312" cy="3554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84276" y="385640"/>
            <a:ext cx="9464335" cy="731249"/>
          </a:xfrm>
        </p:spPr>
        <p:txBody>
          <a:bodyPr>
            <a:normAutofit fontScale="90000"/>
          </a:bodyPr>
          <a:lstStyle/>
          <a:p>
            <a:r>
              <a:rPr lang="en-US" dirty="0" smtClean="0"/>
              <a:t>Matrix Operations in forward pass (Cont.)</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07923" y="1220129"/>
                <a:ext cx="11002297" cy="5446144"/>
              </a:xfrm>
            </p:spPr>
            <p:txBody>
              <a:bodyPr>
                <a:normAutofit fontScale="85000" lnSpcReduction="10000"/>
              </a:bodyPr>
              <a:lstStyle/>
              <a:p>
                <a:r>
                  <a:rPr lang="en-US" dirty="0" smtClean="0"/>
                  <a:t>Having the weight matrix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𝟏</m:t>
                            </m:r>
                          </m:e>
                        </m:d>
                      </m:sup>
                    </m:sSup>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oMath>
                </a14:m>
                <a:r>
                  <a:rPr lang="en-US" dirty="0" smtClean="0"/>
                  <a:t>input </a:t>
                </a:r>
                <a:r>
                  <a:rPr lang="en-US" dirty="0" smtClean="0"/>
                  <a:t>matrix </a:t>
                </a:r>
                <a14:m>
                  <m:oMath xmlns:m="http://schemas.openxmlformats.org/officeDocument/2006/math">
                    <m:r>
                      <a:rPr lang="en-US" b="1" i="1" smtClean="0">
                        <a:latin typeface="Cambria Math" panose="02040503050406030204" pitchFamily="18" charset="0"/>
                      </a:rPr>
                      <m:t>𝑿</m:t>
                    </m:r>
                  </m:oMath>
                </a14:m>
                <a:r>
                  <a:rPr lang="en-US" dirty="0" smtClean="0"/>
                  <a:t>, </a:t>
                </a:r>
                <a:r>
                  <a:rPr lang="en-US" dirty="0" smtClean="0"/>
                  <a:t> and the bias vector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𝒃</m:t>
                        </m:r>
                      </m:e>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𝟏</m:t>
                            </m:r>
                          </m:e>
                        </m:d>
                      </m:sup>
                    </m:sSup>
                  </m:oMath>
                </a14:m>
                <a:r>
                  <a:rPr lang="en-US" dirty="0" smtClean="0"/>
                  <a:t>, we </a:t>
                </a:r>
                <a:r>
                  <a:rPr lang="en-US" dirty="0" smtClean="0"/>
                  <a:t>can do </a:t>
                </a:r>
                <a:r>
                  <a:rPr lang="en-US" dirty="0" smtClean="0"/>
                  <a:t>affine transformation to </a:t>
                </a:r>
                <a:r>
                  <a:rPr lang="en-US" dirty="0" smtClean="0"/>
                  <a:t>get matrix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𝒁</m:t>
                        </m:r>
                      </m:e>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𝟏</m:t>
                            </m:r>
                          </m:e>
                        </m:d>
                      </m:sup>
                    </m:sSup>
                  </m:oMath>
                </a14:m>
                <a:r>
                  <a:rPr lang="en-US" b="1" dirty="0" smtClean="0"/>
                  <a:t> </a:t>
                </a:r>
                <a:r>
                  <a:rPr lang="en-US" b="1" dirty="0" smtClean="0"/>
                  <a:t> </a:t>
                </a:r>
                <a:r>
                  <a:rPr lang="en-US" dirty="0" smtClean="0"/>
                  <a:t>and </a:t>
                </a:r>
                <a:r>
                  <a:rPr lang="en-US" dirty="0" smtClean="0"/>
                  <a:t>the activation matrix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𝑨</m:t>
                        </m:r>
                      </m:e>
                      <m:sup>
                        <m:d>
                          <m:dPr>
                            <m:begChr m:val="["/>
                            <m:endChr m:val="]"/>
                            <m:ctrlPr>
                              <a:rPr lang="en-US" b="1" i="1" smtClean="0">
                                <a:latin typeface="Cambria Math" panose="02040503050406030204" pitchFamily="18" charset="0"/>
                              </a:rPr>
                            </m:ctrlPr>
                          </m:dPr>
                          <m:e>
                            <m:r>
                              <a:rPr lang="en-US" b="1" i="1" smtClean="0">
                                <a:latin typeface="Cambria Math" panose="02040503050406030204" pitchFamily="18" charset="0"/>
                              </a:rPr>
                              <m:t>𝟏</m:t>
                            </m:r>
                          </m:e>
                        </m:d>
                      </m:sup>
                    </m:sSup>
                  </m:oMath>
                </a14:m>
                <a:r>
                  <a:rPr lang="en-US" dirty="0" smtClean="0"/>
                  <a:t>.</a:t>
                </a:r>
                <a:endParaRPr lang="en-US" dirty="0" smtClean="0"/>
              </a:p>
              <a:p>
                <a:r>
                  <a:rPr lang="en-US" dirty="0"/>
                  <a:t>S</a:t>
                </a:r>
                <a:r>
                  <a:rPr lang="en-US" dirty="0" smtClean="0"/>
                  <a:t>uppose </a:t>
                </a:r>
                <a:r>
                  <a:rPr lang="en-US" dirty="0" smtClean="0"/>
                  <a:t>that the input matrix</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𝑋</m:t>
                    </m:r>
                  </m:oMath>
                </a14:m>
                <a:r>
                  <a:rPr lang="en-US" dirty="0" smtClean="0"/>
                  <a:t>  has  the dimension (aka shape)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oMath>
                </a14:m>
                <a:r>
                  <a:rPr lang="en-US" dirty="0" smtClean="0"/>
                  <a:t> (i.e., n examples with m features) and the first layer has k neurons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𝑘</m:t>
                    </m:r>
                  </m:oMath>
                </a14:m>
                <a:r>
                  <a:rPr lang="en-US" dirty="0" smtClean="0"/>
                  <a:t>) so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𝑊</m:t>
                        </m:r>
                      </m:e>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p>
                  </m:oMath>
                </a14:m>
                <a:r>
                  <a:rPr lang="en-US" dirty="0" smtClean="0"/>
                  <a:t> is a </a:t>
                </a:r>
                <a14:m>
                  <m:oMath xmlns:m="http://schemas.openxmlformats.org/officeDocument/2006/math">
                    <m:r>
                      <m:rPr>
                        <m:sty m:val="p"/>
                      </m:rPr>
                      <a:rPr lang="en-US" b="0" i="0" smtClean="0">
                        <a:latin typeface="Cambria Math" panose="02040503050406030204" pitchFamily="18" charset="0"/>
                      </a:rPr>
                      <m:t>k</m:t>
                    </m:r>
                    <m:r>
                      <a:rPr lang="en-US" i="1">
                        <a:latin typeface="Cambria Math" panose="02040503050406030204" pitchFamily="18" charset="0"/>
                      </a:rPr>
                      <m:t>×</m:t>
                    </m:r>
                    <m:r>
                      <a:rPr lang="en-US" b="0" i="1" smtClean="0">
                        <a:latin typeface="Cambria Math" panose="02040503050406030204" pitchFamily="18" charset="0"/>
                      </a:rPr>
                      <m:t>𝑚</m:t>
                    </m:r>
                    <m:r>
                      <a:rPr lang="en-US" i="1">
                        <a:latin typeface="Cambria Math" panose="02040503050406030204" pitchFamily="18" charset="0"/>
                      </a:rPr>
                      <m:t> </m:t>
                    </m:r>
                  </m:oMath>
                </a14:m>
                <a:r>
                  <a:rPr lang="en-US" dirty="0" smtClean="0"/>
                  <a:t> matrix):</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i="1">
                                <a:latin typeface="Cambria Math" panose="02040503050406030204" pitchFamily="18" charset="0"/>
                              </a:rPr>
                            </m:ctrlPr>
                          </m:eqArrPr>
                          <m:e>
                            <m:m>
                              <m:mPr>
                                <m:mcs>
                                  <m:mc>
                                    <m:mcPr>
                                      <m:count m:val="3"/>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11</m:t>
                                      </m:r>
                                    </m:sub>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1</m:t>
                                          </m:r>
                                        </m:e>
                                      </m:d>
                                    </m:sup>
                                  </m:sSubSup>
                                </m:e>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1</m:t>
                                      </m:r>
                                      <m:r>
                                        <a:rPr lang="en-US" b="0" i="1" smtClean="0">
                                          <a:latin typeface="Cambria Math" panose="02040503050406030204" pitchFamily="18" charset="0"/>
                                        </a:rPr>
                                        <m:t>2</m:t>
                                      </m:r>
                                    </m:sub>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1</m:t>
                                          </m:r>
                                        </m:e>
                                      </m:d>
                                    </m:sup>
                                  </m:sSubSup>
                                </m:e>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e>
                                      <m:e>
                                        <m:sSubSup>
                                          <m:sSubSupPr>
                                            <m:ctrlPr>
                                              <a:rPr lang="en-US" b="0" i="1" smtClean="0">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1</m:t>
                                            </m:r>
                                            <m:r>
                                              <a:rPr lang="en-US" b="0" i="1" smtClean="0">
                                                <a:latin typeface="Cambria Math" panose="02040503050406030204" pitchFamily="18" charset="0"/>
                                              </a:rPr>
                                              <m:t>𝑚</m:t>
                                            </m:r>
                                          </m:sub>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bSup>
                                      </m:e>
                                    </m:mr>
                                  </m:m>
                                </m:e>
                              </m:mr>
                            </m:m>
                            <m:r>
                              <a:rPr lang="en-US" i="1">
                                <a:latin typeface="Cambria Math" panose="02040503050406030204" pitchFamily="18" charset="0"/>
                              </a:rPr>
                              <m:t> </m:t>
                            </m:r>
                          </m:e>
                          <m:e>
                            <m:m>
                              <m:mPr>
                                <m:mcs>
                                  <m:mc>
                                    <m:mcPr>
                                      <m:count m:val="3"/>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b="0" i="1" smtClean="0">
                                          <a:latin typeface="Cambria Math" panose="02040503050406030204" pitchFamily="18" charset="0"/>
                                        </a:rPr>
                                        <m:t>2</m:t>
                                      </m:r>
                                      <m:r>
                                        <a:rPr lang="en-US" i="1">
                                          <a:latin typeface="Cambria Math" panose="02040503050406030204" pitchFamily="18" charset="0"/>
                                        </a:rPr>
                                        <m:t>1</m:t>
                                      </m:r>
                                    </m:sub>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1</m:t>
                                          </m:r>
                                        </m:e>
                                      </m:d>
                                    </m:sup>
                                  </m:sSubSup>
                                </m:e>
                                <m:e>
                                  <m:m>
                                    <m:mPr>
                                      <m:mcs>
                                        <m:mc>
                                          <m:mcPr>
                                            <m:count m:val="2"/>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m:rPr>
                                                <m:brk m:alnAt="7"/>
                                              </m:rPr>
                                              <a:rPr lang="en-US" i="1">
                                                <a:latin typeface="Cambria Math" panose="02040503050406030204" pitchFamily="18" charset="0"/>
                                              </a:rPr>
                                              <m:t>2</m:t>
                                            </m:r>
                                            <m:r>
                                              <a:rPr lang="en-US" i="1">
                                                <a:latin typeface="Cambria Math" panose="02040503050406030204" pitchFamily="18" charset="0"/>
                                              </a:rPr>
                                              <m:t>2</m:t>
                                            </m:r>
                                          </m:sub>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1</m:t>
                                                </m:r>
                                              </m:e>
                                            </m:d>
                                          </m:sup>
                                        </m:sSubSup>
                                      </m:e>
                                      <m:e>
                                        <m:r>
                                          <a:rPr lang="en-US" i="1">
                                            <a:latin typeface="Cambria Math" panose="02040503050406030204" pitchFamily="18" charset="0"/>
                                          </a:rPr>
                                          <m:t>… </m:t>
                                        </m:r>
                                      </m:e>
                                    </m:mr>
                                  </m:m>
                                </m:e>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b="0" i="1" smtClean="0">
                                          <a:latin typeface="Cambria Math" panose="02040503050406030204" pitchFamily="18" charset="0"/>
                                        </a:rPr>
                                        <m:t>2</m:t>
                                      </m:r>
                                      <m:r>
                                        <a:rPr lang="en-US" b="0" i="1" smtClean="0">
                                          <a:latin typeface="Cambria Math" panose="02040503050406030204" pitchFamily="18" charset="0"/>
                                        </a:rPr>
                                        <m:t>𝑚</m:t>
                                      </m:r>
                                    </m:sub>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1</m:t>
                                          </m:r>
                                        </m:e>
                                      </m:d>
                                    </m:sup>
                                  </m:sSubSup>
                                </m:e>
                              </m:mr>
                            </m:m>
                          </m:e>
                          <m:e>
                            <m:r>
                              <a:rPr lang="en-US" i="1">
                                <a:latin typeface="Cambria Math" panose="02040503050406030204" pitchFamily="18" charset="0"/>
                              </a:rPr>
                              <m:t>⋮</m:t>
                            </m:r>
                          </m:e>
                          <m:e>
                            <m:m>
                              <m:mPr>
                                <m:mcs>
                                  <m:mc>
                                    <m:mcPr>
                                      <m:count m:val="3"/>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m:rPr>
                                          <m:brk m:alnAt="7"/>
                                        </m:rPr>
                                        <a:rPr lang="en-US" i="1">
                                          <a:latin typeface="Cambria Math" panose="02040503050406030204" pitchFamily="18" charset="0"/>
                                        </a:rPr>
                                        <m:t>𝑤</m:t>
                                      </m:r>
                                    </m:e>
                                    <m:sub>
                                      <m:r>
                                        <m:rPr>
                                          <m:brk m:alnAt="7"/>
                                        </m:rPr>
                                        <a:rPr lang="en-US" i="1">
                                          <a:latin typeface="Cambria Math" panose="02040503050406030204" pitchFamily="18" charset="0"/>
                                        </a:rPr>
                                        <m:t>𝑘</m:t>
                                      </m:r>
                                      <m:r>
                                        <a:rPr lang="en-US" i="1">
                                          <a:latin typeface="Cambria Math" panose="02040503050406030204" pitchFamily="18" charset="0"/>
                                        </a:rPr>
                                        <m:t>1</m:t>
                                      </m:r>
                                    </m:sub>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1</m:t>
                                          </m:r>
                                        </m:e>
                                      </m:d>
                                    </m:sup>
                                  </m:sSubSup>
                                </m:e>
                                <m:e>
                                  <m:m>
                                    <m:mPr>
                                      <m:mcs>
                                        <m:mc>
                                          <m:mcPr>
                                            <m:count m:val="2"/>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𝑘</m:t>
                                            </m:r>
                                            <m:r>
                                              <a:rPr lang="en-US" i="1">
                                                <a:latin typeface="Cambria Math" panose="02040503050406030204" pitchFamily="18" charset="0"/>
                                              </a:rPr>
                                              <m:t>2</m:t>
                                            </m:r>
                                          </m:sub>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1</m:t>
                                                </m:r>
                                              </m:e>
                                            </m:d>
                                          </m:sup>
                                        </m:sSubSup>
                                      </m:e>
                                      <m:e>
                                        <m:r>
                                          <a:rPr lang="en-US" i="1">
                                            <a:latin typeface="Cambria Math" panose="02040503050406030204" pitchFamily="18" charset="0"/>
                                          </a:rPr>
                                          <m:t>… </m:t>
                                        </m:r>
                                      </m:e>
                                    </m:mr>
                                  </m:m>
                                </m:e>
                                <m:e>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𝑘</m:t>
                                      </m:r>
                                      <m:r>
                                        <a:rPr lang="en-US" b="0" i="1" smtClean="0">
                                          <a:latin typeface="Cambria Math" panose="02040503050406030204" pitchFamily="18" charset="0"/>
                                        </a:rPr>
                                        <m:t>𝑚</m:t>
                                      </m:r>
                                    </m:sub>
                                    <m:sup>
                                      <m:d>
                                        <m:dPr>
                                          <m:begChr m:val="["/>
                                          <m:endChr m:val="]"/>
                                          <m:ctrlPr>
                                            <a:rPr lang="en-US" i="1">
                                              <a:latin typeface="Cambria Math" panose="02040503050406030204" pitchFamily="18" charset="0"/>
                                            </a:rPr>
                                          </m:ctrlPr>
                                        </m:dPr>
                                        <m:e>
                                          <m:r>
                                            <a:rPr lang="en-US" b="0" i="1" smtClean="0">
                                              <a:latin typeface="Cambria Math" panose="02040503050406030204" pitchFamily="18" charset="0"/>
                                            </a:rPr>
                                            <m:t>1</m:t>
                                          </m:r>
                                        </m:e>
                                      </m:d>
                                    </m:sup>
                                  </m:sSubSup>
                                </m:e>
                              </m:mr>
                            </m:m>
                          </m:e>
                        </m:eqAr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i="1">
                                <a:latin typeface="Cambria Math" panose="02040503050406030204" pitchFamily="18" charset="0"/>
                              </a:rPr>
                            </m:ctrlPr>
                          </m:eqArr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m:rPr>
                                          <m:brk m:alnAt="7"/>
                                        </m:rPr>
                                        <a:rPr lang="en-US" i="1">
                                          <a:latin typeface="Cambria Math" panose="02040503050406030204" pitchFamily="18" charset="0"/>
                                        </a:rPr>
                                        <m:t>𝑥</m:t>
                                      </m:r>
                                    </m:e>
                                    <m:sub>
                                      <m:r>
                                        <m:rPr>
                                          <m:brk m:alnAt="7"/>
                                        </m:rPr>
                                        <a:rPr lang="en-US" i="1">
                                          <a:latin typeface="Cambria Math" panose="02040503050406030204" pitchFamily="18" charset="0"/>
                                        </a:rPr>
                                        <m:t>1</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21</m:t>
                                      </m:r>
                                    </m:sub>
                                  </m:sSub>
                                </m:e>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i="1">
                                                <a:latin typeface="Cambria Math" panose="02040503050406030204" pitchFamily="18" charset="0"/>
                                              </a:rPr>
                                              <m:t>1</m:t>
                                            </m:r>
                                          </m:sub>
                                        </m:sSub>
                                      </m:e>
                                    </m:mr>
                                  </m:m>
                                </m:e>
                              </m:mr>
                            </m:m>
                            <m:r>
                              <a:rPr lang="en-US" i="1">
                                <a:latin typeface="Cambria Math" panose="02040503050406030204" pitchFamily="18" charset="0"/>
                              </a:rPr>
                              <m:t> </m:t>
                            </m:r>
                          </m:e>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m:rPr>
                                          <m:brk m:alnAt="7"/>
                                        </m:rPr>
                                        <a:rPr lang="en-US" i="1">
                                          <a:latin typeface="Cambria Math" panose="02040503050406030204" pitchFamily="18" charset="0"/>
                                        </a:rPr>
                                        <m:t>𝑥</m:t>
                                      </m:r>
                                    </m:e>
                                    <m:sub>
                                      <m:r>
                                        <m:rPr>
                                          <m:brk m:alnAt="7"/>
                                        </m:rPr>
                                        <a:rPr lang="en-US" i="1">
                                          <a:latin typeface="Cambria Math" panose="02040503050406030204" pitchFamily="18" charset="0"/>
                                        </a:rPr>
                                        <m:t>2</m:t>
                                      </m:r>
                                      <m:r>
                                        <a:rPr lang="en-US" i="1">
                                          <a:latin typeface="Cambria Math" panose="02040503050406030204" pitchFamily="18" charset="0"/>
                                        </a:rPr>
                                        <m:t>1</m:t>
                                      </m:r>
                                    </m:sub>
                                  </m:sSub>
                                </m:e>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m:rPr>
                                                <m:brk m:alnAt="7"/>
                                              </m:rPr>
                                              <a:rPr lang="en-US" i="1">
                                                <a:latin typeface="Cambria Math" panose="02040503050406030204" pitchFamily="18" charset="0"/>
                                              </a:rPr>
                                              <m:t>𝑥</m:t>
                                            </m:r>
                                          </m:e>
                                          <m:sub>
                                            <m:r>
                                              <m:rPr>
                                                <m:brk m:alnAt="7"/>
                                              </m:rPr>
                                              <a:rPr lang="en-US" i="1">
                                                <a:latin typeface="Cambria Math" panose="02040503050406030204" pitchFamily="18" charset="0"/>
                                              </a:rPr>
                                              <m:t>2</m:t>
                                            </m:r>
                                            <m:r>
                                              <a:rPr lang="en-US" i="1">
                                                <a:latin typeface="Cambria Math" panose="02040503050406030204" pitchFamily="18" charset="0"/>
                                              </a:rPr>
                                              <m:t>2</m:t>
                                            </m:r>
                                          </m:sub>
                                        </m:sSub>
                                      </m:e>
                                      <m:e>
                                        <m:r>
                                          <a:rPr lang="en-US" i="1">
                                            <a:latin typeface="Cambria Math" panose="02040503050406030204" pitchFamily="18" charset="0"/>
                                          </a:rPr>
                                          <m:t>… </m:t>
                                        </m:r>
                                      </m:e>
                                    </m:mr>
                                  </m:m>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r>
                                        <a:rPr lang="en-US" i="1">
                                          <a:latin typeface="Cambria Math" panose="02040503050406030204" pitchFamily="18" charset="0"/>
                                        </a:rPr>
                                        <m:t>2</m:t>
                                      </m:r>
                                    </m:sub>
                                  </m:sSub>
                                </m:e>
                              </m:mr>
                            </m:m>
                          </m:e>
                          <m:e>
                            <m:r>
                              <a:rPr lang="en-US" i="1">
                                <a:latin typeface="Cambria Math" panose="02040503050406030204" pitchFamily="18" charset="0"/>
                              </a:rPr>
                              <m:t>⋮</m:t>
                            </m:r>
                          </m:e>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  </m:t>
                                      </m:r>
                                      <m:r>
                                        <m:rPr>
                                          <m:brk m:alnAt="7"/>
                                        </m:rPr>
                                        <a:rPr lang="en-US" i="1">
                                          <a:latin typeface="Cambria Math" panose="02040503050406030204" pitchFamily="18" charset="0"/>
                                        </a:rPr>
                                        <m:t>𝑥</m:t>
                                      </m:r>
                                    </m:e>
                                    <m:sub>
                                      <m:r>
                                        <m:rPr>
                                          <m:brk m:alnAt="7"/>
                                        </m:rPr>
                                        <a:rPr lang="en-US" i="1">
                                          <a:latin typeface="Cambria Math" panose="02040503050406030204" pitchFamily="18" charset="0"/>
                                        </a:rPr>
                                        <m:t>𝑚</m:t>
                                      </m:r>
                                      <m:r>
                                        <a:rPr lang="en-US" i="1">
                                          <a:latin typeface="Cambria Math" panose="02040503050406030204" pitchFamily="18" charset="0"/>
                                        </a:rPr>
                                        <m:t>1</m:t>
                                      </m:r>
                                    </m:sub>
                                  </m:sSub>
                                </m:e>
                                <m:e>
                                  <m:m>
                                    <m:mPr>
                                      <m:mcs>
                                        <m:mc>
                                          <m:mcPr>
                                            <m:count m:val="2"/>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m:rPr>
                                                <m:brk m:alnAt="7"/>
                                              </m:rPr>
                                              <a:rPr lang="en-US" i="1">
                                                <a:latin typeface="Cambria Math" panose="02040503050406030204" pitchFamily="18" charset="0"/>
                                              </a:rPr>
                                              <m:t>𝑥</m:t>
                                            </m:r>
                                          </m:e>
                                          <m:sub>
                                            <m:r>
                                              <m:rPr>
                                                <m:brk m:alnAt="7"/>
                                              </m:rPr>
                                              <a:rPr lang="en-US" i="1">
                                                <a:latin typeface="Cambria Math" panose="02040503050406030204" pitchFamily="18" charset="0"/>
                                              </a:rPr>
                                              <m:t>𝑚</m:t>
                                            </m:r>
                                            <m:r>
                                              <a:rPr lang="en-US" i="1">
                                                <a:latin typeface="Cambria Math" panose="02040503050406030204" pitchFamily="18" charset="0"/>
                                              </a:rPr>
                                              <m:t>2</m:t>
                                            </m:r>
                                          </m:sub>
                                        </m:sSub>
                                      </m:e>
                                      <m:e>
                                        <m:r>
                                          <a:rPr lang="en-US" i="1">
                                            <a:latin typeface="Cambria Math" panose="02040503050406030204" pitchFamily="18" charset="0"/>
                                          </a:rPr>
                                          <m:t>… </m:t>
                                        </m:r>
                                      </m:e>
                                    </m:mr>
                                  </m:m>
                                </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𝑚𝑛</m:t>
                                      </m:r>
                                    </m:sub>
                                  </m:sSub>
                                </m:e>
                              </m:mr>
                            </m:m>
                          </m:e>
                        </m:eqArr>
                      </m:e>
                    </m:d>
                    <m:r>
                      <a:rPr lang="en-US" b="0" i="1" smtClean="0">
                        <a:latin typeface="Cambria Math" panose="02040503050406030204" pitchFamily="18" charset="0"/>
                      </a:rPr>
                      <m:t>+</m:t>
                    </m:r>
                    <m:d>
                      <m:dPr>
                        <m:begChr m:val="["/>
                        <m:endChr m:val="]"/>
                        <m:ctrlPr>
                          <a:rPr lang="en-US" b="1" i="1">
                            <a:latin typeface="Cambria Math" panose="02040503050406030204" pitchFamily="18" charset="0"/>
                          </a:rPr>
                        </m:ctrlPr>
                      </m:dPr>
                      <m:e>
                        <m:m>
                          <m:mPr>
                            <m:mcs>
                              <m:mc>
                                <m:mcPr>
                                  <m:count m:val="1"/>
                                  <m:mcJc m:val="center"/>
                                </m:mcPr>
                              </m:mc>
                            </m:mcs>
                            <m:ctrlPr>
                              <a:rPr lang="en-US" b="1" i="1">
                                <a:latin typeface="Cambria Math" panose="02040503050406030204" pitchFamily="18" charset="0"/>
                              </a:rPr>
                            </m:ctrlPr>
                          </m:mPr>
                          <m:mr>
                            <m:e>
                              <m:sSubSup>
                                <m:sSubSupPr>
                                  <m:ctrlPr>
                                    <a:rPr lang="en-US" i="1">
                                      <a:latin typeface="Cambria Math" panose="02040503050406030204" pitchFamily="18" charset="0"/>
                                    </a:rPr>
                                  </m:ctrlPr>
                                </m:sSubSupPr>
                                <m:e>
                                  <m:r>
                                    <m:rPr>
                                      <m:brk m:alnAt="7"/>
                                    </m:rPr>
                                    <a:rPr lang="en-US" i="1">
                                      <a:latin typeface="Cambria Math" panose="02040503050406030204" pitchFamily="18" charset="0"/>
                                    </a:rPr>
                                    <m:t>𝑏</m:t>
                                  </m:r>
                                </m:e>
                                <m:sub>
                                  <m:r>
                                    <m:rPr>
                                      <m:brk m:alnAt="7"/>
                                    </m:rPr>
                                    <a:rPr lang="en-US" i="1">
                                      <a:latin typeface="Cambria Math" panose="02040503050406030204" pitchFamily="18" charset="0"/>
                                    </a:rPr>
                                    <m:t>1</m:t>
                                  </m:r>
                                </m:sub>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bSup>
                            </m:e>
                          </m:mr>
                          <m:mr>
                            <m:e>
                              <m:sSubSup>
                                <m:sSubSupPr>
                                  <m:ctrlPr>
                                    <a:rPr lang="en-US" i="1">
                                      <a:latin typeface="Cambria Math" panose="02040503050406030204" pitchFamily="18" charset="0"/>
                                    </a:rPr>
                                  </m:ctrlPr>
                                </m:sSubSupPr>
                                <m:e>
                                  <m:r>
                                    <m:rPr>
                                      <m:brk m:alnAt="7"/>
                                    </m:rPr>
                                    <a:rPr lang="en-US" i="1">
                                      <a:latin typeface="Cambria Math" panose="02040503050406030204" pitchFamily="18" charset="0"/>
                                    </a:rPr>
                                    <m:t>𝑏</m:t>
                                  </m:r>
                                </m:e>
                                <m:sub>
                                  <m:r>
                                    <a:rPr lang="en-US" i="1">
                                      <a:latin typeface="Cambria Math" panose="02040503050406030204" pitchFamily="18" charset="0"/>
                                    </a:rPr>
                                    <m:t>2</m:t>
                                  </m:r>
                                </m:sub>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bSup>
                            </m:e>
                          </m:mr>
                          <m:mr>
                            <m:e>
                              <m:eqArr>
                                <m:eqArrPr>
                                  <m:ctrlPr>
                                    <a:rPr lang="en-US" b="1" i="1">
                                      <a:latin typeface="Cambria Math" panose="02040503050406030204" pitchFamily="18" charset="0"/>
                                    </a:rPr>
                                  </m:ctrlPr>
                                </m:eqArrPr>
                                <m:e>
                                  <m:r>
                                    <a:rPr lang="en-US" b="1" i="1">
                                      <a:latin typeface="Cambria Math" panose="02040503050406030204" pitchFamily="18" charset="0"/>
                                    </a:rPr>
                                    <m:t>⋮</m:t>
                                  </m:r>
                                </m:e>
                                <m:e>
                                  <m:sSubSup>
                                    <m:sSubSupPr>
                                      <m:ctrlPr>
                                        <a:rPr lang="en-US" i="1">
                                          <a:latin typeface="Cambria Math" panose="02040503050406030204" pitchFamily="18" charset="0"/>
                                        </a:rPr>
                                      </m:ctrlPr>
                                    </m:sSubSupPr>
                                    <m:e>
                                      <m:r>
                                        <m:rPr>
                                          <m:brk m:alnAt="7"/>
                                        </m:rPr>
                                        <a:rPr lang="en-US" i="1">
                                          <a:latin typeface="Cambria Math" panose="02040503050406030204" pitchFamily="18" charset="0"/>
                                        </a:rPr>
                                        <m:t>𝑏</m:t>
                                      </m:r>
                                    </m:e>
                                    <m:sub>
                                      <m:r>
                                        <a:rPr lang="en-US" i="1">
                                          <a:latin typeface="Cambria Math" panose="02040503050406030204" pitchFamily="18" charset="0"/>
                                        </a:rPr>
                                        <m:t>𝑘</m:t>
                                      </m:r>
                                    </m:sub>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bSup>
                                </m:e>
                              </m:eqArr>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Sup>
                                <m:sSubSupPr>
                                  <m:ctrlPr>
                                    <a:rPr lang="en-US" i="1">
                                      <a:latin typeface="Cambria Math" panose="02040503050406030204" pitchFamily="18" charset="0"/>
                                    </a:rPr>
                                  </m:ctrlPr>
                                </m:sSubSupPr>
                                <m:e>
                                  <m:r>
                                    <a:rPr lang="en-US" b="1" i="1">
                                      <a:latin typeface="Cambria Math" panose="02040503050406030204" pitchFamily="18" charset="0"/>
                                    </a:rPr>
                                    <m:t>𝒛</m:t>
                                  </m:r>
                                </m:e>
                                <m:sub>
                                  <m:r>
                                    <a:rPr lang="en-US" i="1">
                                      <a:latin typeface="Cambria Math" panose="02040503050406030204" pitchFamily="18" charset="0"/>
                                    </a:rPr>
                                    <m:t>1</m:t>
                                  </m:r>
                                </m:sub>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bSup>
                            </m:e>
                          </m:mr>
                          <m:mr>
                            <m:e>
                              <m:sSubSup>
                                <m:sSubSupPr>
                                  <m:ctrlPr>
                                    <a:rPr lang="en-US" i="1">
                                      <a:latin typeface="Cambria Math" panose="02040503050406030204" pitchFamily="18" charset="0"/>
                                    </a:rPr>
                                  </m:ctrlPr>
                                </m:sSubSupPr>
                                <m:e>
                                  <m:r>
                                    <a:rPr lang="en-US" b="1" i="1">
                                      <a:latin typeface="Cambria Math" panose="02040503050406030204" pitchFamily="18" charset="0"/>
                                    </a:rPr>
                                    <m:t>𝒛</m:t>
                                  </m:r>
                                </m:e>
                                <m:sub>
                                  <m:r>
                                    <a:rPr lang="en-US" b="0" i="1" smtClean="0">
                                      <a:latin typeface="Cambria Math" panose="02040503050406030204" pitchFamily="18" charset="0"/>
                                    </a:rPr>
                                    <m:t>2</m:t>
                                  </m:r>
                                </m:sub>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bSup>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m:t>
                                  </m:r>
                                </m:e>
                                <m:e>
                                  <m:sSubSup>
                                    <m:sSubSupPr>
                                      <m:ctrlPr>
                                        <a:rPr lang="en-US" i="1">
                                          <a:latin typeface="Cambria Math" panose="02040503050406030204" pitchFamily="18" charset="0"/>
                                        </a:rPr>
                                      </m:ctrlPr>
                                    </m:sSubSupPr>
                                    <m:e>
                                      <m:r>
                                        <a:rPr lang="en-US" b="1" i="1">
                                          <a:latin typeface="Cambria Math" panose="02040503050406030204" pitchFamily="18" charset="0"/>
                                        </a:rPr>
                                        <m:t>𝒛</m:t>
                                      </m:r>
                                    </m:e>
                                    <m:sub>
                                      <m:r>
                                        <a:rPr lang="en-US" b="0" i="1" smtClean="0">
                                          <a:latin typeface="Cambria Math" panose="02040503050406030204" pitchFamily="18" charset="0"/>
                                        </a:rPr>
                                        <m:t>𝑘</m:t>
                                      </m:r>
                                    </m:sub>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bSup>
                                </m:e>
                              </m:eqArr>
                            </m:e>
                          </m:mr>
                        </m:m>
                      </m:e>
                    </m:d>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m>
                                <m:mPr>
                                  <m:mcs>
                                    <m:mc>
                                      <m:mcPr>
                                        <m:count m:val="3"/>
                                        <m:mcJc m:val="center"/>
                                      </m:mcPr>
                                    </m:mc>
                                  </m:mcs>
                                  <m:ctrlPr>
                                    <a:rPr lang="en-US" i="1" smtClean="0">
                                      <a:latin typeface="Cambria Math" panose="02040503050406030204" pitchFamily="18" charset="0"/>
                                    </a:rPr>
                                  </m:ctrlPr>
                                </m:mPr>
                                <m:mr>
                                  <m:e>
                                    <m:sSubSup>
                                      <m:sSubSupPr>
                                        <m:ctrlPr>
                                          <a:rPr lang="en-US" i="1">
                                            <a:latin typeface="Cambria Math" panose="02040503050406030204" pitchFamily="18" charset="0"/>
                                          </a:rPr>
                                        </m:ctrlPr>
                                      </m:sSubSupPr>
                                      <m:e>
                                        <m:r>
                                          <a:rPr lang="en-US" b="0" i="1">
                                            <a:latin typeface="Cambria Math" panose="02040503050406030204" pitchFamily="18" charset="0"/>
                                          </a:rPr>
                                          <m:t>𝑧</m:t>
                                        </m:r>
                                      </m:e>
                                      <m:sub>
                                        <m:r>
                                          <a:rPr lang="en-US" b="0" i="1">
                                            <a:latin typeface="Cambria Math" panose="02040503050406030204" pitchFamily="18" charset="0"/>
                                          </a:rPr>
                                          <m:t>11</m:t>
                                        </m:r>
                                      </m:sub>
                                      <m:sup>
                                        <m:d>
                                          <m:dPr>
                                            <m:begChr m:val="["/>
                                            <m:endChr m:val="]"/>
                                            <m:ctrlPr>
                                              <a:rPr lang="en-US" i="1">
                                                <a:latin typeface="Cambria Math" panose="02040503050406030204" pitchFamily="18" charset="0"/>
                                              </a:rPr>
                                            </m:ctrlPr>
                                          </m:dPr>
                                          <m:e>
                                            <m:r>
                                              <a:rPr lang="en-US" b="0" i="1">
                                                <a:latin typeface="Cambria Math" panose="02040503050406030204" pitchFamily="18" charset="0"/>
                                              </a:rPr>
                                              <m:t>1</m:t>
                                            </m:r>
                                          </m:e>
                                        </m:d>
                                      </m:sup>
                                    </m:sSubSup>
                                  </m:e>
                                  <m:e>
                                    <m:sSubSup>
                                      <m:sSubSupPr>
                                        <m:ctrlPr>
                                          <a:rPr lang="en-US" i="1">
                                            <a:latin typeface="Cambria Math" panose="02040503050406030204" pitchFamily="18" charset="0"/>
                                          </a:rPr>
                                        </m:ctrlPr>
                                      </m:sSubSupPr>
                                      <m:e>
                                        <m:r>
                                          <a:rPr lang="en-US" b="0" i="1">
                                            <a:latin typeface="Cambria Math" panose="02040503050406030204" pitchFamily="18" charset="0"/>
                                          </a:rPr>
                                          <m:t>𝑧</m:t>
                                        </m:r>
                                      </m:e>
                                      <m:sub>
                                        <m:r>
                                          <a:rPr lang="en-US" b="0" i="1">
                                            <a:latin typeface="Cambria Math" panose="02040503050406030204" pitchFamily="18" charset="0"/>
                                          </a:rPr>
                                          <m:t>1</m:t>
                                        </m:r>
                                        <m:r>
                                          <a:rPr lang="en-US" b="0" i="1" smtClean="0">
                                            <a:latin typeface="Cambria Math" panose="02040503050406030204" pitchFamily="18" charset="0"/>
                                          </a:rPr>
                                          <m:t>2</m:t>
                                        </m:r>
                                      </m:sub>
                                      <m:sup>
                                        <m:d>
                                          <m:dPr>
                                            <m:begChr m:val="["/>
                                            <m:endChr m:val="]"/>
                                            <m:ctrlPr>
                                              <a:rPr lang="en-US" i="1">
                                                <a:latin typeface="Cambria Math" panose="02040503050406030204" pitchFamily="18" charset="0"/>
                                              </a:rPr>
                                            </m:ctrlPr>
                                          </m:dPr>
                                          <m:e>
                                            <m:r>
                                              <a:rPr lang="en-US" b="0" i="1">
                                                <a:latin typeface="Cambria Math" panose="02040503050406030204" pitchFamily="18" charset="0"/>
                                              </a:rPr>
                                              <m:t>1</m:t>
                                            </m:r>
                                          </m:e>
                                        </m:d>
                                      </m:sup>
                                    </m:sSubSup>
                                  </m:e>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m:t>
                                          </m:r>
                                        </m:e>
                                        <m:e>
                                          <m:sSubSup>
                                            <m:sSubSupPr>
                                              <m:ctrlPr>
                                                <a:rPr lang="en-US" i="1">
                                                  <a:latin typeface="Cambria Math" panose="02040503050406030204" pitchFamily="18" charset="0"/>
                                                </a:rPr>
                                              </m:ctrlPr>
                                            </m:sSubSupPr>
                                            <m:e>
                                              <m:r>
                                                <a:rPr lang="en-US" b="0" i="1">
                                                  <a:latin typeface="Cambria Math" panose="02040503050406030204" pitchFamily="18" charset="0"/>
                                                </a:rPr>
                                                <m:t>𝑧</m:t>
                                              </m:r>
                                            </m:e>
                                            <m:sub>
                                              <m:r>
                                                <a:rPr lang="en-US" b="0" i="1">
                                                  <a:latin typeface="Cambria Math" panose="02040503050406030204" pitchFamily="18" charset="0"/>
                                                </a:rPr>
                                                <m:t>1</m:t>
                                              </m:r>
                                              <m:r>
                                                <a:rPr lang="en-US" b="0" i="1" smtClean="0">
                                                  <a:latin typeface="Cambria Math" panose="02040503050406030204" pitchFamily="18" charset="0"/>
                                                </a:rPr>
                                                <m:t>𝑛</m:t>
                                              </m:r>
                                            </m:sub>
                                            <m:sup>
                                              <m:d>
                                                <m:dPr>
                                                  <m:begChr m:val="["/>
                                                  <m:endChr m:val="]"/>
                                                  <m:ctrlPr>
                                                    <a:rPr lang="en-US" i="1">
                                                      <a:latin typeface="Cambria Math" panose="02040503050406030204" pitchFamily="18" charset="0"/>
                                                    </a:rPr>
                                                  </m:ctrlPr>
                                                </m:dPr>
                                                <m:e>
                                                  <m:r>
                                                    <a:rPr lang="en-US" b="0" i="1">
                                                      <a:latin typeface="Cambria Math" panose="02040503050406030204" pitchFamily="18" charset="0"/>
                                                    </a:rPr>
                                                    <m:t>1</m:t>
                                                  </m:r>
                                                </m:e>
                                              </m:d>
                                            </m:sup>
                                          </m:sSubSup>
                                        </m:e>
                                      </m:mr>
                                    </m:m>
                                  </m:e>
                                </m:mr>
                              </m:m>
                            </m:e>
                          </m:mr>
                          <m:mr>
                            <m:e>
                              <m:m>
                                <m:mPr>
                                  <m:mcs>
                                    <m:mc>
                                      <m:mcPr>
                                        <m:count m:val="3"/>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b="0" i="1">
                                            <a:latin typeface="Cambria Math" panose="02040503050406030204" pitchFamily="18" charset="0"/>
                                          </a:rPr>
                                          <m:t>𝑧</m:t>
                                        </m:r>
                                      </m:e>
                                      <m:sub>
                                        <m:r>
                                          <a:rPr lang="en-US" b="0" i="1" smtClean="0">
                                            <a:latin typeface="Cambria Math" panose="02040503050406030204" pitchFamily="18" charset="0"/>
                                          </a:rPr>
                                          <m:t>2</m:t>
                                        </m:r>
                                        <m:r>
                                          <a:rPr lang="en-US" b="0" i="1">
                                            <a:latin typeface="Cambria Math" panose="02040503050406030204" pitchFamily="18" charset="0"/>
                                          </a:rPr>
                                          <m:t>1</m:t>
                                        </m:r>
                                      </m:sub>
                                      <m:sup>
                                        <m:d>
                                          <m:dPr>
                                            <m:begChr m:val="["/>
                                            <m:endChr m:val="]"/>
                                            <m:ctrlPr>
                                              <a:rPr lang="en-US" i="1">
                                                <a:latin typeface="Cambria Math" panose="02040503050406030204" pitchFamily="18" charset="0"/>
                                              </a:rPr>
                                            </m:ctrlPr>
                                          </m:dPr>
                                          <m:e>
                                            <m:r>
                                              <a:rPr lang="en-US" b="0" i="1">
                                                <a:latin typeface="Cambria Math" panose="02040503050406030204" pitchFamily="18" charset="0"/>
                                              </a:rPr>
                                              <m:t>1</m:t>
                                            </m:r>
                                          </m:e>
                                        </m:d>
                                      </m:sup>
                                    </m:sSubSup>
                                  </m:e>
                                  <m:e>
                                    <m:sSubSup>
                                      <m:sSubSupPr>
                                        <m:ctrlPr>
                                          <a:rPr lang="en-US" i="1">
                                            <a:latin typeface="Cambria Math" panose="02040503050406030204" pitchFamily="18" charset="0"/>
                                          </a:rPr>
                                        </m:ctrlPr>
                                      </m:sSubSupPr>
                                      <m:e>
                                        <m:r>
                                          <a:rPr lang="en-US" b="0" i="1">
                                            <a:latin typeface="Cambria Math" panose="02040503050406030204" pitchFamily="18" charset="0"/>
                                          </a:rPr>
                                          <m:t>𝑧</m:t>
                                        </m:r>
                                      </m:e>
                                      <m:sub>
                                        <m:r>
                                          <a:rPr lang="en-US" b="0" i="1" smtClean="0">
                                            <a:latin typeface="Cambria Math" panose="02040503050406030204" pitchFamily="18" charset="0"/>
                                          </a:rPr>
                                          <m:t>2</m:t>
                                        </m:r>
                                        <m:r>
                                          <a:rPr lang="en-US" b="0" i="1">
                                            <a:latin typeface="Cambria Math" panose="02040503050406030204" pitchFamily="18" charset="0"/>
                                          </a:rPr>
                                          <m:t>2</m:t>
                                        </m:r>
                                      </m:sub>
                                      <m:sup>
                                        <m:d>
                                          <m:dPr>
                                            <m:begChr m:val="["/>
                                            <m:endChr m:val="]"/>
                                            <m:ctrlPr>
                                              <a:rPr lang="en-US" i="1">
                                                <a:latin typeface="Cambria Math" panose="02040503050406030204" pitchFamily="18" charset="0"/>
                                              </a:rPr>
                                            </m:ctrlPr>
                                          </m:dPr>
                                          <m:e>
                                            <m:r>
                                              <a:rPr lang="en-US" b="0" i="1">
                                                <a:latin typeface="Cambria Math" panose="02040503050406030204" pitchFamily="18" charset="0"/>
                                              </a:rPr>
                                              <m:t>1</m:t>
                                            </m:r>
                                          </m:e>
                                        </m:d>
                                      </m:sup>
                                    </m:sSubSup>
                                  </m:e>
                                  <m:e>
                                    <m:m>
                                      <m:mPr>
                                        <m:mcs>
                                          <m:mc>
                                            <m:mcPr>
                                              <m:count m:val="2"/>
                                              <m:mcJc m:val="center"/>
                                            </m:mcPr>
                                          </m:mc>
                                        </m:mcs>
                                        <m:ctrlPr>
                                          <a:rPr lang="en-US" i="1">
                                            <a:latin typeface="Cambria Math" panose="02040503050406030204" pitchFamily="18" charset="0"/>
                                          </a:rPr>
                                        </m:ctrlPr>
                                      </m:mPr>
                                      <m:mr>
                                        <m:e>
                                          <m:r>
                                            <m:rPr>
                                              <m:brk m:alnAt="7"/>
                                            </m:rPr>
                                            <a:rPr lang="en-US" b="0" i="1">
                                              <a:latin typeface="Cambria Math" panose="02040503050406030204" pitchFamily="18" charset="0"/>
                                            </a:rPr>
                                            <m:t>…</m:t>
                                          </m:r>
                                        </m:e>
                                        <m:e>
                                          <m:sSubSup>
                                            <m:sSubSupPr>
                                              <m:ctrlPr>
                                                <a:rPr lang="en-US" i="1">
                                                  <a:latin typeface="Cambria Math" panose="02040503050406030204" pitchFamily="18" charset="0"/>
                                                </a:rPr>
                                              </m:ctrlPr>
                                            </m:sSubSupPr>
                                            <m:e>
                                              <m:r>
                                                <a:rPr lang="en-US" b="0" i="1">
                                                  <a:latin typeface="Cambria Math" panose="02040503050406030204" pitchFamily="18" charset="0"/>
                                                </a:rPr>
                                                <m:t>𝑧</m:t>
                                              </m:r>
                                            </m:e>
                                            <m:sub>
                                              <m:r>
                                                <a:rPr lang="en-US" b="0" i="1" smtClean="0">
                                                  <a:latin typeface="Cambria Math" panose="02040503050406030204" pitchFamily="18" charset="0"/>
                                                </a:rPr>
                                                <m:t>2</m:t>
                                              </m:r>
                                              <m:r>
                                                <a:rPr lang="en-US" b="0" i="1">
                                                  <a:latin typeface="Cambria Math" panose="02040503050406030204" pitchFamily="18" charset="0"/>
                                                </a:rPr>
                                                <m:t>𝑛</m:t>
                                              </m:r>
                                            </m:sub>
                                            <m:sup>
                                              <m:d>
                                                <m:dPr>
                                                  <m:begChr m:val="["/>
                                                  <m:endChr m:val="]"/>
                                                  <m:ctrlPr>
                                                    <a:rPr lang="en-US" i="1">
                                                      <a:latin typeface="Cambria Math" panose="02040503050406030204" pitchFamily="18" charset="0"/>
                                                    </a:rPr>
                                                  </m:ctrlPr>
                                                </m:dPr>
                                                <m:e>
                                                  <m:r>
                                                    <a:rPr lang="en-US" b="0" i="1">
                                                      <a:latin typeface="Cambria Math" panose="02040503050406030204" pitchFamily="18" charset="0"/>
                                                    </a:rPr>
                                                    <m:t>1</m:t>
                                                  </m:r>
                                                </m:e>
                                              </m:d>
                                            </m:sup>
                                          </m:sSubSup>
                                        </m:e>
                                      </m:mr>
                                    </m:m>
                                  </m:e>
                                </m:mr>
                              </m:m>
                            </m:e>
                          </m:mr>
                          <m:mr>
                            <m:e>
                              <m:eqArr>
                                <m:eqArrPr>
                                  <m:ctrlPr>
                                    <a:rPr lang="en-US" i="1" smtClean="0">
                                      <a:latin typeface="Cambria Math" panose="02040503050406030204" pitchFamily="18" charset="0"/>
                                    </a:rPr>
                                  </m:ctrlPr>
                                </m:eqArrPr>
                                <m:e>
                                  <m:r>
                                    <a:rPr lang="en-US" b="0" i="1" smtClean="0">
                                      <a:latin typeface="Cambria Math" panose="02040503050406030204" pitchFamily="18" charset="0"/>
                                    </a:rPr>
                                    <m:t>⋮</m:t>
                                  </m:r>
                                </m:e>
                                <m:e>
                                  <m:m>
                                    <m:mPr>
                                      <m:mcs>
                                        <m:mc>
                                          <m:mcPr>
                                            <m:count m:val="3"/>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b="0" i="1">
                                                <a:latin typeface="Cambria Math" panose="02040503050406030204" pitchFamily="18" charset="0"/>
                                              </a:rPr>
                                              <m:t>𝑧</m:t>
                                            </m:r>
                                          </m:e>
                                          <m:sub>
                                            <m:r>
                                              <a:rPr lang="en-US" b="0" i="1" smtClean="0">
                                                <a:latin typeface="Cambria Math" panose="02040503050406030204" pitchFamily="18" charset="0"/>
                                              </a:rPr>
                                              <m:t>𝑘</m:t>
                                            </m:r>
                                            <m:r>
                                              <a:rPr lang="en-US" b="0" i="1">
                                                <a:latin typeface="Cambria Math" panose="02040503050406030204" pitchFamily="18" charset="0"/>
                                              </a:rPr>
                                              <m:t>1</m:t>
                                            </m:r>
                                          </m:sub>
                                          <m:sup>
                                            <m:d>
                                              <m:dPr>
                                                <m:begChr m:val="["/>
                                                <m:endChr m:val="]"/>
                                                <m:ctrlPr>
                                                  <a:rPr lang="en-US" i="1">
                                                    <a:latin typeface="Cambria Math" panose="02040503050406030204" pitchFamily="18" charset="0"/>
                                                  </a:rPr>
                                                </m:ctrlPr>
                                              </m:dPr>
                                              <m:e>
                                                <m:r>
                                                  <a:rPr lang="en-US" b="0" i="1">
                                                    <a:latin typeface="Cambria Math" panose="02040503050406030204" pitchFamily="18" charset="0"/>
                                                  </a:rPr>
                                                  <m:t>1</m:t>
                                                </m:r>
                                              </m:e>
                                            </m:d>
                                          </m:sup>
                                        </m:sSubSup>
                                      </m:e>
                                      <m:e>
                                        <m:sSubSup>
                                          <m:sSubSupPr>
                                            <m:ctrlPr>
                                              <a:rPr lang="en-US" i="1">
                                                <a:latin typeface="Cambria Math" panose="02040503050406030204" pitchFamily="18" charset="0"/>
                                              </a:rPr>
                                            </m:ctrlPr>
                                          </m:sSubSupPr>
                                          <m:e>
                                            <m:r>
                                              <a:rPr lang="en-US" b="0" i="1">
                                                <a:latin typeface="Cambria Math" panose="02040503050406030204" pitchFamily="18" charset="0"/>
                                              </a:rPr>
                                              <m:t>𝑧</m:t>
                                            </m:r>
                                          </m:e>
                                          <m:sub>
                                            <m:r>
                                              <a:rPr lang="en-US" b="0" i="1" smtClean="0">
                                                <a:latin typeface="Cambria Math" panose="02040503050406030204" pitchFamily="18" charset="0"/>
                                              </a:rPr>
                                              <m:t>𝑘</m:t>
                                            </m:r>
                                            <m:r>
                                              <a:rPr lang="en-US" b="0" i="1">
                                                <a:latin typeface="Cambria Math" panose="02040503050406030204" pitchFamily="18" charset="0"/>
                                              </a:rPr>
                                              <m:t>2</m:t>
                                            </m:r>
                                          </m:sub>
                                          <m:sup>
                                            <m:d>
                                              <m:dPr>
                                                <m:begChr m:val="["/>
                                                <m:endChr m:val="]"/>
                                                <m:ctrlPr>
                                                  <a:rPr lang="en-US" i="1">
                                                    <a:latin typeface="Cambria Math" panose="02040503050406030204" pitchFamily="18" charset="0"/>
                                                  </a:rPr>
                                                </m:ctrlPr>
                                              </m:dPr>
                                              <m:e>
                                                <m:r>
                                                  <a:rPr lang="en-US" b="0" i="1">
                                                    <a:latin typeface="Cambria Math" panose="02040503050406030204" pitchFamily="18" charset="0"/>
                                                  </a:rPr>
                                                  <m:t>1</m:t>
                                                </m:r>
                                              </m:e>
                                            </m:d>
                                          </m:sup>
                                        </m:sSubSup>
                                      </m:e>
                                      <m:e>
                                        <m:m>
                                          <m:mPr>
                                            <m:mcs>
                                              <m:mc>
                                                <m:mcPr>
                                                  <m:count m:val="2"/>
                                                  <m:mcJc m:val="center"/>
                                                </m:mcPr>
                                              </m:mc>
                                            </m:mcs>
                                            <m:ctrlPr>
                                              <a:rPr lang="en-US" i="1">
                                                <a:latin typeface="Cambria Math" panose="02040503050406030204" pitchFamily="18" charset="0"/>
                                              </a:rPr>
                                            </m:ctrlPr>
                                          </m:mPr>
                                          <m:mr>
                                            <m:e>
                                              <m:r>
                                                <m:rPr>
                                                  <m:brk m:alnAt="7"/>
                                                </m:rPr>
                                                <a:rPr lang="en-US" b="0" i="1">
                                                  <a:latin typeface="Cambria Math" panose="02040503050406030204" pitchFamily="18" charset="0"/>
                                                </a:rPr>
                                                <m:t>…</m:t>
                                              </m:r>
                                            </m:e>
                                            <m:e>
                                              <m:sSubSup>
                                                <m:sSubSupPr>
                                                  <m:ctrlPr>
                                                    <a:rPr lang="en-US" i="1">
                                                      <a:latin typeface="Cambria Math" panose="02040503050406030204" pitchFamily="18" charset="0"/>
                                                    </a:rPr>
                                                  </m:ctrlPr>
                                                </m:sSubSupPr>
                                                <m:e>
                                                  <m:r>
                                                    <a:rPr lang="en-US" b="0" i="1">
                                                      <a:latin typeface="Cambria Math" panose="02040503050406030204" pitchFamily="18" charset="0"/>
                                                    </a:rPr>
                                                    <m:t>𝑧</m:t>
                                                  </m:r>
                                                </m:e>
                                                <m:sub>
                                                  <m:r>
                                                    <a:rPr lang="en-US" b="0" i="1" smtClean="0">
                                                      <a:latin typeface="Cambria Math" panose="02040503050406030204" pitchFamily="18" charset="0"/>
                                                    </a:rPr>
                                                    <m:t>𝑘</m:t>
                                                  </m:r>
                                                  <m:r>
                                                    <a:rPr lang="en-US" b="0" i="1">
                                                      <a:latin typeface="Cambria Math" panose="02040503050406030204" pitchFamily="18" charset="0"/>
                                                    </a:rPr>
                                                    <m:t>𝑛</m:t>
                                                  </m:r>
                                                </m:sub>
                                                <m:sup>
                                                  <m:d>
                                                    <m:dPr>
                                                      <m:begChr m:val="["/>
                                                      <m:endChr m:val="]"/>
                                                      <m:ctrlPr>
                                                        <a:rPr lang="en-US" i="1">
                                                          <a:latin typeface="Cambria Math" panose="02040503050406030204" pitchFamily="18" charset="0"/>
                                                        </a:rPr>
                                                      </m:ctrlPr>
                                                    </m:dPr>
                                                    <m:e>
                                                      <m:r>
                                                        <a:rPr lang="en-US" b="0" i="1">
                                                          <a:latin typeface="Cambria Math" panose="02040503050406030204" pitchFamily="18" charset="0"/>
                                                        </a:rPr>
                                                        <m:t>1</m:t>
                                                      </m:r>
                                                    </m:e>
                                                  </m:d>
                                                </m:sup>
                                              </m:sSubSup>
                                            </m:e>
                                          </m:mr>
                                        </m:m>
                                      </m:e>
                                    </m:mr>
                                  </m:m>
                                </m:e>
                              </m:eqArr>
                            </m:e>
                          </m:mr>
                        </m:m>
                      </m:e>
                    </m:d>
                  </m:oMath>
                </a14:m>
                <a:endParaRPr lang="en-US" dirty="0" smtClean="0"/>
              </a:p>
              <a:p>
                <a:pPr marL="0" indent="0">
                  <a:buNone/>
                </a:pPr>
                <a:r>
                  <a:rPr lang="en-US" dirty="0" smtClean="0"/>
                  <a:t>Where </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𝑖𝑚</m:t>
                        </m:r>
                      </m:sub>
                    </m:sSub>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mj</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 </m:t>
                    </m:r>
                  </m:oMath>
                </a14:m>
                <a:r>
                  <a:rPr lang="en-US" dirty="0" smtClean="0"/>
                  <a:t>.  </a:t>
                </a:r>
              </a:p>
              <a:p>
                <a:pPr marL="0" indent="0">
                  <a:buNone/>
                </a:pPr>
                <a:r>
                  <a:rPr lang="en-US" dirty="0" smtClean="0"/>
                  <a:t>Note that </a:t>
                </a:r>
                <a14:m>
                  <m:oMath xmlns:m="http://schemas.openxmlformats.org/officeDocument/2006/math">
                    <m:r>
                      <a:rPr lang="en-US" b="0" i="1" smtClean="0">
                        <a:latin typeface="Cambria Math" panose="02040503050406030204" pitchFamily="18" charset="0"/>
                      </a:rPr>
                      <m:t>𝑍</m:t>
                    </m:r>
                  </m:oMath>
                </a14:m>
                <a:r>
                  <a:rPr lang="en-US" dirty="0" smtClean="0"/>
                  <a:t>is a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𝑛</m:t>
                    </m:r>
                  </m:oMath>
                </a14:m>
                <a:r>
                  <a:rPr lang="en-US" dirty="0" smtClean="0"/>
                  <a:t> matrix formed by stacking the </a:t>
                </a:r>
                <a14:m>
                  <m:oMath xmlns:m="http://schemas.openxmlformats.org/officeDocument/2006/math">
                    <m:r>
                      <a:rPr lang="en-US" b="0" i="1" smtClean="0">
                        <a:latin typeface="Cambria Math" panose="02040503050406030204" pitchFamily="18" charset="0"/>
                      </a:rPr>
                      <m:t>𝑧</m:t>
                    </m:r>
                  </m:oMath>
                </a14:m>
                <a:r>
                  <a:rPr lang="en-US" dirty="0" smtClean="0"/>
                  <a:t> vectors for k neurons vertically.</a:t>
                </a:r>
              </a:p>
              <a:p>
                <a:pPr marL="0" indent="0">
                  <a:buNone/>
                </a:pPr>
                <a:r>
                  <a:rPr lang="en-US" dirty="0" smtClean="0"/>
                  <a:t>Similarly we can compute matrix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𝐴</m:t>
                        </m:r>
                      </m:e>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p>
                  </m:oMath>
                </a14:m>
                <a:r>
                  <a:rPr lang="en-US" dirty="0" smtClean="0"/>
                  <a:t> by applying the activation function of the first layer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𝑔</m:t>
                        </m:r>
                      </m:e>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p>
                  </m:oMath>
                </a14:m>
                <a:r>
                  <a:rPr lang="en-US" dirty="0" smtClean="0"/>
                  <a:t> to each element of Z :</a:t>
                </a:r>
              </a:p>
              <a:p>
                <a:pPr marL="0" indent="0">
                  <a:buNone/>
                </a:pPr>
                <a:endParaRPr lang="en-US" dirty="0" smtClean="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d>
                        <m:dPr>
                          <m:ctrlPr>
                            <a:rPr lang="en-US" b="0" i="1" smtClean="0">
                              <a:latin typeface="Cambria Math" panose="02040503050406030204" pitchFamily="18" charset="0"/>
                            </a:rPr>
                          </m:ctrlPr>
                        </m:dPr>
                        <m:e>
                          <m:r>
                            <a:rPr lang="en-US" b="0" i="1" smtClean="0">
                              <a:latin typeface="Cambria Math" panose="02040503050406030204" pitchFamily="18" charset="0"/>
                            </a:rPr>
                            <m:t>𝑍</m:t>
                          </m: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b="1" i="1" smtClean="0">
                                        <a:latin typeface="Cambria Math" panose="02040503050406030204" pitchFamily="18" charset="0"/>
                                      </a:rPr>
                                      <m:t>𝒂</m:t>
                                    </m:r>
                                  </m:e>
                                  <m:sub>
                                    <m:r>
                                      <a:rPr lang="en-US" i="1">
                                        <a:latin typeface="Cambria Math" panose="02040503050406030204" pitchFamily="18" charset="0"/>
                                      </a:rPr>
                                      <m:t>1</m:t>
                                    </m:r>
                                  </m:sub>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bSup>
                              </m:e>
                            </m:mr>
                            <m:mr>
                              <m:e>
                                <m:sSubSup>
                                  <m:sSubSupPr>
                                    <m:ctrlPr>
                                      <a:rPr lang="en-US" i="1">
                                        <a:latin typeface="Cambria Math" panose="02040503050406030204" pitchFamily="18" charset="0"/>
                                      </a:rPr>
                                    </m:ctrlPr>
                                  </m:sSubSupPr>
                                  <m:e>
                                    <m:r>
                                      <a:rPr lang="en-US" b="1" i="1" smtClean="0">
                                        <a:latin typeface="Cambria Math" panose="02040503050406030204" pitchFamily="18" charset="0"/>
                                      </a:rPr>
                                      <m:t>𝒂</m:t>
                                    </m:r>
                                  </m:e>
                                  <m:sub>
                                    <m:r>
                                      <a:rPr lang="en-US" i="1">
                                        <a:latin typeface="Cambria Math" panose="02040503050406030204" pitchFamily="18" charset="0"/>
                                      </a:rPr>
                                      <m:t>2</m:t>
                                    </m:r>
                                  </m:sub>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bSup>
                              </m:e>
                            </m:mr>
                            <m:mr>
                              <m:e>
                                <m:eqArr>
                                  <m:eqArrPr>
                                    <m:ctrlPr>
                                      <a:rPr lang="en-US" i="1">
                                        <a:latin typeface="Cambria Math" panose="02040503050406030204" pitchFamily="18" charset="0"/>
                                      </a:rPr>
                                    </m:ctrlPr>
                                  </m:eqArrPr>
                                  <m:e>
                                    <m:r>
                                      <a:rPr lang="en-US" i="1">
                                        <a:latin typeface="Cambria Math" panose="02040503050406030204" pitchFamily="18" charset="0"/>
                                      </a:rPr>
                                      <m:t>⋮</m:t>
                                    </m:r>
                                  </m:e>
                                  <m:e>
                                    <m:sSubSup>
                                      <m:sSubSupPr>
                                        <m:ctrlPr>
                                          <a:rPr lang="en-US" i="1">
                                            <a:latin typeface="Cambria Math" panose="02040503050406030204" pitchFamily="18" charset="0"/>
                                          </a:rPr>
                                        </m:ctrlPr>
                                      </m:sSubSupPr>
                                      <m:e>
                                        <m:r>
                                          <a:rPr lang="en-US" b="1" i="1" smtClean="0">
                                            <a:latin typeface="Cambria Math" panose="02040503050406030204" pitchFamily="18" charset="0"/>
                                          </a:rPr>
                                          <m:t>𝒂</m:t>
                                        </m:r>
                                      </m:e>
                                      <m:sub>
                                        <m:r>
                                          <a:rPr lang="en-US" i="1">
                                            <a:latin typeface="Cambria Math" panose="02040503050406030204" pitchFamily="18" charset="0"/>
                                          </a:rPr>
                                          <m:t>𝑘</m:t>
                                        </m:r>
                                      </m:sub>
                                      <m:sup>
                                        <m:d>
                                          <m:dPr>
                                            <m:begChr m:val="["/>
                                            <m:endChr m:val="]"/>
                                            <m:ctrlPr>
                                              <a:rPr lang="en-US" i="1">
                                                <a:latin typeface="Cambria Math" panose="02040503050406030204" pitchFamily="18" charset="0"/>
                                              </a:rPr>
                                            </m:ctrlPr>
                                          </m:dPr>
                                          <m:e>
                                            <m:r>
                                              <a:rPr lang="en-US" i="1">
                                                <a:latin typeface="Cambria Math" panose="02040503050406030204" pitchFamily="18" charset="0"/>
                                              </a:rPr>
                                              <m:t>1</m:t>
                                            </m:r>
                                          </m:e>
                                        </m:d>
                                      </m:sup>
                                    </m:sSubSup>
                                  </m:e>
                                </m:eqArr>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3"/>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a:latin typeface="Cambria Math" panose="02040503050406030204" pitchFamily="18" charset="0"/>
                                            </a:rPr>
                                            <m:t>𝑧</m:t>
                                          </m:r>
                                        </m:e>
                                        <m:sub>
                                          <m:r>
                                            <a:rPr lang="en-US" b="0" i="1">
                                              <a:latin typeface="Cambria Math" panose="02040503050406030204" pitchFamily="18" charset="0"/>
                                            </a:rPr>
                                            <m:t>11</m:t>
                                          </m:r>
                                        </m:sub>
                                        <m:sup>
                                          <m:d>
                                            <m:dPr>
                                              <m:begChr m:val="["/>
                                              <m:endChr m:val="]"/>
                                              <m:ctrlPr>
                                                <a:rPr lang="en-US" i="1">
                                                  <a:latin typeface="Cambria Math" panose="02040503050406030204" pitchFamily="18" charset="0"/>
                                                </a:rPr>
                                              </m:ctrlPr>
                                            </m:dPr>
                                            <m:e>
                                              <m:r>
                                                <a:rPr lang="en-US" b="0" i="1">
                                                  <a:latin typeface="Cambria Math" panose="02040503050406030204" pitchFamily="18" charset="0"/>
                                                </a:rPr>
                                                <m:t>1</m:t>
                                              </m:r>
                                            </m:e>
                                          </m:d>
                                        </m:sup>
                                      </m:sSubSup>
                                      <m:r>
                                        <a:rPr lang="en-US" b="0" i="1" smtClean="0">
                                          <a:latin typeface="Cambria Math" panose="02040503050406030204" pitchFamily="18" charset="0"/>
                                        </a:rPr>
                                        <m:t>)</m:t>
                                      </m:r>
                                    </m:e>
                                    <m:e>
                                      <m:sSubSup>
                                        <m:sSubSupPr>
                                          <m:ctrlPr>
                                            <a:rPr lang="en-US" i="1">
                                              <a:latin typeface="Cambria Math" panose="02040503050406030204" pitchFamily="18" charset="0"/>
                                            </a:rPr>
                                          </m:ctrlPr>
                                        </m:sSub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a:latin typeface="Cambria Math" panose="02040503050406030204" pitchFamily="18" charset="0"/>
                                            </a:rPr>
                                            <m:t>𝑧</m:t>
                                          </m:r>
                                        </m:e>
                                        <m:sub>
                                          <m:r>
                                            <a:rPr lang="en-US" b="0" i="1">
                                              <a:latin typeface="Cambria Math" panose="02040503050406030204" pitchFamily="18" charset="0"/>
                                            </a:rPr>
                                            <m:t>12</m:t>
                                          </m:r>
                                        </m:sub>
                                        <m:sup>
                                          <m:d>
                                            <m:dPr>
                                              <m:begChr m:val="["/>
                                              <m:endChr m:val="]"/>
                                              <m:ctrlPr>
                                                <a:rPr lang="en-US" i="1">
                                                  <a:latin typeface="Cambria Math" panose="02040503050406030204" pitchFamily="18" charset="0"/>
                                                </a:rPr>
                                              </m:ctrlPr>
                                            </m:dPr>
                                            <m:e>
                                              <m:r>
                                                <a:rPr lang="en-US" b="0" i="1">
                                                  <a:latin typeface="Cambria Math" panose="02040503050406030204" pitchFamily="18" charset="0"/>
                                                </a:rPr>
                                                <m:t>1</m:t>
                                              </m:r>
                                            </m:e>
                                          </m:d>
                                        </m:sup>
                                      </m:sSubSup>
                                      <m:r>
                                        <a:rPr lang="en-US" b="0" i="1" smtClean="0">
                                          <a:latin typeface="Cambria Math" panose="02040503050406030204" pitchFamily="18" charset="0"/>
                                        </a:rPr>
                                        <m:t>)</m:t>
                                      </m:r>
                                    </m:e>
                                    <m:e>
                                      <m:m>
                                        <m:mPr>
                                          <m:mcs>
                                            <m:mc>
                                              <m:mcPr>
                                                <m:count m:val="2"/>
                                                <m:mcJc m:val="center"/>
                                              </m:mcPr>
                                            </m:mc>
                                          </m:mcs>
                                          <m:ctrlPr>
                                            <a:rPr lang="en-US" i="1">
                                              <a:latin typeface="Cambria Math" panose="02040503050406030204" pitchFamily="18" charset="0"/>
                                            </a:rPr>
                                          </m:ctrlPr>
                                        </m:mPr>
                                        <m:mr>
                                          <m:e>
                                            <m:r>
                                              <m:rPr>
                                                <m:brk m:alnAt="7"/>
                                              </m:rPr>
                                              <a:rPr lang="en-US" b="0" i="1">
                                                <a:latin typeface="Cambria Math" panose="02040503050406030204" pitchFamily="18" charset="0"/>
                                              </a:rPr>
                                              <m:t>…</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0" i="1">
                                                    <a:latin typeface="Cambria Math" panose="02040503050406030204" pitchFamily="18" charset="0"/>
                                                  </a:rPr>
                                                  <m:t>𝑧</m:t>
                                                </m:r>
                                              </m:e>
                                              <m:sub>
                                                <m:r>
                                                  <a:rPr lang="en-US" b="0" i="1">
                                                    <a:latin typeface="Cambria Math" panose="02040503050406030204" pitchFamily="18" charset="0"/>
                                                  </a:rPr>
                                                  <m:t>1</m:t>
                                                </m:r>
                                                <m:r>
                                                  <a:rPr lang="en-US" b="0" i="1">
                                                    <a:latin typeface="Cambria Math" panose="02040503050406030204" pitchFamily="18" charset="0"/>
                                                  </a:rPr>
                                                  <m:t>𝑛</m:t>
                                                </m:r>
                                              </m:sub>
                                              <m:sup>
                                                <m:d>
                                                  <m:dPr>
                                                    <m:begChr m:val="["/>
                                                    <m:endChr m:val="]"/>
                                                    <m:ctrlPr>
                                                      <a:rPr lang="en-US" i="1">
                                                        <a:latin typeface="Cambria Math" panose="02040503050406030204" pitchFamily="18" charset="0"/>
                                                      </a:rPr>
                                                    </m:ctrlPr>
                                                  </m:dPr>
                                                  <m:e>
                                                    <m:r>
                                                      <a:rPr lang="en-US" b="0" i="1">
                                                        <a:latin typeface="Cambria Math" panose="02040503050406030204" pitchFamily="18" charset="0"/>
                                                      </a:rPr>
                                                      <m:t>1</m:t>
                                                    </m:r>
                                                  </m:e>
                                                </m:d>
                                              </m:sup>
                                            </m:sSubSup>
                                            <m:r>
                                              <a:rPr lang="en-US" b="0" i="1" smtClean="0">
                                                <a:latin typeface="Cambria Math" panose="02040503050406030204" pitchFamily="18" charset="0"/>
                                              </a:rPr>
                                              <m:t>)</m:t>
                                            </m:r>
                                          </m:e>
                                        </m:mr>
                                      </m:m>
                                    </m:e>
                                  </m:mr>
                                </m:m>
                              </m:e>
                            </m:mr>
                            <m:mr>
                              <m:e>
                                <m:m>
                                  <m:mPr>
                                    <m:mcs>
                                      <m:mc>
                                        <m:mcPr>
                                          <m:count m:val="3"/>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e>
                                        <m:sub>
                                          <m:r>
                                            <a:rPr lang="en-US" b="0" i="1">
                                              <a:latin typeface="Cambria Math" panose="02040503050406030204" pitchFamily="18" charset="0"/>
                                            </a:rPr>
                                            <m:t>21</m:t>
                                          </m:r>
                                        </m:sub>
                                        <m:sup>
                                          <m:d>
                                            <m:dPr>
                                              <m:begChr m:val="["/>
                                              <m:endChr m:val="]"/>
                                              <m:ctrlPr>
                                                <a:rPr lang="en-US" i="1">
                                                  <a:latin typeface="Cambria Math" panose="02040503050406030204" pitchFamily="18" charset="0"/>
                                                </a:rPr>
                                              </m:ctrlPr>
                                            </m:dPr>
                                            <m:e>
                                              <m:r>
                                                <a:rPr lang="en-US" b="0" i="1">
                                                  <a:latin typeface="Cambria Math" panose="02040503050406030204" pitchFamily="18" charset="0"/>
                                                </a:rPr>
                                                <m:t>1</m:t>
                                              </m:r>
                                            </m:e>
                                          </m:d>
                                        </m:sup>
                                      </m:sSubSup>
                                      <m:r>
                                        <a:rPr lang="en-US" b="0" i="1" smtClean="0">
                                          <a:latin typeface="Cambria Math" panose="02040503050406030204" pitchFamily="18" charset="0"/>
                                        </a:rPr>
                                        <m:t>)</m:t>
                                      </m:r>
                                    </m:e>
                                    <m:e>
                                      <m:sSubSup>
                                        <m:sSubSupPr>
                                          <m:ctrlPr>
                                            <a:rPr lang="en-US" i="1">
                                              <a:latin typeface="Cambria Math" panose="02040503050406030204" pitchFamily="18" charset="0"/>
                                            </a:rPr>
                                          </m:ctrlPr>
                                        </m:sSub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a:latin typeface="Cambria Math" panose="02040503050406030204" pitchFamily="18" charset="0"/>
                                            </a:rPr>
                                            <m:t>𝑧</m:t>
                                          </m:r>
                                        </m:e>
                                        <m:sub>
                                          <m:r>
                                            <a:rPr lang="en-US" b="0" i="1">
                                              <a:latin typeface="Cambria Math" panose="02040503050406030204" pitchFamily="18" charset="0"/>
                                            </a:rPr>
                                            <m:t>22</m:t>
                                          </m:r>
                                        </m:sub>
                                        <m:sup>
                                          <m:d>
                                            <m:dPr>
                                              <m:begChr m:val="["/>
                                              <m:endChr m:val="]"/>
                                              <m:ctrlPr>
                                                <a:rPr lang="en-US" i="1">
                                                  <a:latin typeface="Cambria Math" panose="02040503050406030204" pitchFamily="18" charset="0"/>
                                                </a:rPr>
                                              </m:ctrlPr>
                                            </m:dPr>
                                            <m:e>
                                              <m:r>
                                                <a:rPr lang="en-US" b="0" i="1">
                                                  <a:latin typeface="Cambria Math" panose="02040503050406030204" pitchFamily="18" charset="0"/>
                                                </a:rPr>
                                                <m:t>1</m:t>
                                              </m:r>
                                            </m:e>
                                          </m:d>
                                        </m:sup>
                                      </m:sSubSup>
                                      <m:r>
                                        <a:rPr lang="en-US" b="0" i="1" smtClean="0">
                                          <a:latin typeface="Cambria Math" panose="02040503050406030204" pitchFamily="18" charset="0"/>
                                        </a:rPr>
                                        <m:t>)</m:t>
                                      </m:r>
                                    </m:e>
                                    <m:e>
                                      <m:m>
                                        <m:mPr>
                                          <m:mcs>
                                            <m:mc>
                                              <m:mcPr>
                                                <m:count m:val="2"/>
                                                <m:mcJc m:val="center"/>
                                              </m:mcPr>
                                            </m:mc>
                                          </m:mcs>
                                          <m:ctrlPr>
                                            <a:rPr lang="en-US" i="1">
                                              <a:latin typeface="Cambria Math" panose="02040503050406030204" pitchFamily="18" charset="0"/>
                                            </a:rPr>
                                          </m:ctrlPr>
                                        </m:mPr>
                                        <m:mr>
                                          <m:e>
                                            <m:r>
                                              <m:rPr>
                                                <m:brk m:alnAt="7"/>
                                              </m:rPr>
                                              <a:rPr lang="en-US" b="0" i="1">
                                                <a:latin typeface="Cambria Math" panose="02040503050406030204" pitchFamily="18" charset="0"/>
                                              </a:rPr>
                                              <m:t>…</m:t>
                                            </m:r>
                                          </m:e>
                                          <m:e>
                                            <m:sSubSup>
                                              <m:sSubSupPr>
                                                <m:ctrlPr>
                                                  <a:rPr lang="en-US" i="1">
                                                    <a:latin typeface="Cambria Math" panose="02040503050406030204" pitchFamily="18" charset="0"/>
                                                  </a:rPr>
                                                </m:ctrlPr>
                                              </m:sSub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a:latin typeface="Cambria Math" panose="02040503050406030204" pitchFamily="18" charset="0"/>
                                                  </a:rPr>
                                                  <m:t>𝑧</m:t>
                                                </m:r>
                                              </m:e>
                                              <m:sub>
                                                <m:r>
                                                  <a:rPr lang="en-US" b="0" i="1">
                                                    <a:latin typeface="Cambria Math" panose="02040503050406030204" pitchFamily="18" charset="0"/>
                                                  </a:rPr>
                                                  <m:t>2</m:t>
                                                </m:r>
                                                <m:r>
                                                  <a:rPr lang="en-US" b="0" i="1">
                                                    <a:latin typeface="Cambria Math" panose="02040503050406030204" pitchFamily="18" charset="0"/>
                                                  </a:rPr>
                                                  <m:t>𝑛</m:t>
                                                </m:r>
                                              </m:sub>
                                              <m:sup>
                                                <m:d>
                                                  <m:dPr>
                                                    <m:begChr m:val="["/>
                                                    <m:endChr m:val="]"/>
                                                    <m:ctrlPr>
                                                      <a:rPr lang="en-US" i="1">
                                                        <a:latin typeface="Cambria Math" panose="02040503050406030204" pitchFamily="18" charset="0"/>
                                                      </a:rPr>
                                                    </m:ctrlPr>
                                                  </m:dPr>
                                                  <m:e>
                                                    <m:r>
                                                      <a:rPr lang="en-US" b="0" i="1">
                                                        <a:latin typeface="Cambria Math" panose="02040503050406030204" pitchFamily="18" charset="0"/>
                                                      </a:rPr>
                                                      <m:t>1</m:t>
                                                    </m:r>
                                                  </m:e>
                                                </m:d>
                                              </m:sup>
                                            </m:sSubSup>
                                            <m:r>
                                              <a:rPr lang="en-US" b="0" i="1" smtClean="0">
                                                <a:latin typeface="Cambria Math" panose="02040503050406030204" pitchFamily="18" charset="0"/>
                                              </a:rPr>
                                              <m:t>)</m:t>
                                            </m:r>
                                          </m:e>
                                        </m:mr>
                                      </m:m>
                                    </m:e>
                                  </m:mr>
                                </m:m>
                              </m:e>
                            </m:mr>
                            <m:mr>
                              <m:e>
                                <m:eqArr>
                                  <m:eqArrPr>
                                    <m:ctrlPr>
                                      <a:rPr lang="en-US" i="1">
                                        <a:latin typeface="Cambria Math" panose="02040503050406030204" pitchFamily="18" charset="0"/>
                                      </a:rPr>
                                    </m:ctrlPr>
                                  </m:eqArrPr>
                                  <m:e>
                                    <m:r>
                                      <a:rPr lang="en-US" b="0" i="1">
                                        <a:latin typeface="Cambria Math" panose="02040503050406030204" pitchFamily="18" charset="0"/>
                                      </a:rPr>
                                      <m:t>⋮</m:t>
                                    </m:r>
                                  </m:e>
                                  <m:e>
                                    <m:m>
                                      <m:mPr>
                                        <m:mcs>
                                          <m:mc>
                                            <m:mcPr>
                                              <m:count m:val="3"/>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smtClean="0">
                                                  <a:latin typeface="Cambria Math" panose="02040503050406030204" pitchFamily="18" charset="0"/>
                                                </a:rPr>
                                                <m:t>𝑧</m:t>
                                              </m:r>
                                            </m:e>
                                            <m:sub>
                                              <m:r>
                                                <a:rPr lang="en-US" b="0" i="1">
                                                  <a:latin typeface="Cambria Math" panose="02040503050406030204" pitchFamily="18" charset="0"/>
                                                </a:rPr>
                                                <m:t>𝑘</m:t>
                                              </m:r>
                                              <m:r>
                                                <a:rPr lang="en-US" b="0" i="1">
                                                  <a:latin typeface="Cambria Math" panose="02040503050406030204" pitchFamily="18" charset="0"/>
                                                </a:rPr>
                                                <m:t>1</m:t>
                                              </m:r>
                                            </m:sub>
                                            <m:sup>
                                              <m:d>
                                                <m:dPr>
                                                  <m:begChr m:val="["/>
                                                  <m:endChr m:val="]"/>
                                                  <m:ctrlPr>
                                                    <a:rPr lang="en-US" i="1">
                                                      <a:latin typeface="Cambria Math" panose="02040503050406030204" pitchFamily="18" charset="0"/>
                                                    </a:rPr>
                                                  </m:ctrlPr>
                                                </m:dPr>
                                                <m:e>
                                                  <m:r>
                                                    <a:rPr lang="en-US" b="0" i="1">
                                                      <a:latin typeface="Cambria Math" panose="02040503050406030204" pitchFamily="18" charset="0"/>
                                                    </a:rPr>
                                                    <m:t>1</m:t>
                                                  </m:r>
                                                </m:e>
                                              </m:d>
                                            </m:sup>
                                          </m:sSubSup>
                                        </m:e>
                                        <m:e>
                                          <m:sSubSup>
                                            <m:sSubSupPr>
                                              <m:ctrlPr>
                                                <a:rPr lang="en-US" i="1">
                                                  <a:latin typeface="Cambria Math" panose="02040503050406030204" pitchFamily="18" charset="0"/>
                                                </a:rPr>
                                              </m:ctrlPr>
                                            </m:sSub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a:latin typeface="Cambria Math" panose="02040503050406030204" pitchFamily="18" charset="0"/>
                                                </a:rPr>
                                                <m:t>𝑧</m:t>
                                              </m:r>
                                            </m:e>
                                            <m:sub>
                                              <m:r>
                                                <a:rPr lang="en-US" b="0" i="1">
                                                  <a:latin typeface="Cambria Math" panose="02040503050406030204" pitchFamily="18" charset="0"/>
                                                </a:rPr>
                                                <m:t>𝑘</m:t>
                                              </m:r>
                                              <m:r>
                                                <a:rPr lang="en-US" b="0" i="1">
                                                  <a:latin typeface="Cambria Math" panose="02040503050406030204" pitchFamily="18" charset="0"/>
                                                </a:rPr>
                                                <m:t>2</m:t>
                                              </m:r>
                                            </m:sub>
                                            <m:sup>
                                              <m:d>
                                                <m:dPr>
                                                  <m:begChr m:val="["/>
                                                  <m:endChr m:val="]"/>
                                                  <m:ctrlPr>
                                                    <a:rPr lang="en-US" i="1">
                                                      <a:latin typeface="Cambria Math" panose="02040503050406030204" pitchFamily="18" charset="0"/>
                                                    </a:rPr>
                                                  </m:ctrlPr>
                                                </m:dPr>
                                                <m:e>
                                                  <m:r>
                                                    <a:rPr lang="en-US" b="0" i="1">
                                                      <a:latin typeface="Cambria Math" panose="02040503050406030204" pitchFamily="18" charset="0"/>
                                                    </a:rPr>
                                                    <m:t>1</m:t>
                                                  </m:r>
                                                </m:e>
                                              </m:d>
                                            </m:sup>
                                          </m:sSubSup>
                                          <m:r>
                                            <a:rPr lang="en-US" b="0" i="1" smtClean="0">
                                              <a:latin typeface="Cambria Math" panose="02040503050406030204" pitchFamily="18" charset="0"/>
                                            </a:rPr>
                                            <m:t>)</m:t>
                                          </m:r>
                                        </m:e>
                                        <m:e>
                                          <m:m>
                                            <m:mPr>
                                              <m:mcs>
                                                <m:mc>
                                                  <m:mcPr>
                                                    <m:count m:val="2"/>
                                                    <m:mcJc m:val="center"/>
                                                  </m:mcPr>
                                                </m:mc>
                                              </m:mcs>
                                              <m:ctrlPr>
                                                <a:rPr lang="en-US" i="1">
                                                  <a:latin typeface="Cambria Math" panose="02040503050406030204" pitchFamily="18" charset="0"/>
                                                </a:rPr>
                                              </m:ctrlPr>
                                            </m:mPr>
                                            <m:mr>
                                              <m:e>
                                                <m:r>
                                                  <m:rPr>
                                                    <m:brk m:alnAt="7"/>
                                                  </m:rPr>
                                                  <a:rPr lang="en-US" b="0" i="1">
                                                    <a:latin typeface="Cambria Math" panose="02040503050406030204" pitchFamily="18" charset="0"/>
                                                  </a:rPr>
                                                  <m:t>…</m:t>
                                                </m:r>
                                              </m:e>
                                              <m:e>
                                                <m:sSubSup>
                                                  <m:sSubSupPr>
                                                    <m:ctrlPr>
                                                      <a:rPr lang="en-US" i="1">
                                                        <a:latin typeface="Cambria Math" panose="02040503050406030204" pitchFamily="18" charset="0"/>
                                                      </a:rPr>
                                                    </m:ctrlPr>
                                                  </m:sSub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e>
                                                        </m:d>
                                                      </m:sup>
                                                    </m:sSup>
                                                    <m:r>
                                                      <a:rPr lang="en-US" b="0" i="1" smtClean="0">
                                                        <a:latin typeface="Cambria Math" panose="02040503050406030204" pitchFamily="18" charset="0"/>
                                                      </a:rPr>
                                                      <m:t>(</m:t>
                                                    </m:r>
                                                    <m:r>
                                                      <a:rPr lang="en-US" b="0" i="1">
                                                        <a:latin typeface="Cambria Math" panose="02040503050406030204" pitchFamily="18" charset="0"/>
                                                      </a:rPr>
                                                      <m:t>𝑧</m:t>
                                                    </m:r>
                                                  </m:e>
                                                  <m:sub>
                                                    <m:r>
                                                      <a:rPr lang="en-US" b="0" i="1">
                                                        <a:latin typeface="Cambria Math" panose="02040503050406030204" pitchFamily="18" charset="0"/>
                                                      </a:rPr>
                                                      <m:t>𝑘𝑛</m:t>
                                                    </m:r>
                                                  </m:sub>
                                                  <m:sup>
                                                    <m:d>
                                                      <m:dPr>
                                                        <m:begChr m:val="["/>
                                                        <m:endChr m:val="]"/>
                                                        <m:ctrlPr>
                                                          <a:rPr lang="en-US" i="1">
                                                            <a:latin typeface="Cambria Math" panose="02040503050406030204" pitchFamily="18" charset="0"/>
                                                          </a:rPr>
                                                        </m:ctrlPr>
                                                      </m:dPr>
                                                      <m:e>
                                                        <m:r>
                                                          <a:rPr lang="en-US" b="0" i="1">
                                                            <a:latin typeface="Cambria Math" panose="02040503050406030204" pitchFamily="18" charset="0"/>
                                                          </a:rPr>
                                                          <m:t>1</m:t>
                                                        </m:r>
                                                      </m:e>
                                                    </m:d>
                                                  </m:sup>
                                                </m:sSubSup>
                                                <m:r>
                                                  <a:rPr lang="en-US" b="0" i="1" smtClean="0">
                                                    <a:latin typeface="Cambria Math" panose="02040503050406030204" pitchFamily="18" charset="0"/>
                                                  </a:rPr>
                                                  <m:t>)</m:t>
                                                </m:r>
                                              </m:e>
                                            </m:mr>
                                          </m:m>
                                        </m:e>
                                      </m:mr>
                                    </m:m>
                                  </m:e>
                                </m:eqArr>
                              </m:e>
                            </m:mr>
                          </m:m>
                        </m:e>
                      </m:d>
                    </m:oMath>
                  </m:oMathPara>
                </a14:m>
                <a:endParaRPr lang="en-US" dirty="0" smtClean="0"/>
              </a:p>
              <a:p>
                <a:pPr marL="0" indent="0">
                  <a:buNone/>
                </a:pPr>
                <a:r>
                  <a:rPr lang="en-US" dirty="0"/>
                  <a:t>	</a:t>
                </a:r>
                <a:endParaRPr lang="en-US" dirty="0" smtClean="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07923" y="1220129"/>
                <a:ext cx="11002297" cy="5446144"/>
              </a:xfrm>
              <a:blipFill>
                <a:blip r:embed="rId3"/>
                <a:stretch>
                  <a:fillRect l="-222" t="-336"/>
                </a:stretch>
              </a:blipFill>
            </p:spPr>
            <p:txBody>
              <a:bodyPr/>
              <a:lstStyle/>
              <a:p>
                <a:r>
                  <a:rPr lang="en-US">
                    <a:noFill/>
                  </a:rPr>
                  <a:t> </a:t>
                </a:r>
              </a:p>
            </p:txBody>
          </p:sp>
        </mc:Fallback>
      </mc:AlternateContent>
      <p:cxnSp>
        <p:nvCxnSpPr>
          <p:cNvPr id="9" name="Straight Arrow Connector 8"/>
          <p:cNvCxnSpPr/>
          <p:nvPr/>
        </p:nvCxnSpPr>
        <p:spPr>
          <a:xfrm>
            <a:off x="9896168" y="2624832"/>
            <a:ext cx="412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10400946" y="3287752"/>
                <a:ext cx="1643892"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 xmlns:m="http://schemas.openxmlformats.org/officeDocument/2006/math">
                    <m:r>
                      <a:rPr lang="en-US" sz="1600" b="0" i="1" smtClean="0">
                        <a:latin typeface="Cambria Math" panose="02040503050406030204" pitchFamily="18" charset="0"/>
                      </a:rPr>
                      <m:t>𝑧</m:t>
                    </m:r>
                  </m:oMath>
                </a14:m>
                <a:r>
                  <a:rPr lang="en-US" sz="1600" dirty="0" smtClean="0"/>
                  <a:t> </a:t>
                </a:r>
                <a:r>
                  <a:rPr lang="en-US" sz="1600" dirty="0" smtClean="0"/>
                  <a:t>vector(affine transformation) </a:t>
                </a:r>
                <a:r>
                  <a:rPr lang="en-US" sz="1600" dirty="0" smtClean="0"/>
                  <a:t>for the first neuron in </a:t>
                </a:r>
                <a:r>
                  <a:rPr lang="en-US" sz="1600" dirty="0" smtClean="0"/>
                  <a:t>layer l fir each training example</a:t>
                </a:r>
                <a:endParaRPr lang="en-US" sz="1600" dirty="0"/>
              </a:p>
            </p:txBody>
          </p:sp>
        </mc:Choice>
        <mc:Fallback>
          <p:sp>
            <p:nvSpPr>
              <p:cNvPr id="10" name="TextBox 9"/>
              <p:cNvSpPr txBox="1">
                <a:spLocks noRot="1" noChangeAspect="1" noMove="1" noResize="1" noEditPoints="1" noAdjustHandles="1" noChangeArrowheads="1" noChangeShapeType="1" noTextEdit="1"/>
              </p:cNvSpPr>
              <p:nvPr/>
            </p:nvSpPr>
            <p:spPr>
              <a:xfrm>
                <a:off x="10400946" y="3287752"/>
                <a:ext cx="1643892" cy="1569660"/>
              </a:xfrm>
              <a:prstGeom prst="rect">
                <a:avLst/>
              </a:prstGeom>
              <a:blipFill>
                <a:blip r:embed="rId4"/>
                <a:stretch>
                  <a:fillRect l="-1471" t="-769" b="-3462"/>
                </a:stretch>
              </a:blipFill>
            </p:spPr>
            <p:txBody>
              <a:bodyPr/>
              <a:lstStyle/>
              <a:p>
                <a:r>
                  <a:rPr lang="en-US">
                    <a:noFill/>
                  </a:rPr>
                  <a:t> </a:t>
                </a:r>
              </a:p>
            </p:txBody>
          </p:sp>
        </mc:Fallback>
      </mc:AlternateContent>
      <p:cxnSp>
        <p:nvCxnSpPr>
          <p:cNvPr id="13" name="Straight Arrow Connector 12"/>
          <p:cNvCxnSpPr/>
          <p:nvPr/>
        </p:nvCxnSpPr>
        <p:spPr>
          <a:xfrm>
            <a:off x="8745794" y="5278010"/>
            <a:ext cx="412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140779" y="5079824"/>
            <a:ext cx="1989771"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smtClean="0"/>
              <a:t>Output of the first neuron in layer 1 for each </a:t>
            </a:r>
            <a:r>
              <a:rPr lang="en-US" sz="1600" dirty="0" smtClean="0"/>
              <a:t> training example</a:t>
            </a:r>
            <a:endParaRPr lang="en-US" sz="1600" dirty="0"/>
          </a:p>
        </p:txBody>
      </p:sp>
      <p:cxnSp>
        <p:nvCxnSpPr>
          <p:cNvPr id="16" name="Straight Connector 15"/>
          <p:cNvCxnSpPr/>
          <p:nvPr/>
        </p:nvCxnSpPr>
        <p:spPr>
          <a:xfrm>
            <a:off x="10484106" y="2624832"/>
            <a:ext cx="4645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0948611" y="2581252"/>
            <a:ext cx="0" cy="662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437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20003</TotalTime>
  <Words>5553</Words>
  <Application>Microsoft Office PowerPoint</Application>
  <PresentationFormat>Widescreen</PresentationFormat>
  <Paragraphs>232</Paragraphs>
  <Slides>23</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Cambria Math</vt:lpstr>
      <vt:lpstr>Gill Sans MT</vt:lpstr>
      <vt:lpstr>Parcel</vt:lpstr>
      <vt:lpstr>Backpropagation Algorithm for deep Neural Networks</vt:lpstr>
      <vt:lpstr>Gradient descent for a feedforward deep neural network</vt:lpstr>
      <vt:lpstr>Forward pass</vt:lpstr>
      <vt:lpstr>Forward pass: Computing the output of the network</vt:lpstr>
      <vt:lpstr>Forward pass Cont.</vt:lpstr>
      <vt:lpstr>Computational graph of the forward pass</vt:lpstr>
      <vt:lpstr>Matrix Operations in forward pass</vt:lpstr>
      <vt:lpstr>Matrix Operations in forward pass (Cont.)</vt:lpstr>
      <vt:lpstr>Matrix Operations in forward pass (Cont.)</vt:lpstr>
      <vt:lpstr>Matrix Operations in forward pass Example</vt:lpstr>
      <vt:lpstr>Backward pass</vt:lpstr>
      <vt:lpstr>Chaining derivatives: Backpropagation algorithm</vt:lpstr>
      <vt:lpstr>BackProp Intuition</vt:lpstr>
      <vt:lpstr>Backprop Intuition</vt:lpstr>
      <vt:lpstr>Backprop Intuition Cont.</vt:lpstr>
      <vt:lpstr>Backprop Intuition Cont.</vt:lpstr>
      <vt:lpstr>Why backprop?</vt:lpstr>
      <vt:lpstr>BackProp In Neural networks: Computing the local gradients</vt:lpstr>
      <vt:lpstr>BackProp in Neural networks: Chaining the gradients</vt:lpstr>
      <vt:lpstr>Backprop in neural networks Example</vt:lpstr>
      <vt:lpstr>BackProp In feedforward neural networks with n layers </vt:lpstr>
      <vt:lpstr>updating parameters Using gradient descent</vt:lpstr>
      <vt:lpstr>End of lecture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Backpropagation Learning Algorithm</dc:title>
  <dc:creator>Sahebkarkhorasani, Elham</dc:creator>
  <cp:lastModifiedBy>Sahebkarkhorasani, Elham</cp:lastModifiedBy>
  <cp:revision>221</cp:revision>
  <dcterms:created xsi:type="dcterms:W3CDTF">2020-06-10T20:15:47Z</dcterms:created>
  <dcterms:modified xsi:type="dcterms:W3CDTF">2020-09-14T16:21:15Z</dcterms:modified>
</cp:coreProperties>
</file>