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8" r:id="rId4"/>
    <p:sldId id="299" r:id="rId5"/>
    <p:sldId id="300" r:id="rId6"/>
    <p:sldId id="286" r:id="rId7"/>
    <p:sldId id="289" r:id="rId8"/>
    <p:sldId id="270" r:id="rId9"/>
    <p:sldId id="271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3BDD6-1BFB-4BF2-A566-F4FE3DB8314B}" type="datetimeFigureOut">
              <a:rPr lang="en-US" smtClean="0"/>
              <a:t>3/26/2023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094" y="1122363"/>
            <a:ext cx="9537812" cy="2387600"/>
          </a:xfrm>
        </p:spPr>
        <p:txBody>
          <a:bodyPr/>
          <a:lstStyle/>
          <a:p>
            <a:r>
              <a:rPr lang="en-US" dirty="0"/>
              <a:t>CSCE 623 In Class Day 2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ABB0-C913-4D97-80B8-078FDA13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B3505-4EA1-44E5-8DEB-F0BF75359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Day 02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Algebra Structures and Operations Review</a:t>
            </a:r>
          </a:p>
          <a:p>
            <a:pPr lvl="1"/>
            <a:r>
              <a:rPr lang="en-US" dirty="0"/>
              <a:t>Think/Pair/Share Exercise</a:t>
            </a:r>
          </a:p>
          <a:p>
            <a:r>
              <a:rPr lang="en-US" dirty="0"/>
              <a:t>Review key concepts:  Data, Model, Parametric methods</a:t>
            </a:r>
          </a:p>
          <a:p>
            <a:r>
              <a:rPr lang="en-US" dirty="0"/>
              <a:t>Questions &amp; Break</a:t>
            </a:r>
          </a:p>
          <a:p>
            <a:r>
              <a:rPr lang="en-US" dirty="0"/>
              <a:t>Coding Practice:  making structures in </a:t>
            </a:r>
            <a:r>
              <a:rPr lang="en-US" dirty="0" err="1"/>
              <a:t>numpy</a:t>
            </a:r>
            <a:r>
              <a:rPr lang="en-US" dirty="0"/>
              <a:t>, basic operations</a:t>
            </a:r>
          </a:p>
          <a:p>
            <a:r>
              <a:rPr lang="en-US" dirty="0"/>
              <a:t>Preview of Post-Class Learning Activity:  Simple linear regression</a:t>
            </a:r>
          </a:p>
          <a:p>
            <a:r>
              <a:rPr lang="en-US" dirty="0"/>
              <a:t>Questions &amp; Dismissal</a:t>
            </a:r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51B4-1439-4CF1-87FE-E5321031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Linear Algebra structures and Operations Review (Worksheet)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2BFF-C6A6-46DC-A37E-1F55A9D33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 will provide directions on completing the worksheet:</a:t>
            </a:r>
          </a:p>
          <a:p>
            <a:r>
              <a:rPr lang="en-US" dirty="0"/>
              <a:t>Work on Questions 1, 2, 3 individually (5 min)</a:t>
            </a:r>
          </a:p>
          <a:p>
            <a:r>
              <a:rPr lang="en-US" dirty="0"/>
              <a:t>Instructor will create breakout groups (10 min)</a:t>
            </a:r>
          </a:p>
          <a:p>
            <a:pPr lvl="1"/>
            <a:r>
              <a:rPr lang="en-US" i="1" dirty="0"/>
              <a:t>Review</a:t>
            </a:r>
            <a:r>
              <a:rPr lang="en-US" dirty="0"/>
              <a:t> questions 1-3 with peers to see if you got the right answers</a:t>
            </a:r>
          </a:p>
          <a:p>
            <a:pPr lvl="1"/>
            <a:r>
              <a:rPr lang="en-US" dirty="0"/>
              <a:t>Work on Q4 as a team</a:t>
            </a:r>
          </a:p>
          <a:p>
            <a:r>
              <a:rPr lang="en-US" dirty="0"/>
              <a:t>After Return from breakout group – be prepared to answer instructor questions from Q1-4</a:t>
            </a:r>
          </a:p>
        </p:txBody>
      </p:sp>
    </p:spTree>
    <p:extLst>
      <p:ext uri="{BB962C8B-B14F-4D97-AF65-F5344CB8AC3E}">
        <p14:creationId xmlns:p14="http://schemas.microsoft.com/office/powerpoint/2010/main" val="2939003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9D7E-3AB3-4A32-9C42-543E104B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6AFC-586C-46C7-858E-2CFF2917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a ML Task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Model</a:t>
            </a:r>
          </a:p>
          <a:p>
            <a:pPr lvl="1"/>
            <a:r>
              <a:rPr lang="en-US" dirty="0"/>
              <a:t>Parametric Model Example: 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491576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44DAD-8828-4C20-8D01-F82082B9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the (supervised) ML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5D20-36A1-4830-96F4-3121C1C9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dataset with features X and target labels y</a:t>
            </a:r>
          </a:p>
          <a:p>
            <a:r>
              <a:rPr lang="en-US" dirty="0"/>
              <a:t>Build a model which can estimate y from X</a:t>
            </a:r>
          </a:p>
        </p:txBody>
      </p:sp>
    </p:spTree>
    <p:extLst>
      <p:ext uri="{BB962C8B-B14F-4D97-AF65-F5344CB8AC3E}">
        <p14:creationId xmlns:p14="http://schemas.microsoft.com/office/powerpoint/2010/main" val="2647542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A42-D30F-454B-AB56-AA048035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C62D58A-61D0-4751-AB38-8A6BFB398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8710193"/>
              </p:ext>
            </p:extLst>
          </p:nvPr>
        </p:nvGraphicFramePr>
        <p:xfrm>
          <a:off x="3084576" y="1366525"/>
          <a:ext cx="6520170" cy="797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228600" progId="Equation.3">
                  <p:embed/>
                </p:oleObj>
              </mc:Choice>
              <mc:Fallback>
                <p:oleObj name="Equation" r:id="rId2" imgW="1866900" imgH="228600" progId="Equation.3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576" y="1366525"/>
                        <a:ext cx="6520170" cy="79764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3FAF5B86-2D21-4936-AB78-5CB0E8E72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3518" y="2164172"/>
            <a:ext cx="5803362" cy="400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4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34A42-D30F-454B-AB56-AA048035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BD26D0E5-1A36-4208-9DB4-FDBFBD972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300371"/>
              </p:ext>
            </p:extLst>
          </p:nvPr>
        </p:nvGraphicFramePr>
        <p:xfrm>
          <a:off x="7563585" y="1901983"/>
          <a:ext cx="34290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100" imgH="228600" progId="Equation.3">
                  <p:embed/>
                </p:oleObj>
              </mc:Choice>
              <mc:Fallback>
                <p:oleObj name="Equation" r:id="rId2" imgW="927100" imgH="228600" progId="Equation.3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BD26D0E5-1A36-4208-9DB4-FDBFBD972B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3585" y="1901983"/>
                        <a:ext cx="3429000" cy="844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89D4131-EAA4-4CFE-BA3C-3DAF006B8A1A}"/>
              </a:ext>
            </a:extLst>
          </p:cNvPr>
          <p:cNvGrpSpPr>
            <a:grpSpLocks/>
          </p:cNvGrpSpPr>
          <p:nvPr/>
        </p:nvGrpSpPr>
        <p:grpSpPr bwMode="auto">
          <a:xfrm>
            <a:off x="7482479" y="2746533"/>
            <a:ext cx="3225935" cy="3002280"/>
            <a:chOff x="960" y="1056"/>
            <a:chExt cx="3404" cy="3168"/>
          </a:xfrm>
        </p:grpSpPr>
        <p:sp>
          <p:nvSpPr>
            <p:cNvPr id="6" name="Line 7">
              <a:extLst>
                <a:ext uri="{FF2B5EF4-FFF2-40B4-BE49-F238E27FC236}">
                  <a16:creationId xmlns:a16="http://schemas.microsoft.com/office/drawing/2014/main" id="{64B58807-D76F-40CE-A1CA-E388D4883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6FE2326B-C8F6-42ED-A2B8-9B1AAAC92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16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D17AB973-46FF-480A-AD3F-01208A733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33"/>
            <a:stretch>
              <a:fillRect/>
            </a:stretch>
          </p:blipFill>
          <p:spPr bwMode="auto">
            <a:xfrm>
              <a:off x="960" y="1056"/>
              <a:ext cx="3404" cy="31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CFBD874E-8BE1-4BE5-ADE8-1B893E662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6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5A0498BE-75E5-46E7-AC45-9C082E24F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182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l-GR" dirty="0"/>
                <a:t>ε</a:t>
              </a:r>
              <a:r>
                <a:rPr lang="en-US" baseline="-25000" dirty="0" err="1"/>
                <a:t>i</a:t>
              </a:r>
              <a:endParaRPr lang="el-GR" dirty="0"/>
            </a:p>
          </p:txBody>
        </p:sp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382500B0-5FB3-4AFC-99C3-BF57763EA4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20" y="2688"/>
              <a:ext cx="288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BF111A9B-ACB7-4445-BA64-9B084D4F1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072"/>
              <a:ext cx="2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</a:p>
          </p:txBody>
        </p:sp>
      </p:grp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AC62D58A-61D0-4751-AB38-8A6BFB398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989257"/>
              </p:ext>
            </p:extLst>
          </p:nvPr>
        </p:nvGraphicFramePr>
        <p:xfrm>
          <a:off x="451104" y="2217792"/>
          <a:ext cx="4322064" cy="528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66900" imgH="228600" progId="Equation.3">
                  <p:embed/>
                </p:oleObj>
              </mc:Choice>
              <mc:Fallback>
                <p:oleObj name="Equation" r:id="rId5" imgW="1866900" imgH="228600" progId="Equation.3">
                  <p:embed/>
                  <p:pic>
                    <p:nvPicPr>
                      <p:cNvPr id="14" name="Object 4">
                        <a:extLst>
                          <a:ext uri="{FF2B5EF4-FFF2-40B4-BE49-F238E27FC236}">
                            <a16:creationId xmlns:a16="http://schemas.microsoft.com/office/drawing/2014/main" id="{AC62D58A-61D0-4751-AB38-8A6BFB398C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04" y="2217792"/>
                        <a:ext cx="4322064" cy="528741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3FAF5B86-2D21-4936-AB78-5CB0E8E72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614" y="2813396"/>
            <a:ext cx="3846909" cy="265199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49511AA-6E18-485C-8130-50CA0BC51773}"/>
              </a:ext>
            </a:extLst>
          </p:cNvPr>
          <p:cNvSpPr/>
          <p:nvPr/>
        </p:nvSpPr>
        <p:spPr>
          <a:xfrm>
            <a:off x="5486400" y="3695170"/>
            <a:ext cx="1454002" cy="597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0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 Example:</a:t>
            </a:r>
            <a:br>
              <a:rPr lang="en-US" dirty="0"/>
            </a:br>
            <a:r>
              <a:rPr lang="en-US" dirty="0"/>
              <a:t>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dirty="0"/>
              <a:t>Reduces the problem of estimating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  to estimating a set of parameters.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/>
              <a:t>Two-step model based approach</a:t>
            </a:r>
          </a:p>
          <a:p>
            <a:pPr marL="274320" lvl="1" indent="0">
              <a:buNone/>
            </a:pPr>
            <a:endParaRPr lang="en-US" dirty="0"/>
          </a:p>
          <a:p>
            <a:pPr marL="274320" lvl="1" indent="0">
              <a:buNone/>
            </a:pPr>
            <a:r>
              <a:rPr lang="en-US" u="sng" dirty="0"/>
              <a:t>STEP 1:</a:t>
            </a:r>
          </a:p>
          <a:p>
            <a:pPr marL="274320" lvl="1" indent="0">
              <a:buNone/>
            </a:pPr>
            <a:r>
              <a:rPr lang="en-US" dirty="0"/>
              <a:t>Make some assumption about the functional form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dirty="0"/>
              <a:t>, i.e. come up with a model. For example, a linear model:</a:t>
            </a:r>
          </a:p>
          <a:p>
            <a:pPr marL="609600" indent="-609600">
              <a:buFont typeface="Wingdings" pitchFamily="2" charset="2"/>
              <a:buAutoNum type="arabicPeriod"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37536"/>
              </p:ext>
            </p:extLst>
          </p:nvPr>
        </p:nvGraphicFramePr>
        <p:xfrm>
          <a:off x="2927846" y="5310473"/>
          <a:ext cx="542766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41200" progId="Equation.DSMT4">
                  <p:embed/>
                </p:oleObj>
              </mc:Choice>
              <mc:Fallback>
                <p:oleObj name="Equation" r:id="rId2" imgW="2514600" imgH="24120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7846" y="5310473"/>
                        <a:ext cx="5427662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1103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Methods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u="sng" dirty="0"/>
              <a:t>STEP 2:</a:t>
            </a:r>
          </a:p>
          <a:p>
            <a:pPr marL="0" indent="0">
              <a:buNone/>
            </a:pPr>
            <a:endParaRPr lang="en-US" sz="2000" u="sng" dirty="0"/>
          </a:p>
          <a:p>
            <a:pPr marL="0" indent="0">
              <a:buNone/>
            </a:pPr>
            <a:r>
              <a:rPr lang="en-US" sz="2000" dirty="0"/>
              <a:t>Use the training data to fit the model i.e. estimate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/>
              <a:t> or equivalently the unknown parameters such as </a:t>
            </a:r>
            <a:r>
              <a:rPr lang="el-GR" sz="2000" i="1" dirty="0"/>
              <a:t>β</a:t>
            </a:r>
            <a:r>
              <a:rPr lang="en-US" sz="2000" baseline="-25000" dirty="0"/>
              <a:t>0</a:t>
            </a:r>
            <a:r>
              <a:rPr lang="en-US" sz="2000" dirty="0"/>
              <a:t>,</a:t>
            </a:r>
            <a:r>
              <a:rPr lang="el-GR" sz="2000" dirty="0"/>
              <a:t> </a:t>
            </a:r>
            <a:r>
              <a:rPr lang="el-GR" sz="2000" i="1" dirty="0"/>
              <a:t>β</a:t>
            </a:r>
            <a:r>
              <a:rPr lang="en-US" sz="2000" baseline="-25000" dirty="0"/>
              <a:t>1</a:t>
            </a:r>
            <a:r>
              <a:rPr lang="en-US" sz="2000" dirty="0"/>
              <a:t>,</a:t>
            </a:r>
            <a:r>
              <a:rPr lang="el-GR" sz="2000" dirty="0"/>
              <a:t> </a:t>
            </a:r>
            <a:r>
              <a:rPr lang="el-GR" sz="2000" i="1" dirty="0"/>
              <a:t>β</a:t>
            </a:r>
            <a:r>
              <a:rPr lang="en-US" sz="2000" baseline="-25000" dirty="0"/>
              <a:t>2</a:t>
            </a:r>
            <a:r>
              <a:rPr lang="en-US" sz="2000" dirty="0"/>
              <a:t>,…,</a:t>
            </a:r>
            <a:r>
              <a:rPr lang="el-GR" sz="2000" dirty="0"/>
              <a:t> </a:t>
            </a:r>
            <a:r>
              <a:rPr lang="el-GR" sz="2000" i="1" dirty="0"/>
              <a:t>β</a:t>
            </a:r>
            <a:r>
              <a:rPr lang="en-US" sz="2000" baseline="-25000" dirty="0"/>
              <a:t>p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Individual prediction error terms can be computed:  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One common approach for estimating the parameters in a linear model is ordinary least squares (OLS) – which minimizes the square of the sum of the error terms.</a:t>
            </a:r>
          </a:p>
          <a:p>
            <a:pPr lvl="3"/>
            <a:r>
              <a:rPr lang="en-US" dirty="0"/>
              <a:t>Has limitations due to computational tractability of inverting a matrix</a:t>
            </a:r>
          </a:p>
          <a:p>
            <a:pPr lvl="2"/>
            <a:r>
              <a:rPr lang="en-US" dirty="0"/>
              <a:t>There are other approaches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9308" y="5525353"/>
            <a:ext cx="11073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META:  Why do you think we would want to use OLS in a linear model?   </a:t>
            </a:r>
            <a:br>
              <a:rPr lang="en-US" sz="2800" b="1" dirty="0">
                <a:solidFill>
                  <a:srgbClr val="C00000"/>
                </a:solidFill>
              </a:rPr>
            </a:br>
            <a:r>
              <a:rPr lang="en-US" sz="2800" b="1" dirty="0">
                <a:solidFill>
                  <a:srgbClr val="C00000"/>
                </a:solidFill>
              </a:rPr>
              <a:t>(hint – what does </a:t>
            </a:r>
            <a:r>
              <a:rPr lang="en-US" sz="2800" b="1" i="1" dirty="0">
                <a:solidFill>
                  <a:srgbClr val="C00000"/>
                </a:solidFill>
              </a:rPr>
              <a:t>squaring</a:t>
            </a:r>
            <a:r>
              <a:rPr lang="en-US" sz="2800" b="1" dirty="0">
                <a:solidFill>
                  <a:srgbClr val="C00000"/>
                </a:solidFill>
              </a:rPr>
              <a:t> the error terms do to their prominence?)</a:t>
            </a:r>
          </a:p>
        </p:txBody>
      </p:sp>
      <p:graphicFrame>
        <p:nvGraphicFramePr>
          <p:cNvPr id="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1561499"/>
              </p:ext>
            </p:extLst>
          </p:nvPr>
        </p:nvGraphicFramePr>
        <p:xfrm>
          <a:off x="4510088" y="2930525"/>
          <a:ext cx="20621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228600" progId="Equation.3">
                  <p:embed/>
                </p:oleObj>
              </mc:Choice>
              <mc:Fallback>
                <p:oleObj name="Equation" r:id="rId2" imgW="939600" imgH="228600" progId="Equation.3">
                  <p:embed/>
                  <p:pic>
                    <p:nvPicPr>
                      <p:cNvPr id="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0088" y="2930525"/>
                        <a:ext cx="2062162" cy="498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4917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7646</TotalTime>
  <Words>369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Equation</vt:lpstr>
      <vt:lpstr>CSCE 623 In Class Day 2 Part 2</vt:lpstr>
      <vt:lpstr>Agenda for Day 02 Part 2</vt:lpstr>
      <vt:lpstr>Activity: Linear Algebra structures and Operations Review (Worksheet)</vt:lpstr>
      <vt:lpstr>ML Key concepts</vt:lpstr>
      <vt:lpstr>Defining the (supervised) ML Task</vt:lpstr>
      <vt:lpstr>Data</vt:lpstr>
      <vt:lpstr>Model</vt:lpstr>
      <vt:lpstr>Parametric Methods Example: Linear Regression</vt:lpstr>
      <vt:lpstr>Parametric Methods (cont.)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23</cp:revision>
  <dcterms:created xsi:type="dcterms:W3CDTF">2021-03-30T19:14:48Z</dcterms:created>
  <dcterms:modified xsi:type="dcterms:W3CDTF">2023-03-26T12:31:17Z</dcterms:modified>
</cp:coreProperties>
</file>