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8"/>
  </p:notesMasterIdLst>
  <p:handoutMasterIdLst>
    <p:handoutMasterId r:id="rId29"/>
  </p:handoutMasterIdLst>
  <p:sldIdLst>
    <p:sldId id="508" r:id="rId2"/>
    <p:sldId id="485" r:id="rId3"/>
    <p:sldId id="495" r:id="rId4"/>
    <p:sldId id="464" r:id="rId5"/>
    <p:sldId id="498" r:id="rId6"/>
    <p:sldId id="468" r:id="rId7"/>
    <p:sldId id="470" r:id="rId8"/>
    <p:sldId id="500" r:id="rId9"/>
    <p:sldId id="501" r:id="rId10"/>
    <p:sldId id="502" r:id="rId11"/>
    <p:sldId id="473" r:id="rId12"/>
    <p:sldId id="475" r:id="rId13"/>
    <p:sldId id="476" r:id="rId14"/>
    <p:sldId id="503" r:id="rId15"/>
    <p:sldId id="477" r:id="rId16"/>
    <p:sldId id="488" r:id="rId17"/>
    <p:sldId id="504" r:id="rId18"/>
    <p:sldId id="506" r:id="rId19"/>
    <p:sldId id="507" r:id="rId20"/>
    <p:sldId id="478" r:id="rId21"/>
    <p:sldId id="479" r:id="rId22"/>
    <p:sldId id="480" r:id="rId23"/>
    <p:sldId id="481" r:id="rId24"/>
    <p:sldId id="482" r:id="rId25"/>
    <p:sldId id="496" r:id="rId26"/>
    <p:sldId id="509" r:id="rId2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02B"/>
    <a:srgbClr val="009900"/>
    <a:srgbClr val="6DFF6D"/>
    <a:srgbClr val="79DCFF"/>
    <a:srgbClr val="9900CC"/>
    <a:srgbClr val="800000"/>
    <a:srgbClr val="FF99CC"/>
    <a:srgbClr val="FFD357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7" autoAdjust="0"/>
    <p:restoredTop sz="90070" autoAdjust="0"/>
  </p:normalViewPr>
  <p:slideViewPr>
    <p:cSldViewPr snapToGrid="0">
      <p:cViewPr varScale="1">
        <p:scale>
          <a:sx n="98" d="100"/>
          <a:sy n="98" d="100"/>
        </p:scale>
        <p:origin x="184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4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9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1"/>
            <a:ext cx="303784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214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30214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3FC9621-465A-4633-88AC-3C42FAE79B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64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1"/>
            <a:ext cx="303784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913"/>
            <a:ext cx="5608320" cy="4182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214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30214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EDD63FF-397F-4046-AF0D-8445F1F436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028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21" y="2130126"/>
            <a:ext cx="7771963" cy="14702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37" y="3885868"/>
            <a:ext cx="6399926" cy="1752871"/>
          </a:xfrm>
        </p:spPr>
        <p:txBody>
          <a:bodyPr/>
          <a:lstStyle>
            <a:lvl1pPr marL="0" indent="0" algn="ctr">
              <a:buNone/>
              <a:defRPr/>
            </a:lvl1pPr>
            <a:lvl2pPr marL="416606" indent="0" algn="ctr">
              <a:buNone/>
              <a:defRPr/>
            </a:lvl2pPr>
            <a:lvl3pPr marL="833212" indent="0" algn="ctr">
              <a:buNone/>
              <a:defRPr/>
            </a:lvl3pPr>
            <a:lvl4pPr marL="1249818" indent="0" algn="ctr">
              <a:buNone/>
              <a:defRPr/>
            </a:lvl4pPr>
            <a:lvl5pPr marL="1666424" indent="0" algn="ctr">
              <a:buNone/>
              <a:defRPr/>
            </a:lvl5pPr>
            <a:lvl6pPr marL="2083030" indent="0" algn="ctr">
              <a:buNone/>
              <a:defRPr/>
            </a:lvl6pPr>
            <a:lvl7pPr marL="2499638" indent="0" algn="ctr">
              <a:buNone/>
              <a:defRPr/>
            </a:lvl7pPr>
            <a:lvl8pPr marL="2916245" indent="0" algn="ctr">
              <a:buNone/>
              <a:defRPr/>
            </a:lvl8pPr>
            <a:lvl9pPr marL="333284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8687" y="-114754"/>
            <a:ext cx="2055142" cy="57807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890" y="-114754"/>
            <a:ext cx="6029971" cy="57807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8892" y="-114754"/>
            <a:ext cx="8224939" cy="5780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890" y="1550619"/>
            <a:ext cx="4041828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88890" y="3676441"/>
            <a:ext cx="4041828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2" y="1550619"/>
            <a:ext cx="8224939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892" y="3676441"/>
            <a:ext cx="8224939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8" y="273976"/>
            <a:ext cx="8229309" cy="11432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46" y="1534840"/>
            <a:ext cx="4040372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46" y="2174595"/>
            <a:ext cx="4040372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26" y="1534840"/>
            <a:ext cx="4041828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26" y="2174595"/>
            <a:ext cx="4041828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5" y="272544"/>
            <a:ext cx="3007704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47" y="272543"/>
            <a:ext cx="5110910" cy="585390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45" y="1434428"/>
            <a:ext cx="3007704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030"/>
            <a:ext cx="5485235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2504"/>
            <a:ext cx="5485235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6606" indent="0">
              <a:buNone/>
              <a:defRPr sz="2600"/>
            </a:lvl2pPr>
            <a:lvl3pPr marL="833212" indent="0">
              <a:buNone/>
              <a:defRPr sz="2200"/>
            </a:lvl3pPr>
            <a:lvl4pPr marL="1249818" indent="0">
              <a:buNone/>
              <a:defRPr sz="1800"/>
            </a:lvl4pPr>
            <a:lvl5pPr marL="1666424" indent="0">
              <a:buNone/>
              <a:defRPr sz="1800"/>
            </a:lvl5pPr>
            <a:lvl6pPr marL="2083030" indent="0">
              <a:buNone/>
              <a:defRPr sz="1800"/>
            </a:lvl6pPr>
            <a:lvl7pPr marL="2499638" indent="0">
              <a:buNone/>
              <a:defRPr sz="1800"/>
            </a:lvl7pPr>
            <a:lvl8pPr marL="2916245" indent="0">
              <a:buNone/>
              <a:defRPr sz="1800"/>
            </a:lvl8pPr>
            <a:lvl9pPr marL="3332849" indent="0">
              <a:buNone/>
              <a:defRPr sz="18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7629"/>
            <a:ext cx="5485235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40"/>
          <p:cNvSpPr>
            <a:spLocks noChangeArrowheads="1"/>
          </p:cNvSpPr>
          <p:nvPr userDrawn="1"/>
        </p:nvSpPr>
        <p:spPr bwMode="auto">
          <a:xfrm flipV="1">
            <a:off x="1" y="995081"/>
            <a:ext cx="9144002" cy="70698"/>
          </a:xfrm>
          <a:prstGeom prst="rect">
            <a:avLst/>
          </a:prstGeom>
          <a:gradFill rotWithShape="0">
            <a:gsLst>
              <a:gs pos="5100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3329" tIns="41665" rIns="83329" bIns="41665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2150" y="-114753"/>
            <a:ext cx="6727641" cy="114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891" y="1550618"/>
            <a:ext cx="8224939" cy="411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9" name="Picture 17" descr="AFIT(good)"/>
          <p:cNvPicPr>
            <a:picLocks noChangeAspect="1" noChangeArrowheads="1"/>
          </p:cNvPicPr>
          <p:nvPr userDrawn="1"/>
        </p:nvPicPr>
        <p:blipFill>
          <a:blip r:embed="rId1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82495" y="208539"/>
            <a:ext cx="1328342" cy="62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3" descr="chrmblue_std small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7078" y="208539"/>
            <a:ext cx="616536" cy="56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United States Space Force logo.svg"/>
          <p:cNvPicPr>
            <a:picLocks noChangeAspect="1" noChangeArrowheads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08"/>
          <a:stretch/>
        </p:blipFill>
        <p:spPr bwMode="auto">
          <a:xfrm>
            <a:off x="433477" y="181169"/>
            <a:ext cx="651596" cy="59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</p:sldLayoutIdLst>
  <p:transition advClick="0"/>
  <p:timing>
    <p:tnLst>
      <p:par>
        <p:cTn id="1" dur="indefinite" restart="never" nodeType="tmRoot"/>
      </p:par>
    </p:tnLst>
  </p:timing>
  <p:hf hdr="0" ftr="0"/>
  <p:txStyles>
    <p:titleStyle>
      <a:lvl1pPr algn="ctr" defTabSz="914314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16649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833298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249947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666596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42868" indent="-342868" algn="l" defTabSz="914314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157" indent="-284999" algn="l" defTabSz="914314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42892" indent="-228578" algn="l" defTabSz="914314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048" indent="-228578" algn="l" defTabSz="914314" rtl="0" eaLnBrk="0" fontAlgn="base" hangingPunct="0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</a:defRPr>
      </a:lvl4pPr>
      <a:lvl5pPr marL="2057205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473854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9050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30715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723801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6649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3298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9947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596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2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989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65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33193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6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6.jpeg"/><Relationship Id="rId2" Type="http://schemas.openxmlformats.org/officeDocument/2006/relationships/hyperlink" Target="//upload.wikimedia.org/wikipedia/commons/5/57/Douglas_c47-a_skytrain_n1944a_cotswoldairshow_2010_arp.jpg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//upload.wikimedia.org/wikipedia/commons/b/ba/C-47s_at_Tempelhof_Airport_Berlin_1948.jpg" TargetMode="External"/><Relationship Id="rId5" Type="http://schemas.openxmlformats.org/officeDocument/2006/relationships/image" Target="../media/image5.jpeg"/><Relationship Id="rId4" Type="http://schemas.openxmlformats.org/officeDocument/2006/relationships/hyperlink" Target="http://www.google.com/url?sa=i&amp;source=images&amp;cd=&amp;cad=rja&amp;docid=Fxi4QaKK5I3oXM&amp;tbnid=ljCUe-7ISvOncM:&amp;ved=0CAgQjRwwADgS&amp;url=http://www.airborne-museum.org/en/history/c-47-planes/&amp;ei=OAJ4UtDaNa_NsQSpooCQBA&amp;psig=AFQjCNHtf1nLfkJd2k_SNLiSWVGRAmV09w&amp;ust=1383683000922401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26" Type="http://schemas.openxmlformats.org/officeDocument/2006/relationships/image" Target="../media/image97.png"/><Relationship Id="rId3" Type="http://schemas.openxmlformats.org/officeDocument/2006/relationships/image" Target="../media/image74.png"/><Relationship Id="rId21" Type="http://schemas.openxmlformats.org/officeDocument/2006/relationships/image" Target="../media/image92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5" Type="http://schemas.openxmlformats.org/officeDocument/2006/relationships/image" Target="../media/image96.png"/><Relationship Id="rId2" Type="http://schemas.openxmlformats.org/officeDocument/2006/relationships/image" Target="../media/image73.png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24" Type="http://schemas.openxmlformats.org/officeDocument/2006/relationships/image" Target="../media/image95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23" Type="http://schemas.openxmlformats.org/officeDocument/2006/relationships/image" Target="../media/image94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93.png"/><Relationship Id="rId27" Type="http://schemas.openxmlformats.org/officeDocument/2006/relationships/image" Target="../media/image9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104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103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../media/image102.png"/><Relationship Id="rId5" Type="http://schemas.openxmlformats.org/officeDocument/2006/relationships/image" Target="NULL"/><Relationship Id="rId10" Type="http://schemas.openxmlformats.org/officeDocument/2006/relationships/image" Target="../media/image101.png"/><Relationship Id="rId4" Type="http://schemas.openxmlformats.org/officeDocument/2006/relationships/image" Target="NULL"/><Relationship Id="rId9" Type="http://schemas.openxmlformats.org/officeDocument/2006/relationships/image" Target="../media/image1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source=imgres&amp;cd=&amp;cad=rja&amp;uact=8&amp;docid=XUeZ5gG83I4YkM&amp;tbnid=4nd9G96pb_cvMM&amp;ved=0CAoQjRw&amp;url=http://www.pyramidinvesting.com/2009/10/03/name-origin-and-geometry/&amp;ei=jMBnU82MAvSusATPvoHACQ&amp;psig=AFQjCNE9e66bzVqDpYIzMM-8Bhj0Byh-VA&amp;ust=1399394828124626" TargetMode="External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#7 Discussion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Pyomo</a:t>
            </a:r>
            <a:r>
              <a:rPr lang="en-US" dirty="0" smtClean="0"/>
              <a:t> </a:t>
            </a:r>
            <a:r>
              <a:rPr lang="en-US" dirty="0" smtClean="0"/>
              <a:t>Implementation </a:t>
            </a:r>
            <a:r>
              <a:rPr lang="en-US" dirty="0" smtClean="0"/>
              <a:t>– t</a:t>
            </a:r>
            <a:r>
              <a:rPr lang="en-US" dirty="0" smtClean="0"/>
              <a:t>rends </a:t>
            </a:r>
            <a:r>
              <a:rPr lang="en-US" dirty="0" smtClean="0"/>
              <a:t>observed</a:t>
            </a:r>
          </a:p>
        </p:txBody>
      </p:sp>
    </p:spTree>
    <p:extLst>
      <p:ext uri="{BB962C8B-B14F-4D97-AF65-F5344CB8AC3E}">
        <p14:creationId xmlns:p14="http://schemas.microsoft.com/office/powerpoint/2010/main" val="115513357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6832600" y="5316416"/>
            <a:ext cx="711200" cy="21965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006600" y="2268499"/>
            <a:ext cx="749300" cy="230194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925931" y="1712516"/>
                <a:ext cx="2465419" cy="78617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1">
                                <a:latin typeface="Cambria Math" panose="02040503050406030204" pitchFamily="18" charset="0"/>
                              </a:rPr>
                              <m:t>𝐏</m:t>
                            </m:r>
                            <m:r>
                              <a:rPr lang="en-US" sz="1600" b="1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𝒄𝒙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1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𝑢𝑛𝑟𝑒𝑠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31" y="1712516"/>
                <a:ext cx="2465419" cy="7861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72043" y="3316082"/>
                <a:ext cx="3093219" cy="81708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1">
                                <a:latin typeface="Cambria Math" panose="02040503050406030204" pitchFamily="18" charset="0"/>
                              </a:rPr>
                              <m:t>𝐏</m:t>
                            </m:r>
                            <m:r>
                              <a:rPr lang="en-US" sz="1600" b="1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1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43" y="3316082"/>
                <a:ext cx="3093219" cy="8170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354820" y="3301206"/>
                <a:ext cx="2818271" cy="106003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𝐃</m:t>
                            </m:r>
                            <m:r>
                              <a:rPr lang="en-US" sz="1600" b="1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𝒘𝒃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𝒘𝑨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1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b="1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r>
                              <a:rPr lang="en-US" sz="1600" b="1" i="1" smtClean="0">
                                <a:solidFill>
                                  <a:schemeClr val="accent4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𝒘𝑨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1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b="1" i="1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820" y="3301206"/>
                <a:ext cx="2818271" cy="10600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682217" y="5007171"/>
                <a:ext cx="2429832" cy="79560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𝐃</m:t>
                            </m:r>
                            <m:r>
                              <a:rPr lang="en-US" sz="1600" b="1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𝒘𝒃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𝒘𝑨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1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17" y="5007171"/>
                <a:ext cx="2429832" cy="7956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Variable Variation #2</a:t>
            </a:r>
            <a:br>
              <a:rPr lang="en-US" dirty="0"/>
            </a:br>
            <a:r>
              <a:rPr lang="en-US" sz="2000" dirty="0"/>
              <a:t>(Unrestricted Primal DVs)</a:t>
            </a:r>
            <a:endParaRPr lang="en-US" sz="3200" dirty="0"/>
          </a:p>
        </p:txBody>
      </p:sp>
      <p:sp>
        <p:nvSpPr>
          <p:cNvPr id="4" name="Right Arrow 3"/>
          <p:cNvSpPr/>
          <p:nvPr/>
        </p:nvSpPr>
        <p:spPr bwMode="auto">
          <a:xfrm rot="5400000">
            <a:off x="1852990" y="2724532"/>
            <a:ext cx="504093" cy="375138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4016120" y="3526314"/>
            <a:ext cx="914400" cy="375138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5400000">
            <a:off x="6645087" y="4496637"/>
            <a:ext cx="504093" cy="375138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105036" y="2615000"/>
                <a:ext cx="134626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1600" b="1" dirty="0" smtClean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036" y="2615000"/>
                <a:ext cx="1346266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45822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Primal-Dual </a:t>
            </a:r>
            <a:r>
              <a:rPr lang="en-US" sz="3200" dirty="0" smtClean="0">
                <a:solidFill>
                  <a:srgbClr val="0000FF"/>
                </a:solidFill>
              </a:rPr>
              <a:t>Formulation</a:t>
            </a:r>
            <a:r>
              <a:rPr lang="en-US" sz="3200" dirty="0" smtClean="0"/>
              <a:t> Relationships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845534"/>
              </p:ext>
            </p:extLst>
          </p:nvPr>
        </p:nvGraphicFramePr>
        <p:xfrm>
          <a:off x="1033703" y="2090249"/>
          <a:ext cx="703103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4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4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4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49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Objective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Minimization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Maximization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Decision Variables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0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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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Constraints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0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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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unrestricted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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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Constraints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</a:t>
                      </a:r>
                      <a:endParaRPr lang="en-US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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0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Decision</a:t>
                      </a:r>
                    </a:p>
                    <a:p>
                      <a:pPr algn="ctr"/>
                      <a:r>
                        <a:rPr lang="en-US" dirty="0" smtClean="0"/>
                        <a:t>Variables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</a:t>
                      </a:r>
                      <a:endParaRPr lang="en-US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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0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</a:t>
                      </a:r>
                      <a:endParaRPr lang="en-US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Symbol"/>
                        </a:rPr>
                        <a:t>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ym typeface="Symbol"/>
                        </a:rPr>
                        <a:t>unrestricted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itle 5"/>
          <p:cNvSpPr txBox="1">
            <a:spLocks/>
          </p:cNvSpPr>
          <p:nvPr/>
        </p:nvSpPr>
        <p:spPr bwMode="auto">
          <a:xfrm>
            <a:off x="2463801" y="5003800"/>
            <a:ext cx="4216404" cy="9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ctr" anchorCtr="0" compatLnSpc="1">
            <a:prstTxWarp prst="textNoShape">
              <a:avLst/>
            </a:prstTxWarp>
          </a:bodyPr>
          <a:lstStyle>
            <a:lvl1pPr algn="ctr" defTabSz="914314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folHlink"/>
                </a:solidFill>
                <a:latin typeface="+mj-lt"/>
                <a:ea typeface="+mj-ea"/>
                <a:cs typeface="+mj-cs"/>
              </a:defRPr>
            </a:lvl1pPr>
            <a:lvl2pPr algn="ctr" defTabSz="914314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2pPr>
            <a:lvl3pPr algn="ctr" defTabSz="914314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3pPr>
            <a:lvl4pPr algn="ctr" defTabSz="914314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4pPr>
            <a:lvl5pPr algn="ctr" defTabSz="914314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5pPr>
            <a:lvl6pPr marL="416649" algn="ctr" defTabSz="914314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6pPr>
            <a:lvl7pPr marL="833298" algn="ctr" defTabSz="914314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7pPr>
            <a:lvl8pPr marL="1249947" algn="ctr" defTabSz="914314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8pPr>
            <a:lvl9pPr marL="1666596" algn="ctr" defTabSz="914314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2400" b="0" kern="0" dirty="0" smtClean="0">
                <a:solidFill>
                  <a:srgbClr val="0000FF"/>
                </a:solidFill>
              </a:rPr>
              <a:t>Page 264 of our textbook.</a:t>
            </a:r>
          </a:p>
          <a:p>
            <a:pPr>
              <a:buNone/>
            </a:pPr>
            <a:r>
              <a:rPr lang="en-US" sz="2400" b="0" kern="0" dirty="0" smtClean="0">
                <a:solidFill>
                  <a:srgbClr val="0000FF"/>
                </a:solidFill>
              </a:rPr>
              <a:t>(Bookmark that page!)</a:t>
            </a:r>
            <a:endParaRPr lang="en-US" sz="2400" b="0" kern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of the Weak</a:t>
            </a:r>
            <a:br>
              <a:rPr lang="en-US" dirty="0" smtClean="0"/>
            </a:br>
            <a:r>
              <a:rPr lang="en-US" dirty="0" smtClean="0"/>
              <a:t> Duality Property  (1 of 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For the following P-D pair:</a:t>
                </a: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Given the following feasible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primal-dual solutions</a:t>
                </a:r>
                <a:r>
                  <a:rPr lang="en-US" sz="20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What does it mean if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acc>
                      <m:accPr>
                        <m:chr m:val="̅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?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What does it mean 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𝒄</m:t>
                        </m:r>
                        <m:acc>
                          <m:accPr>
                            <m:chr m:val="̅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acc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en-US" sz="2000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endParaRPr lang="en-US" sz="2000" dirty="0"/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973338" y="2052953"/>
                <a:ext cx="2897909" cy="97122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000" b="1">
                                <a:latin typeface="Cambria Math" panose="02040503050406030204" pitchFamily="18" charset="0"/>
                              </a:rPr>
                              <m:t>𝐏</m:t>
                            </m:r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𝒄𝒙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1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38" y="2052953"/>
                <a:ext cx="2897909" cy="9712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343158" y="2052953"/>
                <a:ext cx="2941383" cy="97122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𝐃</m:t>
                            </m:r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𝒘𝒃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𝒘𝑨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1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158" y="2052953"/>
                <a:ext cx="2941383" cy="9712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 bwMode="auto">
          <a:xfrm>
            <a:off x="7139354" y="3727938"/>
            <a:ext cx="0" cy="293077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6975231" y="5240215"/>
            <a:ext cx="36341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Up Arrow 18"/>
          <p:cNvSpPr/>
          <p:nvPr/>
        </p:nvSpPr>
        <p:spPr bwMode="auto">
          <a:xfrm flipV="1">
            <a:off x="7256584" y="3903785"/>
            <a:ext cx="304800" cy="1101969"/>
          </a:xfrm>
          <a:prstGeom prst="up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Up Arrow 19"/>
          <p:cNvSpPr/>
          <p:nvPr/>
        </p:nvSpPr>
        <p:spPr bwMode="auto">
          <a:xfrm>
            <a:off x="7280031" y="5451232"/>
            <a:ext cx="304800" cy="1101969"/>
          </a:xfrm>
          <a:prstGeom prst="upArrow">
            <a:avLst/>
          </a:prstGeom>
          <a:solidFill>
            <a:srgbClr val="00602B"/>
          </a:solidFill>
          <a:ln w="9525" cap="flat" cmpd="sng" algn="ctr">
            <a:solidFill>
              <a:srgbClr val="00602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Left Brace 20"/>
          <p:cNvSpPr/>
          <p:nvPr/>
        </p:nvSpPr>
        <p:spPr bwMode="auto">
          <a:xfrm>
            <a:off x="6541477" y="4759569"/>
            <a:ext cx="422031" cy="1160585"/>
          </a:xfrm>
          <a:prstGeom prst="leftBrace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607115" y="4176612"/>
                <a:ext cx="11415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𝒄</m:t>
                      </m:r>
                      <m:acc>
                        <m:accPr>
                          <m:chr m:val="̅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𝒄</m:t>
                      </m:r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115" y="4176612"/>
                <a:ext cx="114159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536583" y="5841047"/>
                <a:ext cx="1282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583" y="5841047"/>
                <a:ext cx="128265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414890" y="5037851"/>
                <a:ext cx="1120820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0"/>
                  </a:spcBef>
                  <a:buNone/>
                </a:pPr>
                <a:r>
                  <a:rPr lang="en-US" sz="1400" dirty="0" smtClean="0">
                    <a:solidFill>
                      <a:schemeClr val="tx1"/>
                    </a:solidFill>
                    <a:latin typeface="+mj-lt"/>
                  </a:rPr>
                  <a:t>(Absolute)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1400" dirty="0" smtClean="0">
                    <a:solidFill>
                      <a:schemeClr val="tx1"/>
                    </a:solidFill>
                    <a:latin typeface="+mj-lt"/>
                  </a:rPr>
                  <a:t>Duality Gap</a:t>
                </a:r>
              </a:p>
              <a:p>
                <a:pPr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acc>
                        <m:accPr>
                          <m:chr m:val="̅"/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890" y="5037851"/>
                <a:ext cx="1120820" cy="738664"/>
              </a:xfrm>
              <a:prstGeom prst="rect">
                <a:avLst/>
              </a:prstGeom>
              <a:blipFill rotWithShape="0">
                <a:blip r:embed="rId7"/>
                <a:stretch>
                  <a:fillRect l="-1630" t="-820" r="-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7270548" y="5039265"/>
                <a:ext cx="18147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𝒄</m:t>
                      </m:r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548" y="5039265"/>
                <a:ext cx="1814728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1736407"/>
                  </p:ext>
                </p:extLst>
              </p:nvPr>
            </p:nvGraphicFramePr>
            <p:xfrm>
              <a:off x="626230" y="3085354"/>
              <a:ext cx="3725800" cy="8229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815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687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7549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1600" kern="12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smtClean="0">
                                    <a:latin typeface="Cambria Math" panose="02040503050406030204" pitchFamily="18" charset="0"/>
                                  </a:rPr>
                                  <m:t>𝑨𝒙</m:t>
                                </m:r>
                                <m:r>
                                  <a:rPr lang="en-US" sz="1600" kern="120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1600" kern="120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6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600" kern="120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1600" kern="120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smtClean="0">
                                    <a:latin typeface="Cambria Math" panose="02040503050406030204" pitchFamily="18" charset="0"/>
                                  </a:rPr>
                                  <m:t>𝒘𝑨</m:t>
                                </m:r>
                                <m:r>
                                  <a:rPr lang="en-US" sz="1600" kern="120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kern="120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sz="1600" kern="1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kern="1200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sz="1600" kern="12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sz="1600" kern="120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1600" kern="120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6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sz="1600" kern="120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1600" kern="120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kern="12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d>
                                  <m:dPr>
                                    <m:ctrlPr>
                                      <a:rPr lang="en-US" sz="1600" i="1" kern="12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kern="1200" smtClean="0">
                                        <a:latin typeface="Cambria Math" panose="02040503050406030204" pitchFamily="18" charset="0"/>
                                      </a:rPr>
                                      <m:t>𝑨𝒙</m:t>
                                    </m:r>
                                    <m:r>
                                      <a:rPr lang="en-US" sz="1600" kern="120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kern="1200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d>
                                <m:r>
                                  <a:rPr lang="en-US" sz="1600" kern="1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kern="120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6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smtClean="0">
                                    <a:latin typeface="Cambria Math" panose="02040503050406030204" pitchFamily="18" charset="0"/>
                                  </a:rPr>
                                  <m:t>𝒗𝒙</m:t>
                                </m:r>
                                <m:r>
                                  <a:rPr lang="en-US" sz="1600" kern="1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kern="120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1736407"/>
                  </p:ext>
                </p:extLst>
              </p:nvPr>
            </p:nvGraphicFramePr>
            <p:xfrm>
              <a:off x="626230" y="3085354"/>
              <a:ext cx="3725800" cy="8229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81571"/>
                    <a:gridCol w="1268730"/>
                    <a:gridCol w="1575499"/>
                  </a:tblGrid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r="-32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9712" r="-124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629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0" name="Content Placeholder 4"/>
          <p:cNvSpPr txBox="1">
            <a:spLocks/>
          </p:cNvSpPr>
          <p:nvPr/>
        </p:nvSpPr>
        <p:spPr bwMode="auto">
          <a:xfrm>
            <a:off x="189599" y="4061700"/>
            <a:ext cx="4511355" cy="39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 can be rewritten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as: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of the Weak</a:t>
            </a:r>
            <a:br>
              <a:rPr lang="en-US" dirty="0" smtClean="0"/>
            </a:br>
            <a:r>
              <a:rPr lang="en-US" dirty="0" smtClean="0"/>
              <a:t> Duality Property  (2 of 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9599" y="1128587"/>
            <a:ext cx="3292155" cy="524367"/>
          </a:xfrm>
        </p:spPr>
        <p:txBody>
          <a:bodyPr/>
          <a:lstStyle/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For the following P-D pair:</a:t>
            </a:r>
          </a:p>
          <a:p>
            <a:pPr>
              <a:buNone/>
            </a:pPr>
            <a:endParaRPr lang="en-US" sz="1800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sz="1800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sz="1800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28" name="Content Placeholder 4"/>
          <p:cNvSpPr txBox="1">
            <a:spLocks/>
          </p:cNvSpPr>
          <p:nvPr/>
        </p:nvSpPr>
        <p:spPr bwMode="auto">
          <a:xfrm>
            <a:off x="189599" y="2671812"/>
            <a:ext cx="4511355" cy="52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have the KKT Optimality Conditions: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4"/>
              <p:cNvSpPr txBox="1">
                <a:spLocks/>
              </p:cNvSpPr>
              <p:nvPr/>
            </p:nvSpPr>
            <p:spPr bwMode="auto">
              <a:xfrm>
                <a:off x="177407" y="5366244"/>
                <a:ext cx="8649601" cy="5590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06" tIns="45703" rIns="91406" bIns="45703" numCol="1" anchor="t" anchorCtr="0" compatLnSpc="1">
                <a:prstTxWarp prst="textNoShape">
                  <a:avLst/>
                </a:prstTxWarp>
              </a:bodyPr>
              <a:lstStyle/>
              <a:p>
                <a:pPr defTabSz="914314" eaLnBrk="0" hangingPunct="0">
                  <a:spcBef>
                    <a:spcPct val="20000"/>
                  </a:spcBef>
                  <a:buNone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Theorem 6.1.</a:t>
                </a:r>
                <a:r>
                  <a:rPr kumimoji="0" lang="en-US" sz="1800" b="0" i="0" u="none" strike="noStrike" kern="0" cap="none" spc="0" normalizeH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The Fundamental Theorem</a:t>
                </a:r>
                <a:r>
                  <a:rPr lang="en-US" sz="1800" kern="0" dirty="0" smtClean="0">
                    <a:latin typeface="+mn-lt"/>
                  </a:rPr>
                  <a:t> of Duality</a:t>
                </a: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indent="-342900" defTabSz="914314" eaLnBrk="0" hangingPunct="0">
                  <a:spcBef>
                    <a:spcPct val="20000"/>
                  </a:spcBef>
                  <a:buFont typeface="+mj-lt"/>
                  <a:buAutoNum type="arabicPeriod"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If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p>
                      <m:sSupPr>
                        <m:ctrlPr>
                          <a:rPr kumimoji="0" lang="en-US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800" b="1" i="1" u="none" strike="noStrike" kern="0" cap="none" spc="0" normalizeH="0" baseline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𝒙</m:t>
                        </m:r>
                      </m:e>
                      <m:sup>
                        <m:r>
                          <a:rPr kumimoji="0" lang="en-US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i</a:t>
                </a:r>
                <a:r>
                  <a:rPr lang="en-US" sz="1800" kern="0" dirty="0" smtClean="0">
                    <a:latin typeface="+mn-lt"/>
                  </a:rPr>
                  <a:t>s optimal to P, then D has an optimal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kern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kern="0" dirty="0" smtClean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𝒄</m:t>
                    </m:r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1800" kern="0" dirty="0" smtClean="0">
                    <a:latin typeface="+mn-lt"/>
                  </a:rPr>
                  <a:t>.  </a:t>
                </a:r>
                <a:r>
                  <a:rPr lang="en-US" sz="1800" kern="0" dirty="0" smtClean="0">
                    <a:solidFill>
                      <a:srgbClr val="0000FF"/>
                    </a:solidFill>
                    <a:latin typeface="+mn-lt"/>
                  </a:rPr>
                  <a:t>Why?</a:t>
                </a:r>
                <a:r>
                  <a:rPr lang="en-US" sz="1800" kern="0" dirty="0" smtClean="0">
                    <a:latin typeface="+mn-lt"/>
                  </a:rPr>
                  <a:t>                  </a:t>
                </a:r>
              </a:p>
              <a:p>
                <a:pPr marL="342900" marR="0" lvl="0" indent="-342900" algn="l" defTabSz="914314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If P is unbounded, then D is infeasible.  </a:t>
                </a:r>
                <a:r>
                  <a:rPr lang="en-US" sz="1800" kern="0" dirty="0" smtClean="0">
                    <a:latin typeface="+mn-lt"/>
                  </a:rPr>
                  <a:t>(If D is unbounded, then P is infeasible.)</a:t>
                </a:r>
              </a:p>
              <a:p>
                <a:pPr marL="342900" marR="0" lvl="0" indent="-342900" algn="l" defTabSz="914314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en-US" sz="1800" kern="0" dirty="0" smtClean="0">
                    <a:latin typeface="+mn-lt"/>
                  </a:rPr>
                  <a:t>It is possible that both are infeasible.  (See Figure 6.1.)</a:t>
                </a:r>
              </a:p>
              <a:p>
                <a:pPr marL="342900" marR="0" lvl="0" indent="-342900" algn="l" defTabSz="914314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lang="en-US" sz="1800" kern="0" dirty="0" smtClean="0">
                  <a:latin typeface="+mn-lt"/>
                </a:endParaRPr>
              </a:p>
              <a:p>
                <a:pPr marL="342900" marR="0" lvl="0" indent="-342900" algn="l" defTabSz="914314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868" marR="0" lvl="0" indent="-342868" algn="l" defTabSz="914314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868" marR="0" lvl="0" indent="-342868" algn="l" defTabSz="914314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868" marR="0" lvl="0" indent="-342868" algn="l" defTabSz="914314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868" marR="0" lvl="0" indent="-342868" algn="l" defTabSz="914314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3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407" y="5366244"/>
                <a:ext cx="8649601" cy="559068"/>
              </a:xfrm>
              <a:prstGeom prst="rect">
                <a:avLst/>
              </a:prstGeom>
              <a:blipFill rotWithShape="0">
                <a:blip r:embed="rId3"/>
                <a:stretch>
                  <a:fillRect l="-564" t="-5435" r="-282" b="-15869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 bwMode="auto">
          <a:xfrm>
            <a:off x="7178256" y="1921383"/>
            <a:ext cx="0" cy="293077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7014133" y="3433660"/>
            <a:ext cx="36341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Up Arrow 32"/>
          <p:cNvSpPr/>
          <p:nvPr/>
        </p:nvSpPr>
        <p:spPr bwMode="auto">
          <a:xfrm flipV="1">
            <a:off x="7295486" y="2097230"/>
            <a:ext cx="304800" cy="1101969"/>
          </a:xfrm>
          <a:prstGeom prst="up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Up Arrow 33"/>
          <p:cNvSpPr/>
          <p:nvPr/>
        </p:nvSpPr>
        <p:spPr bwMode="auto">
          <a:xfrm>
            <a:off x="7318933" y="3644677"/>
            <a:ext cx="304800" cy="1101969"/>
          </a:xfrm>
          <a:prstGeom prst="upArrow">
            <a:avLst/>
          </a:prstGeom>
          <a:solidFill>
            <a:srgbClr val="00602B"/>
          </a:solidFill>
          <a:ln w="9525" cap="flat" cmpd="sng" algn="ctr">
            <a:solidFill>
              <a:srgbClr val="00602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Left Brace 34"/>
          <p:cNvSpPr/>
          <p:nvPr/>
        </p:nvSpPr>
        <p:spPr bwMode="auto">
          <a:xfrm>
            <a:off x="6580379" y="2953014"/>
            <a:ext cx="422031" cy="1160585"/>
          </a:xfrm>
          <a:prstGeom prst="leftBrace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7646017" y="2370057"/>
                <a:ext cx="11415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𝒄</m:t>
                      </m:r>
                      <m:acc>
                        <m:accPr>
                          <m:chr m:val="̅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𝒄</m:t>
                      </m:r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017" y="2370057"/>
                <a:ext cx="114159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7575485" y="4034492"/>
                <a:ext cx="1282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485" y="4034492"/>
                <a:ext cx="128265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453792" y="3231296"/>
                <a:ext cx="1120820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0"/>
                  </a:spcBef>
                  <a:buNone/>
                </a:pPr>
                <a:r>
                  <a:rPr lang="en-US" sz="1400" dirty="0" smtClean="0">
                    <a:solidFill>
                      <a:schemeClr val="tx1"/>
                    </a:solidFill>
                    <a:latin typeface="+mj-lt"/>
                  </a:rPr>
                  <a:t>(Absolute)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1400" dirty="0" smtClean="0">
                    <a:solidFill>
                      <a:schemeClr val="tx1"/>
                    </a:solidFill>
                    <a:latin typeface="+mj-lt"/>
                  </a:rPr>
                  <a:t>Duality Gap</a:t>
                </a:r>
              </a:p>
              <a:p>
                <a:pPr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acc>
                        <m:accPr>
                          <m:chr m:val="̅"/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792" y="3231296"/>
                <a:ext cx="1120820" cy="738664"/>
              </a:xfrm>
              <a:prstGeom prst="rect">
                <a:avLst/>
              </a:prstGeom>
              <a:blipFill rotWithShape="0">
                <a:blip r:embed="rId6"/>
                <a:stretch>
                  <a:fillRect l="-1630" t="-1653" r="-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7309450" y="3232710"/>
                <a:ext cx="18147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𝒄</m:t>
                      </m:r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450" y="3232710"/>
                <a:ext cx="181472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301659" y="1597016"/>
                <a:ext cx="2358210" cy="7956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1">
                                <a:latin typeface="Cambria Math" panose="02040503050406030204" pitchFamily="18" charset="0"/>
                              </a:rPr>
                              <m:t>𝐏</m:t>
                            </m:r>
                            <m:r>
                              <a:rPr lang="en-US" sz="1600" b="1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𝒄𝒙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1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59" y="1597016"/>
                <a:ext cx="2358210" cy="79560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2968216" y="1597016"/>
                <a:ext cx="2392963" cy="7956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𝐃</m:t>
                            </m:r>
                            <m:r>
                              <a:rPr lang="en-US" sz="1600" b="1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𝒘𝒃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𝒘𝑨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1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216" y="1597016"/>
                <a:ext cx="2392963" cy="79560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Table 5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1704727"/>
                  </p:ext>
                </p:extLst>
              </p:nvPr>
            </p:nvGraphicFramePr>
            <p:xfrm>
              <a:off x="626230" y="4484275"/>
              <a:ext cx="3725800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815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687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7549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smtClean="0">
                                    <a:latin typeface="Cambria Math" panose="02040503050406030204" pitchFamily="18" charset="0"/>
                                  </a:rPr>
                                  <m:t>𝑨𝒙</m:t>
                                </m:r>
                                <m:r>
                                  <a:rPr lang="en-US" sz="1600" kern="120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1600" kern="120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6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600" kern="120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1600" kern="120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sz="1600" kern="120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1600" kern="120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6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smtClean="0">
                                    <a:latin typeface="Cambria Math" panose="02040503050406030204" pitchFamily="18" charset="0"/>
                                  </a:rPr>
                                  <m:t>𝒘𝑨</m:t>
                                </m:r>
                                <m:r>
                                  <a:rPr lang="en-US" sz="1600" b="0" i="0" kern="1200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1600" b="1" i="1" kern="1200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sz="1600" b="1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200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d>
                                  <m:dPr>
                                    <m:ctrlPr>
                                      <a:rPr lang="en-US" sz="1600" i="1" kern="12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kern="1200" smtClean="0">
                                        <a:latin typeface="Cambria Math" panose="02040503050406030204" pitchFamily="18" charset="0"/>
                                      </a:rPr>
                                      <m:t>𝑨𝒙</m:t>
                                    </m:r>
                                    <m:r>
                                      <a:rPr lang="en-US" sz="1600" kern="120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kern="1200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d>
                                <m:r>
                                  <a:rPr lang="en-US" sz="1600" kern="1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kern="120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6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600" b="0" i="1" kern="12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kern="1200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  <m:r>
                                      <a:rPr lang="en-US" sz="1600" b="0" i="1" kern="120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b="1" i="1" kern="1200" smtClean="0">
                                        <a:latin typeface="Cambria Math" panose="02040503050406030204" pitchFamily="18" charset="0"/>
                                      </a:rPr>
                                      <m:t>𝒘𝑨</m:t>
                                    </m:r>
                                  </m:e>
                                </m:d>
                                <m:r>
                                  <a:rPr lang="en-US" sz="1600" kern="120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600" kern="1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kern="120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Table 5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1704727"/>
                  </p:ext>
                </p:extLst>
              </p:nvPr>
            </p:nvGraphicFramePr>
            <p:xfrm>
              <a:off x="626230" y="4484275"/>
              <a:ext cx="3725800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81571"/>
                    <a:gridCol w="1268730"/>
                    <a:gridCol w="1575499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r="-3220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69712" r="-124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10"/>
                          <a:stretch>
                            <a:fillRect l="-13629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KKT Optimality Conditions</a:t>
            </a:r>
            <a:br>
              <a:rPr lang="en-US" dirty="0"/>
            </a:br>
            <a:r>
              <a:rPr lang="en-US" dirty="0" smtClean="0"/>
              <a:t>vs. P-D Strong Duality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KKT Conditions</a:t>
                </a:r>
              </a:p>
              <a:p>
                <a:pPr lvl="1"/>
                <a:r>
                  <a:rPr lang="en-US" dirty="0" smtClean="0"/>
                  <a:t>Primal Feasible + Dual Feasible + CS </a:t>
                </a:r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/>
                  <a:t> Optimal</a:t>
                </a:r>
              </a:p>
              <a:p>
                <a:endParaRPr lang="en-US" dirty="0"/>
              </a:p>
              <a:p>
                <a:r>
                  <a:rPr lang="en-US" dirty="0" smtClean="0"/>
                  <a:t>Primal-Dual Formulations</a:t>
                </a:r>
              </a:p>
              <a:p>
                <a:pPr lvl="1"/>
                <a:r>
                  <a:rPr lang="en-US" dirty="0" smtClean="0"/>
                  <a:t>Primal Feasible + Dual Feasible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acc>
                          <m:accPr>
                            <m:chr m:val="̅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/>
                  <a:t> Optimal</a:t>
                </a:r>
              </a:p>
              <a:p>
                <a:endParaRPr lang="en-US" dirty="0"/>
              </a:p>
              <a:p>
                <a:r>
                  <a:rPr lang="en-US" dirty="0" smtClean="0"/>
                  <a:t>What is the </a:t>
                </a:r>
                <a:r>
                  <a:rPr lang="en-US" i="1" dirty="0" smtClean="0"/>
                  <a:t>supervisor’s principle</a:t>
                </a:r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86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47034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428210" y="3268994"/>
                <a:ext cx="3246080" cy="19254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𝐃</m:t>
                            </m:r>
                            <m:r>
                              <a:rPr lang="en-US" sz="1600" b="0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sz="16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+5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≤16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≤1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≤1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210" y="3268994"/>
                <a:ext cx="3246080" cy="19254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992368" y="1512324"/>
                <a:ext cx="2897909" cy="97122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000" b="1">
                                <a:latin typeface="Cambria Math" panose="02040503050406030204" pitchFamily="18" charset="0"/>
                              </a:rPr>
                              <m:t>𝐏</m:t>
                            </m:r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𝒄𝒙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1" i="1" smtClean="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68" y="1512324"/>
                <a:ext cx="2897909" cy="9712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554847" y="1512324"/>
                <a:ext cx="2992806" cy="97122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𝐃</m:t>
                            </m:r>
                            <m:r>
                              <a:rPr lang="en-US" sz="2000" b="1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𝒘𝒃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1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847" y="1512324"/>
                <a:ext cx="2992806" cy="9712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1595" y="3694904"/>
                <a:ext cx="4799455" cy="11308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1" i="0">
                                <a:latin typeface="Cambria Math" panose="02040503050406030204" pitchFamily="18" charset="0"/>
                              </a:rPr>
                              <m:t>𝐏</m:t>
                            </m:r>
                            <m:r>
                              <a:rPr lang="en-US" sz="1600" b="0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sz="16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+10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+14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+40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+9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+4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+4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≥4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5" y="3694904"/>
                <a:ext cx="4799455" cy="11308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18410" y="6037079"/>
                <a:ext cx="3245825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1.25,0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0,0,0</m:t>
                          </m:r>
                        </m:e>
                      </m:d>
                    </m:oMath>
                  </m:oMathPara>
                </a14:m>
                <a:endParaRPr lang="en-US" sz="1600" dirty="0" smtClean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𝒄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10" y="6037079"/>
                <a:ext cx="3245825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174696" y="6037079"/>
                <a:ext cx="1753108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e>
                      </m:d>
                    </m:oMath>
                  </m:oMathPara>
                </a14:m>
                <a:endParaRPr lang="en-US" sz="1600" dirty="0" smtClean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696" y="6037079"/>
                <a:ext cx="1753108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Sometimes the Dual Problem is Easier to Solve 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 bwMode="auto">
          <a:xfrm>
            <a:off x="4265362" y="1899239"/>
            <a:ext cx="914400" cy="375138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4841050" y="4072746"/>
            <a:ext cx="587160" cy="375138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 rot="5400000">
            <a:off x="1984122" y="2901659"/>
            <a:ext cx="914400" cy="375138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5400000">
            <a:off x="1984122" y="5243833"/>
            <a:ext cx="914400" cy="375138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5400000">
            <a:off x="6711478" y="2741653"/>
            <a:ext cx="679544" cy="375138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5400000">
            <a:off x="6711478" y="5452559"/>
            <a:ext cx="679544" cy="375138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Additional Primal-Dual Optimal Solutions Relationships</a:t>
            </a:r>
            <a:r>
              <a:rPr lang="en-US" sz="2000" dirty="0" smtClean="0">
                <a:solidFill>
                  <a:srgbClr val="0000FF"/>
                </a:solidFill>
              </a:rPr>
              <a:t> (1 of 4)</a:t>
            </a:r>
            <a:endParaRPr 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263831"/>
              </p:ext>
            </p:extLst>
          </p:nvPr>
        </p:nvGraphicFramePr>
        <p:xfrm>
          <a:off x="301853" y="1217161"/>
          <a:ext cx="8484425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4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2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Primal Optimal</a:t>
                      </a:r>
                      <a:r>
                        <a:rPr lang="en-US" baseline="0" dirty="0" smtClean="0"/>
                        <a:t> 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Dual Optimal Solution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P1: Alternative optima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ym typeface="Symbol"/>
                        </a:rPr>
                        <a:t></a:t>
                      </a:r>
                      <a:endParaRPr lang="en-US" sz="28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D1: Degenerate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P2: Unique and </a:t>
                      </a:r>
                      <a:r>
                        <a:rPr lang="en-US" dirty="0" err="1" smtClean="0"/>
                        <a:t>nondegenerate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D2: Unique and </a:t>
                      </a:r>
                      <a:r>
                        <a:rPr lang="en-US" dirty="0" err="1" smtClean="0"/>
                        <a:t>nondegenerate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P3: Alternative</a:t>
                      </a:r>
                      <a:r>
                        <a:rPr lang="en-US" baseline="0" dirty="0" smtClean="0"/>
                        <a:t> optima and </a:t>
                      </a:r>
                      <a:r>
                        <a:rPr lang="en-US" baseline="0" dirty="0" err="1" smtClean="0"/>
                        <a:t>nondegenerate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D3: Unique and degenerate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P4: Unique and degenerate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D4: Alternative optima &amp; non-dg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301853" y="1588169"/>
            <a:ext cx="8484425" cy="36576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66072" y="3496348"/>
                <a:ext cx="2975109" cy="11246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1" i="0">
                                <a:latin typeface="Cambria Math" panose="02040503050406030204" pitchFamily="18" charset="0"/>
                              </a:rPr>
                              <m:t>𝐏</m:t>
                            </m:r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0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sz="16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≤1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≤1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72" y="3496348"/>
                <a:ext cx="2975109" cy="112466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312176" y="3496348"/>
                <a:ext cx="2990049" cy="11246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𝐃𝟏</m:t>
                            </m:r>
                            <m:r>
                              <a:rPr lang="en-US" sz="1600" b="0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sz="16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≥1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≥1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176" y="3496348"/>
                <a:ext cx="2990049" cy="11246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 bwMode="auto">
          <a:xfrm>
            <a:off x="1351099" y="5792809"/>
            <a:ext cx="861796" cy="8617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1189174" y="5992025"/>
            <a:ext cx="16854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1553228" y="5994938"/>
            <a:ext cx="423633" cy="42363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63"/>
          <p:cNvGrpSpPr/>
          <p:nvPr/>
        </p:nvGrpSpPr>
        <p:grpSpPr>
          <a:xfrm>
            <a:off x="1237920" y="4801676"/>
            <a:ext cx="2136375" cy="1833905"/>
            <a:chOff x="5546476" y="3337578"/>
            <a:chExt cx="2136375" cy="1833905"/>
          </a:xfrm>
        </p:grpSpPr>
        <p:grpSp>
          <p:nvGrpSpPr>
            <p:cNvPr id="14" name="Group 13"/>
            <p:cNvGrpSpPr/>
            <p:nvPr/>
          </p:nvGrpSpPr>
          <p:grpSpPr>
            <a:xfrm>
              <a:off x="5861785" y="3480235"/>
              <a:ext cx="1578543" cy="1475593"/>
              <a:chOff x="5861785" y="3059651"/>
              <a:chExt cx="1896177" cy="1896177"/>
            </a:xfrm>
          </p:grpSpPr>
          <p:cxnSp>
            <p:nvCxnSpPr>
              <p:cNvPr id="11" name="Straight Arrow Connector 10"/>
              <p:cNvCxnSpPr/>
              <p:nvPr/>
            </p:nvCxnSpPr>
            <p:spPr bwMode="auto">
              <a:xfrm>
                <a:off x="5861785" y="4950214"/>
                <a:ext cx="1896177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" name="Straight Arrow Connector 17"/>
              <p:cNvCxnSpPr/>
              <p:nvPr/>
            </p:nvCxnSpPr>
            <p:spPr bwMode="auto">
              <a:xfrm rot="16200000">
                <a:off x="4913697" y="4007740"/>
                <a:ext cx="1896177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306081" y="4894484"/>
                  <a:ext cx="37677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6081" y="4894484"/>
                  <a:ext cx="376770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546476" y="3337578"/>
                  <a:ext cx="38036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6476" y="3337578"/>
                  <a:ext cx="380361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oup 40"/>
            <p:cNvGrpSpPr/>
            <p:nvPr/>
          </p:nvGrpSpPr>
          <p:grpSpPr>
            <a:xfrm>
              <a:off x="5801746" y="3680861"/>
              <a:ext cx="125092" cy="1270598"/>
              <a:chOff x="5731643" y="3680861"/>
              <a:chExt cx="265297" cy="1270598"/>
            </a:xfrm>
          </p:grpSpPr>
          <p:cxnSp>
            <p:nvCxnSpPr>
              <p:cNvPr id="37" name="Straight Connector 36"/>
              <p:cNvCxnSpPr/>
              <p:nvPr/>
            </p:nvCxnSpPr>
            <p:spPr bwMode="auto">
              <a:xfrm>
                <a:off x="5736657" y="4527927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 bwMode="auto">
              <a:xfrm>
                <a:off x="5731643" y="3680861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>
                <a:off x="5736657" y="4951459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>
                <a:off x="5731643" y="4104394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7" name="Group 46"/>
            <p:cNvGrpSpPr/>
            <p:nvPr/>
          </p:nvGrpSpPr>
          <p:grpSpPr>
            <a:xfrm rot="5400000">
              <a:off x="6434638" y="4314915"/>
              <a:ext cx="125092" cy="1270598"/>
              <a:chOff x="5731643" y="3680861"/>
              <a:chExt cx="265297" cy="1270598"/>
            </a:xfrm>
          </p:grpSpPr>
          <p:cxnSp>
            <p:nvCxnSpPr>
              <p:cNvPr id="48" name="Straight Connector 47"/>
              <p:cNvCxnSpPr/>
              <p:nvPr/>
            </p:nvCxnSpPr>
            <p:spPr bwMode="auto">
              <a:xfrm>
                <a:off x="5736657" y="4527927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" name="Straight Connector 48"/>
              <p:cNvCxnSpPr/>
              <p:nvPr/>
            </p:nvCxnSpPr>
            <p:spPr bwMode="auto">
              <a:xfrm>
                <a:off x="5731643" y="3680861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 bwMode="auto">
              <a:xfrm>
                <a:off x="5736657" y="4951459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5731643" y="4104394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cxnSp>
        <p:nvCxnSpPr>
          <p:cNvPr id="65" name="Straight Connector 64"/>
          <p:cNvCxnSpPr/>
          <p:nvPr/>
        </p:nvCxnSpPr>
        <p:spPr bwMode="auto">
          <a:xfrm>
            <a:off x="5945405" y="5900336"/>
            <a:ext cx="861796" cy="8617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rot="5400000">
            <a:off x="5729234" y="5922882"/>
            <a:ext cx="16854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8" name="Group 67"/>
          <p:cNvGrpSpPr/>
          <p:nvPr/>
        </p:nvGrpSpPr>
        <p:grpSpPr>
          <a:xfrm>
            <a:off x="5832226" y="4909203"/>
            <a:ext cx="2164780" cy="1833905"/>
            <a:chOff x="5546476" y="3337578"/>
            <a:chExt cx="2164780" cy="1833905"/>
          </a:xfrm>
        </p:grpSpPr>
        <p:grpSp>
          <p:nvGrpSpPr>
            <p:cNvPr id="69" name="Group 68"/>
            <p:cNvGrpSpPr/>
            <p:nvPr/>
          </p:nvGrpSpPr>
          <p:grpSpPr>
            <a:xfrm>
              <a:off x="5861785" y="3480235"/>
              <a:ext cx="1578543" cy="1475593"/>
              <a:chOff x="5861785" y="3059651"/>
              <a:chExt cx="1896177" cy="1896177"/>
            </a:xfrm>
          </p:grpSpPr>
          <p:cxnSp>
            <p:nvCxnSpPr>
              <p:cNvPr id="82" name="Straight Arrow Connector 81"/>
              <p:cNvCxnSpPr/>
              <p:nvPr/>
            </p:nvCxnSpPr>
            <p:spPr bwMode="auto">
              <a:xfrm>
                <a:off x="5861785" y="4950214"/>
                <a:ext cx="1896177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3" name="Straight Arrow Connector 82"/>
              <p:cNvCxnSpPr/>
              <p:nvPr/>
            </p:nvCxnSpPr>
            <p:spPr bwMode="auto">
              <a:xfrm rot="16200000">
                <a:off x="4913697" y="4007740"/>
                <a:ext cx="1896177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7306081" y="4894484"/>
                  <a:ext cx="40517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6081" y="4894484"/>
                  <a:ext cx="40517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5546476" y="3337578"/>
                  <a:ext cx="40876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6476" y="3337578"/>
                  <a:ext cx="408766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2" name="Group 71"/>
            <p:cNvGrpSpPr/>
            <p:nvPr/>
          </p:nvGrpSpPr>
          <p:grpSpPr>
            <a:xfrm>
              <a:off x="5801746" y="3680861"/>
              <a:ext cx="125092" cy="1270598"/>
              <a:chOff x="5731643" y="3680861"/>
              <a:chExt cx="265297" cy="1270598"/>
            </a:xfrm>
          </p:grpSpPr>
          <p:cxnSp>
            <p:nvCxnSpPr>
              <p:cNvPr id="78" name="Straight Connector 77"/>
              <p:cNvCxnSpPr/>
              <p:nvPr/>
            </p:nvCxnSpPr>
            <p:spPr bwMode="auto">
              <a:xfrm>
                <a:off x="5736657" y="4527927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Straight Connector 78"/>
              <p:cNvCxnSpPr/>
              <p:nvPr/>
            </p:nvCxnSpPr>
            <p:spPr bwMode="auto">
              <a:xfrm>
                <a:off x="5731643" y="3680861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Straight Connector 79"/>
              <p:cNvCxnSpPr/>
              <p:nvPr/>
            </p:nvCxnSpPr>
            <p:spPr bwMode="auto">
              <a:xfrm>
                <a:off x="5736657" y="4951459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1" name="Straight Connector 80"/>
              <p:cNvCxnSpPr/>
              <p:nvPr/>
            </p:nvCxnSpPr>
            <p:spPr bwMode="auto">
              <a:xfrm>
                <a:off x="5731643" y="4104394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3" name="Group 72"/>
            <p:cNvGrpSpPr/>
            <p:nvPr/>
          </p:nvGrpSpPr>
          <p:grpSpPr>
            <a:xfrm rot="5400000">
              <a:off x="6434638" y="4314915"/>
              <a:ext cx="125092" cy="1270598"/>
              <a:chOff x="5731643" y="3680861"/>
              <a:chExt cx="265297" cy="1270598"/>
            </a:xfrm>
          </p:grpSpPr>
          <p:cxnSp>
            <p:nvCxnSpPr>
              <p:cNvPr id="74" name="Straight Connector 73"/>
              <p:cNvCxnSpPr/>
              <p:nvPr/>
            </p:nvCxnSpPr>
            <p:spPr bwMode="auto">
              <a:xfrm>
                <a:off x="5736657" y="4527927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5" name="Straight Connector 74"/>
              <p:cNvCxnSpPr/>
              <p:nvPr/>
            </p:nvCxnSpPr>
            <p:spPr bwMode="auto">
              <a:xfrm>
                <a:off x="5731643" y="3680861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" name="Straight Connector 75"/>
              <p:cNvCxnSpPr/>
              <p:nvPr/>
            </p:nvCxnSpPr>
            <p:spPr bwMode="auto">
              <a:xfrm>
                <a:off x="5736657" y="4951459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Straight Connector 76"/>
              <p:cNvCxnSpPr/>
              <p:nvPr/>
            </p:nvCxnSpPr>
            <p:spPr bwMode="auto">
              <a:xfrm>
                <a:off x="5731643" y="4104394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84" name="Oval 83"/>
          <p:cNvSpPr/>
          <p:nvPr/>
        </p:nvSpPr>
        <p:spPr bwMode="auto">
          <a:xfrm>
            <a:off x="6535034" y="6472621"/>
            <a:ext cx="83458" cy="8345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52418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Additional Primal-Dual Optimal Solutions Relationships</a:t>
            </a:r>
            <a:r>
              <a:rPr lang="en-US" sz="2000" dirty="0" smtClean="0">
                <a:solidFill>
                  <a:srgbClr val="0000FF"/>
                </a:solidFill>
              </a:rPr>
              <a:t> (2 of 4)</a:t>
            </a:r>
            <a:endParaRPr 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01853" y="1217161"/>
          <a:ext cx="8484425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4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2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Primal Optimal</a:t>
                      </a:r>
                      <a:r>
                        <a:rPr lang="en-US" baseline="0" dirty="0" smtClean="0"/>
                        <a:t> 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Dual Optimal Solution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P1: Alternative optima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ym typeface="Symbol"/>
                        </a:rPr>
                        <a:t></a:t>
                      </a:r>
                      <a:endParaRPr lang="en-US" sz="28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D1: Degenerate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P2: Unique and </a:t>
                      </a:r>
                      <a:r>
                        <a:rPr lang="en-US" dirty="0" err="1" smtClean="0"/>
                        <a:t>nondegenerate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D2: Unique and </a:t>
                      </a:r>
                      <a:r>
                        <a:rPr lang="en-US" dirty="0" err="1" smtClean="0"/>
                        <a:t>nondegenerate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P3: Alternative</a:t>
                      </a:r>
                      <a:r>
                        <a:rPr lang="en-US" baseline="0" dirty="0" smtClean="0"/>
                        <a:t> optima and </a:t>
                      </a:r>
                      <a:r>
                        <a:rPr lang="en-US" baseline="0" dirty="0" err="1" smtClean="0"/>
                        <a:t>nondegenerate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D3: Unique and degenerate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P4: Unique and degenerate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D4: Alternative optima &amp; non-dg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301853" y="1958794"/>
            <a:ext cx="8484425" cy="36576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66072" y="3496348"/>
                <a:ext cx="2970365" cy="8577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1" i="0">
                                <a:latin typeface="Cambria Math" panose="02040503050406030204" pitchFamily="18" charset="0"/>
                              </a:rPr>
                              <m:t>𝐏</m:t>
                            </m:r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1600" b="0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sz="16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≤1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72" y="3496348"/>
                <a:ext cx="2970365" cy="85773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312176" y="3496348"/>
                <a:ext cx="2820836" cy="11246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𝐃𝟐</m:t>
                            </m:r>
                            <m:r>
                              <a:rPr lang="en-US" sz="1600" b="0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sz="16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≥1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≥2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176" y="3496348"/>
                <a:ext cx="2820836" cy="11246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 bwMode="auto">
          <a:xfrm>
            <a:off x="1351099" y="5792809"/>
            <a:ext cx="861796" cy="8617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63"/>
          <p:cNvGrpSpPr/>
          <p:nvPr/>
        </p:nvGrpSpPr>
        <p:grpSpPr>
          <a:xfrm>
            <a:off x="1237920" y="4801676"/>
            <a:ext cx="2136375" cy="1833905"/>
            <a:chOff x="5546476" y="3337578"/>
            <a:chExt cx="2136375" cy="1833905"/>
          </a:xfrm>
        </p:grpSpPr>
        <p:grpSp>
          <p:nvGrpSpPr>
            <p:cNvPr id="14" name="Group 13"/>
            <p:cNvGrpSpPr/>
            <p:nvPr/>
          </p:nvGrpSpPr>
          <p:grpSpPr>
            <a:xfrm>
              <a:off x="5861785" y="3480235"/>
              <a:ext cx="1578543" cy="1475593"/>
              <a:chOff x="5861785" y="3059651"/>
              <a:chExt cx="1896177" cy="1896177"/>
            </a:xfrm>
          </p:grpSpPr>
          <p:cxnSp>
            <p:nvCxnSpPr>
              <p:cNvPr id="11" name="Straight Arrow Connector 10"/>
              <p:cNvCxnSpPr/>
              <p:nvPr/>
            </p:nvCxnSpPr>
            <p:spPr bwMode="auto">
              <a:xfrm>
                <a:off x="5861785" y="4950214"/>
                <a:ext cx="1896177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" name="Straight Arrow Connector 17"/>
              <p:cNvCxnSpPr/>
              <p:nvPr/>
            </p:nvCxnSpPr>
            <p:spPr bwMode="auto">
              <a:xfrm rot="16200000">
                <a:off x="4913697" y="4007740"/>
                <a:ext cx="1896177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306081" y="4894484"/>
                  <a:ext cx="37677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6081" y="4894484"/>
                  <a:ext cx="376770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546476" y="3337578"/>
                  <a:ext cx="38036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6476" y="3337578"/>
                  <a:ext cx="380361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oup 40"/>
            <p:cNvGrpSpPr/>
            <p:nvPr/>
          </p:nvGrpSpPr>
          <p:grpSpPr>
            <a:xfrm>
              <a:off x="5801746" y="3680861"/>
              <a:ext cx="125092" cy="1270598"/>
              <a:chOff x="5731643" y="3680861"/>
              <a:chExt cx="265297" cy="1270598"/>
            </a:xfrm>
          </p:grpSpPr>
          <p:cxnSp>
            <p:nvCxnSpPr>
              <p:cNvPr id="37" name="Straight Connector 36"/>
              <p:cNvCxnSpPr/>
              <p:nvPr/>
            </p:nvCxnSpPr>
            <p:spPr bwMode="auto">
              <a:xfrm>
                <a:off x="5736657" y="4527927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 bwMode="auto">
              <a:xfrm>
                <a:off x="5731643" y="3680861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>
                <a:off x="5736657" y="4951459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>
                <a:off x="5731643" y="4104394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7" name="Group 46"/>
            <p:cNvGrpSpPr/>
            <p:nvPr/>
          </p:nvGrpSpPr>
          <p:grpSpPr>
            <a:xfrm rot="5400000">
              <a:off x="6434638" y="4314915"/>
              <a:ext cx="125092" cy="1270598"/>
              <a:chOff x="5731643" y="3680861"/>
              <a:chExt cx="265297" cy="1270598"/>
            </a:xfrm>
          </p:grpSpPr>
          <p:cxnSp>
            <p:nvCxnSpPr>
              <p:cNvPr id="48" name="Straight Connector 47"/>
              <p:cNvCxnSpPr/>
              <p:nvPr/>
            </p:nvCxnSpPr>
            <p:spPr bwMode="auto">
              <a:xfrm>
                <a:off x="5736657" y="4527927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" name="Straight Connector 48"/>
              <p:cNvCxnSpPr/>
              <p:nvPr/>
            </p:nvCxnSpPr>
            <p:spPr bwMode="auto">
              <a:xfrm>
                <a:off x="5731643" y="3680861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 bwMode="auto">
              <a:xfrm>
                <a:off x="5736657" y="4951459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5731643" y="4104394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cxnSp>
        <p:nvCxnSpPr>
          <p:cNvPr id="94" name="Straight Connector 93"/>
          <p:cNvCxnSpPr/>
          <p:nvPr/>
        </p:nvCxnSpPr>
        <p:spPr bwMode="auto">
          <a:xfrm rot="5400000">
            <a:off x="5729234" y="5922882"/>
            <a:ext cx="16854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Arrow Connector 108"/>
          <p:cNvCxnSpPr/>
          <p:nvPr/>
        </p:nvCxnSpPr>
        <p:spPr bwMode="auto">
          <a:xfrm>
            <a:off x="6147535" y="6523084"/>
            <a:ext cx="15785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/>
              <p:cNvSpPr/>
              <p:nvPr/>
            </p:nvSpPr>
            <p:spPr>
              <a:xfrm>
                <a:off x="7591831" y="6466109"/>
                <a:ext cx="40517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831" y="6466109"/>
                <a:ext cx="405175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/>
          <p:cNvGrpSpPr/>
          <p:nvPr/>
        </p:nvGrpSpPr>
        <p:grpSpPr>
          <a:xfrm rot="5400000">
            <a:off x="6720388" y="5886540"/>
            <a:ext cx="125092" cy="1270598"/>
            <a:chOff x="5731643" y="3680861"/>
            <a:chExt cx="265297" cy="1270598"/>
          </a:xfrm>
        </p:grpSpPr>
        <p:cxnSp>
          <p:nvCxnSpPr>
            <p:cNvPr id="101" name="Straight Connector 100"/>
            <p:cNvCxnSpPr/>
            <p:nvPr/>
          </p:nvCxnSpPr>
          <p:spPr bwMode="auto">
            <a:xfrm>
              <a:off x="5736657" y="4527927"/>
              <a:ext cx="26028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2" name="Straight Connector 101"/>
            <p:cNvCxnSpPr/>
            <p:nvPr/>
          </p:nvCxnSpPr>
          <p:spPr bwMode="auto">
            <a:xfrm>
              <a:off x="5731643" y="3680861"/>
              <a:ext cx="26028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auto">
            <a:xfrm>
              <a:off x="5736657" y="4951459"/>
              <a:ext cx="26028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Straight Connector 103"/>
            <p:cNvCxnSpPr/>
            <p:nvPr/>
          </p:nvCxnSpPr>
          <p:spPr bwMode="auto">
            <a:xfrm>
              <a:off x="5731643" y="4104394"/>
              <a:ext cx="26028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2" name="Straight Connector 111"/>
          <p:cNvCxnSpPr/>
          <p:nvPr/>
        </p:nvCxnSpPr>
        <p:spPr bwMode="auto">
          <a:xfrm rot="5400000">
            <a:off x="5304519" y="5922883"/>
            <a:ext cx="16854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Straight Connector 112"/>
          <p:cNvCxnSpPr/>
          <p:nvPr/>
        </p:nvCxnSpPr>
        <p:spPr bwMode="auto">
          <a:xfrm rot="5400000">
            <a:off x="6150118" y="5922883"/>
            <a:ext cx="16854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Oval 113"/>
          <p:cNvSpPr/>
          <p:nvPr/>
        </p:nvSpPr>
        <p:spPr bwMode="auto">
          <a:xfrm>
            <a:off x="6955918" y="6472622"/>
            <a:ext cx="83458" cy="8345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5" name="Oval 114"/>
          <p:cNvSpPr/>
          <p:nvPr/>
        </p:nvSpPr>
        <p:spPr bwMode="auto">
          <a:xfrm>
            <a:off x="1517445" y="5953551"/>
            <a:ext cx="83458" cy="8345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83160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Additional Primal-Dual Optimal Solutions Relationships</a:t>
            </a:r>
            <a:r>
              <a:rPr lang="en-US" sz="2000" dirty="0" smtClean="0">
                <a:solidFill>
                  <a:srgbClr val="0000FF"/>
                </a:solidFill>
              </a:rPr>
              <a:t> (3 of 4)</a:t>
            </a:r>
            <a:endParaRPr 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01853" y="1217161"/>
          <a:ext cx="8484425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4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2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Primal Optimal</a:t>
                      </a:r>
                      <a:r>
                        <a:rPr lang="en-US" baseline="0" dirty="0" smtClean="0"/>
                        <a:t> 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Dual Optimal Solution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P1: Alternative optima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ym typeface="Symbol"/>
                        </a:rPr>
                        <a:t></a:t>
                      </a:r>
                      <a:endParaRPr lang="en-US" sz="28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D1: Degenerate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P2: Unique and </a:t>
                      </a:r>
                      <a:r>
                        <a:rPr lang="en-US" dirty="0" err="1" smtClean="0"/>
                        <a:t>nondegenerate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D2: Unique and </a:t>
                      </a:r>
                      <a:r>
                        <a:rPr lang="en-US" dirty="0" err="1" smtClean="0"/>
                        <a:t>nondegenerate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P3: Alternative</a:t>
                      </a:r>
                      <a:r>
                        <a:rPr lang="en-US" baseline="0" dirty="0" smtClean="0"/>
                        <a:t> optima and </a:t>
                      </a:r>
                      <a:r>
                        <a:rPr lang="en-US" baseline="0" dirty="0" err="1" smtClean="0"/>
                        <a:t>nondegenerate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D3: Unique and degenerate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P4: Unique and degenerate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D4: Alternative optima &amp; non-dg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301853" y="2308048"/>
            <a:ext cx="8484425" cy="36576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66072" y="3496348"/>
                <a:ext cx="2970365" cy="8577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1" i="0">
                                <a:latin typeface="Cambria Math" panose="02040503050406030204" pitchFamily="18" charset="0"/>
                              </a:rPr>
                              <m:t>𝐏</m:t>
                            </m:r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1600" b="0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sz="16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≤1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72" y="3496348"/>
                <a:ext cx="2970365" cy="85773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312176" y="3496348"/>
                <a:ext cx="2504404" cy="11246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𝐃𝟑</m:t>
                            </m:r>
                            <m:r>
                              <a:rPr lang="en-US" sz="1600" b="0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sz="16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≥1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≥1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176" y="3496348"/>
                <a:ext cx="2504404" cy="11246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 bwMode="auto">
          <a:xfrm>
            <a:off x="1351099" y="5792809"/>
            <a:ext cx="861796" cy="8617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1553228" y="5994938"/>
            <a:ext cx="423633" cy="42363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63"/>
          <p:cNvGrpSpPr/>
          <p:nvPr/>
        </p:nvGrpSpPr>
        <p:grpSpPr>
          <a:xfrm>
            <a:off x="1237920" y="4801676"/>
            <a:ext cx="2136375" cy="1833905"/>
            <a:chOff x="5546476" y="3337578"/>
            <a:chExt cx="2136375" cy="1833905"/>
          </a:xfrm>
        </p:grpSpPr>
        <p:grpSp>
          <p:nvGrpSpPr>
            <p:cNvPr id="14" name="Group 13"/>
            <p:cNvGrpSpPr/>
            <p:nvPr/>
          </p:nvGrpSpPr>
          <p:grpSpPr>
            <a:xfrm>
              <a:off x="5861785" y="3480235"/>
              <a:ext cx="1578543" cy="1475593"/>
              <a:chOff x="5861785" y="3059651"/>
              <a:chExt cx="1896177" cy="1896177"/>
            </a:xfrm>
          </p:grpSpPr>
          <p:cxnSp>
            <p:nvCxnSpPr>
              <p:cNvPr id="11" name="Straight Arrow Connector 10"/>
              <p:cNvCxnSpPr/>
              <p:nvPr/>
            </p:nvCxnSpPr>
            <p:spPr bwMode="auto">
              <a:xfrm>
                <a:off x="5861785" y="4950214"/>
                <a:ext cx="1896177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" name="Straight Arrow Connector 17"/>
              <p:cNvCxnSpPr/>
              <p:nvPr/>
            </p:nvCxnSpPr>
            <p:spPr bwMode="auto">
              <a:xfrm rot="16200000">
                <a:off x="4913697" y="4007740"/>
                <a:ext cx="1896177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306081" y="4894484"/>
                  <a:ext cx="37677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6081" y="4894484"/>
                  <a:ext cx="376770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546476" y="3337578"/>
                  <a:ext cx="38036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6476" y="3337578"/>
                  <a:ext cx="380361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oup 40"/>
            <p:cNvGrpSpPr/>
            <p:nvPr/>
          </p:nvGrpSpPr>
          <p:grpSpPr>
            <a:xfrm>
              <a:off x="5801746" y="3680861"/>
              <a:ext cx="125092" cy="1270598"/>
              <a:chOff x="5731643" y="3680861"/>
              <a:chExt cx="265297" cy="1270598"/>
            </a:xfrm>
          </p:grpSpPr>
          <p:cxnSp>
            <p:nvCxnSpPr>
              <p:cNvPr id="37" name="Straight Connector 36"/>
              <p:cNvCxnSpPr/>
              <p:nvPr/>
            </p:nvCxnSpPr>
            <p:spPr bwMode="auto">
              <a:xfrm>
                <a:off x="5736657" y="4527927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 bwMode="auto">
              <a:xfrm>
                <a:off x="5731643" y="3680861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>
                <a:off x="5736657" y="4951459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>
                <a:off x="5731643" y="4104394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7" name="Group 46"/>
            <p:cNvGrpSpPr/>
            <p:nvPr/>
          </p:nvGrpSpPr>
          <p:grpSpPr>
            <a:xfrm rot="5400000">
              <a:off x="6434638" y="4314915"/>
              <a:ext cx="125092" cy="1270598"/>
              <a:chOff x="5731643" y="3680861"/>
              <a:chExt cx="265297" cy="1270598"/>
            </a:xfrm>
          </p:grpSpPr>
          <p:cxnSp>
            <p:nvCxnSpPr>
              <p:cNvPr id="48" name="Straight Connector 47"/>
              <p:cNvCxnSpPr/>
              <p:nvPr/>
            </p:nvCxnSpPr>
            <p:spPr bwMode="auto">
              <a:xfrm>
                <a:off x="5736657" y="4527927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" name="Straight Connector 48"/>
              <p:cNvCxnSpPr/>
              <p:nvPr/>
            </p:nvCxnSpPr>
            <p:spPr bwMode="auto">
              <a:xfrm>
                <a:off x="5731643" y="3680861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 bwMode="auto">
              <a:xfrm>
                <a:off x="5736657" y="4951459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5731643" y="4104394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cxnSp>
        <p:nvCxnSpPr>
          <p:cNvPr id="55" name="Straight Arrow Connector 54"/>
          <p:cNvCxnSpPr/>
          <p:nvPr/>
        </p:nvCxnSpPr>
        <p:spPr bwMode="auto">
          <a:xfrm>
            <a:off x="6147535" y="6523084"/>
            <a:ext cx="15785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7591831" y="6466109"/>
                <a:ext cx="40517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831" y="6466109"/>
                <a:ext cx="405175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/>
          <p:cNvGrpSpPr/>
          <p:nvPr/>
        </p:nvGrpSpPr>
        <p:grpSpPr>
          <a:xfrm rot="5400000">
            <a:off x="6720388" y="5886540"/>
            <a:ext cx="125092" cy="1270598"/>
            <a:chOff x="5731643" y="3680861"/>
            <a:chExt cx="265297" cy="1270598"/>
          </a:xfrm>
        </p:grpSpPr>
        <p:cxnSp>
          <p:nvCxnSpPr>
            <p:cNvPr id="58" name="Straight Connector 57"/>
            <p:cNvCxnSpPr/>
            <p:nvPr/>
          </p:nvCxnSpPr>
          <p:spPr bwMode="auto">
            <a:xfrm>
              <a:off x="5736657" y="4527927"/>
              <a:ext cx="26028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5731643" y="3680861"/>
              <a:ext cx="26028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5736657" y="4951459"/>
              <a:ext cx="26028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5731643" y="4104394"/>
              <a:ext cx="26028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2" name="Straight Connector 61"/>
          <p:cNvCxnSpPr/>
          <p:nvPr/>
        </p:nvCxnSpPr>
        <p:spPr bwMode="auto">
          <a:xfrm rot="5400000">
            <a:off x="5304519" y="5922883"/>
            <a:ext cx="16854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 rot="5400000">
            <a:off x="6150118" y="5922883"/>
            <a:ext cx="16854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66"/>
          <p:cNvSpPr/>
          <p:nvPr/>
        </p:nvSpPr>
        <p:spPr bwMode="auto">
          <a:xfrm>
            <a:off x="6955918" y="6472622"/>
            <a:ext cx="83458" cy="8345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22692" y="5046002"/>
            <a:ext cx="10577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000" dirty="0" smtClean="0"/>
              <a:t>(redundant constraints)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8690858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Additional Primal-Dual Optimal Solutions Relationships</a:t>
            </a:r>
            <a:r>
              <a:rPr lang="en-US" sz="2000" dirty="0" smtClean="0">
                <a:solidFill>
                  <a:srgbClr val="0000FF"/>
                </a:solidFill>
              </a:rPr>
              <a:t> (4 of 4)</a:t>
            </a:r>
            <a:endParaRPr 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01853" y="1217161"/>
          <a:ext cx="8484425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4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2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Primal Optimal</a:t>
                      </a:r>
                      <a:r>
                        <a:rPr lang="en-US" baseline="0" dirty="0" smtClean="0"/>
                        <a:t> 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Dual Optimal Solution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P1: Alternative optima</a:t>
                      </a:r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ym typeface="Symbol"/>
                        </a:rPr>
                        <a:t></a:t>
                      </a:r>
                      <a:endParaRPr lang="en-US" sz="28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D1: Degenerate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P2: Unique and </a:t>
                      </a:r>
                      <a:r>
                        <a:rPr lang="en-US" dirty="0" err="1" smtClean="0"/>
                        <a:t>nondegenerate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D2: Unique and </a:t>
                      </a:r>
                      <a:r>
                        <a:rPr lang="en-US" dirty="0" err="1" smtClean="0"/>
                        <a:t>nondegenerate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P3: Alternative</a:t>
                      </a:r>
                      <a:r>
                        <a:rPr lang="en-US" baseline="0" dirty="0" smtClean="0"/>
                        <a:t> optima and </a:t>
                      </a:r>
                      <a:r>
                        <a:rPr lang="en-US" baseline="0" dirty="0" err="1" smtClean="0"/>
                        <a:t>nondegenerate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D3: Unique and degenerate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P4: Unique and degenerate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8332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D4: Alternative optima &amp; non-dg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301853" y="2686253"/>
            <a:ext cx="8484425" cy="36576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66072" y="3496348"/>
                <a:ext cx="2975109" cy="11246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1" i="0">
                                <a:latin typeface="Cambria Math" panose="02040503050406030204" pitchFamily="18" charset="0"/>
                              </a:rPr>
                              <m:t>𝐏</m:t>
                            </m:r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sz="1600" b="0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sz="16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≤1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≤1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72" y="3496348"/>
                <a:ext cx="2975109" cy="112466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312176" y="3496348"/>
                <a:ext cx="2990049" cy="11246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𝐃𝟒</m:t>
                            </m:r>
                            <m:r>
                              <a:rPr lang="en-US" sz="1600" b="0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sz="16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≥1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≥2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176" y="3496348"/>
                <a:ext cx="2990049" cy="11246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 bwMode="auto">
          <a:xfrm>
            <a:off x="1351099" y="5792809"/>
            <a:ext cx="861796" cy="8617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1189174" y="5992025"/>
            <a:ext cx="16854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63"/>
          <p:cNvGrpSpPr/>
          <p:nvPr/>
        </p:nvGrpSpPr>
        <p:grpSpPr>
          <a:xfrm>
            <a:off x="1237920" y="4801676"/>
            <a:ext cx="2136375" cy="1833905"/>
            <a:chOff x="5546476" y="3337578"/>
            <a:chExt cx="2136375" cy="1833905"/>
          </a:xfrm>
        </p:grpSpPr>
        <p:grpSp>
          <p:nvGrpSpPr>
            <p:cNvPr id="14" name="Group 13"/>
            <p:cNvGrpSpPr/>
            <p:nvPr/>
          </p:nvGrpSpPr>
          <p:grpSpPr>
            <a:xfrm>
              <a:off x="5861785" y="3480235"/>
              <a:ext cx="1578543" cy="1475593"/>
              <a:chOff x="5861785" y="3059651"/>
              <a:chExt cx="1896177" cy="1896177"/>
            </a:xfrm>
          </p:grpSpPr>
          <p:cxnSp>
            <p:nvCxnSpPr>
              <p:cNvPr id="11" name="Straight Arrow Connector 10"/>
              <p:cNvCxnSpPr/>
              <p:nvPr/>
            </p:nvCxnSpPr>
            <p:spPr bwMode="auto">
              <a:xfrm>
                <a:off x="5861785" y="4950214"/>
                <a:ext cx="1896177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8" name="Straight Arrow Connector 17"/>
              <p:cNvCxnSpPr/>
              <p:nvPr/>
            </p:nvCxnSpPr>
            <p:spPr bwMode="auto">
              <a:xfrm rot="16200000">
                <a:off x="4913697" y="4007740"/>
                <a:ext cx="1896177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306081" y="4894484"/>
                  <a:ext cx="37677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6081" y="4894484"/>
                  <a:ext cx="376770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546476" y="3337578"/>
                  <a:ext cx="38036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6476" y="3337578"/>
                  <a:ext cx="380361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oup 40"/>
            <p:cNvGrpSpPr/>
            <p:nvPr/>
          </p:nvGrpSpPr>
          <p:grpSpPr>
            <a:xfrm>
              <a:off x="5801746" y="3680861"/>
              <a:ext cx="125092" cy="1270598"/>
              <a:chOff x="5731643" y="3680861"/>
              <a:chExt cx="265297" cy="1270598"/>
            </a:xfrm>
          </p:grpSpPr>
          <p:cxnSp>
            <p:nvCxnSpPr>
              <p:cNvPr id="37" name="Straight Connector 36"/>
              <p:cNvCxnSpPr/>
              <p:nvPr/>
            </p:nvCxnSpPr>
            <p:spPr bwMode="auto">
              <a:xfrm>
                <a:off x="5736657" y="4527927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 bwMode="auto">
              <a:xfrm>
                <a:off x="5731643" y="3680861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Straight Connector 38"/>
              <p:cNvCxnSpPr/>
              <p:nvPr/>
            </p:nvCxnSpPr>
            <p:spPr bwMode="auto">
              <a:xfrm>
                <a:off x="5736657" y="4951459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>
                <a:off x="5731643" y="4104394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7" name="Group 46"/>
            <p:cNvGrpSpPr/>
            <p:nvPr/>
          </p:nvGrpSpPr>
          <p:grpSpPr>
            <a:xfrm rot="5400000">
              <a:off x="6434638" y="4314915"/>
              <a:ext cx="125092" cy="1270598"/>
              <a:chOff x="5731643" y="3680861"/>
              <a:chExt cx="265297" cy="1270598"/>
            </a:xfrm>
          </p:grpSpPr>
          <p:cxnSp>
            <p:nvCxnSpPr>
              <p:cNvPr id="48" name="Straight Connector 47"/>
              <p:cNvCxnSpPr/>
              <p:nvPr/>
            </p:nvCxnSpPr>
            <p:spPr bwMode="auto">
              <a:xfrm>
                <a:off x="5736657" y="4527927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" name="Straight Connector 48"/>
              <p:cNvCxnSpPr/>
              <p:nvPr/>
            </p:nvCxnSpPr>
            <p:spPr bwMode="auto">
              <a:xfrm>
                <a:off x="5731643" y="3680861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Straight Connector 49"/>
              <p:cNvCxnSpPr/>
              <p:nvPr/>
            </p:nvCxnSpPr>
            <p:spPr bwMode="auto">
              <a:xfrm>
                <a:off x="5736657" y="4951459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>
                <a:off x="5731643" y="4104394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cxnSp>
        <p:nvCxnSpPr>
          <p:cNvPr id="66" name="Straight Connector 65"/>
          <p:cNvCxnSpPr/>
          <p:nvPr/>
        </p:nvCxnSpPr>
        <p:spPr bwMode="auto">
          <a:xfrm rot="5400000">
            <a:off x="5729234" y="5922882"/>
            <a:ext cx="16854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8" name="Group 67"/>
          <p:cNvGrpSpPr/>
          <p:nvPr/>
        </p:nvGrpSpPr>
        <p:grpSpPr>
          <a:xfrm>
            <a:off x="5832226" y="4909203"/>
            <a:ext cx="2164780" cy="1833905"/>
            <a:chOff x="5546476" y="3337578"/>
            <a:chExt cx="2164780" cy="1833905"/>
          </a:xfrm>
        </p:grpSpPr>
        <p:grpSp>
          <p:nvGrpSpPr>
            <p:cNvPr id="69" name="Group 68"/>
            <p:cNvGrpSpPr/>
            <p:nvPr/>
          </p:nvGrpSpPr>
          <p:grpSpPr>
            <a:xfrm>
              <a:off x="5861785" y="3480235"/>
              <a:ext cx="1578543" cy="1475593"/>
              <a:chOff x="5861785" y="3059651"/>
              <a:chExt cx="1896177" cy="1896177"/>
            </a:xfrm>
          </p:grpSpPr>
          <p:cxnSp>
            <p:nvCxnSpPr>
              <p:cNvPr id="82" name="Straight Arrow Connector 81"/>
              <p:cNvCxnSpPr/>
              <p:nvPr/>
            </p:nvCxnSpPr>
            <p:spPr bwMode="auto">
              <a:xfrm>
                <a:off x="5861785" y="4950214"/>
                <a:ext cx="1896177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3" name="Straight Arrow Connector 82"/>
              <p:cNvCxnSpPr/>
              <p:nvPr/>
            </p:nvCxnSpPr>
            <p:spPr bwMode="auto">
              <a:xfrm rot="16200000">
                <a:off x="4913697" y="4007740"/>
                <a:ext cx="1896177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7306081" y="4894484"/>
                  <a:ext cx="40517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6081" y="4894484"/>
                  <a:ext cx="40517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5546476" y="3337578"/>
                  <a:ext cx="408766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6476" y="3337578"/>
                  <a:ext cx="408766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2" name="Group 71"/>
            <p:cNvGrpSpPr/>
            <p:nvPr/>
          </p:nvGrpSpPr>
          <p:grpSpPr>
            <a:xfrm>
              <a:off x="5801746" y="3680861"/>
              <a:ext cx="125092" cy="1270598"/>
              <a:chOff x="5731643" y="3680861"/>
              <a:chExt cx="265297" cy="1270598"/>
            </a:xfrm>
          </p:grpSpPr>
          <p:cxnSp>
            <p:nvCxnSpPr>
              <p:cNvPr id="78" name="Straight Connector 77"/>
              <p:cNvCxnSpPr/>
              <p:nvPr/>
            </p:nvCxnSpPr>
            <p:spPr bwMode="auto">
              <a:xfrm>
                <a:off x="5736657" y="4527927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Straight Connector 78"/>
              <p:cNvCxnSpPr/>
              <p:nvPr/>
            </p:nvCxnSpPr>
            <p:spPr bwMode="auto">
              <a:xfrm>
                <a:off x="5731643" y="3680861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Straight Connector 79"/>
              <p:cNvCxnSpPr/>
              <p:nvPr/>
            </p:nvCxnSpPr>
            <p:spPr bwMode="auto">
              <a:xfrm>
                <a:off x="5736657" y="4951459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1" name="Straight Connector 80"/>
              <p:cNvCxnSpPr/>
              <p:nvPr/>
            </p:nvCxnSpPr>
            <p:spPr bwMode="auto">
              <a:xfrm>
                <a:off x="5731643" y="4104394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73" name="Group 72"/>
            <p:cNvGrpSpPr/>
            <p:nvPr/>
          </p:nvGrpSpPr>
          <p:grpSpPr>
            <a:xfrm rot="5400000">
              <a:off x="6434638" y="4314915"/>
              <a:ext cx="125092" cy="1270598"/>
              <a:chOff x="5731643" y="3680861"/>
              <a:chExt cx="265297" cy="1270598"/>
            </a:xfrm>
          </p:grpSpPr>
          <p:cxnSp>
            <p:nvCxnSpPr>
              <p:cNvPr id="74" name="Straight Connector 73"/>
              <p:cNvCxnSpPr/>
              <p:nvPr/>
            </p:nvCxnSpPr>
            <p:spPr bwMode="auto">
              <a:xfrm>
                <a:off x="5736657" y="4527927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5" name="Straight Connector 74"/>
              <p:cNvCxnSpPr/>
              <p:nvPr/>
            </p:nvCxnSpPr>
            <p:spPr bwMode="auto">
              <a:xfrm>
                <a:off x="5731643" y="3680861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" name="Straight Connector 75"/>
              <p:cNvCxnSpPr/>
              <p:nvPr/>
            </p:nvCxnSpPr>
            <p:spPr bwMode="auto">
              <a:xfrm>
                <a:off x="5736657" y="4951459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Straight Connector 76"/>
              <p:cNvCxnSpPr/>
              <p:nvPr/>
            </p:nvCxnSpPr>
            <p:spPr bwMode="auto">
              <a:xfrm>
                <a:off x="5731643" y="4104394"/>
                <a:ext cx="260283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84" name="Oval 83"/>
          <p:cNvSpPr/>
          <p:nvPr/>
        </p:nvSpPr>
        <p:spPr bwMode="auto">
          <a:xfrm>
            <a:off x="1517278" y="5946748"/>
            <a:ext cx="83458" cy="8345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3" name="Straight Connector 52"/>
          <p:cNvCxnSpPr/>
          <p:nvPr/>
        </p:nvCxnSpPr>
        <p:spPr bwMode="auto">
          <a:xfrm>
            <a:off x="5953224" y="5476893"/>
            <a:ext cx="1259709" cy="12597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565176" y="6084894"/>
            <a:ext cx="436996" cy="4369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0015692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0418" name="Picture 2" descr="File:Douglas c47-a skytrain n1944a cotswoldairshow 2010 arp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090" y="1153886"/>
            <a:ext cx="7620000" cy="5562600"/>
          </a:xfrm>
          <a:prstGeom prst="rect">
            <a:avLst/>
          </a:prstGeom>
          <a:noFill/>
        </p:spPr>
      </p:pic>
      <p:pic>
        <p:nvPicPr>
          <p:cNvPr id="60420" name="Picture 4" descr="http://www.airborne-museum.org/wp-content/uploads/history_4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4029" y="1186186"/>
            <a:ext cx="7601400" cy="5671814"/>
          </a:xfrm>
          <a:prstGeom prst="rect">
            <a:avLst/>
          </a:prstGeom>
          <a:noFill/>
        </p:spPr>
      </p:pic>
      <p:pic>
        <p:nvPicPr>
          <p:cNvPr id="60422" name="Picture 6" descr="File:C-47s at Tempelhof Airport Berlin 1948.jp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37318" y="1143000"/>
            <a:ext cx="7153275" cy="5715000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Variable Significance</a:t>
            </a:r>
            <a:br>
              <a:rPr lang="en-US" dirty="0" smtClean="0"/>
            </a:br>
            <a:r>
              <a:rPr lang="en-US" sz="2000" dirty="0" smtClean="0"/>
              <a:t>(1 of 5)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482207" y="1588549"/>
            <a:ext cx="2151265" cy="52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Recall that</a:t>
            </a: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482207" y="3835211"/>
            <a:ext cx="6235585" cy="52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Differentiating with respect to a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r.h.s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parameter,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 obtain: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482207" y="5042219"/>
            <a:ext cx="6235585" cy="52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 begets the terms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1664831" y="5371403"/>
            <a:ext cx="6235585" cy="52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Incremental cost</a:t>
            </a: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latin typeface="+mn-lt"/>
              </a:rPr>
              <a:t>Shadow price</a:t>
            </a: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Fair price</a:t>
            </a: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latin typeface="+mn-lt"/>
              </a:rPr>
              <a:t>Fair market price/rent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 smtClean="0">
                <a:latin typeface="+mn-lt"/>
              </a:rPr>
              <a:t>Imputed value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13999" y="1850732"/>
                <a:ext cx="4572000" cy="222714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𝒄𝒙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6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b="1" i="1" dirty="0">
                  <a:latin typeface="Cambria Math" panose="02040503050406030204" pitchFamily="18" charset="0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999" y="1850732"/>
                <a:ext cx="4572000" cy="2227148"/>
              </a:xfrm>
              <a:prstGeom prst="rect">
                <a:avLst/>
              </a:prstGeom>
              <a:blipFill>
                <a:blip r:embed="rId2"/>
                <a:stretch>
                  <a:fillRect t="-3836" b="-38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615164" y="4226222"/>
                <a:ext cx="2457350" cy="6201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164" y="4226222"/>
                <a:ext cx="2457350" cy="6201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Variable Significance</a:t>
            </a:r>
            <a:br>
              <a:rPr lang="en-US" dirty="0" smtClean="0"/>
            </a:br>
            <a:r>
              <a:rPr lang="en-US" sz="2000" dirty="0" smtClean="0"/>
              <a:t>(2 of 5)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482207" y="1407798"/>
            <a:ext cx="5976345" cy="52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does the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following condition 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 apply? </a:t>
            </a:r>
            <a:r>
              <a:rPr lang="en-US" sz="1800" kern="0" dirty="0" smtClean="0">
                <a:solidFill>
                  <a:srgbClr val="0000FF"/>
                </a:solidFill>
                <a:latin typeface="+mn-lt"/>
              </a:rPr>
              <a:t>Why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482207" y="4113702"/>
            <a:ext cx="7662049" cy="52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do you know if you have more than one optimal dual vertex? </a:t>
            </a: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 bwMode="auto">
          <a:xfrm>
            <a:off x="482207" y="4857414"/>
            <a:ext cx="7662049" cy="52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could you find </a:t>
            </a:r>
            <a:r>
              <a:rPr kumimoji="0" lang="en-US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the optimal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dual vertices associated with a primal degenerate vertex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 </a:t>
            </a: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4"/>
          <p:cNvSpPr txBox="1">
            <a:spLocks/>
          </p:cNvSpPr>
          <p:nvPr/>
        </p:nvSpPr>
        <p:spPr bwMode="auto">
          <a:xfrm>
            <a:off x="482207" y="5747430"/>
            <a:ext cx="7662049" cy="52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would it be relevant to do so? </a:t>
            </a: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4"/>
          <p:cNvSpPr txBox="1">
            <a:spLocks/>
          </p:cNvSpPr>
          <p:nvPr/>
        </p:nvSpPr>
        <p:spPr bwMode="auto">
          <a:xfrm>
            <a:off x="1481951" y="4418502"/>
            <a:ext cx="7210945" cy="371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Degeneracy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in the primal basic feasible solution.  (How can you identify that?)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 bwMode="auto">
          <a:xfrm>
            <a:off x="1481951" y="5430438"/>
            <a:ext cx="7210945" cy="371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Solve the KKT Optimality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Conditions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Content Placeholder 4"/>
          <p:cNvSpPr txBox="1">
            <a:spLocks/>
          </p:cNvSpPr>
          <p:nvPr/>
        </p:nvSpPr>
        <p:spPr bwMode="auto">
          <a:xfrm>
            <a:off x="1481951" y="6052230"/>
            <a:ext cx="7210945" cy="371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At an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optimal primal basic feasible solution.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536006" y="1848133"/>
                <a:ext cx="2457350" cy="6201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006" y="1848133"/>
                <a:ext cx="2457350" cy="6201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482207" y="2584843"/>
            <a:ext cx="6239085" cy="1528859"/>
            <a:chOff x="482207" y="2584843"/>
            <a:chExt cx="6239085" cy="1528859"/>
          </a:xfrm>
        </p:grpSpPr>
        <p:sp>
          <p:nvSpPr>
            <p:cNvPr id="11" name="Content Placeholder 4"/>
            <p:cNvSpPr txBox="1">
              <a:spLocks/>
            </p:cNvSpPr>
            <p:nvPr/>
          </p:nvSpPr>
          <p:spPr bwMode="auto">
            <a:xfrm>
              <a:off x="482207" y="2584843"/>
              <a:ext cx="6235585" cy="524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06" tIns="45703" rIns="91406" bIns="45703" numCol="1" anchor="t" anchorCtr="0" compatLnSpc="1">
              <a:prstTxWarp prst="textNoShape">
                <a:avLst/>
              </a:prstTxWarp>
            </a:bodyPr>
            <a:lstStyle/>
            <a:p>
              <a:pPr marL="342868" marR="0" lvl="0" indent="-342868" algn="l" defTabSz="914314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What</a:t>
              </a:r>
              <a:r>
                <a:rPr kumimoji="0" lang="en-US" sz="1800" b="0" i="0" u="none" strike="noStrike" kern="0" cap="none" spc="0" normalizeH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do the authors mean by the following?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868" marR="0" lvl="0" indent="-342868" algn="l" defTabSz="914314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868" marR="0" lvl="0" indent="-342868" algn="l" defTabSz="914314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868" marR="0" lvl="0" indent="-342868" algn="l" defTabSz="914314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868" marR="0" lvl="0" indent="-342868" algn="l" defTabSz="914314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1570648" y="2965695"/>
                  <a:ext cx="5150644" cy="11480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is</m:t>
                                </m:r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an</m:t>
                                </m:r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optimal</m:t>
                                </m:r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dual</m:t>
                                </m:r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vertex</m:t>
                                </m:r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at</m:t>
                                </m:r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600" dirty="0" smtClean="0"/>
                </a:p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is</m:t>
                                </m:r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an</m:t>
                                </m:r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optimal</m:t>
                                </m:r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dual</m:t>
                                </m:r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vertex</m:t>
                                </m:r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at</m:t>
                                </m:r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648" y="2965695"/>
                  <a:ext cx="5150644" cy="114800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5" grpId="0"/>
      <p:bldP spid="16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29484" y="2106517"/>
            <a:ext cx="4099005" cy="3542759"/>
            <a:chOff x="4829484" y="2106517"/>
            <a:chExt cx="4099005" cy="3542759"/>
          </a:xfrm>
        </p:grpSpPr>
        <p:sp>
          <p:nvSpPr>
            <p:cNvPr id="91" name="Freeform 90"/>
            <p:cNvSpPr/>
            <p:nvPr/>
          </p:nvSpPr>
          <p:spPr bwMode="auto">
            <a:xfrm>
              <a:off x="5452484" y="2829699"/>
              <a:ext cx="2602523" cy="2473569"/>
            </a:xfrm>
            <a:custGeom>
              <a:avLst/>
              <a:gdLst>
                <a:gd name="connsiteX0" fmla="*/ 0 w 2602523"/>
                <a:gd name="connsiteY0" fmla="*/ 2461846 h 2473569"/>
                <a:gd name="connsiteX1" fmla="*/ 11723 w 2602523"/>
                <a:gd name="connsiteY1" fmla="*/ 0 h 2473569"/>
                <a:gd name="connsiteX2" fmla="*/ 1594338 w 2602523"/>
                <a:gd name="connsiteY2" fmla="*/ 422031 h 2473569"/>
                <a:gd name="connsiteX3" fmla="*/ 2602523 w 2602523"/>
                <a:gd name="connsiteY3" fmla="*/ 2473569 h 2473569"/>
                <a:gd name="connsiteX4" fmla="*/ 0 w 2602523"/>
                <a:gd name="connsiteY4" fmla="*/ 2461846 h 2473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2523" h="2473569">
                  <a:moveTo>
                    <a:pt x="0" y="2461846"/>
                  </a:moveTo>
                  <a:cubicBezTo>
                    <a:pt x="3908" y="1641231"/>
                    <a:pt x="7815" y="820615"/>
                    <a:pt x="11723" y="0"/>
                  </a:cubicBezTo>
                  <a:lnTo>
                    <a:pt x="1594338" y="422031"/>
                  </a:lnTo>
                  <a:lnTo>
                    <a:pt x="2602523" y="2473569"/>
                  </a:lnTo>
                  <a:lnTo>
                    <a:pt x="0" y="246184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2" name="Group 4"/>
            <p:cNvGrpSpPr/>
            <p:nvPr/>
          </p:nvGrpSpPr>
          <p:grpSpPr>
            <a:xfrm>
              <a:off x="5451098" y="2204927"/>
              <a:ext cx="3093857" cy="3092823"/>
              <a:chOff x="354453" y="3302458"/>
              <a:chExt cx="3093857" cy="3092823"/>
            </a:xfrm>
          </p:grpSpPr>
          <p:cxnSp>
            <p:nvCxnSpPr>
              <p:cNvPr id="93" name="Straight Connector 92"/>
              <p:cNvCxnSpPr/>
              <p:nvPr/>
            </p:nvCxnSpPr>
            <p:spPr bwMode="auto">
              <a:xfrm>
                <a:off x="355487" y="6384592"/>
                <a:ext cx="309282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94" name="Straight Connector 93"/>
              <p:cNvCxnSpPr/>
              <p:nvPr/>
            </p:nvCxnSpPr>
            <p:spPr bwMode="auto">
              <a:xfrm rot="5400000">
                <a:off x="-1191959" y="4848870"/>
                <a:ext cx="3092823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</p:grpSp>
        <p:grpSp>
          <p:nvGrpSpPr>
            <p:cNvPr id="101" name="Group 100"/>
            <p:cNvGrpSpPr/>
            <p:nvPr/>
          </p:nvGrpSpPr>
          <p:grpSpPr>
            <a:xfrm>
              <a:off x="5087438" y="2489730"/>
              <a:ext cx="716732" cy="2883877"/>
              <a:chOff x="1932703" y="4747846"/>
              <a:chExt cx="646377" cy="1078523"/>
            </a:xfrm>
          </p:grpSpPr>
          <p:cxnSp>
            <p:nvCxnSpPr>
              <p:cNvPr id="103" name="Straight Connector 102"/>
              <p:cNvCxnSpPr/>
              <p:nvPr/>
            </p:nvCxnSpPr>
            <p:spPr bwMode="auto">
              <a:xfrm>
                <a:off x="2261912" y="4747846"/>
                <a:ext cx="0" cy="107852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4" name="Straight Arrow Connector 103"/>
              <p:cNvCxnSpPr/>
              <p:nvPr/>
            </p:nvCxnSpPr>
            <p:spPr bwMode="auto">
              <a:xfrm>
                <a:off x="2262555" y="4750028"/>
                <a:ext cx="316523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05" name="Straight Arrow Connector 104"/>
              <p:cNvCxnSpPr/>
              <p:nvPr/>
            </p:nvCxnSpPr>
            <p:spPr bwMode="auto">
              <a:xfrm>
                <a:off x="2262556" y="5824187"/>
                <a:ext cx="3165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06" name="Straight Arrow Connector 105"/>
              <p:cNvCxnSpPr/>
              <p:nvPr/>
            </p:nvCxnSpPr>
            <p:spPr bwMode="auto">
              <a:xfrm>
                <a:off x="1932703" y="5262984"/>
                <a:ext cx="3165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</p:grpSp>
        <p:grpSp>
          <p:nvGrpSpPr>
            <p:cNvPr id="115" name="Group 114"/>
            <p:cNvGrpSpPr/>
            <p:nvPr/>
          </p:nvGrpSpPr>
          <p:grpSpPr>
            <a:xfrm rot="9233616">
              <a:off x="7146314" y="2729743"/>
              <a:ext cx="699429" cy="2883877"/>
              <a:chOff x="1948309" y="4747846"/>
              <a:chExt cx="630771" cy="1078523"/>
            </a:xfrm>
          </p:grpSpPr>
          <p:cxnSp>
            <p:nvCxnSpPr>
              <p:cNvPr id="117" name="Straight Connector 116"/>
              <p:cNvCxnSpPr/>
              <p:nvPr/>
            </p:nvCxnSpPr>
            <p:spPr bwMode="auto">
              <a:xfrm>
                <a:off x="2261912" y="4747846"/>
                <a:ext cx="0" cy="107852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8" name="Straight Arrow Connector 117"/>
              <p:cNvCxnSpPr/>
              <p:nvPr/>
            </p:nvCxnSpPr>
            <p:spPr bwMode="auto">
              <a:xfrm>
                <a:off x="2262555" y="4750028"/>
                <a:ext cx="316523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19" name="Straight Arrow Connector 118"/>
              <p:cNvCxnSpPr/>
              <p:nvPr/>
            </p:nvCxnSpPr>
            <p:spPr bwMode="auto">
              <a:xfrm>
                <a:off x="2262556" y="5824187"/>
                <a:ext cx="3165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20" name="Straight Arrow Connector 119"/>
              <p:cNvCxnSpPr/>
              <p:nvPr/>
            </p:nvCxnSpPr>
            <p:spPr bwMode="auto">
              <a:xfrm>
                <a:off x="1948309" y="5317128"/>
                <a:ext cx="3165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</p:grpSp>
        <p:grpSp>
          <p:nvGrpSpPr>
            <p:cNvPr id="122" name="Group 121"/>
            <p:cNvGrpSpPr/>
            <p:nvPr/>
          </p:nvGrpSpPr>
          <p:grpSpPr>
            <a:xfrm rot="16200000">
              <a:off x="6422479" y="3852626"/>
              <a:ext cx="709423" cy="2883877"/>
              <a:chOff x="1939296" y="4747846"/>
              <a:chExt cx="639784" cy="1078523"/>
            </a:xfrm>
          </p:grpSpPr>
          <p:cxnSp>
            <p:nvCxnSpPr>
              <p:cNvPr id="124" name="Straight Connector 123"/>
              <p:cNvCxnSpPr/>
              <p:nvPr/>
            </p:nvCxnSpPr>
            <p:spPr bwMode="auto">
              <a:xfrm>
                <a:off x="2261912" y="4747846"/>
                <a:ext cx="0" cy="107852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5" name="Straight Arrow Connector 124"/>
              <p:cNvCxnSpPr/>
              <p:nvPr/>
            </p:nvCxnSpPr>
            <p:spPr bwMode="auto">
              <a:xfrm>
                <a:off x="2262555" y="4750028"/>
                <a:ext cx="316523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26" name="Straight Arrow Connector 125"/>
              <p:cNvCxnSpPr/>
              <p:nvPr/>
            </p:nvCxnSpPr>
            <p:spPr bwMode="auto">
              <a:xfrm>
                <a:off x="2262556" y="5824187"/>
                <a:ext cx="3165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27" name="Straight Arrow Connector 126"/>
              <p:cNvCxnSpPr/>
              <p:nvPr/>
            </p:nvCxnSpPr>
            <p:spPr bwMode="auto">
              <a:xfrm>
                <a:off x="1939296" y="5293674"/>
                <a:ext cx="316523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</p:grpSp>
        <p:grpSp>
          <p:nvGrpSpPr>
            <p:cNvPr id="130" name="Group 129"/>
            <p:cNvGrpSpPr/>
            <p:nvPr/>
          </p:nvGrpSpPr>
          <p:grpSpPr>
            <a:xfrm rot="7540898">
              <a:off x="6737513" y="1839743"/>
              <a:ext cx="710912" cy="2883877"/>
              <a:chOff x="1937953" y="4747846"/>
              <a:chExt cx="641127" cy="1078523"/>
            </a:xfrm>
          </p:grpSpPr>
          <p:cxnSp>
            <p:nvCxnSpPr>
              <p:cNvPr id="132" name="Straight Connector 131"/>
              <p:cNvCxnSpPr/>
              <p:nvPr/>
            </p:nvCxnSpPr>
            <p:spPr bwMode="auto">
              <a:xfrm>
                <a:off x="2261912" y="4747846"/>
                <a:ext cx="0" cy="107852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3" name="Straight Arrow Connector 132"/>
              <p:cNvCxnSpPr/>
              <p:nvPr/>
            </p:nvCxnSpPr>
            <p:spPr bwMode="auto">
              <a:xfrm>
                <a:off x="2262555" y="4750028"/>
                <a:ext cx="316523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34" name="Straight Arrow Connector 133"/>
              <p:cNvCxnSpPr/>
              <p:nvPr/>
            </p:nvCxnSpPr>
            <p:spPr bwMode="auto">
              <a:xfrm>
                <a:off x="2262556" y="5824187"/>
                <a:ext cx="3165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35" name="Straight Arrow Connector 134"/>
              <p:cNvCxnSpPr/>
              <p:nvPr/>
            </p:nvCxnSpPr>
            <p:spPr bwMode="auto">
              <a:xfrm>
                <a:off x="1937953" y="5198348"/>
                <a:ext cx="3165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</p:grpSp>
        <p:grpSp>
          <p:nvGrpSpPr>
            <p:cNvPr id="108" name="Group 107"/>
            <p:cNvGrpSpPr/>
            <p:nvPr/>
          </p:nvGrpSpPr>
          <p:grpSpPr>
            <a:xfrm rot="6292097">
              <a:off x="6176944" y="1674218"/>
              <a:ext cx="704999" cy="2883877"/>
              <a:chOff x="1943285" y="4747846"/>
              <a:chExt cx="635795" cy="1078523"/>
            </a:xfrm>
          </p:grpSpPr>
          <p:cxnSp>
            <p:nvCxnSpPr>
              <p:cNvPr id="110" name="Straight Connector 109"/>
              <p:cNvCxnSpPr/>
              <p:nvPr/>
            </p:nvCxnSpPr>
            <p:spPr bwMode="auto">
              <a:xfrm>
                <a:off x="2261912" y="4747846"/>
                <a:ext cx="0" cy="107852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1" name="Straight Arrow Connector 110"/>
              <p:cNvCxnSpPr/>
              <p:nvPr/>
            </p:nvCxnSpPr>
            <p:spPr bwMode="auto">
              <a:xfrm>
                <a:off x="2262555" y="4750028"/>
                <a:ext cx="316523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12" name="Straight Arrow Connector 111"/>
              <p:cNvCxnSpPr/>
              <p:nvPr/>
            </p:nvCxnSpPr>
            <p:spPr bwMode="auto">
              <a:xfrm>
                <a:off x="2262556" y="5824187"/>
                <a:ext cx="3165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13" name="Straight Arrow Connector 112"/>
              <p:cNvCxnSpPr/>
              <p:nvPr/>
            </p:nvCxnSpPr>
            <p:spPr bwMode="auto">
              <a:xfrm rot="10800000">
                <a:off x="1943285" y="5324657"/>
                <a:ext cx="316525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/>
                <p:cNvSpPr/>
                <p:nvPr/>
              </p:nvSpPr>
              <p:spPr>
                <a:xfrm>
                  <a:off x="8484008" y="515676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600" dirty="0" smtClean="0"/>
                    <a:t> 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4008" y="5156767"/>
                  <a:ext cx="444481" cy="33855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5072996" y="2106517"/>
                  <a:ext cx="44448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1600" dirty="0" smtClean="0"/>
                    <a:t> 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2996" y="2106517"/>
                  <a:ext cx="444481" cy="3385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Rectangle 154"/>
                <p:cNvSpPr/>
                <p:nvPr/>
              </p:nvSpPr>
              <p:spPr>
                <a:xfrm>
                  <a:off x="5975720" y="2706704"/>
                  <a:ext cx="61484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600" dirty="0" smtClean="0"/>
                    <a:t> 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55" name="Rectangle 1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5720" y="2706704"/>
                  <a:ext cx="614848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/>
                <p:cNvSpPr/>
                <p:nvPr/>
              </p:nvSpPr>
              <p:spPr>
                <a:xfrm>
                  <a:off x="7343793" y="2902456"/>
                  <a:ext cx="61959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1600" dirty="0" smtClean="0"/>
                    <a:t> 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793" y="2902456"/>
                  <a:ext cx="619593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Rectangle 156"/>
                <p:cNvSpPr/>
                <p:nvPr/>
              </p:nvSpPr>
              <p:spPr>
                <a:xfrm>
                  <a:off x="7486263" y="3991635"/>
                  <a:ext cx="61959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1600" dirty="0" smtClean="0"/>
                    <a:t> 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57" name="Rectangle 1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6263" y="3991635"/>
                  <a:ext cx="619593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Rectangle 157"/>
                <p:cNvSpPr/>
                <p:nvPr/>
              </p:nvSpPr>
              <p:spPr>
                <a:xfrm>
                  <a:off x="6733588" y="5304139"/>
                  <a:ext cx="61959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1600" dirty="0" smtClean="0"/>
                    <a:t> 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58" name="Rectangle 1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588" y="5304139"/>
                  <a:ext cx="619593" cy="33855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Rectangle 158"/>
                <p:cNvSpPr/>
                <p:nvPr/>
              </p:nvSpPr>
              <p:spPr>
                <a:xfrm>
                  <a:off x="4829484" y="3831588"/>
                  <a:ext cx="61959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en-US" sz="1600" dirty="0" smtClean="0"/>
                    <a:t> 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59" name="Rectangle 1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9484" y="3831588"/>
                  <a:ext cx="619593" cy="33855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/>
              <p:cNvSpPr/>
              <p:nvPr/>
            </p:nvSpPr>
            <p:spPr>
              <a:xfrm>
                <a:off x="240147" y="1184500"/>
                <a:ext cx="2052933" cy="83362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b="1">
                                <a:latin typeface="Cambria Math" panose="02040503050406030204" pitchFamily="18" charset="0"/>
                              </a:rPr>
                              <m:t>𝐏</m:t>
                            </m:r>
                            <m:r>
                              <a:rPr lang="en-US" sz="1800" b="1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𝒄𝒙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mr>
                        <m:mr>
                          <m:e/>
                          <m:e/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43" name="Rectangle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47" y="1184500"/>
                <a:ext cx="2052933" cy="83362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Content Placeholder 4"/>
          <p:cNvSpPr txBox="1">
            <a:spLocks/>
          </p:cNvSpPr>
          <p:nvPr/>
        </p:nvSpPr>
        <p:spPr bwMode="auto">
          <a:xfrm>
            <a:off x="2908415" y="1308564"/>
            <a:ext cx="5800156" cy="524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marL="174625" indent="-174625" defTabSz="914314" eaLnBrk="0" hangingPunct="0">
              <a:spcBef>
                <a:spcPct val="20000"/>
              </a:spcBef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figure on the right is like Figure 6.4(b) on pg. 277.</a:t>
            </a:r>
          </a:p>
          <a:p>
            <a:pPr marL="174625" indent="-174625" defTabSz="914314" eaLnBrk="0" hangingPunct="0">
              <a:spcBef>
                <a:spcPct val="20000"/>
              </a:spcBef>
              <a:defRPr/>
            </a:pPr>
            <a:r>
              <a:rPr lang="en-US" sz="1600" kern="0" dirty="0" smtClean="0">
                <a:solidFill>
                  <a:srgbClr val="0000FF"/>
                </a:solidFill>
                <a:latin typeface="+mn-lt"/>
              </a:rPr>
              <a:t>What does the figure on the left remind you of?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0" name="Freeform 69"/>
          <p:cNvSpPr/>
          <p:nvPr/>
        </p:nvSpPr>
        <p:spPr bwMode="auto">
          <a:xfrm>
            <a:off x="1035859" y="2829699"/>
            <a:ext cx="2602523" cy="2473569"/>
          </a:xfrm>
          <a:custGeom>
            <a:avLst/>
            <a:gdLst>
              <a:gd name="connsiteX0" fmla="*/ 0 w 2602523"/>
              <a:gd name="connsiteY0" fmla="*/ 2461846 h 2473569"/>
              <a:gd name="connsiteX1" fmla="*/ 11723 w 2602523"/>
              <a:gd name="connsiteY1" fmla="*/ 0 h 2473569"/>
              <a:gd name="connsiteX2" fmla="*/ 1594338 w 2602523"/>
              <a:gd name="connsiteY2" fmla="*/ 422031 h 2473569"/>
              <a:gd name="connsiteX3" fmla="*/ 2602523 w 2602523"/>
              <a:gd name="connsiteY3" fmla="*/ 2473569 h 2473569"/>
              <a:gd name="connsiteX4" fmla="*/ 0 w 2602523"/>
              <a:gd name="connsiteY4" fmla="*/ 2461846 h 247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2523" h="2473569">
                <a:moveTo>
                  <a:pt x="0" y="2461846"/>
                </a:moveTo>
                <a:cubicBezTo>
                  <a:pt x="3908" y="1641231"/>
                  <a:pt x="7815" y="820615"/>
                  <a:pt x="11723" y="0"/>
                </a:cubicBezTo>
                <a:lnTo>
                  <a:pt x="1594338" y="422031"/>
                </a:lnTo>
                <a:lnTo>
                  <a:pt x="2602523" y="2473569"/>
                </a:lnTo>
                <a:lnTo>
                  <a:pt x="0" y="246184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Variable Significance (2-D)</a:t>
            </a:r>
            <a:br>
              <a:rPr lang="en-US" dirty="0" smtClean="0"/>
            </a:br>
            <a:r>
              <a:rPr lang="en-US" sz="2000" dirty="0" smtClean="0"/>
              <a:t>(3 of 5)</a:t>
            </a:r>
            <a:endParaRPr lang="en-US" dirty="0"/>
          </a:p>
        </p:txBody>
      </p:sp>
      <p:grpSp>
        <p:nvGrpSpPr>
          <p:cNvPr id="20" name="Group 4"/>
          <p:cNvGrpSpPr/>
          <p:nvPr/>
        </p:nvGrpSpPr>
        <p:grpSpPr>
          <a:xfrm>
            <a:off x="1034473" y="2204927"/>
            <a:ext cx="3093857" cy="3092823"/>
            <a:chOff x="354453" y="3302458"/>
            <a:chExt cx="3093857" cy="3092823"/>
          </a:xfrm>
        </p:grpSpPr>
        <p:cxnSp>
          <p:nvCxnSpPr>
            <p:cNvPr id="21" name="Straight Connector 20"/>
            <p:cNvCxnSpPr/>
            <p:nvPr/>
          </p:nvCxnSpPr>
          <p:spPr bwMode="auto">
            <a:xfrm>
              <a:off x="355487" y="6384592"/>
              <a:ext cx="309282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rot="5400000">
              <a:off x="-1191959" y="4848870"/>
              <a:ext cx="3092823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34345" y="2088439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45" y="2088439"/>
                <a:ext cx="444481" cy="33855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/>
              <p:cNvSpPr/>
              <p:nvPr/>
            </p:nvSpPr>
            <p:spPr>
              <a:xfrm>
                <a:off x="4043685" y="5156767"/>
                <a:ext cx="44448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</mc:Choice>
        <mc:Fallback xmlns="">
          <p:sp>
            <p:nvSpPr>
              <p:cNvPr id="144" name="Rectangle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685" y="5156767"/>
                <a:ext cx="444481" cy="33855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035859" y="2489730"/>
            <a:ext cx="573563" cy="2883877"/>
            <a:chOff x="1035859" y="2489730"/>
            <a:chExt cx="573563" cy="2883877"/>
          </a:xfrm>
        </p:grpSpPr>
        <p:grpSp>
          <p:nvGrpSpPr>
            <p:cNvPr id="53" name="Group 52"/>
            <p:cNvGrpSpPr/>
            <p:nvPr/>
          </p:nvGrpSpPr>
          <p:grpSpPr>
            <a:xfrm>
              <a:off x="1035859" y="2489730"/>
              <a:ext cx="351691" cy="2883877"/>
              <a:chOff x="2261912" y="4747846"/>
              <a:chExt cx="317168" cy="1078523"/>
            </a:xfrm>
          </p:grpSpPr>
          <p:cxnSp>
            <p:nvCxnSpPr>
              <p:cNvPr id="49" name="Straight Connector 48"/>
              <p:cNvCxnSpPr/>
              <p:nvPr/>
            </p:nvCxnSpPr>
            <p:spPr bwMode="auto">
              <a:xfrm>
                <a:off x="2261912" y="4747846"/>
                <a:ext cx="0" cy="107852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Straight Arrow Connector 50"/>
              <p:cNvCxnSpPr/>
              <p:nvPr/>
            </p:nvCxnSpPr>
            <p:spPr bwMode="auto">
              <a:xfrm>
                <a:off x="2262555" y="4750028"/>
                <a:ext cx="316523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52" name="Straight Arrow Connector 51"/>
              <p:cNvCxnSpPr/>
              <p:nvPr/>
            </p:nvCxnSpPr>
            <p:spPr bwMode="auto">
              <a:xfrm>
                <a:off x="2262556" y="5824187"/>
                <a:ext cx="3165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72" name="Straight Arrow Connector 71"/>
              <p:cNvCxnSpPr/>
              <p:nvPr/>
            </p:nvCxnSpPr>
            <p:spPr bwMode="auto">
              <a:xfrm>
                <a:off x="2262555" y="5262984"/>
                <a:ext cx="316523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Rectangle 146"/>
                <p:cNvSpPr/>
                <p:nvPr/>
              </p:nvSpPr>
              <p:spPr>
                <a:xfrm>
                  <a:off x="1146859" y="3831588"/>
                  <a:ext cx="46256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en-US" sz="1600" dirty="0" smtClean="0"/>
                    <a:t> 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47" name="Rectangle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859" y="3831588"/>
                  <a:ext cx="462563" cy="33855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626616" y="3076640"/>
            <a:ext cx="2883877" cy="386245"/>
            <a:chOff x="626616" y="3076640"/>
            <a:chExt cx="2883877" cy="386245"/>
          </a:xfrm>
        </p:grpSpPr>
        <p:grpSp>
          <p:nvGrpSpPr>
            <p:cNvPr id="58" name="Group 57"/>
            <p:cNvGrpSpPr/>
            <p:nvPr/>
          </p:nvGrpSpPr>
          <p:grpSpPr>
            <a:xfrm rot="6292097">
              <a:off x="1888554" y="1840946"/>
              <a:ext cx="360001" cy="2883877"/>
              <a:chOff x="2254418" y="4747846"/>
              <a:chExt cx="324662" cy="1078523"/>
            </a:xfrm>
          </p:grpSpPr>
          <p:cxnSp>
            <p:nvCxnSpPr>
              <p:cNvPr id="59" name="Straight Connector 58"/>
              <p:cNvCxnSpPr/>
              <p:nvPr/>
            </p:nvCxnSpPr>
            <p:spPr bwMode="auto">
              <a:xfrm>
                <a:off x="2261912" y="4747846"/>
                <a:ext cx="0" cy="107852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0" name="Straight Arrow Connector 59"/>
              <p:cNvCxnSpPr/>
              <p:nvPr/>
            </p:nvCxnSpPr>
            <p:spPr bwMode="auto">
              <a:xfrm>
                <a:off x="2262555" y="4750028"/>
                <a:ext cx="316523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 bwMode="auto">
              <a:xfrm>
                <a:off x="2262556" y="5824187"/>
                <a:ext cx="3165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73" name="Straight Arrow Connector 72"/>
              <p:cNvCxnSpPr/>
              <p:nvPr/>
            </p:nvCxnSpPr>
            <p:spPr bwMode="auto">
              <a:xfrm>
                <a:off x="2254418" y="5298894"/>
                <a:ext cx="3165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1665832" y="3076640"/>
                  <a:ext cx="46256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600" dirty="0" smtClean="0"/>
                    <a:t> 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5832" y="3076640"/>
                  <a:ext cx="462563" cy="33855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1129758" y="3251368"/>
            <a:ext cx="2883877" cy="702436"/>
            <a:chOff x="1129758" y="3251368"/>
            <a:chExt cx="2883877" cy="702436"/>
          </a:xfrm>
        </p:grpSpPr>
        <p:grpSp>
          <p:nvGrpSpPr>
            <p:cNvPr id="66" name="Group 65"/>
            <p:cNvGrpSpPr/>
            <p:nvPr/>
          </p:nvGrpSpPr>
          <p:grpSpPr>
            <a:xfrm rot="7540898">
              <a:off x="2395652" y="1985474"/>
              <a:ext cx="352089" cy="2883877"/>
              <a:chOff x="2261553" y="4747846"/>
              <a:chExt cx="317527" cy="1078523"/>
            </a:xfrm>
          </p:grpSpPr>
          <p:cxnSp>
            <p:nvCxnSpPr>
              <p:cNvPr id="67" name="Straight Connector 66"/>
              <p:cNvCxnSpPr/>
              <p:nvPr/>
            </p:nvCxnSpPr>
            <p:spPr bwMode="auto">
              <a:xfrm>
                <a:off x="2261912" y="4747846"/>
                <a:ext cx="0" cy="107852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8" name="Straight Arrow Connector 67"/>
              <p:cNvCxnSpPr/>
              <p:nvPr/>
            </p:nvCxnSpPr>
            <p:spPr bwMode="auto">
              <a:xfrm>
                <a:off x="2262555" y="4750028"/>
                <a:ext cx="316523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69" name="Straight Arrow Connector 68"/>
              <p:cNvCxnSpPr/>
              <p:nvPr/>
            </p:nvCxnSpPr>
            <p:spPr bwMode="auto">
              <a:xfrm>
                <a:off x="2262556" y="5824187"/>
                <a:ext cx="3165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76" name="Straight Arrow Connector 75"/>
              <p:cNvCxnSpPr/>
              <p:nvPr/>
            </p:nvCxnSpPr>
            <p:spPr bwMode="auto">
              <a:xfrm>
                <a:off x="2261553" y="5192923"/>
                <a:ext cx="3165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/>
                <p:cNvSpPr/>
                <p:nvPr/>
              </p:nvSpPr>
              <p:spPr>
                <a:xfrm>
                  <a:off x="2538599" y="3615250"/>
                  <a:ext cx="46256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1600" dirty="0" smtClean="0"/>
                    <a:t> 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8599" y="3615250"/>
                  <a:ext cx="462563" cy="33855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2702985" y="2807256"/>
            <a:ext cx="462563" cy="2883877"/>
            <a:chOff x="2702985" y="2807256"/>
            <a:chExt cx="462563" cy="2883877"/>
          </a:xfrm>
        </p:grpSpPr>
        <p:grpSp>
          <p:nvGrpSpPr>
            <p:cNvPr id="62" name="Group 61"/>
            <p:cNvGrpSpPr/>
            <p:nvPr/>
          </p:nvGrpSpPr>
          <p:grpSpPr>
            <a:xfrm rot="9233616">
              <a:off x="2743096" y="2807256"/>
              <a:ext cx="356256" cy="2883877"/>
              <a:chOff x="2261912" y="4747846"/>
              <a:chExt cx="321285" cy="1078523"/>
            </a:xfrm>
          </p:grpSpPr>
          <p:cxnSp>
            <p:nvCxnSpPr>
              <p:cNvPr id="63" name="Straight Connector 62"/>
              <p:cNvCxnSpPr/>
              <p:nvPr/>
            </p:nvCxnSpPr>
            <p:spPr bwMode="auto">
              <a:xfrm>
                <a:off x="2261912" y="4747846"/>
                <a:ext cx="0" cy="107852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" name="Straight Arrow Connector 63"/>
              <p:cNvCxnSpPr/>
              <p:nvPr/>
            </p:nvCxnSpPr>
            <p:spPr bwMode="auto">
              <a:xfrm>
                <a:off x="2262555" y="4750028"/>
                <a:ext cx="316523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65" name="Straight Arrow Connector 64"/>
              <p:cNvCxnSpPr/>
              <p:nvPr/>
            </p:nvCxnSpPr>
            <p:spPr bwMode="auto">
              <a:xfrm>
                <a:off x="2262556" y="5824187"/>
                <a:ext cx="3165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 bwMode="auto">
              <a:xfrm>
                <a:off x="2266673" y="5302613"/>
                <a:ext cx="3165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/>
                <p:cNvSpPr/>
                <p:nvPr/>
              </p:nvSpPr>
              <p:spPr>
                <a:xfrm>
                  <a:off x="2702985" y="4232522"/>
                  <a:ext cx="46256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1600" dirty="0" smtClean="0"/>
                    <a:t> 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2985" y="4232522"/>
                  <a:ext cx="462563" cy="33855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918627" y="4891461"/>
            <a:ext cx="2883877" cy="400083"/>
            <a:chOff x="918627" y="4891461"/>
            <a:chExt cx="2883877" cy="400083"/>
          </a:xfrm>
        </p:grpSpPr>
        <p:grpSp>
          <p:nvGrpSpPr>
            <p:cNvPr id="54" name="Group 53"/>
            <p:cNvGrpSpPr/>
            <p:nvPr/>
          </p:nvGrpSpPr>
          <p:grpSpPr>
            <a:xfrm rot="16200000">
              <a:off x="2184720" y="3673760"/>
              <a:ext cx="351691" cy="2883877"/>
              <a:chOff x="2261912" y="4747846"/>
              <a:chExt cx="317168" cy="1078523"/>
            </a:xfrm>
          </p:grpSpPr>
          <p:cxnSp>
            <p:nvCxnSpPr>
              <p:cNvPr id="55" name="Straight Connector 54"/>
              <p:cNvCxnSpPr/>
              <p:nvPr/>
            </p:nvCxnSpPr>
            <p:spPr bwMode="auto">
              <a:xfrm>
                <a:off x="2261912" y="4747846"/>
                <a:ext cx="0" cy="107852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Straight Arrow Connector 55"/>
              <p:cNvCxnSpPr/>
              <p:nvPr/>
            </p:nvCxnSpPr>
            <p:spPr bwMode="auto">
              <a:xfrm>
                <a:off x="2262555" y="4750028"/>
                <a:ext cx="316523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57" name="Straight Arrow Connector 56"/>
              <p:cNvCxnSpPr/>
              <p:nvPr/>
            </p:nvCxnSpPr>
            <p:spPr bwMode="auto">
              <a:xfrm>
                <a:off x="2262556" y="5824187"/>
                <a:ext cx="3165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74" name="Straight Arrow Connector 73"/>
              <p:cNvCxnSpPr/>
              <p:nvPr/>
            </p:nvCxnSpPr>
            <p:spPr bwMode="auto">
              <a:xfrm>
                <a:off x="2262555" y="5293674"/>
                <a:ext cx="316523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Rectangle 150"/>
                <p:cNvSpPr/>
                <p:nvPr/>
              </p:nvSpPr>
              <p:spPr>
                <a:xfrm>
                  <a:off x="2356919" y="4891461"/>
                  <a:ext cx="46256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1600" dirty="0" smtClean="0"/>
                    <a:t> 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51" name="Rectangle 1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6919" y="4891461"/>
                  <a:ext cx="462563" cy="33855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422721" y="4348218"/>
            <a:ext cx="480972" cy="579912"/>
            <a:chOff x="1422721" y="4348218"/>
            <a:chExt cx="480972" cy="579912"/>
          </a:xfrm>
        </p:grpSpPr>
        <p:cxnSp>
          <p:nvCxnSpPr>
            <p:cNvPr id="27" name="Straight Arrow Connector 26"/>
            <p:cNvCxnSpPr/>
            <p:nvPr/>
          </p:nvCxnSpPr>
          <p:spPr bwMode="auto">
            <a:xfrm flipV="1">
              <a:off x="1422721" y="4348218"/>
              <a:ext cx="417733" cy="5799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/>
                <p:cNvSpPr/>
                <p:nvPr/>
              </p:nvSpPr>
              <p:spPr>
                <a:xfrm>
                  <a:off x="1560201" y="4559324"/>
                  <a:ext cx="34349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a14:m>
                  <a:r>
                    <a:rPr lang="en-US" sz="1600" dirty="0" smtClean="0"/>
                    <a:t> 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201" y="4559324"/>
                  <a:ext cx="343492" cy="33855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/>
              <p:cNvSpPr/>
              <p:nvPr/>
            </p:nvSpPr>
            <p:spPr>
              <a:xfrm>
                <a:off x="2616308" y="2960457"/>
                <a:ext cx="44165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</mc:Choice>
        <mc:Fallback xmlns="">
          <p:sp>
            <p:nvSpPr>
              <p:cNvPr id="154" name="Rectangle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308" y="2960457"/>
                <a:ext cx="441659" cy="338554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684017" y="4330061"/>
            <a:ext cx="573062" cy="598069"/>
            <a:chOff x="5684017" y="4330061"/>
            <a:chExt cx="573062" cy="598069"/>
          </a:xfrm>
        </p:grpSpPr>
        <p:cxnSp>
          <p:nvCxnSpPr>
            <p:cNvPr id="96" name="Straight Arrow Connector 95"/>
            <p:cNvCxnSpPr/>
            <p:nvPr/>
          </p:nvCxnSpPr>
          <p:spPr bwMode="auto">
            <a:xfrm flipV="1">
              <a:off x="5839346" y="4348218"/>
              <a:ext cx="417733" cy="5799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Rectangle 159"/>
                <p:cNvSpPr/>
                <p:nvPr/>
              </p:nvSpPr>
              <p:spPr>
                <a:xfrm>
                  <a:off x="5684017" y="4330061"/>
                  <a:ext cx="50045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a14:m>
                  <a:r>
                    <a:rPr lang="en-US" sz="1600" dirty="0" smtClean="0"/>
                    <a:t> 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60" name="Rectangle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017" y="4330061"/>
                  <a:ext cx="500458" cy="33855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/>
              <p:cNvSpPr/>
              <p:nvPr/>
            </p:nvSpPr>
            <p:spPr>
              <a:xfrm>
                <a:off x="6630374" y="3143948"/>
                <a:ext cx="44165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</mc:Choice>
        <mc:Fallback xmlns="">
          <p:sp>
            <p:nvSpPr>
              <p:cNvPr id="161" name="Rectangle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374" y="3143948"/>
                <a:ext cx="441659" cy="338554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409636" y="5778964"/>
            <a:ext cx="7782021" cy="978120"/>
            <a:chOff x="409636" y="5778964"/>
            <a:chExt cx="7782021" cy="9781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Content Placeholder 4"/>
                <p:cNvSpPr txBox="1">
                  <a:spLocks/>
                </p:cNvSpPr>
                <p:nvPr/>
              </p:nvSpPr>
              <p:spPr bwMode="auto">
                <a:xfrm>
                  <a:off x="409636" y="5778964"/>
                  <a:ext cx="6235585" cy="52436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06" tIns="45703" rIns="91406" bIns="45703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342868" marR="0" lvl="0" indent="-342868" algn="l" defTabSz="914314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At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  <m:sup>
                          <m:r>
                            <a:rPr kumimoji="0" lang="en-US" sz="1800" b="1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rPr>
                    <a:t>, what can you say about…</a:t>
                  </a:r>
                </a:p>
                <a:p>
                  <a:pPr marL="342868" marR="0" lvl="0" indent="-342868" algn="l" defTabSz="914314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  <a:p>
                  <a:pPr marL="342868" marR="0" lvl="0" indent="-342868" algn="l" defTabSz="914314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  <a:p>
                  <a:pPr marL="342868" marR="0" lvl="0" indent="-342868" algn="l" defTabSz="914314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  <a:p>
                  <a:pPr marL="342868" marR="0" lvl="0" indent="-342868" algn="l" defTabSz="914314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6" name="Content Placeholder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9636" y="5778964"/>
                  <a:ext cx="6235585" cy="524367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782" t="-697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731798" y="6138197"/>
                  <a:ext cx="673069" cy="618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798" y="6138197"/>
                  <a:ext cx="673069" cy="618887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Rectangle 161"/>
                <p:cNvSpPr/>
                <p:nvPr/>
              </p:nvSpPr>
              <p:spPr>
                <a:xfrm>
                  <a:off x="2089156" y="6138197"/>
                  <a:ext cx="673069" cy="618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62" name="Rectangle 1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9156" y="6138197"/>
                  <a:ext cx="673069" cy="618887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Rectangle 162"/>
                <p:cNvSpPr/>
                <p:nvPr/>
              </p:nvSpPr>
              <p:spPr>
                <a:xfrm>
                  <a:off x="3446514" y="6138197"/>
                  <a:ext cx="673069" cy="618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63" name="Rectangle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6514" y="6138197"/>
                  <a:ext cx="673069" cy="618887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Rectangle 163"/>
                <p:cNvSpPr/>
                <p:nvPr/>
              </p:nvSpPr>
              <p:spPr>
                <a:xfrm>
                  <a:off x="4803872" y="6138197"/>
                  <a:ext cx="673069" cy="618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64" name="Rectangle 1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3872" y="6138197"/>
                  <a:ext cx="673069" cy="618887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Rectangle 164"/>
                <p:cNvSpPr/>
                <p:nvPr/>
              </p:nvSpPr>
              <p:spPr>
                <a:xfrm>
                  <a:off x="6161230" y="6138197"/>
                  <a:ext cx="673069" cy="6024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65" name="Rectangle 1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1230" y="6138197"/>
                  <a:ext cx="673069" cy="60240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Rectangle 165"/>
                <p:cNvSpPr/>
                <p:nvPr/>
              </p:nvSpPr>
              <p:spPr>
                <a:xfrm>
                  <a:off x="7518588" y="6138197"/>
                  <a:ext cx="673069" cy="6188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66" name="Rectangle 1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8588" y="6138197"/>
                  <a:ext cx="673069" cy="618887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0.08472 -0.1606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6" y="-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11022E-16 L 0.13177 -0.2449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0" y="-1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70" grpId="0" animBg="1"/>
      <p:bldP spid="154" grpId="0"/>
      <p:bldP spid="16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Variable Significance (3-D)</a:t>
            </a:r>
            <a:br>
              <a:rPr lang="en-US" dirty="0" smtClean="0"/>
            </a:br>
            <a:r>
              <a:rPr lang="en-US" sz="2000" dirty="0" smtClean="0"/>
              <a:t>(4 of 5)</a:t>
            </a:r>
            <a:endParaRPr lang="en-US" dirty="0"/>
          </a:p>
        </p:txBody>
      </p:sp>
      <p:sp>
        <p:nvSpPr>
          <p:cNvPr id="136" name="Content Placeholder 4"/>
          <p:cNvSpPr txBox="1">
            <a:spLocks/>
          </p:cNvSpPr>
          <p:nvPr/>
        </p:nvSpPr>
        <p:spPr bwMode="auto">
          <a:xfrm>
            <a:off x="409637" y="3321262"/>
            <a:ext cx="3565598" cy="46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*, what can you say about…</a:t>
            </a: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310" y="2207792"/>
            <a:ext cx="4954690" cy="4802348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4398103" y="3014131"/>
            <a:ext cx="1336653" cy="626367"/>
            <a:chOff x="4398103" y="3014131"/>
            <a:chExt cx="1336653" cy="6263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 bwMode="auto">
                <a:xfrm>
                  <a:off x="4398103" y="3290875"/>
                  <a:ext cx="863596" cy="34962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0" lang="en-US" sz="1600" b="1" i="1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98103" y="3290875"/>
                  <a:ext cx="863596" cy="34962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Curved Down Arrow 45"/>
            <p:cNvSpPr/>
            <p:nvPr/>
          </p:nvSpPr>
          <p:spPr bwMode="auto">
            <a:xfrm>
              <a:off x="4850072" y="3014131"/>
              <a:ext cx="884684" cy="263298"/>
            </a:xfrm>
            <a:prstGeom prst="curvedDownArrow">
              <a:avLst>
                <a:gd name="adj1" fmla="val 25000"/>
                <a:gd name="adj2" fmla="val 50000"/>
                <a:gd name="adj3" fmla="val 27472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457411" y="2801471"/>
            <a:ext cx="1213969" cy="640976"/>
            <a:chOff x="6457411" y="2801471"/>
            <a:chExt cx="1213969" cy="6409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 bwMode="auto">
                <a:xfrm>
                  <a:off x="6807784" y="3092824"/>
                  <a:ext cx="863596" cy="34962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0" lang="en-US" sz="1600" b="1" i="1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07784" y="3092824"/>
                  <a:ext cx="863596" cy="34962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Curved Down Arrow 48"/>
            <p:cNvSpPr/>
            <p:nvPr/>
          </p:nvSpPr>
          <p:spPr bwMode="auto">
            <a:xfrm flipH="1">
              <a:off x="6457411" y="2801471"/>
              <a:ext cx="739588" cy="282388"/>
            </a:xfrm>
            <a:prstGeom prst="curvedDown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848434" y="5563431"/>
            <a:ext cx="2145965" cy="726136"/>
            <a:chOff x="3848434" y="5563431"/>
            <a:chExt cx="2145965" cy="7261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 bwMode="auto">
                <a:xfrm>
                  <a:off x="3848434" y="5563431"/>
                  <a:ext cx="863596" cy="34962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0" lang="en-US" sz="1600" b="1" i="1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48434" y="5563431"/>
                  <a:ext cx="863596" cy="34962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Curved Down Arrow 51"/>
            <p:cNvSpPr/>
            <p:nvPr/>
          </p:nvSpPr>
          <p:spPr bwMode="auto">
            <a:xfrm flipV="1">
              <a:off x="4260061" y="5926664"/>
              <a:ext cx="1734338" cy="362903"/>
            </a:xfrm>
            <a:prstGeom prst="curvedDownArrow">
              <a:avLst>
                <a:gd name="adj1" fmla="val 28739"/>
                <a:gd name="adj2" fmla="val 50000"/>
                <a:gd name="adj3" fmla="val 25000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187268" y="4975412"/>
            <a:ext cx="1637798" cy="349623"/>
            <a:chOff x="4187268" y="4975412"/>
            <a:chExt cx="1637798" cy="3496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 bwMode="auto">
                <a:xfrm>
                  <a:off x="4187268" y="4975412"/>
                  <a:ext cx="863596" cy="34962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0" lang="en-US" sz="1600" b="1" i="1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87268" y="4975412"/>
                  <a:ext cx="863596" cy="34962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ight Arrow 54"/>
            <p:cNvSpPr/>
            <p:nvPr/>
          </p:nvSpPr>
          <p:spPr bwMode="auto">
            <a:xfrm>
              <a:off x="5050864" y="5068711"/>
              <a:ext cx="774202" cy="162195"/>
            </a:xfrm>
            <a:prstGeom prst="right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454589" y="5044306"/>
            <a:ext cx="1554627" cy="349623"/>
            <a:chOff x="6454589" y="5044306"/>
            <a:chExt cx="1554627" cy="3496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 bwMode="auto">
                <a:xfrm>
                  <a:off x="7145620" y="5044306"/>
                  <a:ext cx="863596" cy="34962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0" lang="en-US" sz="1600" b="1" i="1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45620" y="5044306"/>
                  <a:ext cx="863596" cy="34962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Right Arrow 57"/>
            <p:cNvSpPr/>
            <p:nvPr/>
          </p:nvSpPr>
          <p:spPr bwMode="auto">
            <a:xfrm flipH="1">
              <a:off x="6454589" y="5138435"/>
              <a:ext cx="691031" cy="165847"/>
            </a:xfrm>
            <a:prstGeom prst="right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448612" y="3710228"/>
            <a:ext cx="1971488" cy="349623"/>
            <a:chOff x="6448612" y="3710228"/>
            <a:chExt cx="1971488" cy="3496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 bwMode="auto">
                <a:xfrm>
                  <a:off x="7556504" y="3710228"/>
                  <a:ext cx="863596" cy="34962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0" lang="en-US" sz="1600" b="1" i="1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556504" y="3710228"/>
                  <a:ext cx="863596" cy="34962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Right Arrow 60"/>
            <p:cNvSpPr/>
            <p:nvPr/>
          </p:nvSpPr>
          <p:spPr bwMode="auto">
            <a:xfrm flipH="1">
              <a:off x="6448612" y="3790911"/>
              <a:ext cx="1107891" cy="170328"/>
            </a:xfrm>
            <a:prstGeom prst="right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 bwMode="auto">
              <a:xfrm>
                <a:off x="279308" y="1196065"/>
                <a:ext cx="4358776" cy="148462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−5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</m:t>
                            </m:r>
                          </m:e>
                        </m:mr>
                        <m:mr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=20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4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9308" y="1196065"/>
                <a:ext cx="4358776" cy="148462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82150" y="3872862"/>
                <a:ext cx="673069" cy="618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50" y="3872862"/>
                <a:ext cx="673069" cy="618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782150" y="5015591"/>
                <a:ext cx="673069" cy="618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50" y="5015591"/>
                <a:ext cx="673069" cy="618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2315292" y="3872862"/>
                <a:ext cx="673069" cy="618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292" y="3872862"/>
                <a:ext cx="673069" cy="618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2315292" y="5015591"/>
                <a:ext cx="673069" cy="618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292" y="5015591"/>
                <a:ext cx="673069" cy="618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Variable Significance</a:t>
            </a:r>
            <a:br>
              <a:rPr lang="en-US" dirty="0" smtClean="0"/>
            </a:br>
            <a:r>
              <a:rPr lang="en-US" sz="2000" dirty="0" smtClean="0"/>
              <a:t>(5 of 5)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Generalization.  When does…?</a:t>
                </a:r>
              </a:p>
              <a:p>
                <a:pPr marL="0" indent="0">
                  <a:buNone/>
                </a:pPr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Can it ever happen in 3D?  In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-D?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86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2303503" y="4665039"/>
            <a:ext cx="5463905" cy="1844625"/>
            <a:chOff x="2303503" y="4665039"/>
            <a:chExt cx="5463905" cy="1844625"/>
          </a:xfrm>
        </p:grpSpPr>
        <p:sp>
          <p:nvSpPr>
            <p:cNvPr id="6" name="Oval 5"/>
            <p:cNvSpPr/>
            <p:nvPr/>
          </p:nvSpPr>
          <p:spPr bwMode="auto">
            <a:xfrm>
              <a:off x="3033719" y="4842229"/>
              <a:ext cx="161364" cy="16136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8" name="Picture 4" descr="http://t1.gstatic.com/images?q=tbn:ANd9GcQ1CAoXZB-lkGToBiYuLRFf7CVbMAxprA-9MPY8fxJHTb8LMBA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CEFFFF"/>
                </a:clrFrom>
                <a:clrTo>
                  <a:srgbClr val="CE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303503" y="4775662"/>
              <a:ext cx="1734002" cy="1734002"/>
            </a:xfrm>
            <a:prstGeom prst="rect">
              <a:avLst/>
            </a:prstGeom>
            <a:noFill/>
          </p:spPr>
        </p:pic>
        <p:grpSp>
          <p:nvGrpSpPr>
            <p:cNvPr id="9" name="Group 8"/>
            <p:cNvGrpSpPr/>
            <p:nvPr/>
          </p:nvGrpSpPr>
          <p:grpSpPr>
            <a:xfrm>
              <a:off x="5473353" y="4683599"/>
              <a:ext cx="2095918" cy="1826065"/>
              <a:chOff x="6460305" y="5031935"/>
              <a:chExt cx="2095918" cy="1826065"/>
            </a:xfrm>
          </p:grpSpPr>
          <p:cxnSp>
            <p:nvCxnSpPr>
              <p:cNvPr id="10" name="Straight Connector 9"/>
              <p:cNvCxnSpPr/>
              <p:nvPr/>
            </p:nvCxnSpPr>
            <p:spPr bwMode="auto">
              <a:xfrm>
                <a:off x="7250719" y="5354664"/>
                <a:ext cx="144651" cy="149817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 flipH="1">
                <a:off x="6460305" y="5364997"/>
                <a:ext cx="795580" cy="118820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 flipH="1" flipV="1">
                <a:off x="6470638" y="6548034"/>
                <a:ext cx="924733" cy="3048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 flipH="1" flipV="1">
                <a:off x="7708983" y="5853345"/>
                <a:ext cx="847240" cy="18081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 flipH="1">
                <a:off x="7405703" y="6024282"/>
                <a:ext cx="1125947" cy="833718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 flipH="1">
                <a:off x="6483555" y="5849471"/>
                <a:ext cx="1261950" cy="71664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/>
              <p:cNvCxnSpPr/>
              <p:nvPr/>
            </p:nvCxnSpPr>
            <p:spPr bwMode="auto">
              <a:xfrm flipH="1">
                <a:off x="7714149" y="5031935"/>
                <a:ext cx="20664" cy="82141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>
                <a:off x="7728313" y="5055263"/>
                <a:ext cx="824845" cy="980387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 flipH="1">
                <a:off x="7235375" y="5069541"/>
                <a:ext cx="510131" cy="327212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9" name="Right Arrow 18"/>
            <p:cNvSpPr/>
            <p:nvPr/>
          </p:nvSpPr>
          <p:spPr bwMode="auto">
            <a:xfrm>
              <a:off x="4270848" y="5501135"/>
              <a:ext cx="995082" cy="470647"/>
            </a:xfrm>
            <a:prstGeom prst="right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3157249" y="4665039"/>
                  <a:ext cx="44165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1600" dirty="0" smtClean="0"/>
                    <a:t> 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7249" y="4665039"/>
                  <a:ext cx="441659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7239186" y="4665039"/>
                  <a:ext cx="52822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a14:m>
                  <a:r>
                    <a:rPr lang="en-US" sz="1600" dirty="0" smtClean="0"/>
                    <a:t> 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9186" y="4665039"/>
                  <a:ext cx="528222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&amp; Discussion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8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Class…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Section 6.7</a:t>
                </a:r>
              </a:p>
              <a:p>
                <a:pPr lvl="1"/>
                <a:r>
                  <a:rPr lang="en-US" dirty="0" smtClean="0"/>
                  <a:t>pp. 295-303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Homework #9: Problems 6.2 &amp; 6.10</a:t>
                </a:r>
              </a:p>
              <a:p>
                <a:pPr lvl="1"/>
                <a:r>
                  <a:rPr lang="en-US" dirty="0" smtClean="0"/>
                  <a:t>6.2 - Take the dual of the primal as presented (don’t modify it before taking the dual; the objective function is simply ‘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’)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86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00909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OPER 610 </a:t>
            </a:r>
            <a:r>
              <a:rPr lang="en-US" b="0">
                <a:solidFill>
                  <a:schemeClr val="tx1"/>
                </a:solidFill>
              </a:rPr>
              <a:t>Lesson </a:t>
            </a:r>
            <a:r>
              <a:rPr lang="en-US" b="0" smtClean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/>
              <a:t>Dual Formulations and </a:t>
            </a:r>
            <a:br>
              <a:rPr lang="en-US" dirty="0"/>
            </a:br>
            <a:r>
              <a:rPr lang="en-US" dirty="0"/>
              <a:t>Primal-Dual Relationships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39871"/>
            <a:ext cx="6400800" cy="119543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Dr Brian J. Lunday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Office:  Rm 201E, Bldg 641</a:t>
            </a:r>
          </a:p>
        </p:txBody>
      </p:sp>
    </p:spTree>
    <p:extLst>
      <p:ext uri="{BB962C8B-B14F-4D97-AF65-F5344CB8AC3E}">
        <p14:creationId xmlns:p14="http://schemas.microsoft.com/office/powerpoint/2010/main" val="71593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4292600" y="5156200"/>
            <a:ext cx="647700" cy="28575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75858" y="5751275"/>
            <a:ext cx="691661" cy="247007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Canonical</a:t>
            </a:r>
            <a:r>
              <a:rPr lang="en-US" dirty="0" smtClean="0"/>
              <a:t> Form of Duality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550618"/>
                <a:ext cx="8224939" cy="4804029"/>
              </a:xfrm>
            </p:spPr>
            <p:txBody>
              <a:bodyPr/>
              <a:lstStyle/>
              <a:p>
                <a:r>
                  <a:rPr lang="en-US" sz="2000" kern="1200" dirty="0" smtClean="0"/>
                  <a:t>Given the following </a:t>
                </a:r>
                <a:r>
                  <a:rPr lang="en-US" sz="2000" i="1" kern="1200" dirty="0"/>
                  <a:t>primal</a:t>
                </a:r>
                <a:r>
                  <a:rPr lang="en-US" sz="2000" kern="1200" dirty="0"/>
                  <a:t> LP </a:t>
                </a:r>
                <a:r>
                  <a:rPr lang="en-US" sz="2000" kern="1200" dirty="0" smtClean="0"/>
                  <a:t>formulation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2000" i="1" kern="120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000" b="1" i="0" kern="1200" smtClean="0">
                                <a:latin typeface="Cambria Math" panose="02040503050406030204" pitchFamily="18" charset="0"/>
                              </a:rPr>
                              <m:t>𝐏</m:t>
                            </m:r>
                            <m:r>
                              <a:rPr lang="en-US" sz="2000" b="1" i="0" kern="1200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sz="2000" i="1" kern="120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 kern="120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2000" b="1" i="1" kern="1200">
                                <a:latin typeface="Cambria Math" panose="02040503050406030204" pitchFamily="18" charset="0"/>
                              </a:rPr>
                              <m:t>𝒄𝒙</m:t>
                            </m:r>
                          </m:e>
                          <m:e>
                            <m:d>
                              <m:dPr>
                                <m:ctrlPr>
                                  <a:rPr lang="en-US" sz="2000" i="1" kern="1200" smtClean="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kern="120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associated</m:t>
                                </m:r>
                                <m:r>
                                  <a:rPr lang="en-US" sz="2000" kern="120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kern="1200" smtClean="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dual</m:t>
                                </m:r>
                                <m:r>
                                  <a:rPr lang="en-US" sz="2000" b="0" i="0" kern="1200" smtClean="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kern="1200" smtClean="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variables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en-US" sz="2000" i="1" kern="120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 kern="120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i="1" kern="12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 kern="120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2000" b="1" i="1" kern="1200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2000" i="1" kern="120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000" b="1" i="1" kern="120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1" i="1" kern="1200" smtClean="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kern="120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r>
                              <a:rPr lang="en-US" sz="2000" b="1" i="1" kern="120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 kern="120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000" b="1" i="1" kern="120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2000" kern="1200" dirty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It’s </a:t>
                </a:r>
                <a:r>
                  <a:rPr lang="en-US" sz="2000" dirty="0"/>
                  <a:t>related (dual) </a:t>
                </a:r>
                <a:r>
                  <a:rPr lang="en-US" sz="2000" dirty="0" smtClean="0"/>
                  <a:t>formulation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2000" i="1" kern="120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000" b="1" i="0" kern="1200" smtClean="0">
                                <a:latin typeface="Cambria Math" panose="02040503050406030204" pitchFamily="18" charset="0"/>
                              </a:rPr>
                              <m:t>𝐃</m:t>
                            </m:r>
                            <m:r>
                              <a:rPr lang="en-US" sz="2000" b="1" kern="1200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sz="2000" i="1" kern="120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kern="1200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r>
                              <a:rPr lang="en-US" sz="2000" b="1" i="1" kern="1200" smtClean="0">
                                <a:latin typeface="Cambria Math" panose="02040503050406030204" pitchFamily="18" charset="0"/>
                              </a:rPr>
                              <m:t>𝒘𝒃</m:t>
                            </m:r>
                          </m:e>
                          <m:e>
                            <m:d>
                              <m:dPr>
                                <m:ctrlPr>
                                  <a:rPr lang="en-US" sz="2000" i="1" kern="1200" smtClean="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kern="120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associated</m:t>
                                </m:r>
                                <m:r>
                                  <a:rPr lang="en-US" sz="2000" kern="120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kern="1200" smtClean="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primal</m:t>
                                </m:r>
                                <m:r>
                                  <a:rPr lang="en-US" sz="2000" b="0" i="0" kern="1200" smtClean="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kern="1200" smtClean="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variables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en-US" sz="2000" i="1" kern="120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 kern="120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i="1" kern="12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 kern="120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2000" b="1" i="1" kern="120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000" b="1" i="1" kern="120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2000" i="1" kern="120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b="1" i="1" kern="1200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1" i="1" kern="1200" smtClean="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kern="1200" smtClean="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r>
                              <a:rPr lang="en-US" sz="2000" b="1" i="1" kern="120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000" b="1" i="1" kern="120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000" b="1" i="1" kern="120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2000" dirty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And </a:t>
                </a:r>
                <a:r>
                  <a:rPr lang="en-US" sz="2000" dirty="0"/>
                  <a:t>let’s recall the </a:t>
                </a:r>
                <a:r>
                  <a:rPr lang="en-US" sz="2000" dirty="0" smtClean="0"/>
                  <a:t>dual </a:t>
                </a:r>
                <a:r>
                  <a:rPr lang="en-US" sz="2000" dirty="0"/>
                  <a:t>feasibility KKT Optimality conditions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000" b="1" i="1" kern="120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000" b="1" i="1" kern="1200">
                                <a:latin typeface="Cambria Math" panose="02040503050406030204" pitchFamily="18" charset="0"/>
                              </a:rPr>
                              <m:t>𝒘𝑨</m:t>
                            </m:r>
                            <m:r>
                              <a:rPr lang="en-US" sz="2000" b="0" i="1" kern="120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1" i="1" kern="120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sz="2000" b="0" i="1" kern="120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1" i="1" kern="120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mr>
                        <m:mr>
                          <m:e>
                            <m:r>
                              <a:rPr lang="en-US" sz="2000" b="1" i="1" kern="120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000" b="1" i="1" kern="120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000" b="1" i="1" kern="120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  <m:mr>
                          <m:e>
                            <m:r>
                              <a:rPr lang="en-US" sz="2000" b="1" i="1" kern="120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sz="2000" b="1" i="1" kern="1200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000" b="1" i="1" kern="120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550618"/>
                <a:ext cx="8224939" cy="4804029"/>
              </a:xfrm>
              <a:blipFill rotWithShape="0">
                <a:blip r:embed="rId2"/>
                <a:stretch>
                  <a:fillRect l="-667" t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2579078" y="4214818"/>
            <a:ext cx="1656038" cy="270556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434122" y="2223436"/>
            <a:ext cx="269632" cy="286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292600" y="5156200"/>
            <a:ext cx="647700" cy="28575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75858" y="5751275"/>
            <a:ext cx="691661" cy="247007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9900"/>
                </a:solidFill>
              </a:rPr>
              <a:t>Standard</a:t>
            </a:r>
            <a:r>
              <a:rPr lang="en-US" dirty="0" smtClean="0"/>
              <a:t> Form of Duality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550618"/>
                <a:ext cx="8224939" cy="4804029"/>
              </a:xfrm>
            </p:spPr>
            <p:txBody>
              <a:bodyPr/>
              <a:lstStyle/>
              <a:p>
                <a:r>
                  <a:rPr lang="en-US" sz="2000" kern="1200" dirty="0" smtClean="0"/>
                  <a:t>Given the following </a:t>
                </a:r>
                <a:r>
                  <a:rPr lang="en-US" sz="2000" i="1" kern="1200" dirty="0"/>
                  <a:t>primal</a:t>
                </a:r>
                <a:r>
                  <a:rPr lang="en-US" sz="2000" kern="1200" dirty="0"/>
                  <a:t> LP </a:t>
                </a:r>
                <a:r>
                  <a:rPr lang="en-US" sz="2000" kern="1200" dirty="0" smtClean="0"/>
                  <a:t>formulation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2000" i="1" kern="120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000" b="1" i="0" kern="1200" smtClean="0">
                                <a:latin typeface="Cambria Math" panose="02040503050406030204" pitchFamily="18" charset="0"/>
                              </a:rPr>
                              <m:t>𝐏</m:t>
                            </m:r>
                            <m:r>
                              <a:rPr lang="en-US" sz="2000" b="1" i="0" kern="1200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sz="2000" i="1" kern="120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 kern="120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2000" b="1" i="1" kern="1200">
                                <a:latin typeface="Cambria Math" panose="02040503050406030204" pitchFamily="18" charset="0"/>
                              </a:rPr>
                              <m:t>𝒄𝒙</m:t>
                            </m:r>
                          </m:e>
                          <m:e>
                            <m:d>
                              <m:dPr>
                                <m:ctrlPr>
                                  <a:rPr lang="en-US" sz="2000" i="1" kern="1200" smtClean="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kern="120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associated</m:t>
                                </m:r>
                                <m:r>
                                  <a:rPr lang="en-US" sz="2000" kern="120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kern="1200" smtClean="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dual</m:t>
                                </m:r>
                                <m:r>
                                  <a:rPr lang="en-US" sz="2000" b="0" i="0" kern="1200" smtClean="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kern="1200" smtClean="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variables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en-US" sz="2000" i="1" kern="120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 kern="120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i="1" kern="12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 kern="120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2000" b="1" i="1" kern="1200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2000" b="0" i="1" kern="120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1" i="1" kern="120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1" i="1" kern="1200" smtClean="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kern="120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r>
                              <a:rPr lang="en-US" sz="2000" b="1" i="1" kern="120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 kern="120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000" b="1" i="1" kern="120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2000" kern="1200" dirty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It’s </a:t>
                </a:r>
                <a:r>
                  <a:rPr lang="en-US" sz="2000" dirty="0"/>
                  <a:t>related (dual) </a:t>
                </a:r>
                <a:r>
                  <a:rPr lang="en-US" sz="2000" dirty="0" smtClean="0"/>
                  <a:t>formulation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2000" i="1" kern="120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000" b="1" i="0" kern="1200" smtClean="0">
                                <a:latin typeface="Cambria Math" panose="02040503050406030204" pitchFamily="18" charset="0"/>
                              </a:rPr>
                              <m:t>𝐃</m:t>
                            </m:r>
                            <m:r>
                              <a:rPr lang="en-US" sz="2000" b="1" kern="1200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sz="2000" i="1" kern="120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kern="1200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r>
                              <a:rPr lang="en-US" sz="2000" b="1" i="1" kern="1200" smtClean="0">
                                <a:latin typeface="Cambria Math" panose="02040503050406030204" pitchFamily="18" charset="0"/>
                              </a:rPr>
                              <m:t>𝒘𝒃</m:t>
                            </m:r>
                          </m:e>
                          <m:e>
                            <m:d>
                              <m:dPr>
                                <m:ctrlPr>
                                  <a:rPr lang="en-US" sz="2000" i="1" kern="1200" smtClean="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kern="120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associated</m:t>
                                </m:r>
                                <m:r>
                                  <a:rPr lang="en-US" sz="2000" kern="120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kern="1200" smtClean="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primal</m:t>
                                </m:r>
                                <m:r>
                                  <a:rPr lang="en-US" sz="2000" b="0" i="0" kern="1200" smtClean="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kern="1200" smtClean="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variables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en-US" sz="2000" i="1" kern="120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 kern="120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i="1" kern="12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 kern="120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2000" b="1" i="1" kern="120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000" b="1" i="1" kern="120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2000" i="1" kern="120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b="1" i="1" kern="1200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1" i="1" kern="1200" smtClean="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kern="1200" smtClean="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r>
                              <a:rPr lang="en-US" sz="2000" b="1" i="1" kern="120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000" b="0" i="0" kern="12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kern="1200" smtClean="0">
                                <a:latin typeface="Cambria Math" panose="02040503050406030204" pitchFamily="18" charset="0"/>
                              </a:rPr>
                              <m:t>𝑢𝑛𝑟𝑒𝑠𝑡𝑟𝑖𝑐𝑡𝑒𝑑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2000" dirty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And </a:t>
                </a:r>
                <a:r>
                  <a:rPr lang="en-US" sz="2000" dirty="0"/>
                  <a:t>let’s recall the </a:t>
                </a:r>
                <a:r>
                  <a:rPr lang="en-US" sz="2000" dirty="0" smtClean="0"/>
                  <a:t>dual </a:t>
                </a:r>
                <a:r>
                  <a:rPr lang="en-US" sz="2000" dirty="0"/>
                  <a:t>feasibility KKT Optimality conditions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000" b="1" i="1" kern="120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000" b="1" i="1" kern="1200">
                                <a:latin typeface="Cambria Math" panose="02040503050406030204" pitchFamily="18" charset="0"/>
                              </a:rPr>
                              <m:t>𝒘𝑨</m:t>
                            </m:r>
                            <m:r>
                              <a:rPr lang="en-US" sz="2000" b="0" i="1" kern="120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1" i="1" kern="120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sz="2000" b="0" i="1" kern="120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1" i="1" kern="120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mr>
                        <m:mr>
                          <m:e>
                            <m:r>
                              <a:rPr lang="en-US" sz="2000" b="1" i="1" kern="120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2000" kern="12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 kern="1200">
                                <a:latin typeface="Cambria Math" panose="02040503050406030204" pitchFamily="18" charset="0"/>
                              </a:rPr>
                              <m:t>𝑢𝑛𝑟𝑒𝑠𝑡𝑟𝑖𝑐𝑡𝑒𝑑</m:t>
                            </m:r>
                          </m:e>
                        </m:mr>
                        <m:mr>
                          <m:e>
                            <m:r>
                              <a:rPr lang="en-US" sz="2000" b="1" i="1" kern="120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sz="2000" b="1" i="1" kern="1200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000" b="1" i="1" kern="120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550618"/>
                <a:ext cx="8224939" cy="4804029"/>
              </a:xfrm>
              <a:blipFill rotWithShape="0">
                <a:blip r:embed="rId2"/>
                <a:stretch>
                  <a:fillRect l="-667" t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58408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“Taking a Dual” is a </a:t>
            </a:r>
            <a:br>
              <a:rPr lang="en-US" dirty="0" smtClean="0"/>
            </a:br>
            <a:r>
              <a:rPr lang="en-US" dirty="0" smtClean="0"/>
              <a:t>Bidirectional Transformation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 bwMode="auto">
          <a:xfrm rot="5400000">
            <a:off x="6626734" y="2643554"/>
            <a:ext cx="504093" cy="375138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5400000">
            <a:off x="6626734" y="4343401"/>
            <a:ext cx="504093" cy="375138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16200000" flipV="1">
            <a:off x="2217897" y="2678725"/>
            <a:ext cx="504093" cy="375138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16200000" flipV="1">
            <a:off x="2217897" y="4378572"/>
            <a:ext cx="504093" cy="375138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flipH="1">
            <a:off x="4103076" y="5278407"/>
            <a:ext cx="914400" cy="375138"/>
          </a:xfrm>
          <a:prstGeom prst="rightArrow">
            <a:avLst/>
          </a:prstGeom>
          <a:solidFill>
            <a:srgbClr val="00602B"/>
          </a:solidFill>
          <a:ln w="9525" cap="flat" cmpd="sng" algn="ctr">
            <a:solidFill>
              <a:srgbClr val="00602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None/>
            </a:pPr>
            <a:endParaRPr lang="en-US" sz="220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4103076" y="1650848"/>
            <a:ext cx="914400" cy="761999"/>
            <a:chOff x="4103076" y="1852246"/>
            <a:chExt cx="914400" cy="761999"/>
          </a:xfrm>
        </p:grpSpPr>
        <p:sp>
          <p:nvSpPr>
            <p:cNvPr id="11" name="Right Arrow 10"/>
            <p:cNvSpPr/>
            <p:nvPr/>
          </p:nvSpPr>
          <p:spPr bwMode="auto">
            <a:xfrm>
              <a:off x="4103076" y="1852246"/>
              <a:ext cx="914400" cy="375138"/>
            </a:xfrm>
            <a:prstGeom prst="right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Right Arrow 20"/>
            <p:cNvSpPr/>
            <p:nvPr/>
          </p:nvSpPr>
          <p:spPr bwMode="auto">
            <a:xfrm flipH="1">
              <a:off x="4103076" y="2239107"/>
              <a:ext cx="914400" cy="375138"/>
            </a:xfrm>
            <a:prstGeom prst="rightArrow">
              <a:avLst/>
            </a:prstGeom>
            <a:solidFill>
              <a:srgbClr val="00602B"/>
            </a:solidFill>
            <a:ln w="9525" cap="flat" cmpd="sng" algn="ctr">
              <a:solidFill>
                <a:srgbClr val="00602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90838" y="1634046"/>
                <a:ext cx="2358210" cy="7956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1">
                                <a:latin typeface="Cambria Math" panose="02040503050406030204" pitchFamily="18" charset="0"/>
                              </a:rPr>
                              <m:t>𝐏</m:t>
                            </m:r>
                            <m:r>
                              <a:rPr lang="en-US" sz="1600" b="1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𝒄𝒙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1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838" y="1634046"/>
                <a:ext cx="2358210" cy="7956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660658" y="1634046"/>
                <a:ext cx="2436244" cy="7956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𝐃</m:t>
                            </m:r>
                            <m:r>
                              <a:rPr lang="en-US" sz="1600" b="1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𝒘𝒃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𝒘𝑨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1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658" y="1634046"/>
                <a:ext cx="2436244" cy="7956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549794" y="3349299"/>
                <a:ext cx="2657972" cy="7956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𝐃</m:t>
                            </m:r>
                            <m:r>
                              <a:rPr lang="en-US" sz="1600" b="1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𝒘𝒃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𝒘𝑨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≥−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1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794" y="3349299"/>
                <a:ext cx="2657972" cy="7956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5471504" y="5064552"/>
                <a:ext cx="2814553" cy="80284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𝐃</m:t>
                            </m:r>
                            <m:r>
                              <a:rPr lang="en-US" sz="1600" b="1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≥−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1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504" y="5064552"/>
                <a:ext cx="2814553" cy="80284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030863" y="5064552"/>
                <a:ext cx="2878160" cy="80284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𝐏</m:t>
                            </m:r>
                            <m:r>
                              <a:rPr lang="en-US" sz="1600" b="1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≤−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1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63" y="5064552"/>
                <a:ext cx="2878160" cy="8028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109154" y="3349299"/>
                <a:ext cx="2721579" cy="7956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𝐏</m:t>
                            </m:r>
                            <m:r>
                              <a:rPr lang="en-US" sz="1600" b="1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𝒄𝒙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≤−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1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154" y="3349299"/>
                <a:ext cx="2721579" cy="79560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6883400" y="5583116"/>
            <a:ext cx="566726" cy="21965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92606" y="2039899"/>
            <a:ext cx="209294" cy="18895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925931" y="1712516"/>
                <a:ext cx="2358210" cy="79560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1">
                                <a:latin typeface="Cambria Math" panose="02040503050406030204" pitchFamily="18" charset="0"/>
                              </a:rPr>
                              <m:t>𝐏</m:t>
                            </m:r>
                            <m:r>
                              <a:rPr lang="en-US" sz="1600" b="1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𝒄𝒙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1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31" y="1712516"/>
                <a:ext cx="2358210" cy="7956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72043" y="3316082"/>
                <a:ext cx="2819875" cy="79560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1">
                                <a:latin typeface="Cambria Math" panose="02040503050406030204" pitchFamily="18" charset="0"/>
                              </a:rPr>
                              <m:t>𝐏</m:t>
                            </m:r>
                            <m:r>
                              <a:rPr lang="en-US" sz="1600" b="1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𝒄𝒙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1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1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43" y="3316082"/>
                <a:ext cx="2819875" cy="7956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354820" y="3301206"/>
                <a:ext cx="3084627" cy="8253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𝐃</m:t>
                            </m:r>
                            <m:r>
                              <a:rPr lang="en-US" sz="1600" b="1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)(−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d>
                              <m:d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1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820" y="3301206"/>
                <a:ext cx="3084627" cy="8253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682217" y="5007171"/>
                <a:ext cx="2429832" cy="79560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𝐃</m:t>
                            </m:r>
                            <m:r>
                              <a:rPr lang="en-US" sz="1600" b="1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𝒘𝒃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𝒘𝑨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1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17" y="5007171"/>
                <a:ext cx="2429832" cy="7956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Constraint Variation #1</a:t>
            </a:r>
            <a:br>
              <a:rPr lang="en-US" sz="3200" dirty="0" smtClean="0"/>
            </a:br>
            <a:r>
              <a:rPr lang="en-US" sz="2000" dirty="0" smtClean="0"/>
              <a:t>(Primal Inequality Constraints not in Canonical Form)</a:t>
            </a:r>
            <a:endParaRPr lang="en-US" sz="3200" dirty="0"/>
          </a:p>
        </p:txBody>
      </p:sp>
      <p:sp>
        <p:nvSpPr>
          <p:cNvPr id="4" name="Right Arrow 3"/>
          <p:cNvSpPr/>
          <p:nvPr/>
        </p:nvSpPr>
        <p:spPr bwMode="auto">
          <a:xfrm rot="5400000">
            <a:off x="1852990" y="2724532"/>
            <a:ext cx="504093" cy="375138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4016120" y="3526314"/>
            <a:ext cx="914400" cy="375138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5400000">
            <a:off x="6645087" y="4379297"/>
            <a:ext cx="504093" cy="375138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6709564" y="5583116"/>
            <a:ext cx="740562" cy="210296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92606" y="2039899"/>
            <a:ext cx="209294" cy="18895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925931" y="1712516"/>
                <a:ext cx="2358210" cy="79560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1">
                                <a:latin typeface="Cambria Math" panose="02040503050406030204" pitchFamily="18" charset="0"/>
                              </a:rPr>
                              <m:t>𝐏</m:t>
                            </m:r>
                            <m:r>
                              <a:rPr lang="en-US" sz="1600" b="1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𝒄𝒙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1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31" y="1712516"/>
                <a:ext cx="2358210" cy="7956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72043" y="3316082"/>
                <a:ext cx="2783518" cy="10575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1">
                                <a:latin typeface="Cambria Math" panose="02040503050406030204" pitchFamily="18" charset="0"/>
                              </a:rPr>
                              <m:t>𝐏</m:t>
                            </m:r>
                            <m:r>
                              <a:rPr lang="en-US" sz="1600" b="1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𝒄𝒙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1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b="1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≥−</m:t>
                            </m:r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1" i="1" smtClean="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b="1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43" y="3316082"/>
                <a:ext cx="2783518" cy="10575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354820" y="3301206"/>
                <a:ext cx="3171253" cy="81708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𝐃</m:t>
                            </m:r>
                            <m:r>
                              <a:rPr lang="en-US" sz="1600" b="1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1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820" y="3301206"/>
                <a:ext cx="3171253" cy="8170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682217" y="5007171"/>
                <a:ext cx="2462725" cy="78624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𝐃</m:t>
                            </m:r>
                            <m:r>
                              <a:rPr lang="en-US" sz="1600" b="1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𝒘𝒃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𝒘𝑨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1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𝑢𝑛𝑟𝑒𝑠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17" y="5007171"/>
                <a:ext cx="2462725" cy="7862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Constraint Variation #2</a:t>
            </a:r>
            <a:br>
              <a:rPr lang="en-US" sz="3200" dirty="0" smtClean="0"/>
            </a:br>
            <a:r>
              <a:rPr lang="en-US" sz="2000" dirty="0" smtClean="0"/>
              <a:t>(Primal Equality Constraints)</a:t>
            </a:r>
            <a:endParaRPr lang="en-US" sz="3200" dirty="0"/>
          </a:p>
        </p:txBody>
      </p:sp>
      <p:sp>
        <p:nvSpPr>
          <p:cNvPr id="4" name="Right Arrow 3"/>
          <p:cNvSpPr/>
          <p:nvPr/>
        </p:nvSpPr>
        <p:spPr bwMode="auto">
          <a:xfrm rot="5400000">
            <a:off x="1852990" y="2724532"/>
            <a:ext cx="504093" cy="375138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4016120" y="3526314"/>
            <a:ext cx="914400" cy="375138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5400000">
            <a:off x="6645087" y="4375161"/>
            <a:ext cx="504093" cy="375138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944688" y="4324902"/>
                <a:ext cx="147610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688" y="4324902"/>
                <a:ext cx="1476109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5690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6832600" y="5316416"/>
            <a:ext cx="711200" cy="21965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29106" y="2268499"/>
            <a:ext cx="209294" cy="18895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925931" y="1712516"/>
                <a:ext cx="2358210" cy="79560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1">
                                <a:latin typeface="Cambria Math" panose="02040503050406030204" pitchFamily="18" charset="0"/>
                              </a:rPr>
                              <m:t>𝐏</m:t>
                            </m:r>
                            <m:r>
                              <a:rPr lang="en-US" sz="1600" b="1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𝒄𝒙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1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931" y="1712516"/>
                <a:ext cx="2358210" cy="7956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72043" y="3316082"/>
                <a:ext cx="2564997" cy="79560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1">
                                <a:latin typeface="Cambria Math" panose="02040503050406030204" pitchFamily="18" charset="0"/>
                              </a:rPr>
                              <m:t>𝐏</m:t>
                            </m:r>
                            <m:r>
                              <a:rPr lang="en-US" sz="1600" b="1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𝒄𝒙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1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43" y="3316082"/>
                <a:ext cx="2564997" cy="7956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354820" y="3301206"/>
                <a:ext cx="2753639" cy="79560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𝐃</m:t>
                            </m:r>
                            <m:r>
                              <a:rPr lang="en-US" sz="1600" b="1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𝒘𝒃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𝒘𝑨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1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600" b="1" i="1" smtClean="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820" y="3301206"/>
                <a:ext cx="2753639" cy="7956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682217" y="5007171"/>
                <a:ext cx="2429832" cy="79560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𝐃</m:t>
                            </m:r>
                            <m:r>
                              <a:rPr lang="en-US" sz="1600" b="1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𝒘𝒃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𝒘𝑨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1" i="1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mr>
                        <m:mr>
                          <m:e/>
                          <m:e/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217" y="5007171"/>
                <a:ext cx="2429832" cy="7956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Variable Variation #1</a:t>
            </a:r>
            <a:br>
              <a:rPr lang="en-US" dirty="0"/>
            </a:br>
            <a:r>
              <a:rPr lang="en-US" sz="2000" dirty="0"/>
              <a:t>(Non-positive Primal DVs)</a:t>
            </a:r>
            <a:endParaRPr lang="en-US" sz="3200" dirty="0"/>
          </a:p>
        </p:txBody>
      </p:sp>
      <p:sp>
        <p:nvSpPr>
          <p:cNvPr id="4" name="Right Arrow 3"/>
          <p:cNvSpPr/>
          <p:nvPr/>
        </p:nvSpPr>
        <p:spPr bwMode="auto">
          <a:xfrm rot="5400000">
            <a:off x="1852990" y="2724532"/>
            <a:ext cx="504093" cy="375138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4016120" y="3526314"/>
            <a:ext cx="914400" cy="375138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5400000">
            <a:off x="6645087" y="4364421"/>
            <a:ext cx="504093" cy="375138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333753" y="2644102"/>
                <a:ext cx="9628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753" y="2644102"/>
                <a:ext cx="962828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980672" y="4276544"/>
                <a:ext cx="96282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672" y="4276544"/>
                <a:ext cx="962828" cy="338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68101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 PowerPoint Brief -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AFIT-AU PowerPoint Brief -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FIT-AU PowerPoint Brief -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IT-AU PowerPoint Brief -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14396</TotalTime>
  <Words>728</Words>
  <Application>Microsoft Office PowerPoint</Application>
  <PresentationFormat>On-screen Show (4:3)</PresentationFormat>
  <Paragraphs>340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Cambria Math</vt:lpstr>
      <vt:lpstr>Symbol</vt:lpstr>
      <vt:lpstr>Wingdings</vt:lpstr>
      <vt:lpstr>Standard PowerPoint Brief - Template</vt:lpstr>
      <vt:lpstr>Homework #7 Discussion</vt:lpstr>
      <vt:lpstr>PowerPoint Presentation</vt:lpstr>
      <vt:lpstr>OPER 610 Lesson 10  Dual Formulations and  Primal-Dual Relationships</vt:lpstr>
      <vt:lpstr>Canonical Form of Duality</vt:lpstr>
      <vt:lpstr>Standard Form of Duality</vt:lpstr>
      <vt:lpstr>“Taking a Dual” is a  Bidirectional Transformation</vt:lpstr>
      <vt:lpstr>Constraint Variation #1 (Primal Inequality Constraints not in Canonical Form)</vt:lpstr>
      <vt:lpstr>Constraint Variation #2 (Primal Equality Constraints)</vt:lpstr>
      <vt:lpstr>Decision Variable Variation #1 (Non-positive Primal DVs)</vt:lpstr>
      <vt:lpstr>Decision Variable Variation #2 (Unrestricted Primal DVs)</vt:lpstr>
      <vt:lpstr>Primal-Dual Formulation Relationships</vt:lpstr>
      <vt:lpstr>Significance of the Weak  Duality Property  (1 of 2)</vt:lpstr>
      <vt:lpstr>Significance of the Weak  Duality Property  (2 of 2)</vt:lpstr>
      <vt:lpstr>KKT Optimality Conditions vs. P-D Strong Duality</vt:lpstr>
      <vt:lpstr>Sometimes the Dual Problem is Easier to Solve </vt:lpstr>
      <vt:lpstr>Additional Primal-Dual Optimal Solutions Relationships (1 of 4)</vt:lpstr>
      <vt:lpstr>Additional Primal-Dual Optimal Solutions Relationships (2 of 4)</vt:lpstr>
      <vt:lpstr>Additional Primal-Dual Optimal Solutions Relationships (3 of 4)</vt:lpstr>
      <vt:lpstr>Additional Primal-Dual Optimal Solutions Relationships (4 of 4)</vt:lpstr>
      <vt:lpstr>Dual Variable Significance (1 of 5)</vt:lpstr>
      <vt:lpstr>Dual Variable Significance (2 of 5)</vt:lpstr>
      <vt:lpstr>Dual Variable Significance (2-D) (3 of 5)</vt:lpstr>
      <vt:lpstr>Dual Variable Significance (3-D) (4 of 5)</vt:lpstr>
      <vt:lpstr>Dual Variable Significance (5 of 5)</vt:lpstr>
      <vt:lpstr>Questions &amp; Discussion</vt:lpstr>
      <vt:lpstr>For Next Class…</vt:lpstr>
    </vt:vector>
  </TitlesOfParts>
  <Company>IETD USMA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MA381 Nonlinear Programming</dc:title>
  <dc:creator>CTSB</dc:creator>
  <cp:lastModifiedBy>Lunday, Brian J Civ USAF AETC AFIT/ENS</cp:lastModifiedBy>
  <cp:revision>835</cp:revision>
  <dcterms:created xsi:type="dcterms:W3CDTF">2004-05-05T12:20:29Z</dcterms:created>
  <dcterms:modified xsi:type="dcterms:W3CDTF">2023-02-02T22:33:06Z</dcterms:modified>
</cp:coreProperties>
</file>