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5"/>
  </p:notesMasterIdLst>
  <p:handoutMasterIdLst>
    <p:handoutMasterId r:id="rId16"/>
  </p:handoutMasterIdLst>
  <p:sldIdLst>
    <p:sldId id="442" r:id="rId2"/>
    <p:sldId id="467" r:id="rId3"/>
    <p:sldId id="468" r:id="rId4"/>
    <p:sldId id="480" r:id="rId5"/>
    <p:sldId id="482" r:id="rId6"/>
    <p:sldId id="486" r:id="rId7"/>
    <p:sldId id="485" r:id="rId8"/>
    <p:sldId id="481" r:id="rId9"/>
    <p:sldId id="483" r:id="rId10"/>
    <p:sldId id="475" r:id="rId11"/>
    <p:sldId id="484" r:id="rId12"/>
    <p:sldId id="487" r:id="rId13"/>
    <p:sldId id="466" r:id="rId1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B2B2B2"/>
    <a:srgbClr val="009900"/>
    <a:srgbClr val="FF7C80"/>
    <a:srgbClr val="FF99CC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56" autoAdjust="0"/>
  </p:normalViewPr>
  <p:slideViewPr>
    <p:cSldViewPr snapToGrid="0">
      <p:cViewPr varScale="1">
        <p:scale>
          <a:sx n="109" d="100"/>
          <a:sy n="109" d="100"/>
        </p:scale>
        <p:origin x="16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0303" y="-114753"/>
            <a:ext cx="670219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5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618 </a:t>
            </a:r>
            <a:r>
              <a:rPr lang="en-US"/>
              <a:t>Lesson </a:t>
            </a:r>
            <a:r>
              <a:rPr lang="en-US" smtClean="0"/>
              <a:t>15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Coalition Games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82150" y="-100898"/>
            <a:ext cx="6727641" cy="1143239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Shapley Value </a:t>
            </a:r>
            <a:br>
              <a:rPr lang="en-US" dirty="0"/>
            </a:br>
            <a:r>
              <a:rPr lang="en-US" sz="2000" dirty="0" smtClean="0">
                <a:solidFill>
                  <a:srgbClr val="0000FF"/>
                </a:solidFill>
              </a:rPr>
              <a:t>A Canonical Characteristic Function</a:t>
            </a:r>
            <a:endParaRPr lang="en-US" sz="2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7"/>
                <a:ext cx="8465742" cy="503537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The Shapley Value is the marginal contribution of player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to the coalition, considering all possible coalitions,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, and ways in which the coalitions incrementally formed.</a:t>
                </a:r>
              </a:p>
              <a:p>
                <a:endParaRPr lang="en-US" sz="15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/>
                              <a:ea typeface="Cambria Math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∪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This requires finding all sets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𝑁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\</m:t>
                    </m:r>
                    <m:r>
                      <m:rPr>
                        <m:lit/>
                      </m:rPr>
                      <a:rPr lang="en-US" i="1">
                        <a:latin typeface="Cambria Math"/>
                        <a:ea typeface="Cambria Math"/>
                      </a:rPr>
                      <m:t>{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and evaluating them as well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, a combinatorically large task.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But it does provide a useful rule to distribute payoffs that are symmetric, additive, and isn’t altered with dummy players!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7"/>
                <a:ext cx="8465742" cy="5035377"/>
              </a:xfrm>
              <a:blipFill>
                <a:blip r:embed="rId2"/>
                <a:stretch>
                  <a:fillRect l="-648" t="-1695" r="-144" b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2"/>
              <p:cNvSpPr txBox="1">
                <a:spLocks/>
              </p:cNvSpPr>
              <p:nvPr/>
            </p:nvSpPr>
            <p:spPr bwMode="auto">
              <a:xfrm>
                <a:off x="7151297" y="3933363"/>
                <a:ext cx="2085314" cy="394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200" b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lvl1pPr>
                <a:lvl2pPr marL="416606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+mn-lt"/>
                  </a:defRPr>
                </a:lvl2pPr>
                <a:lvl3pPr marL="833212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600" b="1">
                    <a:solidFill>
                      <a:schemeClr val="tx1"/>
                    </a:solidFill>
                    <a:latin typeface="+mn-lt"/>
                  </a:defRPr>
                </a:lvl3pPr>
                <a:lvl4pPr marL="1249818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4pPr>
                <a:lvl5pPr marL="1666424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5pPr>
                <a:lvl6pPr marL="2083030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6pPr>
                <a:lvl7pPr marL="2499638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7pPr>
                <a:lvl8pPr marL="2916245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8pPr>
                <a:lvl9pPr marL="3332849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:r>
                  <a:rPr lang="en-US" sz="1400" kern="0" dirty="0" smtClean="0"/>
                  <a:t>How much Player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400" kern="0" dirty="0" smtClean="0"/>
                  <a:t> contributes when he joints coalition </a:t>
                </a:r>
                <a14:m>
                  <m:oMath xmlns:m="http://schemas.openxmlformats.org/officeDocument/2006/math">
                    <m:r>
                      <a:rPr lang="en-US" sz="1400" b="0" i="1" kern="0" smtClean="0">
                        <a:latin typeface="Cambria Math"/>
                      </a:rPr>
                      <m:t>𝑆</m:t>
                    </m:r>
                  </m:oMath>
                </a14:m>
                <a:endParaRPr lang="en-US" sz="1400" kern="0" dirty="0"/>
              </a:p>
            </p:txBody>
          </p:sp>
        </mc:Choice>
        <mc:Fallback xmlns="">
          <p:sp>
            <p:nvSpPr>
              <p:cNvPr id="12" name="Text Placeholder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51297" y="3933363"/>
                <a:ext cx="2085314" cy="394756"/>
              </a:xfrm>
              <a:prstGeom prst="rect">
                <a:avLst/>
              </a:prstGeom>
              <a:blipFill rotWithShape="1">
                <a:blip r:embed="rId3"/>
                <a:stretch>
                  <a:fillRect t="-1538" b="-10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12"/>
          <p:cNvSpPr txBox="1">
            <a:spLocks/>
          </p:cNvSpPr>
          <p:nvPr/>
        </p:nvSpPr>
        <p:spPr bwMode="auto">
          <a:xfrm>
            <a:off x="4770225" y="3933363"/>
            <a:ext cx="2508030" cy="71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 b="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16606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</a:defRPr>
            </a:lvl2pPr>
            <a:lvl3pPr marL="833212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3pPr>
            <a:lvl4pPr marL="1249818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4pPr>
            <a:lvl5pPr marL="1666424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5pPr>
            <a:lvl6pPr marL="2083030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6pPr>
            <a:lvl7pPr marL="2499638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7pPr>
            <a:lvl8pPr marL="2916245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8pPr>
            <a:lvl9pPr marL="3332849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400" kern="0" dirty="0" smtClean="0"/>
              <a:t>All the possible sequences of players joining Coalition S and its complement</a:t>
            </a:r>
            <a:endParaRPr lang="en-US" sz="1400" kern="0" dirty="0"/>
          </a:p>
        </p:txBody>
      </p:sp>
      <p:sp>
        <p:nvSpPr>
          <p:cNvPr id="14" name="Text Placeholder 12"/>
          <p:cNvSpPr txBox="1">
            <a:spLocks/>
          </p:cNvSpPr>
          <p:nvPr/>
        </p:nvSpPr>
        <p:spPr bwMode="auto">
          <a:xfrm>
            <a:off x="1977831" y="3933363"/>
            <a:ext cx="1608881" cy="71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200" b="0">
                <a:solidFill>
                  <a:srgbClr val="0000FF"/>
                </a:solidFill>
                <a:latin typeface="+mn-lt"/>
                <a:ea typeface="+mn-ea"/>
                <a:cs typeface="+mn-cs"/>
              </a:defRPr>
            </a:lvl1pPr>
            <a:lvl2pPr marL="416606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n-lt"/>
              </a:defRPr>
            </a:lvl2pPr>
            <a:lvl3pPr marL="833212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 b="1">
                <a:solidFill>
                  <a:schemeClr val="tx1"/>
                </a:solidFill>
                <a:latin typeface="+mn-lt"/>
              </a:defRPr>
            </a:lvl3pPr>
            <a:lvl4pPr marL="1249818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4pPr>
            <a:lvl5pPr marL="1666424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5pPr>
            <a:lvl6pPr marL="2083030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6pPr>
            <a:lvl7pPr marL="2499638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7pPr>
            <a:lvl8pPr marL="2916245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8pPr>
            <a:lvl9pPr marL="3332849" indent="0" algn="l" defTabSz="914314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500" b="1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1400" kern="0" dirty="0" smtClean="0"/>
              <a:t>Average over the possible ordering of players</a:t>
            </a:r>
            <a:endParaRPr lang="en-US" sz="14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12"/>
              <p:cNvSpPr txBox="1">
                <a:spLocks/>
              </p:cNvSpPr>
              <p:nvPr/>
            </p:nvSpPr>
            <p:spPr bwMode="auto">
              <a:xfrm>
                <a:off x="3585271" y="3933363"/>
                <a:ext cx="1186395" cy="719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200" b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lvl1pPr>
                <a:lvl2pPr marL="416606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+mn-lt"/>
                  </a:defRPr>
                </a:lvl2pPr>
                <a:lvl3pPr marL="833212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600" b="1">
                    <a:solidFill>
                      <a:schemeClr val="tx1"/>
                    </a:solidFill>
                    <a:latin typeface="+mn-lt"/>
                  </a:defRPr>
                </a:lvl3pPr>
                <a:lvl4pPr marL="1249818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4pPr>
                <a:lvl5pPr marL="1666424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5pPr>
                <a:lvl6pPr marL="2083030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6pPr>
                <a:lvl7pPr marL="2499638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7pPr>
                <a:lvl8pPr marL="2916245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8pPr>
                <a:lvl9pPr marL="3332849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:r>
                  <a:rPr lang="en-US" sz="1400" kern="0" dirty="0" smtClean="0"/>
                  <a:t>Over all sets S before </a:t>
                </a:r>
                <a14:m>
                  <m:oMath xmlns:m="http://schemas.openxmlformats.org/officeDocument/2006/math">
                    <m:r>
                      <a:rPr lang="en-US" sz="1400" i="1" kern="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400" kern="0" dirty="0" smtClean="0"/>
                  <a:t> joins</a:t>
                </a:r>
                <a:endParaRPr lang="en-US" sz="1400" kern="0" dirty="0"/>
              </a:p>
            </p:txBody>
          </p:sp>
        </mc:Choice>
        <mc:Fallback xmlns="">
          <p:sp>
            <p:nvSpPr>
              <p:cNvPr id="16" name="Text Placeholder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85271" y="3933363"/>
                <a:ext cx="1186395" cy="719628"/>
              </a:xfrm>
              <a:prstGeom prst="rect">
                <a:avLst/>
              </a:prstGeom>
              <a:blipFill rotWithShape="1">
                <a:blip r:embed="rId4"/>
                <a:stretch>
                  <a:fillRect l="-513" t="-847" r="-5128" b="-101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2" idx="0"/>
          </p:cNvCxnSpPr>
          <p:nvPr/>
        </p:nvCxnSpPr>
        <p:spPr bwMode="auto">
          <a:xfrm flipH="1" flipV="1">
            <a:off x="7037408" y="3127093"/>
            <a:ext cx="1156546" cy="8062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>
            <a:stCxn id="14" idx="0"/>
          </p:cNvCxnSpPr>
          <p:nvPr/>
        </p:nvCxnSpPr>
        <p:spPr bwMode="auto">
          <a:xfrm flipH="1" flipV="1">
            <a:off x="2782271" y="3279493"/>
            <a:ext cx="1" cy="653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>
            <a:stCxn id="16" idx="0"/>
          </p:cNvCxnSpPr>
          <p:nvPr/>
        </p:nvCxnSpPr>
        <p:spPr bwMode="auto">
          <a:xfrm flipH="1" flipV="1">
            <a:off x="3472437" y="3454029"/>
            <a:ext cx="706032" cy="4793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>
            <a:stCxn id="13" idx="0"/>
          </p:cNvCxnSpPr>
          <p:nvPr/>
        </p:nvCxnSpPr>
        <p:spPr bwMode="auto">
          <a:xfrm flipH="1" flipV="1">
            <a:off x="4734050" y="3279493"/>
            <a:ext cx="1290190" cy="653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2"/>
              <p:cNvSpPr txBox="1">
                <a:spLocks/>
              </p:cNvSpPr>
              <p:nvPr/>
            </p:nvSpPr>
            <p:spPr bwMode="auto">
              <a:xfrm>
                <a:off x="-57858" y="3933363"/>
                <a:ext cx="2037130" cy="719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06" tIns="45703" rIns="91406" bIns="45703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0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2200" b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lvl1pPr>
                <a:lvl2pPr marL="416606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800" b="1">
                    <a:solidFill>
                      <a:schemeClr val="tx1"/>
                    </a:solidFill>
                    <a:latin typeface="+mn-lt"/>
                  </a:defRPr>
                </a:lvl2pPr>
                <a:lvl3pPr marL="833212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600" b="1">
                    <a:solidFill>
                      <a:schemeClr val="tx1"/>
                    </a:solidFill>
                    <a:latin typeface="+mn-lt"/>
                  </a:defRPr>
                </a:lvl3pPr>
                <a:lvl4pPr marL="1249818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4pPr>
                <a:lvl5pPr marL="1666424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5pPr>
                <a:lvl6pPr marL="2083030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6pPr>
                <a:lvl7pPr marL="2499638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7pPr>
                <a:lvl8pPr marL="2916245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8pPr>
                <a:lvl9pPr marL="3332849" indent="0" algn="l" defTabSz="914314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None/>
                  <a:defRPr sz="15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algn="ctr"/>
                <a:r>
                  <a:rPr lang="en-US" sz="1400" kern="0" dirty="0" smtClean="0"/>
                  <a:t>Assign a payoff to each player </a:t>
                </a:r>
                <a14:m>
                  <m:oMath xmlns:m="http://schemas.openxmlformats.org/officeDocument/2006/math">
                    <m:r>
                      <a:rPr lang="en-US" sz="1400" i="1" kern="0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1400" kern="0" dirty="0" smtClean="0"/>
                  <a:t> in a coalition </a:t>
                </a:r>
                <a14:m>
                  <m:oMath xmlns:m="http://schemas.openxmlformats.org/officeDocument/2006/math">
                    <m:r>
                      <a:rPr lang="en-US" sz="1400" i="1" kern="0" dirty="0" smtClean="0">
                        <a:latin typeface="Cambria Math"/>
                      </a:rPr>
                      <m:t>𝑁</m:t>
                    </m:r>
                    <m:r>
                      <a:rPr lang="en-US" sz="1400" b="0" i="1" kern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kern="0" dirty="0" smtClean="0"/>
                  <a:t>and for a coalition value function </a:t>
                </a:r>
                <a14:m>
                  <m:oMath xmlns:m="http://schemas.openxmlformats.org/officeDocument/2006/math">
                    <m:r>
                      <a:rPr lang="en-US" sz="1400" i="1" kern="0" dirty="0" smtClean="0">
                        <a:latin typeface="Cambria Math"/>
                      </a:rPr>
                      <m:t>𝑣</m:t>
                    </m:r>
                  </m:oMath>
                </a14:m>
                <a:endParaRPr lang="en-US" sz="1400" kern="0" dirty="0"/>
              </a:p>
            </p:txBody>
          </p:sp>
        </mc:Choice>
        <mc:Fallback xmlns="">
          <p:sp>
            <p:nvSpPr>
              <p:cNvPr id="15" name="Text Placeholder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7858" y="3933363"/>
                <a:ext cx="2037130" cy="719628"/>
              </a:xfrm>
              <a:prstGeom prst="rect">
                <a:avLst/>
              </a:prstGeom>
              <a:blipFill rotWithShape="1">
                <a:blip r:embed="rId5"/>
                <a:stretch>
                  <a:fillRect l="-599" t="-847" r="-2994" b="-398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5" idx="0"/>
          </p:cNvCxnSpPr>
          <p:nvPr/>
        </p:nvCxnSpPr>
        <p:spPr bwMode="auto">
          <a:xfrm flipV="1">
            <a:off x="960707" y="2974693"/>
            <a:ext cx="1018565" cy="9586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4045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Shapley Value </a:t>
            </a:r>
            <a:br>
              <a:rPr lang="en-US" dirty="0"/>
            </a:br>
            <a:r>
              <a:rPr lang="en-US" sz="2400" dirty="0" smtClean="0">
                <a:solidFill>
                  <a:srgbClr val="0000FF"/>
                </a:solidFill>
              </a:rPr>
              <a:t>Illustrative Example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0508913"/>
                  </p:ext>
                </p:extLst>
              </p:nvPr>
            </p:nvGraphicFramePr>
            <p:xfrm>
              <a:off x="519734" y="1316302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60508913"/>
                  </p:ext>
                </p:extLst>
              </p:nvPr>
            </p:nvGraphicFramePr>
            <p:xfrm>
              <a:off x="519734" y="1316302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818" r="-77778" b="-8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1818" r="-1942" b="-8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01818" r="-77778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101818" r="-1942" b="-7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201818" r="-77778" b="-6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201818" r="-1942" b="-6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301818" r="-77778" b="-5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301818" r="-1942" b="-514545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394643" r="-77778" b="-4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394643" r="-1942" b="-40535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503636" r="-77778" b="-3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503636" r="-1942" b="-3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603636" r="-77778" b="-2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603636" r="-1942" b="-2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703636" r="-77778" b="-1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703636" r="-1942" b="-1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803636" r="-77778" b="-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803636" r="-1942" b="-1272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703192" y="1071808"/>
                <a:ext cx="6106160" cy="80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1800" i="1">
                              <a:latin typeface="Cambria Math"/>
                              <a:ea typeface="Cambria Math"/>
                            </a:rPr>
                            <m:t>{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!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∪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192" y="1071808"/>
                <a:ext cx="6106160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703192" y="2094394"/>
            <a:ext cx="6165855" cy="1165552"/>
            <a:chOff x="2328216" y="2263448"/>
            <a:chExt cx="6165855" cy="116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2328216" y="2263448"/>
                  <a:ext cx="6165855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0.3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+2(0.25)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=0.1833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16" y="2263448"/>
                  <a:ext cx="6165855" cy="6127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3908036" y="284422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1-2-3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1-3-2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916" y="284422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2-3-1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3-2-1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47179" y="284422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2-1-3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756" y="284422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3-1-2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03192" y="3481800"/>
            <a:ext cx="6165855" cy="1165552"/>
            <a:chOff x="2328216" y="3457190"/>
            <a:chExt cx="6165855" cy="116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328216" y="3457190"/>
                  <a:ext cx="6165855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0.2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0.4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0.6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+2(0.75)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=0.4833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16" y="3457190"/>
                  <a:ext cx="6165855" cy="6127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3908036" y="4037967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2-1-3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2-3-1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30916" y="4037967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1-3-2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3-1-2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747179" y="4037967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1-2-3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678756" y="4037967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3-2-1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703192" y="4869206"/>
            <a:ext cx="6555897" cy="1165552"/>
            <a:chOff x="2328216" y="4957298"/>
            <a:chExt cx="6555897" cy="116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2328216" y="4957298"/>
                  <a:ext cx="6555897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0.15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0.15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0.55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+2(0.5)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=0.3333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16" y="4957298"/>
                  <a:ext cx="6555897" cy="6127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3908036" y="553807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3-1-2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3-2-1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016996" y="553807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1-2-3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2-1-3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19899" y="553807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1-3-2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64836" y="553807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2-3-1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634" y="4423702"/>
            <a:ext cx="3064564" cy="2407772"/>
            <a:chOff x="145534" y="4319527"/>
            <a:chExt cx="3064564" cy="2407772"/>
          </a:xfrm>
        </p:grpSpPr>
        <p:grpSp>
          <p:nvGrpSpPr>
            <p:cNvPr id="63" name="Group 62"/>
            <p:cNvGrpSpPr/>
            <p:nvPr/>
          </p:nvGrpSpPr>
          <p:grpSpPr>
            <a:xfrm>
              <a:off x="145534" y="4319527"/>
              <a:ext cx="3064564" cy="2407772"/>
              <a:chOff x="2931421" y="2632455"/>
              <a:chExt cx="5202663" cy="4087635"/>
            </a:xfrm>
          </p:grpSpPr>
          <p:sp>
            <p:nvSpPr>
              <p:cNvPr id="64" name="Isosceles Triangle 63"/>
              <p:cNvSpPr/>
              <p:nvPr/>
            </p:nvSpPr>
            <p:spPr bwMode="auto">
              <a:xfrm>
                <a:off x="3568301" y="3018361"/>
                <a:ext cx="3778681" cy="3257483"/>
              </a:xfrm>
              <a:prstGeom prst="triangle">
                <a:avLst/>
              </a:prstGeom>
              <a:solidFill>
                <a:srgbClr val="B2B2B2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4759976" y="2632455"/>
                    <a:ext cx="1850111" cy="52250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=(1,0,0)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59976" y="2632455"/>
                    <a:ext cx="1850111" cy="52250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2931421" y="6197582"/>
                    <a:ext cx="1279599" cy="52250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0)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1421" y="6197582"/>
                    <a:ext cx="1279599" cy="52250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/>
              <p:cNvCxnSpPr/>
              <p:nvPr/>
            </p:nvCxnSpPr>
            <p:spPr bwMode="auto">
              <a:xfrm flipV="1">
                <a:off x="5245370" y="3957502"/>
                <a:ext cx="1556911" cy="26843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/>
              <p:nvPr/>
            </p:nvCxnSpPr>
            <p:spPr bwMode="auto">
              <a:xfrm>
                <a:off x="2957344" y="5461473"/>
                <a:ext cx="51767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 flipH="1" flipV="1">
                <a:off x="3149191" y="3957502"/>
                <a:ext cx="1556911" cy="26843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0" name="Freeform 69"/>
              <p:cNvSpPr/>
              <p:nvPr/>
            </p:nvSpPr>
            <p:spPr bwMode="auto">
              <a:xfrm>
                <a:off x="4325237" y="5458751"/>
                <a:ext cx="1603520" cy="493893"/>
              </a:xfrm>
              <a:custGeom>
                <a:avLst/>
                <a:gdLst>
                  <a:gd name="connsiteX0" fmla="*/ 0 w 1584960"/>
                  <a:gd name="connsiteY0" fmla="*/ 0 h 713232"/>
                  <a:gd name="connsiteX1" fmla="*/ 1584960 w 1584960"/>
                  <a:gd name="connsiteY1" fmla="*/ 0 h 713232"/>
                  <a:gd name="connsiteX2" fmla="*/ 1182624 w 1584960"/>
                  <a:gd name="connsiteY2" fmla="*/ 713232 h 713232"/>
                  <a:gd name="connsiteX3" fmla="*/ 384048 w 1584960"/>
                  <a:gd name="connsiteY3" fmla="*/ 713232 h 713232"/>
                  <a:gd name="connsiteX4" fmla="*/ 0 w 1584960"/>
                  <a:gd name="connsiteY4" fmla="*/ 0 h 713232"/>
                  <a:gd name="connsiteX0" fmla="*/ 0 w 1584960"/>
                  <a:gd name="connsiteY0" fmla="*/ 0 h 713232"/>
                  <a:gd name="connsiteX1" fmla="*/ 1584960 w 1584960"/>
                  <a:gd name="connsiteY1" fmla="*/ 0 h 713232"/>
                  <a:gd name="connsiteX2" fmla="*/ 1182624 w 1584960"/>
                  <a:gd name="connsiteY2" fmla="*/ 713232 h 713232"/>
                  <a:gd name="connsiteX3" fmla="*/ 387858 w 1584960"/>
                  <a:gd name="connsiteY3" fmla="*/ 696087 h 713232"/>
                  <a:gd name="connsiteX4" fmla="*/ 0 w 1584960"/>
                  <a:gd name="connsiteY4" fmla="*/ 0 h 713232"/>
                  <a:gd name="connsiteX0" fmla="*/ 0 w 1584960"/>
                  <a:gd name="connsiteY0" fmla="*/ 0 h 696087"/>
                  <a:gd name="connsiteX1" fmla="*/ 1584960 w 1584960"/>
                  <a:gd name="connsiteY1" fmla="*/ 0 h 696087"/>
                  <a:gd name="connsiteX2" fmla="*/ 1195959 w 1584960"/>
                  <a:gd name="connsiteY2" fmla="*/ 690372 h 696087"/>
                  <a:gd name="connsiteX3" fmla="*/ 387858 w 1584960"/>
                  <a:gd name="connsiteY3" fmla="*/ 696087 h 696087"/>
                  <a:gd name="connsiteX4" fmla="*/ 0 w 1584960"/>
                  <a:gd name="connsiteY4" fmla="*/ 0 h 696087"/>
                  <a:gd name="connsiteX0" fmla="*/ 0 w 1588770"/>
                  <a:gd name="connsiteY0" fmla="*/ 22860 h 696087"/>
                  <a:gd name="connsiteX1" fmla="*/ 1588770 w 1588770"/>
                  <a:gd name="connsiteY1" fmla="*/ 0 h 696087"/>
                  <a:gd name="connsiteX2" fmla="*/ 1199769 w 1588770"/>
                  <a:gd name="connsiteY2" fmla="*/ 690372 h 696087"/>
                  <a:gd name="connsiteX3" fmla="*/ 391668 w 1588770"/>
                  <a:gd name="connsiteY3" fmla="*/ 696087 h 696087"/>
                  <a:gd name="connsiteX4" fmla="*/ 0 w 1588770"/>
                  <a:gd name="connsiteY4" fmla="*/ 22860 h 696087"/>
                  <a:gd name="connsiteX0" fmla="*/ 0 w 1588770"/>
                  <a:gd name="connsiteY0" fmla="*/ 5715 h 678942"/>
                  <a:gd name="connsiteX1" fmla="*/ 1588770 w 1588770"/>
                  <a:gd name="connsiteY1" fmla="*/ 0 h 678942"/>
                  <a:gd name="connsiteX2" fmla="*/ 1199769 w 1588770"/>
                  <a:gd name="connsiteY2" fmla="*/ 673227 h 678942"/>
                  <a:gd name="connsiteX3" fmla="*/ 391668 w 1588770"/>
                  <a:gd name="connsiteY3" fmla="*/ 678942 h 678942"/>
                  <a:gd name="connsiteX4" fmla="*/ 0 w 1588770"/>
                  <a:gd name="connsiteY4" fmla="*/ 5715 h 678942"/>
                  <a:gd name="connsiteX0" fmla="*/ 0 w 1581150"/>
                  <a:gd name="connsiteY0" fmla="*/ 5715 h 678942"/>
                  <a:gd name="connsiteX1" fmla="*/ 1581150 w 1581150"/>
                  <a:gd name="connsiteY1" fmla="*/ 0 h 678942"/>
                  <a:gd name="connsiteX2" fmla="*/ 1199769 w 1581150"/>
                  <a:gd name="connsiteY2" fmla="*/ 673227 h 678942"/>
                  <a:gd name="connsiteX3" fmla="*/ 391668 w 1581150"/>
                  <a:gd name="connsiteY3" fmla="*/ 678942 h 678942"/>
                  <a:gd name="connsiteX4" fmla="*/ 0 w 1581150"/>
                  <a:gd name="connsiteY4" fmla="*/ 5715 h 678942"/>
                  <a:gd name="connsiteX0" fmla="*/ 0 w 1581150"/>
                  <a:gd name="connsiteY0" fmla="*/ 5715 h 678942"/>
                  <a:gd name="connsiteX1" fmla="*/ 1581150 w 1581150"/>
                  <a:gd name="connsiteY1" fmla="*/ 0 h 678942"/>
                  <a:gd name="connsiteX2" fmla="*/ 1192149 w 1581150"/>
                  <a:gd name="connsiteY2" fmla="*/ 671322 h 678942"/>
                  <a:gd name="connsiteX3" fmla="*/ 391668 w 1581150"/>
                  <a:gd name="connsiteY3" fmla="*/ 678942 h 678942"/>
                  <a:gd name="connsiteX4" fmla="*/ 0 w 1581150"/>
                  <a:gd name="connsiteY4" fmla="*/ 5715 h 678942"/>
                  <a:gd name="connsiteX0" fmla="*/ 0 w 1577340"/>
                  <a:gd name="connsiteY0" fmla="*/ 0 h 678942"/>
                  <a:gd name="connsiteX1" fmla="*/ 1577340 w 1577340"/>
                  <a:gd name="connsiteY1" fmla="*/ 0 h 678942"/>
                  <a:gd name="connsiteX2" fmla="*/ 1188339 w 1577340"/>
                  <a:gd name="connsiteY2" fmla="*/ 671322 h 678942"/>
                  <a:gd name="connsiteX3" fmla="*/ 387858 w 1577340"/>
                  <a:gd name="connsiteY3" fmla="*/ 678942 h 678942"/>
                  <a:gd name="connsiteX4" fmla="*/ 0 w 1577340"/>
                  <a:gd name="connsiteY4" fmla="*/ 0 h 678942"/>
                  <a:gd name="connsiteX0" fmla="*/ 0 w 1584960"/>
                  <a:gd name="connsiteY0" fmla="*/ 0 h 678942"/>
                  <a:gd name="connsiteX1" fmla="*/ 1584960 w 1584960"/>
                  <a:gd name="connsiteY1" fmla="*/ 0 h 678942"/>
                  <a:gd name="connsiteX2" fmla="*/ 1195959 w 1584960"/>
                  <a:gd name="connsiteY2" fmla="*/ 671322 h 678942"/>
                  <a:gd name="connsiteX3" fmla="*/ 395478 w 1584960"/>
                  <a:gd name="connsiteY3" fmla="*/ 678942 h 678942"/>
                  <a:gd name="connsiteX4" fmla="*/ 0 w 1584960"/>
                  <a:gd name="connsiteY4" fmla="*/ 0 h 678942"/>
                  <a:gd name="connsiteX0" fmla="*/ 0 w 1575435"/>
                  <a:gd name="connsiteY0" fmla="*/ 1905 h 678942"/>
                  <a:gd name="connsiteX1" fmla="*/ 1575435 w 1575435"/>
                  <a:gd name="connsiteY1" fmla="*/ 0 h 678942"/>
                  <a:gd name="connsiteX2" fmla="*/ 1186434 w 1575435"/>
                  <a:gd name="connsiteY2" fmla="*/ 671322 h 678942"/>
                  <a:gd name="connsiteX3" fmla="*/ 385953 w 1575435"/>
                  <a:gd name="connsiteY3" fmla="*/ 678942 h 678942"/>
                  <a:gd name="connsiteX4" fmla="*/ 0 w 1575435"/>
                  <a:gd name="connsiteY4" fmla="*/ 1905 h 678942"/>
                  <a:gd name="connsiteX0" fmla="*/ 0 w 1579245"/>
                  <a:gd name="connsiteY0" fmla="*/ 1905 h 678942"/>
                  <a:gd name="connsiteX1" fmla="*/ 1579245 w 1579245"/>
                  <a:gd name="connsiteY1" fmla="*/ 0 h 678942"/>
                  <a:gd name="connsiteX2" fmla="*/ 1190244 w 1579245"/>
                  <a:gd name="connsiteY2" fmla="*/ 671322 h 678942"/>
                  <a:gd name="connsiteX3" fmla="*/ 389763 w 1579245"/>
                  <a:gd name="connsiteY3" fmla="*/ 678942 h 678942"/>
                  <a:gd name="connsiteX4" fmla="*/ 0 w 1579245"/>
                  <a:gd name="connsiteY4" fmla="*/ 1905 h 678942"/>
                  <a:gd name="connsiteX0" fmla="*/ 78182 w 1189482"/>
                  <a:gd name="connsiteY0" fmla="*/ 0 h 681252"/>
                  <a:gd name="connsiteX1" fmla="*/ 1189482 w 1189482"/>
                  <a:gd name="connsiteY1" fmla="*/ 2310 h 681252"/>
                  <a:gd name="connsiteX2" fmla="*/ 800481 w 1189482"/>
                  <a:gd name="connsiteY2" fmla="*/ 673632 h 681252"/>
                  <a:gd name="connsiteX3" fmla="*/ 0 w 1189482"/>
                  <a:gd name="connsiteY3" fmla="*/ 681252 h 681252"/>
                  <a:gd name="connsiteX4" fmla="*/ 78182 w 1189482"/>
                  <a:gd name="connsiteY4" fmla="*/ 0 h 681252"/>
                  <a:gd name="connsiteX0" fmla="*/ 238379 w 1349679"/>
                  <a:gd name="connsiteY0" fmla="*/ 0 h 673632"/>
                  <a:gd name="connsiteX1" fmla="*/ 1349679 w 1349679"/>
                  <a:gd name="connsiteY1" fmla="*/ 2310 h 673632"/>
                  <a:gd name="connsiteX2" fmla="*/ 960678 w 1349679"/>
                  <a:gd name="connsiteY2" fmla="*/ 673632 h 673632"/>
                  <a:gd name="connsiteX3" fmla="*/ 0 w 1349679"/>
                  <a:gd name="connsiteY3" fmla="*/ 411446 h 673632"/>
                  <a:gd name="connsiteX4" fmla="*/ 238379 w 1349679"/>
                  <a:gd name="connsiteY4" fmla="*/ 0 h 673632"/>
                  <a:gd name="connsiteX0" fmla="*/ 238379 w 1349679"/>
                  <a:gd name="connsiteY0" fmla="*/ 0 h 411446"/>
                  <a:gd name="connsiteX1" fmla="*/ 1349679 w 1349679"/>
                  <a:gd name="connsiteY1" fmla="*/ 2310 h 411446"/>
                  <a:gd name="connsiteX2" fmla="*/ 1125091 w 1349679"/>
                  <a:gd name="connsiteY2" fmla="*/ 408042 h 411446"/>
                  <a:gd name="connsiteX3" fmla="*/ 0 w 1349679"/>
                  <a:gd name="connsiteY3" fmla="*/ 411446 h 411446"/>
                  <a:gd name="connsiteX4" fmla="*/ 238379 w 1349679"/>
                  <a:gd name="connsiteY4" fmla="*/ 0 h 411446"/>
                  <a:gd name="connsiteX0" fmla="*/ 219408 w 1330708"/>
                  <a:gd name="connsiteY0" fmla="*/ 0 h 409865"/>
                  <a:gd name="connsiteX1" fmla="*/ 1330708 w 1330708"/>
                  <a:gd name="connsiteY1" fmla="*/ 2310 h 409865"/>
                  <a:gd name="connsiteX2" fmla="*/ 1106120 w 1330708"/>
                  <a:gd name="connsiteY2" fmla="*/ 408042 h 409865"/>
                  <a:gd name="connsiteX3" fmla="*/ 0 w 1330708"/>
                  <a:gd name="connsiteY3" fmla="*/ 409865 h 409865"/>
                  <a:gd name="connsiteX4" fmla="*/ 219408 w 1330708"/>
                  <a:gd name="connsiteY4" fmla="*/ 0 h 409865"/>
                  <a:gd name="connsiteX0" fmla="*/ 228893 w 1330708"/>
                  <a:gd name="connsiteY0" fmla="*/ 0 h 409865"/>
                  <a:gd name="connsiteX1" fmla="*/ 1330708 w 1330708"/>
                  <a:gd name="connsiteY1" fmla="*/ 2310 h 409865"/>
                  <a:gd name="connsiteX2" fmla="*/ 1106120 w 1330708"/>
                  <a:gd name="connsiteY2" fmla="*/ 408042 h 409865"/>
                  <a:gd name="connsiteX3" fmla="*/ 0 w 1330708"/>
                  <a:gd name="connsiteY3" fmla="*/ 409865 h 409865"/>
                  <a:gd name="connsiteX4" fmla="*/ 228893 w 1330708"/>
                  <a:gd name="connsiteY4" fmla="*/ 0 h 40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0708" h="409865">
                    <a:moveTo>
                      <a:pt x="228893" y="0"/>
                    </a:moveTo>
                    <a:lnTo>
                      <a:pt x="1330708" y="2310"/>
                    </a:lnTo>
                    <a:lnTo>
                      <a:pt x="1106120" y="408042"/>
                    </a:lnTo>
                    <a:lnTo>
                      <a:pt x="0" y="409865"/>
                    </a:lnTo>
                    <a:lnTo>
                      <a:pt x="228893" y="0"/>
                    </a:lnTo>
                    <a:close/>
                  </a:path>
                </a:pathLst>
              </a:custGeom>
              <a:solidFill>
                <a:srgbClr val="00CC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/>
                  <p:cNvSpPr/>
                  <p:nvPr/>
                </p:nvSpPr>
                <p:spPr>
                  <a:xfrm>
                    <a:off x="6704055" y="6195085"/>
                    <a:ext cx="1279597" cy="52250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Rectangle 7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4055" y="6195085"/>
                    <a:ext cx="1279597" cy="522508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Connector 71"/>
              <p:cNvCxnSpPr/>
              <p:nvPr/>
            </p:nvCxnSpPr>
            <p:spPr bwMode="auto">
              <a:xfrm flipH="1" flipV="1">
                <a:off x="4735135" y="3088854"/>
                <a:ext cx="1848457" cy="318699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Straight Connector 72"/>
              <p:cNvCxnSpPr/>
              <p:nvPr/>
            </p:nvCxnSpPr>
            <p:spPr bwMode="auto">
              <a:xfrm flipV="1">
                <a:off x="3918282" y="3175496"/>
                <a:ext cx="2010475" cy="346633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Straight Connector 73"/>
              <p:cNvCxnSpPr/>
              <p:nvPr/>
            </p:nvCxnSpPr>
            <p:spPr bwMode="auto">
              <a:xfrm>
                <a:off x="2957344" y="5950095"/>
                <a:ext cx="51767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1" name="Oval 80"/>
            <p:cNvSpPr/>
            <p:nvPr/>
          </p:nvSpPr>
          <p:spPr bwMode="auto">
            <a:xfrm>
              <a:off x="1412910" y="6062796"/>
              <a:ext cx="100260" cy="10026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400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2197" y="-114753"/>
            <a:ext cx="7758566" cy="1143239"/>
          </a:xfrm>
        </p:spPr>
        <p:txBody>
          <a:bodyPr/>
          <a:lstStyle/>
          <a:p>
            <a:r>
              <a:rPr lang="en-US" dirty="0"/>
              <a:t>The Shapley Value </a:t>
            </a:r>
            <a:br>
              <a:rPr lang="en-US" dirty="0"/>
            </a:br>
            <a:r>
              <a:rPr lang="en-US" sz="2400" dirty="0" smtClean="0">
                <a:solidFill>
                  <a:srgbClr val="0000FF"/>
                </a:solidFill>
              </a:rPr>
              <a:t>A pre-imputation but not always an imputation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0113737"/>
                  </p:ext>
                </p:extLst>
              </p:nvPr>
            </p:nvGraphicFramePr>
            <p:xfrm>
              <a:off x="724015" y="3429000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7925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92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7925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0113737"/>
                  </p:ext>
                </p:extLst>
              </p:nvPr>
            </p:nvGraphicFramePr>
            <p:xfrm>
              <a:off x="724015" y="3429000"/>
              <a:ext cx="1447483" cy="3017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818" r="-78519" b="-8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1818" r="-1923" b="-8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01818" r="-78519" b="-7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101818" r="-1923" b="-7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201818" r="-78519" b="-6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201818" r="-1923" b="-6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301818" r="-78519" b="-5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301818" r="-1923" b="-512727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394643" r="-78519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394643" r="-1923" b="-403571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503636" r="-78519" b="-3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503636" r="-1923" b="-310909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603636" r="-78519" b="-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603636" r="-1923" b="-210909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703636" r="-78519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703636" r="-1923" b="-110909"/>
                          </a:stretch>
                        </a:blipFill>
                      </a:tcPr>
                    </a:tc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803636" r="-78519" b="-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803636" r="-1923" b="-1090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2907473" y="3429000"/>
                <a:ext cx="6106160" cy="800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en-US" sz="1800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⊆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\</m:t>
                          </m:r>
                          <m:r>
                            <m:rPr>
                              <m:lit/>
                            </m:rPr>
                            <a:rPr lang="en-US" sz="1800" i="1">
                              <a:latin typeface="Cambria Math"/>
                              <a:ea typeface="Cambria Math"/>
                            </a:rPr>
                            <m:t>{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}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𝑁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  <a:ea typeface="Cambria Math"/>
                            </a:rPr>
                            <m:t>!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∪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  <a:ea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/>
                                  <a:ea typeface="Cambria Math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473" y="3429000"/>
                <a:ext cx="6106160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907473" y="4451586"/>
            <a:ext cx="5909375" cy="1165552"/>
            <a:chOff x="2328216" y="2263448"/>
            <a:chExt cx="5909375" cy="1165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2328216" y="2263448"/>
                  <a:ext cx="5909375" cy="6127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</m:d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+1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0.1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+2(0.08)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  <m:t>=0.08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216" y="2263448"/>
                  <a:ext cx="5909375" cy="6127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/>
            <p:cNvSpPr txBox="1"/>
            <p:nvPr/>
          </p:nvSpPr>
          <p:spPr>
            <a:xfrm>
              <a:off x="3908036" y="284422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1-2-3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1-3-2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30916" y="2844225"/>
              <a:ext cx="6639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2-3-1</a:t>
              </a:r>
            </a:p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3-2-1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47179" y="284422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2-1-3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678756" y="2844225"/>
              <a:ext cx="6639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1600" dirty="0" smtClean="0">
                  <a:solidFill>
                    <a:srgbClr val="0000FF"/>
                  </a:solidFill>
                </a:rPr>
                <a:t>3-1-2</a:t>
              </a:r>
              <a:endParaRPr lang="en-US" sz="1600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654573" y="1515210"/>
                <a:ext cx="3078480" cy="1107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800" b="1" dirty="0" smtClean="0"/>
                  <a:t>Efficient (Pre-imputation)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73" y="1515210"/>
                <a:ext cx="3078480" cy="1107611"/>
              </a:xfrm>
              <a:prstGeom prst="rect">
                <a:avLst/>
              </a:prstGeom>
              <a:blipFill rotWithShape="0">
                <a:blip r:embed="rId5"/>
                <a:stretch>
                  <a:fillRect t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989192" y="1515210"/>
                <a:ext cx="38201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800" b="1" dirty="0" smtClean="0"/>
                  <a:t>Individually Rational (Imputation)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 ∀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192" y="1515210"/>
                <a:ext cx="382016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1116" t="-5660" r="-127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6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Coalition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are some areas of application in which players cooperate but have to share the benefits (or costs)?</a:t>
            </a:r>
          </a:p>
          <a:p>
            <a:pPr lvl="1"/>
            <a:r>
              <a:rPr lang="en-US" dirty="0" smtClean="0"/>
              <a:t>Diplomatic agreements (e.g., treaties, conventions, accords)</a:t>
            </a:r>
          </a:p>
          <a:p>
            <a:pPr lvl="1"/>
            <a:r>
              <a:rPr lang="en-US" dirty="0" smtClean="0"/>
              <a:t>Information-sharing agreements (e.g., FVEY, tech. interchange)</a:t>
            </a:r>
          </a:p>
          <a:p>
            <a:pPr lvl="1"/>
            <a:r>
              <a:rPr lang="en-US" dirty="0" smtClean="0"/>
              <a:t>Military/security agreements (e.g., NATO, Interpol)</a:t>
            </a:r>
          </a:p>
          <a:p>
            <a:pPr lvl="1"/>
            <a:r>
              <a:rPr lang="en-US" dirty="0" smtClean="0"/>
              <a:t>Economic consortiums (e.g., G7, NAFTA)</a:t>
            </a:r>
          </a:p>
          <a:p>
            <a:pPr lvl="1"/>
            <a:r>
              <a:rPr lang="en-US" dirty="0" smtClean="0"/>
              <a:t>Legal agreements (e.g., UNCLOS, ICC, Hague Conventions, NPT)</a:t>
            </a:r>
          </a:p>
          <a:p>
            <a:pPr lvl="1"/>
            <a:r>
              <a:rPr lang="en-US" dirty="0" smtClean="0"/>
              <a:t>Gangs</a:t>
            </a:r>
          </a:p>
          <a:p>
            <a:pPr lvl="1"/>
            <a:r>
              <a:rPr lang="en-US" dirty="0" smtClean="0"/>
              <a:t>Drug cartels</a:t>
            </a:r>
          </a:p>
          <a:p>
            <a:pPr lvl="1"/>
            <a:r>
              <a:rPr lang="en-US" dirty="0" smtClean="0"/>
              <a:t>Terrorist organizations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Coalition Game Concerns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should be a member? Who should not?</a:t>
            </a:r>
          </a:p>
          <a:p>
            <a:pPr lvl="1"/>
            <a:r>
              <a:rPr lang="en-US" dirty="0"/>
              <a:t>Would anyone be better off not joining?</a:t>
            </a:r>
          </a:p>
          <a:p>
            <a:pPr lvl="1"/>
            <a:r>
              <a:rPr lang="en-US" dirty="0"/>
              <a:t>Would anyone (or any sub-group) be better off if they split off and formed their own, smaller group?</a:t>
            </a:r>
          </a:p>
          <a:p>
            <a:endParaRPr lang="en-US" dirty="0" smtClean="0"/>
          </a:p>
          <a:p>
            <a:r>
              <a:rPr lang="en-US" dirty="0" smtClean="0"/>
              <a:t>Is there a fair distribution of benefits (or costs)?</a:t>
            </a:r>
          </a:p>
        </p:txBody>
      </p:sp>
    </p:spTree>
    <p:extLst>
      <p:ext uri="{BB962C8B-B14F-4D97-AF65-F5344CB8AC3E}">
        <p14:creationId xmlns:p14="http://schemas.microsoft.com/office/powerpoint/2010/main" val="10171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Coalition Games with 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u="sng" dirty="0" smtClean="0"/>
                  <a:t>Game structure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 is the (finite) set of all players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 smtClean="0"/>
                  <a:t> is the characteristic function, indicating the total payoff for any subset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 smtClean="0"/>
                  <a:t>. 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(Why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>
                    <a:solidFill>
                      <a:srgbClr val="0000FF"/>
                    </a:solidFill>
                  </a:rPr>
                  <a:t>?)</a:t>
                </a:r>
                <a:endParaRPr lang="en-US" sz="24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u="sng" dirty="0" smtClean="0"/>
                  <a:t>Payoff Mechanism</a:t>
                </a:r>
                <a:endParaRPr lang="en-US" sz="2400" u="sng" dirty="0"/>
              </a:p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sup>
                        </m:sSup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↦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b="0" dirty="0" smtClean="0"/>
                  <a:t> maps a coalition payoff to players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 smtClean="0"/>
                  <a:t> as the vector of payoffs,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∀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037" r="-81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29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34" y="-114753"/>
            <a:ext cx="6826460" cy="1143239"/>
          </a:xfrm>
        </p:spPr>
        <p:txBody>
          <a:bodyPr/>
          <a:lstStyle/>
          <a:p>
            <a:r>
              <a:rPr lang="en-US" dirty="0" smtClean="0"/>
              <a:t>Game Classes and Relationships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85993" y="1671621"/>
            <a:ext cx="8978977" cy="4607968"/>
            <a:chOff x="285993" y="1671621"/>
            <a:chExt cx="8978977" cy="4607968"/>
          </a:xfrm>
        </p:grpSpPr>
        <p:sp>
          <p:nvSpPr>
            <p:cNvPr id="4" name="TextBox 3"/>
            <p:cNvSpPr txBox="1"/>
            <p:nvPr/>
          </p:nvSpPr>
          <p:spPr>
            <a:xfrm>
              <a:off x="285993" y="2623694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Additive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5993" y="4527840"/>
              <a:ext cx="2085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Proper simple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91636" y="5479915"/>
              <a:ext cx="11272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Simple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91636" y="3575768"/>
              <a:ext cx="2135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Constant Sum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91636" y="1671622"/>
              <a:ext cx="1229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/>
                <a:t>Convex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03233" y="1671621"/>
              <a:ext cx="20697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err="1" smtClean="0"/>
                <a:t>Superadditive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4" idx="3"/>
              <a:endCxn id="8" idx="1"/>
            </p:cNvCxnSpPr>
            <p:nvPr/>
          </p:nvCxnSpPr>
          <p:spPr bwMode="auto">
            <a:xfrm flipV="1">
              <a:off x="1567113" y="1902455"/>
              <a:ext cx="1724523" cy="952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Straight Arrow Connector 13"/>
            <p:cNvCxnSpPr>
              <a:stCxn id="4" idx="3"/>
              <a:endCxn id="7" idx="1"/>
            </p:cNvCxnSpPr>
            <p:nvPr/>
          </p:nvCxnSpPr>
          <p:spPr bwMode="auto">
            <a:xfrm>
              <a:off x="1567113" y="2854527"/>
              <a:ext cx="1724523" cy="95207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Straight Arrow Connector 14"/>
            <p:cNvCxnSpPr>
              <a:stCxn id="5" idx="3"/>
              <a:endCxn id="6" idx="1"/>
            </p:cNvCxnSpPr>
            <p:nvPr/>
          </p:nvCxnSpPr>
          <p:spPr bwMode="auto">
            <a:xfrm>
              <a:off x="2371820" y="4758673"/>
              <a:ext cx="919816" cy="95207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Straight Arrow Connector 15"/>
            <p:cNvCxnSpPr>
              <a:stCxn id="8" idx="3"/>
              <a:endCxn id="9" idx="1"/>
            </p:cNvCxnSpPr>
            <p:nvPr/>
          </p:nvCxnSpPr>
          <p:spPr bwMode="auto">
            <a:xfrm flipV="1">
              <a:off x="4521460" y="1902454"/>
              <a:ext cx="2381773" cy="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7" name="Straight Arrow Connector 16"/>
            <p:cNvCxnSpPr>
              <a:stCxn id="5" idx="3"/>
              <a:endCxn id="7" idx="1"/>
            </p:cNvCxnSpPr>
            <p:nvPr/>
          </p:nvCxnSpPr>
          <p:spPr bwMode="auto">
            <a:xfrm flipV="1">
              <a:off x="2371820" y="3806601"/>
              <a:ext cx="919816" cy="95207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903233" y="2102914"/>
                  <a:ext cx="236173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600" dirty="0" smtClean="0">
                      <a:solidFill>
                        <a:srgbClr val="0000FF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=∅</m:t>
                      </m:r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,</a:t>
                  </a:r>
                  <a:endParaRPr lang="en-US" sz="1600" dirty="0">
                    <a:solidFill>
                      <a:srgbClr val="0000FF"/>
                    </a:solidFill>
                  </a:endParaRPr>
                </a:p>
                <a:p>
                  <a:pPr marL="0" indent="0" algn="ctr"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233" y="2102914"/>
                  <a:ext cx="2361737" cy="58477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89" t="-3125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3291636" y="2102914"/>
                  <a:ext cx="33175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636" y="2102914"/>
                  <a:ext cx="3317511" cy="3385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3291636" y="3983300"/>
                  <a:ext cx="223837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636" y="3983300"/>
                  <a:ext cx="2238370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291636" y="5941035"/>
                  <a:ext cx="130779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636" y="5941035"/>
                  <a:ext cx="130779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88523" y="4958480"/>
                  <a:ext cx="222541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 algn="ctr">
                    <a:spcBef>
                      <a:spcPts val="0"/>
                    </a:spcBef>
                    <a:buNone/>
                  </a:pPr>
                  <a:r>
                    <a:rPr lang="en-US" sz="1600" b="0" dirty="0" smtClean="0">
                      <a:solidFill>
                        <a:srgbClr val="0000FF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\</m:t>
                          </m:r>
                          <m:r>
                            <m:rPr>
                              <m:sty m:val="p"/>
                            </m:rPr>
                            <a:rPr lang="en-US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1600" dirty="0" smtClean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23" y="4958480"/>
                  <a:ext cx="2225417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22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285993" y="2992778"/>
                  <a:ext cx="236173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600" dirty="0" smtClean="0">
                      <a:solidFill>
                        <a:srgbClr val="0000FF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=∅</m:t>
                      </m:r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,</a:t>
                  </a:r>
                  <a:endParaRPr lang="en-US" sz="1600" i="1" dirty="0" smtClean="0">
                    <a:solidFill>
                      <a:srgbClr val="0000FF"/>
                    </a:solidFill>
                    <a:latin typeface="Cambria Math" panose="02040503050406030204" pitchFamily="18" charset="0"/>
                  </a:endParaRPr>
                </a:p>
                <a:p>
                  <a:pPr marL="0" indent="0">
                    <a:spcBef>
                      <a:spcPts val="0"/>
                    </a:spcBef>
                    <a:buNone/>
                  </a:pPr>
                  <a14:m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𝑣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1600" dirty="0" smtClean="0">
                      <a:solidFill>
                        <a:srgbClr val="0000FF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993" y="2992778"/>
                  <a:ext cx="2361737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550" t="-3125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27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Coalition Game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4611390"/>
                  </p:ext>
                </p:extLst>
              </p:nvPr>
            </p:nvGraphicFramePr>
            <p:xfrm>
              <a:off x="1042519" y="2001270"/>
              <a:ext cx="1447483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14611390"/>
                  </p:ext>
                </p:extLst>
              </p:nvPr>
            </p:nvGraphicFramePr>
            <p:xfrm>
              <a:off x="1042519" y="2001270"/>
              <a:ext cx="1447483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1" t="-1639" r="-77778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010" t="-1639" r="-1942" b="-8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1" t="-101639" r="-7777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010" t="-101639" r="-1942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1" t="-201639" r="-7777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010" t="-201639" r="-1942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1" t="-301639" r="-7777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010" t="-301639" r="-1942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1" t="-408333" r="-77778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010" t="-408333" r="-1942" b="-4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1" t="-500000" r="-7777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010" t="-500000" r="-1942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1" t="-600000" r="-7777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010" t="-600000" r="-1942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1" t="-700000" r="-7777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010" t="-700000" r="-1942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81" t="-800000" r="-7777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010" t="-800000" r="-1942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42519" y="1518093"/>
                <a:ext cx="15164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={1,2,3}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19" y="1518093"/>
                <a:ext cx="151644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039813" y="1453709"/>
            <a:ext cx="44991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kern="0" dirty="0" smtClean="0">
                <a:solidFill>
                  <a:srgbClr val="0000FF"/>
                </a:solidFill>
              </a:rPr>
              <a:t>Is this game </a:t>
            </a:r>
            <a:r>
              <a:rPr lang="en-US" kern="0" dirty="0" err="1" smtClean="0">
                <a:solidFill>
                  <a:srgbClr val="0000FF"/>
                </a:solidFill>
              </a:rPr>
              <a:t>superadditive</a:t>
            </a:r>
            <a:r>
              <a:rPr lang="en-US" kern="0" dirty="0" smtClean="0">
                <a:solidFill>
                  <a:srgbClr val="0000FF"/>
                </a:solidFill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3398920"/>
                  </p:ext>
                </p:extLst>
              </p:nvPr>
            </p:nvGraphicFramePr>
            <p:xfrm>
              <a:off x="3213551" y="1980351"/>
              <a:ext cx="4191318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94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88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7355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0.1+0.2=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0.1+0.15=0.25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0.2+0.15=0.35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0.5+0.15=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0.25+0.2=0.45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0.75+0.1=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73398920"/>
                  </p:ext>
                </p:extLst>
              </p:nvPr>
            </p:nvGraphicFramePr>
            <p:xfrm>
              <a:off x="3213551" y="1980351"/>
              <a:ext cx="4191318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467"/>
                    <a:gridCol w="619443"/>
                    <a:gridCol w="978853"/>
                    <a:gridCol w="17735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1639" r="-41111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1639" r="-449505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1639" r="-181988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6770" t="-1639" r="-687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101639" r="-41111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101639" r="-44950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101639" r="-181988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6770" t="-101639" r="-687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201639" r="-41111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201639" r="-44950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201639" r="-181988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6770" t="-201639" r="-687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301639" r="-41111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301639" r="-44950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301639" r="-18198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6770" t="-301639" r="-687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401639" r="-41111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401639" r="-44950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401639" r="-18198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6770" t="-401639" r="-687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501639" r="-41111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501639" r="-44950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501639" r="-18198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6770" t="-501639" r="-687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601639" r="-41111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601639" r="-44950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601639" r="-18198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6770" t="-601639" r="-68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3379745" y="5582205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err="1" smtClean="0"/>
              <a:t>Superadditive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379745" y="6013498"/>
                <a:ext cx="23617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0"/>
                  </a:spcBef>
                  <a:buNone/>
                </a:pPr>
                <a:r>
                  <a:rPr lang="en-US" sz="1600" dirty="0" smtClean="0">
                    <a:solidFill>
                      <a:srgbClr val="0000FF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</a:rPr>
                  <a:t>,</a:t>
                </a:r>
                <a:endParaRPr lang="en-US" sz="1600" dirty="0">
                  <a:solidFill>
                    <a:srgbClr val="0000FF"/>
                  </a:solidFill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≥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𝑣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745" y="6013498"/>
                <a:ext cx="2361737" cy="584775"/>
              </a:xfrm>
              <a:prstGeom prst="rect">
                <a:avLst/>
              </a:prstGeom>
              <a:blipFill rotWithShape="0">
                <a:blip r:embed="rId6"/>
                <a:stretch>
                  <a:fillRect l="-1289" t="-312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96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Coalition Game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9655898"/>
                  </p:ext>
                </p:extLst>
              </p:nvPr>
            </p:nvGraphicFramePr>
            <p:xfrm>
              <a:off x="1052246" y="2001270"/>
              <a:ext cx="1447483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79655898"/>
                  </p:ext>
                </p:extLst>
              </p:nvPr>
            </p:nvGraphicFramePr>
            <p:xfrm>
              <a:off x="1052246" y="2001270"/>
              <a:ext cx="1447483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639" r="-7851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1639" r="-1923" b="-8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01639" r="-7851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101639" r="-1923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201639" r="-78519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201639" r="-1923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301639" r="-78519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301639" r="-1923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408333" r="-78519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408333" r="-1923" b="-4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500000" r="-7851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500000" r="-1923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600000" r="-7851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600000" r="-1923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700000" r="-7851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700000" r="-1923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800000" r="-7851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769" t="-800000" r="-1923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52246" y="1518093"/>
                <a:ext cx="15164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={1,2,3}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246" y="1518093"/>
                <a:ext cx="151644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049540" y="1453709"/>
            <a:ext cx="481040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kern="0" dirty="0" smtClean="0">
                <a:solidFill>
                  <a:srgbClr val="0000FF"/>
                </a:solidFill>
              </a:rPr>
              <a:t>Is this game convex?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09064"/>
                  </p:ext>
                </p:extLst>
              </p:nvPr>
            </p:nvGraphicFramePr>
            <p:xfrm>
              <a:off x="3223278" y="1980351"/>
              <a:ext cx="492614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1944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7885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083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∪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∩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0.1+0.2−0=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0.1+0.15−0=0.25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0.1+0.5−0.1=0.5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0.5+0.25−0.1=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0.65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0.5+0.75−0.2=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1.05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0.25+0.75−0.15=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309064"/>
                  </p:ext>
                </p:extLst>
              </p:nvPr>
            </p:nvGraphicFramePr>
            <p:xfrm>
              <a:off x="3223278" y="1980351"/>
              <a:ext cx="4926140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9467"/>
                    <a:gridCol w="619443"/>
                    <a:gridCol w="978853"/>
                    <a:gridCol w="250837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1639" r="-500741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1639" r="-569307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1639" r="-257143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6602" t="-1639" r="-485" b="-7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101639" r="-500741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101639" r="-569307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101639" r="-257143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6602" t="-101639" r="-485" b="-6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201639" r="-50074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201639" r="-569307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201639" r="-257143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6602" t="-201639" r="-485" b="-5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301639" r="-50074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301639" r="-569307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301639" r="-25714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6602" t="-301639" r="-485" b="-4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33298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501639" r="-50074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501639" r="-569307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501639" r="-25714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6602" t="-501639" r="-485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601639" r="-50074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601639" r="-56930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601639" r="-25714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6602" t="-601639" r="-485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741" t="-701639" r="-50074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34653" t="-701639" r="-56930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47205" t="-701639" r="-25714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96602" t="-701639" r="-485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2788716" y="5786422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dirty="0" smtClean="0"/>
              <a:t>Convex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88716" y="6217714"/>
                <a:ext cx="33175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r>
                      <a:rPr lang="en-US" sz="1600" i="1">
                        <a:solidFill>
                          <a:srgbClr val="0000FF"/>
                        </a:solidFill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716" y="6217714"/>
                <a:ext cx="3317511" cy="338554"/>
              </a:xfrm>
              <a:prstGeom prst="rect">
                <a:avLst/>
              </a:prstGeom>
              <a:blipFill rotWithShape="0"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9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Payoff Characteristics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1722" y="1829081"/>
                <a:ext cx="3048000" cy="1107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800" b="1" dirty="0" smtClean="0"/>
                  <a:t>Feasible</a:t>
                </a:r>
                <a:endParaRPr lang="en-US" sz="18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2" y="1829081"/>
                <a:ext cx="3048000" cy="1107611"/>
              </a:xfrm>
              <a:prstGeom prst="rect">
                <a:avLst/>
              </a:prstGeom>
              <a:blipFill rotWithShape="0">
                <a:blip r:embed="rId2"/>
                <a:stretch>
                  <a:fillRect t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434142" y="3804213"/>
                <a:ext cx="3078480" cy="1107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800" b="1" dirty="0" smtClean="0"/>
                  <a:t>Efficient (Pre-imputation)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142" y="3804213"/>
                <a:ext cx="3078480" cy="1107611"/>
              </a:xfrm>
              <a:prstGeom prst="rect">
                <a:avLst/>
              </a:prstGeom>
              <a:blipFill rotWithShape="0">
                <a:blip r:embed="rId3"/>
                <a:stretch>
                  <a:fillRect t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687042" y="5779345"/>
                <a:ext cx="382016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800" b="1" dirty="0" smtClean="0"/>
                  <a:t>Individually Rational (Imputation)</a:t>
                </a:r>
                <a:endParaRPr lang="en-US" sz="1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 ∀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42" y="5779345"/>
                <a:ext cx="3820160" cy="646331"/>
              </a:xfrm>
              <a:prstGeom prst="rect">
                <a:avLst/>
              </a:prstGeom>
              <a:blipFill rotWithShape="0">
                <a:blip r:embed="rId4"/>
                <a:stretch>
                  <a:fillRect l="-1276" t="-4717" r="-111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 bwMode="auto">
          <a:xfrm rot="2331198">
            <a:off x="66862" y="4657824"/>
            <a:ext cx="4734560" cy="508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85238" y="1431461"/>
            <a:ext cx="533738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000" b="0" i="0" dirty="0" smtClean="0">
                <a:solidFill>
                  <a:srgbClr val="0000FF"/>
                </a:solidFill>
                <a:latin typeface="+mj-lt"/>
              </a:rPr>
              <a:t>Do these characteristics provide incentive to join a coalition?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+mj-lt"/>
              </a:rPr>
              <a:t>If so, how?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+mj-lt"/>
              </a:rPr>
              <a:t>If not, what do they achieve?</a:t>
            </a:r>
          </a:p>
          <a:p>
            <a:pPr marL="285750" indent="-285750"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+mj-lt"/>
              </a:rPr>
              <a:t>Do they induce a </a:t>
            </a:r>
            <a:r>
              <a:rPr lang="en-US" sz="2000" i="1" dirty="0" smtClean="0">
                <a:solidFill>
                  <a:srgbClr val="0000FF"/>
                </a:solidFill>
                <a:latin typeface="+mj-lt"/>
              </a:rPr>
              <a:t>fair</a:t>
            </a:r>
            <a:r>
              <a:rPr lang="en-US" sz="2000" dirty="0" smtClean="0">
                <a:solidFill>
                  <a:srgbClr val="0000FF"/>
                </a:solidFill>
                <a:latin typeface="+mj-lt"/>
              </a:rPr>
              <a:t> division of the TU?</a:t>
            </a:r>
          </a:p>
          <a:p>
            <a:pPr marL="742950" lvl="1" indent="-285750">
              <a:spcBef>
                <a:spcPts val="0"/>
              </a:spcBef>
            </a:pPr>
            <a:r>
              <a:rPr lang="en-US" sz="2000" dirty="0" smtClean="0">
                <a:solidFill>
                  <a:srgbClr val="0000FF"/>
                </a:solidFill>
                <a:latin typeface="+mj-lt"/>
              </a:rPr>
              <a:t>What is </a:t>
            </a:r>
            <a:r>
              <a:rPr lang="en-US" sz="2000" i="1" dirty="0" smtClean="0">
                <a:solidFill>
                  <a:srgbClr val="0000FF"/>
                </a:solidFill>
                <a:latin typeface="+mj-lt"/>
              </a:rPr>
              <a:t>fair</a:t>
            </a:r>
            <a:r>
              <a:rPr lang="en-US" sz="2000" dirty="0" smtClean="0">
                <a:solidFill>
                  <a:srgbClr val="0000FF"/>
                </a:solidFill>
                <a:latin typeface="+mj-lt"/>
              </a:rPr>
              <a:t>?</a:t>
            </a:r>
            <a:endParaRPr lang="en-US" sz="200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24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Coalition Game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1049446"/>
                  </p:ext>
                </p:extLst>
              </p:nvPr>
            </p:nvGraphicFramePr>
            <p:xfrm>
              <a:off x="488042" y="2001270"/>
              <a:ext cx="1447483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9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.15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 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{1,2,3}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81049446"/>
                  </p:ext>
                </p:extLst>
              </p:nvPr>
            </p:nvGraphicFramePr>
            <p:xfrm>
              <a:off x="488042" y="2001270"/>
              <a:ext cx="1447483" cy="3337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8071"/>
                    <a:gridCol w="62941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639" r="-77778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1639" r="-1942" b="-8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101639" r="-77778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101639" r="-1942" b="-7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201639" r="-77778" b="-6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201639" r="-1942" b="-6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301639" r="-77778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301639" r="-1942" b="-50163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408333" r="-77778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408333" r="-1942" b="-41000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500000" r="-77778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500000" r="-1942" b="-3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600000" r="-77778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600000" r="-1942" b="-2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700000" r="-7777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700000" r="-1942" b="-103279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741" t="-800000" r="-7777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2039" t="-800000" r="-1942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8042" y="1518093"/>
                <a:ext cx="15164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={1,2,3}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42" y="1518093"/>
                <a:ext cx="151644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351098" y="1210710"/>
                <a:ext cx="638923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kern="0" dirty="0" smtClean="0">
                    <a:solidFill>
                      <a:srgbClr val="0000FF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kern="0" dirty="0" smtClean="0">
                    <a:solidFill>
                      <a:srgbClr val="0000FF"/>
                    </a:solidFill>
                  </a:rPr>
                  <a:t>, what are the condition(s) on an imputation?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098" y="1210710"/>
                <a:ext cx="6389232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527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2643635" y="1937970"/>
            <a:ext cx="6440506" cy="4009375"/>
            <a:chOff x="2643635" y="2632455"/>
            <a:chExt cx="6440506" cy="4009375"/>
          </a:xfrm>
        </p:grpSpPr>
        <p:sp>
          <p:nvSpPr>
            <p:cNvPr id="11" name="Isosceles Triangle 10"/>
            <p:cNvSpPr/>
            <p:nvPr/>
          </p:nvSpPr>
          <p:spPr bwMode="auto">
            <a:xfrm>
              <a:off x="3568301" y="3018361"/>
              <a:ext cx="3778681" cy="3257483"/>
            </a:xfrm>
            <a:prstGeom prst="triangle">
              <a:avLst/>
            </a:prstGeom>
            <a:solidFill>
              <a:srgbClr val="B2B2B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4325237" y="4166400"/>
              <a:ext cx="2088792" cy="1790144"/>
            </a:xfrm>
            <a:custGeom>
              <a:avLst/>
              <a:gdLst>
                <a:gd name="connsiteX0" fmla="*/ 0 w 1584960"/>
                <a:gd name="connsiteY0" fmla="*/ 0 h 713232"/>
                <a:gd name="connsiteX1" fmla="*/ 1584960 w 1584960"/>
                <a:gd name="connsiteY1" fmla="*/ 0 h 713232"/>
                <a:gd name="connsiteX2" fmla="*/ 1182624 w 1584960"/>
                <a:gd name="connsiteY2" fmla="*/ 713232 h 713232"/>
                <a:gd name="connsiteX3" fmla="*/ 384048 w 1584960"/>
                <a:gd name="connsiteY3" fmla="*/ 713232 h 713232"/>
                <a:gd name="connsiteX4" fmla="*/ 0 w 1584960"/>
                <a:gd name="connsiteY4" fmla="*/ 0 h 713232"/>
                <a:gd name="connsiteX0" fmla="*/ 0 w 1584960"/>
                <a:gd name="connsiteY0" fmla="*/ 0 h 713232"/>
                <a:gd name="connsiteX1" fmla="*/ 1584960 w 1584960"/>
                <a:gd name="connsiteY1" fmla="*/ 0 h 713232"/>
                <a:gd name="connsiteX2" fmla="*/ 1182624 w 1584960"/>
                <a:gd name="connsiteY2" fmla="*/ 713232 h 713232"/>
                <a:gd name="connsiteX3" fmla="*/ 387858 w 1584960"/>
                <a:gd name="connsiteY3" fmla="*/ 696087 h 713232"/>
                <a:gd name="connsiteX4" fmla="*/ 0 w 1584960"/>
                <a:gd name="connsiteY4" fmla="*/ 0 h 713232"/>
                <a:gd name="connsiteX0" fmla="*/ 0 w 1584960"/>
                <a:gd name="connsiteY0" fmla="*/ 0 h 696087"/>
                <a:gd name="connsiteX1" fmla="*/ 1584960 w 1584960"/>
                <a:gd name="connsiteY1" fmla="*/ 0 h 696087"/>
                <a:gd name="connsiteX2" fmla="*/ 1195959 w 1584960"/>
                <a:gd name="connsiteY2" fmla="*/ 690372 h 696087"/>
                <a:gd name="connsiteX3" fmla="*/ 387858 w 1584960"/>
                <a:gd name="connsiteY3" fmla="*/ 696087 h 696087"/>
                <a:gd name="connsiteX4" fmla="*/ 0 w 1584960"/>
                <a:gd name="connsiteY4" fmla="*/ 0 h 696087"/>
                <a:gd name="connsiteX0" fmla="*/ 0 w 1588770"/>
                <a:gd name="connsiteY0" fmla="*/ 22860 h 696087"/>
                <a:gd name="connsiteX1" fmla="*/ 1588770 w 1588770"/>
                <a:gd name="connsiteY1" fmla="*/ 0 h 696087"/>
                <a:gd name="connsiteX2" fmla="*/ 1199769 w 1588770"/>
                <a:gd name="connsiteY2" fmla="*/ 690372 h 696087"/>
                <a:gd name="connsiteX3" fmla="*/ 391668 w 1588770"/>
                <a:gd name="connsiteY3" fmla="*/ 696087 h 696087"/>
                <a:gd name="connsiteX4" fmla="*/ 0 w 1588770"/>
                <a:gd name="connsiteY4" fmla="*/ 22860 h 696087"/>
                <a:gd name="connsiteX0" fmla="*/ 0 w 1588770"/>
                <a:gd name="connsiteY0" fmla="*/ 5715 h 678942"/>
                <a:gd name="connsiteX1" fmla="*/ 1588770 w 1588770"/>
                <a:gd name="connsiteY1" fmla="*/ 0 h 678942"/>
                <a:gd name="connsiteX2" fmla="*/ 1199769 w 1588770"/>
                <a:gd name="connsiteY2" fmla="*/ 673227 h 678942"/>
                <a:gd name="connsiteX3" fmla="*/ 391668 w 1588770"/>
                <a:gd name="connsiteY3" fmla="*/ 678942 h 678942"/>
                <a:gd name="connsiteX4" fmla="*/ 0 w 1588770"/>
                <a:gd name="connsiteY4" fmla="*/ 5715 h 678942"/>
                <a:gd name="connsiteX0" fmla="*/ 0 w 1581150"/>
                <a:gd name="connsiteY0" fmla="*/ 5715 h 678942"/>
                <a:gd name="connsiteX1" fmla="*/ 1581150 w 1581150"/>
                <a:gd name="connsiteY1" fmla="*/ 0 h 678942"/>
                <a:gd name="connsiteX2" fmla="*/ 1199769 w 1581150"/>
                <a:gd name="connsiteY2" fmla="*/ 673227 h 678942"/>
                <a:gd name="connsiteX3" fmla="*/ 391668 w 1581150"/>
                <a:gd name="connsiteY3" fmla="*/ 678942 h 678942"/>
                <a:gd name="connsiteX4" fmla="*/ 0 w 1581150"/>
                <a:gd name="connsiteY4" fmla="*/ 5715 h 678942"/>
                <a:gd name="connsiteX0" fmla="*/ 0 w 1581150"/>
                <a:gd name="connsiteY0" fmla="*/ 5715 h 678942"/>
                <a:gd name="connsiteX1" fmla="*/ 1581150 w 1581150"/>
                <a:gd name="connsiteY1" fmla="*/ 0 h 678942"/>
                <a:gd name="connsiteX2" fmla="*/ 1192149 w 1581150"/>
                <a:gd name="connsiteY2" fmla="*/ 671322 h 678942"/>
                <a:gd name="connsiteX3" fmla="*/ 391668 w 1581150"/>
                <a:gd name="connsiteY3" fmla="*/ 678942 h 678942"/>
                <a:gd name="connsiteX4" fmla="*/ 0 w 1581150"/>
                <a:gd name="connsiteY4" fmla="*/ 5715 h 678942"/>
                <a:gd name="connsiteX0" fmla="*/ 0 w 1577340"/>
                <a:gd name="connsiteY0" fmla="*/ 0 h 678942"/>
                <a:gd name="connsiteX1" fmla="*/ 1577340 w 1577340"/>
                <a:gd name="connsiteY1" fmla="*/ 0 h 678942"/>
                <a:gd name="connsiteX2" fmla="*/ 1188339 w 1577340"/>
                <a:gd name="connsiteY2" fmla="*/ 671322 h 678942"/>
                <a:gd name="connsiteX3" fmla="*/ 387858 w 1577340"/>
                <a:gd name="connsiteY3" fmla="*/ 678942 h 678942"/>
                <a:gd name="connsiteX4" fmla="*/ 0 w 1577340"/>
                <a:gd name="connsiteY4" fmla="*/ 0 h 678942"/>
                <a:gd name="connsiteX0" fmla="*/ 0 w 1584960"/>
                <a:gd name="connsiteY0" fmla="*/ 0 h 678942"/>
                <a:gd name="connsiteX1" fmla="*/ 1584960 w 1584960"/>
                <a:gd name="connsiteY1" fmla="*/ 0 h 678942"/>
                <a:gd name="connsiteX2" fmla="*/ 1195959 w 1584960"/>
                <a:gd name="connsiteY2" fmla="*/ 671322 h 678942"/>
                <a:gd name="connsiteX3" fmla="*/ 395478 w 1584960"/>
                <a:gd name="connsiteY3" fmla="*/ 678942 h 678942"/>
                <a:gd name="connsiteX4" fmla="*/ 0 w 1584960"/>
                <a:gd name="connsiteY4" fmla="*/ 0 h 678942"/>
                <a:gd name="connsiteX0" fmla="*/ 0 w 1575435"/>
                <a:gd name="connsiteY0" fmla="*/ 1905 h 678942"/>
                <a:gd name="connsiteX1" fmla="*/ 1575435 w 1575435"/>
                <a:gd name="connsiteY1" fmla="*/ 0 h 678942"/>
                <a:gd name="connsiteX2" fmla="*/ 1186434 w 1575435"/>
                <a:gd name="connsiteY2" fmla="*/ 671322 h 678942"/>
                <a:gd name="connsiteX3" fmla="*/ 385953 w 1575435"/>
                <a:gd name="connsiteY3" fmla="*/ 678942 h 678942"/>
                <a:gd name="connsiteX4" fmla="*/ 0 w 1575435"/>
                <a:gd name="connsiteY4" fmla="*/ 1905 h 678942"/>
                <a:gd name="connsiteX0" fmla="*/ 0 w 1579245"/>
                <a:gd name="connsiteY0" fmla="*/ 1905 h 678942"/>
                <a:gd name="connsiteX1" fmla="*/ 1579245 w 1579245"/>
                <a:gd name="connsiteY1" fmla="*/ 0 h 678942"/>
                <a:gd name="connsiteX2" fmla="*/ 1190244 w 1579245"/>
                <a:gd name="connsiteY2" fmla="*/ 671322 h 678942"/>
                <a:gd name="connsiteX3" fmla="*/ 389763 w 1579245"/>
                <a:gd name="connsiteY3" fmla="*/ 678942 h 678942"/>
                <a:gd name="connsiteX4" fmla="*/ 0 w 1579245"/>
                <a:gd name="connsiteY4" fmla="*/ 1905 h 678942"/>
                <a:gd name="connsiteX0" fmla="*/ 78182 w 1189482"/>
                <a:gd name="connsiteY0" fmla="*/ 0 h 681252"/>
                <a:gd name="connsiteX1" fmla="*/ 1189482 w 1189482"/>
                <a:gd name="connsiteY1" fmla="*/ 2310 h 681252"/>
                <a:gd name="connsiteX2" fmla="*/ 800481 w 1189482"/>
                <a:gd name="connsiteY2" fmla="*/ 673632 h 681252"/>
                <a:gd name="connsiteX3" fmla="*/ 0 w 1189482"/>
                <a:gd name="connsiteY3" fmla="*/ 681252 h 681252"/>
                <a:gd name="connsiteX4" fmla="*/ 78182 w 1189482"/>
                <a:gd name="connsiteY4" fmla="*/ 0 h 681252"/>
                <a:gd name="connsiteX0" fmla="*/ 238379 w 1349679"/>
                <a:gd name="connsiteY0" fmla="*/ 0 h 673632"/>
                <a:gd name="connsiteX1" fmla="*/ 1349679 w 1349679"/>
                <a:gd name="connsiteY1" fmla="*/ 2310 h 673632"/>
                <a:gd name="connsiteX2" fmla="*/ 960678 w 1349679"/>
                <a:gd name="connsiteY2" fmla="*/ 673632 h 673632"/>
                <a:gd name="connsiteX3" fmla="*/ 0 w 1349679"/>
                <a:gd name="connsiteY3" fmla="*/ 411446 h 673632"/>
                <a:gd name="connsiteX4" fmla="*/ 238379 w 1349679"/>
                <a:gd name="connsiteY4" fmla="*/ 0 h 673632"/>
                <a:gd name="connsiteX0" fmla="*/ 238379 w 1349679"/>
                <a:gd name="connsiteY0" fmla="*/ 0 h 411446"/>
                <a:gd name="connsiteX1" fmla="*/ 1349679 w 1349679"/>
                <a:gd name="connsiteY1" fmla="*/ 2310 h 411446"/>
                <a:gd name="connsiteX2" fmla="*/ 1125091 w 1349679"/>
                <a:gd name="connsiteY2" fmla="*/ 408042 h 411446"/>
                <a:gd name="connsiteX3" fmla="*/ 0 w 1349679"/>
                <a:gd name="connsiteY3" fmla="*/ 411446 h 411446"/>
                <a:gd name="connsiteX4" fmla="*/ 238379 w 1349679"/>
                <a:gd name="connsiteY4" fmla="*/ 0 h 411446"/>
                <a:gd name="connsiteX0" fmla="*/ 219408 w 1330708"/>
                <a:gd name="connsiteY0" fmla="*/ 0 h 409865"/>
                <a:gd name="connsiteX1" fmla="*/ 1330708 w 1330708"/>
                <a:gd name="connsiteY1" fmla="*/ 2310 h 409865"/>
                <a:gd name="connsiteX2" fmla="*/ 1106120 w 1330708"/>
                <a:gd name="connsiteY2" fmla="*/ 408042 h 409865"/>
                <a:gd name="connsiteX3" fmla="*/ 0 w 1330708"/>
                <a:gd name="connsiteY3" fmla="*/ 409865 h 409865"/>
                <a:gd name="connsiteX4" fmla="*/ 219408 w 1330708"/>
                <a:gd name="connsiteY4" fmla="*/ 0 h 409865"/>
                <a:gd name="connsiteX0" fmla="*/ 228893 w 1330708"/>
                <a:gd name="connsiteY0" fmla="*/ 0 h 409865"/>
                <a:gd name="connsiteX1" fmla="*/ 1330708 w 1330708"/>
                <a:gd name="connsiteY1" fmla="*/ 2310 h 409865"/>
                <a:gd name="connsiteX2" fmla="*/ 1106120 w 1330708"/>
                <a:gd name="connsiteY2" fmla="*/ 408042 h 409865"/>
                <a:gd name="connsiteX3" fmla="*/ 0 w 1330708"/>
                <a:gd name="connsiteY3" fmla="*/ 409865 h 409865"/>
                <a:gd name="connsiteX4" fmla="*/ 228893 w 1330708"/>
                <a:gd name="connsiteY4" fmla="*/ 0 h 409865"/>
                <a:gd name="connsiteX0" fmla="*/ 228893 w 1106120"/>
                <a:gd name="connsiteY0" fmla="*/ 0 h 409865"/>
                <a:gd name="connsiteX1" fmla="*/ 1106120 w 1106120"/>
                <a:gd name="connsiteY1" fmla="*/ 408042 h 409865"/>
                <a:gd name="connsiteX2" fmla="*/ 0 w 1106120"/>
                <a:gd name="connsiteY2" fmla="*/ 409865 h 409865"/>
                <a:gd name="connsiteX3" fmla="*/ 228893 w 1106120"/>
                <a:gd name="connsiteY3" fmla="*/ 0 h 409865"/>
                <a:gd name="connsiteX0" fmla="*/ 228893 w 1733419"/>
                <a:gd name="connsiteY0" fmla="*/ 0 h 413101"/>
                <a:gd name="connsiteX1" fmla="*/ 1733419 w 1733419"/>
                <a:gd name="connsiteY1" fmla="*/ 413101 h 413101"/>
                <a:gd name="connsiteX2" fmla="*/ 0 w 1733419"/>
                <a:gd name="connsiteY2" fmla="*/ 409865 h 413101"/>
                <a:gd name="connsiteX3" fmla="*/ 228893 w 1733419"/>
                <a:gd name="connsiteY3" fmla="*/ 0 h 413101"/>
                <a:gd name="connsiteX0" fmla="*/ 856193 w 1733419"/>
                <a:gd name="connsiteY0" fmla="*/ 0 h 1485581"/>
                <a:gd name="connsiteX1" fmla="*/ 1733419 w 1733419"/>
                <a:gd name="connsiteY1" fmla="*/ 1485581 h 1485581"/>
                <a:gd name="connsiteX2" fmla="*/ 0 w 1733419"/>
                <a:gd name="connsiteY2" fmla="*/ 1482345 h 1485581"/>
                <a:gd name="connsiteX3" fmla="*/ 856193 w 1733419"/>
                <a:gd name="connsiteY3" fmla="*/ 0 h 1485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3419" h="1485581">
                  <a:moveTo>
                    <a:pt x="856193" y="0"/>
                  </a:moveTo>
                  <a:lnTo>
                    <a:pt x="1733419" y="1485581"/>
                  </a:lnTo>
                  <a:lnTo>
                    <a:pt x="0" y="1482345"/>
                  </a:lnTo>
                  <a:lnTo>
                    <a:pt x="856193" y="0"/>
                  </a:lnTo>
                  <a:close/>
                </a:path>
              </a:pathLst>
            </a:custGeom>
            <a:solidFill>
              <a:srgbClr val="00C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59975" y="2632455"/>
                  <a:ext cx="14794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=(1,0,0)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9975" y="2632455"/>
                  <a:ext cx="1479443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3037760" y="6239741"/>
                  <a:ext cx="10005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0)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760" y="6239741"/>
                  <a:ext cx="1000594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 bwMode="auto">
            <a:xfrm flipV="1">
              <a:off x="5245370" y="3957502"/>
              <a:ext cx="1556911" cy="26843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957344" y="5461473"/>
              <a:ext cx="51767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H="1" flipV="1">
              <a:off x="3149191" y="3957502"/>
              <a:ext cx="1556911" cy="268432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070397" y="3487491"/>
                  <a:ext cx="1757250" cy="407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397" y="3487491"/>
                  <a:ext cx="1757250" cy="40796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115658" y="3732030"/>
                  <a:ext cx="1572097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658" y="3732030"/>
                  <a:ext cx="1572097" cy="33855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184025" y="5438149"/>
                  <a:ext cx="1900116" cy="4079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4025" y="5438149"/>
                  <a:ext cx="1900116" cy="40796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34"/>
            <p:cNvSpPr/>
            <p:nvPr/>
          </p:nvSpPr>
          <p:spPr bwMode="auto">
            <a:xfrm>
              <a:off x="4325237" y="5458751"/>
              <a:ext cx="1603520" cy="493893"/>
            </a:xfrm>
            <a:custGeom>
              <a:avLst/>
              <a:gdLst>
                <a:gd name="connsiteX0" fmla="*/ 0 w 1584960"/>
                <a:gd name="connsiteY0" fmla="*/ 0 h 713232"/>
                <a:gd name="connsiteX1" fmla="*/ 1584960 w 1584960"/>
                <a:gd name="connsiteY1" fmla="*/ 0 h 713232"/>
                <a:gd name="connsiteX2" fmla="*/ 1182624 w 1584960"/>
                <a:gd name="connsiteY2" fmla="*/ 713232 h 713232"/>
                <a:gd name="connsiteX3" fmla="*/ 384048 w 1584960"/>
                <a:gd name="connsiteY3" fmla="*/ 713232 h 713232"/>
                <a:gd name="connsiteX4" fmla="*/ 0 w 1584960"/>
                <a:gd name="connsiteY4" fmla="*/ 0 h 713232"/>
                <a:gd name="connsiteX0" fmla="*/ 0 w 1584960"/>
                <a:gd name="connsiteY0" fmla="*/ 0 h 713232"/>
                <a:gd name="connsiteX1" fmla="*/ 1584960 w 1584960"/>
                <a:gd name="connsiteY1" fmla="*/ 0 h 713232"/>
                <a:gd name="connsiteX2" fmla="*/ 1182624 w 1584960"/>
                <a:gd name="connsiteY2" fmla="*/ 713232 h 713232"/>
                <a:gd name="connsiteX3" fmla="*/ 387858 w 1584960"/>
                <a:gd name="connsiteY3" fmla="*/ 696087 h 713232"/>
                <a:gd name="connsiteX4" fmla="*/ 0 w 1584960"/>
                <a:gd name="connsiteY4" fmla="*/ 0 h 713232"/>
                <a:gd name="connsiteX0" fmla="*/ 0 w 1584960"/>
                <a:gd name="connsiteY0" fmla="*/ 0 h 696087"/>
                <a:gd name="connsiteX1" fmla="*/ 1584960 w 1584960"/>
                <a:gd name="connsiteY1" fmla="*/ 0 h 696087"/>
                <a:gd name="connsiteX2" fmla="*/ 1195959 w 1584960"/>
                <a:gd name="connsiteY2" fmla="*/ 690372 h 696087"/>
                <a:gd name="connsiteX3" fmla="*/ 387858 w 1584960"/>
                <a:gd name="connsiteY3" fmla="*/ 696087 h 696087"/>
                <a:gd name="connsiteX4" fmla="*/ 0 w 1584960"/>
                <a:gd name="connsiteY4" fmla="*/ 0 h 696087"/>
                <a:gd name="connsiteX0" fmla="*/ 0 w 1588770"/>
                <a:gd name="connsiteY0" fmla="*/ 22860 h 696087"/>
                <a:gd name="connsiteX1" fmla="*/ 1588770 w 1588770"/>
                <a:gd name="connsiteY1" fmla="*/ 0 h 696087"/>
                <a:gd name="connsiteX2" fmla="*/ 1199769 w 1588770"/>
                <a:gd name="connsiteY2" fmla="*/ 690372 h 696087"/>
                <a:gd name="connsiteX3" fmla="*/ 391668 w 1588770"/>
                <a:gd name="connsiteY3" fmla="*/ 696087 h 696087"/>
                <a:gd name="connsiteX4" fmla="*/ 0 w 1588770"/>
                <a:gd name="connsiteY4" fmla="*/ 22860 h 696087"/>
                <a:gd name="connsiteX0" fmla="*/ 0 w 1588770"/>
                <a:gd name="connsiteY0" fmla="*/ 5715 h 678942"/>
                <a:gd name="connsiteX1" fmla="*/ 1588770 w 1588770"/>
                <a:gd name="connsiteY1" fmla="*/ 0 h 678942"/>
                <a:gd name="connsiteX2" fmla="*/ 1199769 w 1588770"/>
                <a:gd name="connsiteY2" fmla="*/ 673227 h 678942"/>
                <a:gd name="connsiteX3" fmla="*/ 391668 w 1588770"/>
                <a:gd name="connsiteY3" fmla="*/ 678942 h 678942"/>
                <a:gd name="connsiteX4" fmla="*/ 0 w 1588770"/>
                <a:gd name="connsiteY4" fmla="*/ 5715 h 678942"/>
                <a:gd name="connsiteX0" fmla="*/ 0 w 1581150"/>
                <a:gd name="connsiteY0" fmla="*/ 5715 h 678942"/>
                <a:gd name="connsiteX1" fmla="*/ 1581150 w 1581150"/>
                <a:gd name="connsiteY1" fmla="*/ 0 h 678942"/>
                <a:gd name="connsiteX2" fmla="*/ 1199769 w 1581150"/>
                <a:gd name="connsiteY2" fmla="*/ 673227 h 678942"/>
                <a:gd name="connsiteX3" fmla="*/ 391668 w 1581150"/>
                <a:gd name="connsiteY3" fmla="*/ 678942 h 678942"/>
                <a:gd name="connsiteX4" fmla="*/ 0 w 1581150"/>
                <a:gd name="connsiteY4" fmla="*/ 5715 h 678942"/>
                <a:gd name="connsiteX0" fmla="*/ 0 w 1581150"/>
                <a:gd name="connsiteY0" fmla="*/ 5715 h 678942"/>
                <a:gd name="connsiteX1" fmla="*/ 1581150 w 1581150"/>
                <a:gd name="connsiteY1" fmla="*/ 0 h 678942"/>
                <a:gd name="connsiteX2" fmla="*/ 1192149 w 1581150"/>
                <a:gd name="connsiteY2" fmla="*/ 671322 h 678942"/>
                <a:gd name="connsiteX3" fmla="*/ 391668 w 1581150"/>
                <a:gd name="connsiteY3" fmla="*/ 678942 h 678942"/>
                <a:gd name="connsiteX4" fmla="*/ 0 w 1581150"/>
                <a:gd name="connsiteY4" fmla="*/ 5715 h 678942"/>
                <a:gd name="connsiteX0" fmla="*/ 0 w 1577340"/>
                <a:gd name="connsiteY0" fmla="*/ 0 h 678942"/>
                <a:gd name="connsiteX1" fmla="*/ 1577340 w 1577340"/>
                <a:gd name="connsiteY1" fmla="*/ 0 h 678942"/>
                <a:gd name="connsiteX2" fmla="*/ 1188339 w 1577340"/>
                <a:gd name="connsiteY2" fmla="*/ 671322 h 678942"/>
                <a:gd name="connsiteX3" fmla="*/ 387858 w 1577340"/>
                <a:gd name="connsiteY3" fmla="*/ 678942 h 678942"/>
                <a:gd name="connsiteX4" fmla="*/ 0 w 1577340"/>
                <a:gd name="connsiteY4" fmla="*/ 0 h 678942"/>
                <a:gd name="connsiteX0" fmla="*/ 0 w 1584960"/>
                <a:gd name="connsiteY0" fmla="*/ 0 h 678942"/>
                <a:gd name="connsiteX1" fmla="*/ 1584960 w 1584960"/>
                <a:gd name="connsiteY1" fmla="*/ 0 h 678942"/>
                <a:gd name="connsiteX2" fmla="*/ 1195959 w 1584960"/>
                <a:gd name="connsiteY2" fmla="*/ 671322 h 678942"/>
                <a:gd name="connsiteX3" fmla="*/ 395478 w 1584960"/>
                <a:gd name="connsiteY3" fmla="*/ 678942 h 678942"/>
                <a:gd name="connsiteX4" fmla="*/ 0 w 1584960"/>
                <a:gd name="connsiteY4" fmla="*/ 0 h 678942"/>
                <a:gd name="connsiteX0" fmla="*/ 0 w 1575435"/>
                <a:gd name="connsiteY0" fmla="*/ 1905 h 678942"/>
                <a:gd name="connsiteX1" fmla="*/ 1575435 w 1575435"/>
                <a:gd name="connsiteY1" fmla="*/ 0 h 678942"/>
                <a:gd name="connsiteX2" fmla="*/ 1186434 w 1575435"/>
                <a:gd name="connsiteY2" fmla="*/ 671322 h 678942"/>
                <a:gd name="connsiteX3" fmla="*/ 385953 w 1575435"/>
                <a:gd name="connsiteY3" fmla="*/ 678942 h 678942"/>
                <a:gd name="connsiteX4" fmla="*/ 0 w 1575435"/>
                <a:gd name="connsiteY4" fmla="*/ 1905 h 678942"/>
                <a:gd name="connsiteX0" fmla="*/ 0 w 1579245"/>
                <a:gd name="connsiteY0" fmla="*/ 1905 h 678942"/>
                <a:gd name="connsiteX1" fmla="*/ 1579245 w 1579245"/>
                <a:gd name="connsiteY1" fmla="*/ 0 h 678942"/>
                <a:gd name="connsiteX2" fmla="*/ 1190244 w 1579245"/>
                <a:gd name="connsiteY2" fmla="*/ 671322 h 678942"/>
                <a:gd name="connsiteX3" fmla="*/ 389763 w 1579245"/>
                <a:gd name="connsiteY3" fmla="*/ 678942 h 678942"/>
                <a:gd name="connsiteX4" fmla="*/ 0 w 1579245"/>
                <a:gd name="connsiteY4" fmla="*/ 1905 h 678942"/>
                <a:gd name="connsiteX0" fmla="*/ 78182 w 1189482"/>
                <a:gd name="connsiteY0" fmla="*/ 0 h 681252"/>
                <a:gd name="connsiteX1" fmla="*/ 1189482 w 1189482"/>
                <a:gd name="connsiteY1" fmla="*/ 2310 h 681252"/>
                <a:gd name="connsiteX2" fmla="*/ 800481 w 1189482"/>
                <a:gd name="connsiteY2" fmla="*/ 673632 h 681252"/>
                <a:gd name="connsiteX3" fmla="*/ 0 w 1189482"/>
                <a:gd name="connsiteY3" fmla="*/ 681252 h 681252"/>
                <a:gd name="connsiteX4" fmla="*/ 78182 w 1189482"/>
                <a:gd name="connsiteY4" fmla="*/ 0 h 681252"/>
                <a:gd name="connsiteX0" fmla="*/ 238379 w 1349679"/>
                <a:gd name="connsiteY0" fmla="*/ 0 h 673632"/>
                <a:gd name="connsiteX1" fmla="*/ 1349679 w 1349679"/>
                <a:gd name="connsiteY1" fmla="*/ 2310 h 673632"/>
                <a:gd name="connsiteX2" fmla="*/ 960678 w 1349679"/>
                <a:gd name="connsiteY2" fmla="*/ 673632 h 673632"/>
                <a:gd name="connsiteX3" fmla="*/ 0 w 1349679"/>
                <a:gd name="connsiteY3" fmla="*/ 411446 h 673632"/>
                <a:gd name="connsiteX4" fmla="*/ 238379 w 1349679"/>
                <a:gd name="connsiteY4" fmla="*/ 0 h 673632"/>
                <a:gd name="connsiteX0" fmla="*/ 238379 w 1349679"/>
                <a:gd name="connsiteY0" fmla="*/ 0 h 411446"/>
                <a:gd name="connsiteX1" fmla="*/ 1349679 w 1349679"/>
                <a:gd name="connsiteY1" fmla="*/ 2310 h 411446"/>
                <a:gd name="connsiteX2" fmla="*/ 1125091 w 1349679"/>
                <a:gd name="connsiteY2" fmla="*/ 408042 h 411446"/>
                <a:gd name="connsiteX3" fmla="*/ 0 w 1349679"/>
                <a:gd name="connsiteY3" fmla="*/ 411446 h 411446"/>
                <a:gd name="connsiteX4" fmla="*/ 238379 w 1349679"/>
                <a:gd name="connsiteY4" fmla="*/ 0 h 411446"/>
                <a:gd name="connsiteX0" fmla="*/ 219408 w 1330708"/>
                <a:gd name="connsiteY0" fmla="*/ 0 h 409865"/>
                <a:gd name="connsiteX1" fmla="*/ 1330708 w 1330708"/>
                <a:gd name="connsiteY1" fmla="*/ 2310 h 409865"/>
                <a:gd name="connsiteX2" fmla="*/ 1106120 w 1330708"/>
                <a:gd name="connsiteY2" fmla="*/ 408042 h 409865"/>
                <a:gd name="connsiteX3" fmla="*/ 0 w 1330708"/>
                <a:gd name="connsiteY3" fmla="*/ 409865 h 409865"/>
                <a:gd name="connsiteX4" fmla="*/ 219408 w 1330708"/>
                <a:gd name="connsiteY4" fmla="*/ 0 h 409865"/>
                <a:gd name="connsiteX0" fmla="*/ 228893 w 1330708"/>
                <a:gd name="connsiteY0" fmla="*/ 0 h 409865"/>
                <a:gd name="connsiteX1" fmla="*/ 1330708 w 1330708"/>
                <a:gd name="connsiteY1" fmla="*/ 2310 h 409865"/>
                <a:gd name="connsiteX2" fmla="*/ 1106120 w 1330708"/>
                <a:gd name="connsiteY2" fmla="*/ 408042 h 409865"/>
                <a:gd name="connsiteX3" fmla="*/ 0 w 1330708"/>
                <a:gd name="connsiteY3" fmla="*/ 409865 h 409865"/>
                <a:gd name="connsiteX4" fmla="*/ 228893 w 1330708"/>
                <a:gd name="connsiteY4" fmla="*/ 0 h 40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0708" h="409865">
                  <a:moveTo>
                    <a:pt x="228893" y="0"/>
                  </a:moveTo>
                  <a:lnTo>
                    <a:pt x="1330708" y="2310"/>
                  </a:lnTo>
                  <a:lnTo>
                    <a:pt x="1106120" y="408042"/>
                  </a:lnTo>
                  <a:lnTo>
                    <a:pt x="0" y="409865"/>
                  </a:lnTo>
                  <a:lnTo>
                    <a:pt x="228893" y="0"/>
                  </a:lnTo>
                  <a:close/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6875828" y="6229581"/>
                  <a:ext cx="10005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828" y="6229581"/>
                  <a:ext cx="1000594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/>
            <p:cNvCxnSpPr/>
            <p:nvPr/>
          </p:nvCxnSpPr>
          <p:spPr bwMode="auto">
            <a:xfrm flipH="1" flipV="1">
              <a:off x="4735135" y="3088854"/>
              <a:ext cx="1848457" cy="31869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3901707" y="3074447"/>
                  <a:ext cx="101585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1707" y="3074447"/>
                  <a:ext cx="1015856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/>
            <p:cNvCxnSpPr/>
            <p:nvPr/>
          </p:nvCxnSpPr>
          <p:spPr bwMode="auto">
            <a:xfrm flipV="1">
              <a:off x="3918282" y="3175496"/>
              <a:ext cx="2010475" cy="346633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5839314" y="3089430"/>
                  <a:ext cx="1129668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314" y="3089430"/>
                  <a:ext cx="1129668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 bwMode="auto">
            <a:xfrm>
              <a:off x="2957344" y="5950095"/>
              <a:ext cx="517674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/>
                <p:cNvSpPr/>
                <p:nvPr/>
              </p:nvSpPr>
              <p:spPr>
                <a:xfrm>
                  <a:off x="2643635" y="5671057"/>
                  <a:ext cx="10111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0. 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3" name="Rectangle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635" y="5671057"/>
                  <a:ext cx="1011111" cy="338554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Rectangle 26"/>
          <p:cNvSpPr/>
          <p:nvPr/>
        </p:nvSpPr>
        <p:spPr>
          <a:xfrm>
            <a:off x="843738" y="5993182"/>
            <a:ext cx="63892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FF"/>
                </a:solidFill>
              </a:rPr>
              <a:t>What is the significance of the green triangle?</a:t>
            </a:r>
          </a:p>
          <a:p>
            <a:pPr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FF"/>
                </a:solidFill>
              </a:rPr>
              <a:t>How about the red parallelogram?</a:t>
            </a:r>
          </a:p>
        </p:txBody>
      </p:sp>
      <p:sp>
        <p:nvSpPr>
          <p:cNvPr id="29" name="Freeform 28"/>
          <p:cNvSpPr/>
          <p:nvPr/>
        </p:nvSpPr>
        <p:spPr bwMode="auto">
          <a:xfrm>
            <a:off x="7164874" y="5990771"/>
            <a:ext cx="465008" cy="398523"/>
          </a:xfrm>
          <a:custGeom>
            <a:avLst/>
            <a:gdLst>
              <a:gd name="connsiteX0" fmla="*/ 0 w 1584960"/>
              <a:gd name="connsiteY0" fmla="*/ 0 h 713232"/>
              <a:gd name="connsiteX1" fmla="*/ 1584960 w 1584960"/>
              <a:gd name="connsiteY1" fmla="*/ 0 h 713232"/>
              <a:gd name="connsiteX2" fmla="*/ 1182624 w 1584960"/>
              <a:gd name="connsiteY2" fmla="*/ 713232 h 713232"/>
              <a:gd name="connsiteX3" fmla="*/ 384048 w 1584960"/>
              <a:gd name="connsiteY3" fmla="*/ 713232 h 713232"/>
              <a:gd name="connsiteX4" fmla="*/ 0 w 1584960"/>
              <a:gd name="connsiteY4" fmla="*/ 0 h 713232"/>
              <a:gd name="connsiteX0" fmla="*/ 0 w 1584960"/>
              <a:gd name="connsiteY0" fmla="*/ 0 h 713232"/>
              <a:gd name="connsiteX1" fmla="*/ 1584960 w 1584960"/>
              <a:gd name="connsiteY1" fmla="*/ 0 h 713232"/>
              <a:gd name="connsiteX2" fmla="*/ 1182624 w 1584960"/>
              <a:gd name="connsiteY2" fmla="*/ 713232 h 713232"/>
              <a:gd name="connsiteX3" fmla="*/ 387858 w 1584960"/>
              <a:gd name="connsiteY3" fmla="*/ 696087 h 713232"/>
              <a:gd name="connsiteX4" fmla="*/ 0 w 1584960"/>
              <a:gd name="connsiteY4" fmla="*/ 0 h 713232"/>
              <a:gd name="connsiteX0" fmla="*/ 0 w 1584960"/>
              <a:gd name="connsiteY0" fmla="*/ 0 h 696087"/>
              <a:gd name="connsiteX1" fmla="*/ 1584960 w 1584960"/>
              <a:gd name="connsiteY1" fmla="*/ 0 h 696087"/>
              <a:gd name="connsiteX2" fmla="*/ 1195959 w 1584960"/>
              <a:gd name="connsiteY2" fmla="*/ 690372 h 696087"/>
              <a:gd name="connsiteX3" fmla="*/ 387858 w 1584960"/>
              <a:gd name="connsiteY3" fmla="*/ 696087 h 696087"/>
              <a:gd name="connsiteX4" fmla="*/ 0 w 1584960"/>
              <a:gd name="connsiteY4" fmla="*/ 0 h 696087"/>
              <a:gd name="connsiteX0" fmla="*/ 0 w 1588770"/>
              <a:gd name="connsiteY0" fmla="*/ 22860 h 696087"/>
              <a:gd name="connsiteX1" fmla="*/ 1588770 w 1588770"/>
              <a:gd name="connsiteY1" fmla="*/ 0 h 696087"/>
              <a:gd name="connsiteX2" fmla="*/ 1199769 w 1588770"/>
              <a:gd name="connsiteY2" fmla="*/ 690372 h 696087"/>
              <a:gd name="connsiteX3" fmla="*/ 391668 w 1588770"/>
              <a:gd name="connsiteY3" fmla="*/ 696087 h 696087"/>
              <a:gd name="connsiteX4" fmla="*/ 0 w 1588770"/>
              <a:gd name="connsiteY4" fmla="*/ 22860 h 696087"/>
              <a:gd name="connsiteX0" fmla="*/ 0 w 1588770"/>
              <a:gd name="connsiteY0" fmla="*/ 5715 h 678942"/>
              <a:gd name="connsiteX1" fmla="*/ 1588770 w 1588770"/>
              <a:gd name="connsiteY1" fmla="*/ 0 h 678942"/>
              <a:gd name="connsiteX2" fmla="*/ 1199769 w 1588770"/>
              <a:gd name="connsiteY2" fmla="*/ 673227 h 678942"/>
              <a:gd name="connsiteX3" fmla="*/ 391668 w 1588770"/>
              <a:gd name="connsiteY3" fmla="*/ 678942 h 678942"/>
              <a:gd name="connsiteX4" fmla="*/ 0 w 1588770"/>
              <a:gd name="connsiteY4" fmla="*/ 5715 h 678942"/>
              <a:gd name="connsiteX0" fmla="*/ 0 w 1581150"/>
              <a:gd name="connsiteY0" fmla="*/ 5715 h 678942"/>
              <a:gd name="connsiteX1" fmla="*/ 1581150 w 1581150"/>
              <a:gd name="connsiteY1" fmla="*/ 0 h 678942"/>
              <a:gd name="connsiteX2" fmla="*/ 1199769 w 1581150"/>
              <a:gd name="connsiteY2" fmla="*/ 673227 h 678942"/>
              <a:gd name="connsiteX3" fmla="*/ 391668 w 1581150"/>
              <a:gd name="connsiteY3" fmla="*/ 678942 h 678942"/>
              <a:gd name="connsiteX4" fmla="*/ 0 w 1581150"/>
              <a:gd name="connsiteY4" fmla="*/ 5715 h 678942"/>
              <a:gd name="connsiteX0" fmla="*/ 0 w 1581150"/>
              <a:gd name="connsiteY0" fmla="*/ 5715 h 678942"/>
              <a:gd name="connsiteX1" fmla="*/ 1581150 w 1581150"/>
              <a:gd name="connsiteY1" fmla="*/ 0 h 678942"/>
              <a:gd name="connsiteX2" fmla="*/ 1192149 w 1581150"/>
              <a:gd name="connsiteY2" fmla="*/ 671322 h 678942"/>
              <a:gd name="connsiteX3" fmla="*/ 391668 w 1581150"/>
              <a:gd name="connsiteY3" fmla="*/ 678942 h 678942"/>
              <a:gd name="connsiteX4" fmla="*/ 0 w 1581150"/>
              <a:gd name="connsiteY4" fmla="*/ 5715 h 678942"/>
              <a:gd name="connsiteX0" fmla="*/ 0 w 1577340"/>
              <a:gd name="connsiteY0" fmla="*/ 0 h 678942"/>
              <a:gd name="connsiteX1" fmla="*/ 1577340 w 1577340"/>
              <a:gd name="connsiteY1" fmla="*/ 0 h 678942"/>
              <a:gd name="connsiteX2" fmla="*/ 1188339 w 1577340"/>
              <a:gd name="connsiteY2" fmla="*/ 671322 h 678942"/>
              <a:gd name="connsiteX3" fmla="*/ 387858 w 1577340"/>
              <a:gd name="connsiteY3" fmla="*/ 678942 h 678942"/>
              <a:gd name="connsiteX4" fmla="*/ 0 w 1577340"/>
              <a:gd name="connsiteY4" fmla="*/ 0 h 678942"/>
              <a:gd name="connsiteX0" fmla="*/ 0 w 1584960"/>
              <a:gd name="connsiteY0" fmla="*/ 0 h 678942"/>
              <a:gd name="connsiteX1" fmla="*/ 1584960 w 1584960"/>
              <a:gd name="connsiteY1" fmla="*/ 0 h 678942"/>
              <a:gd name="connsiteX2" fmla="*/ 1195959 w 1584960"/>
              <a:gd name="connsiteY2" fmla="*/ 671322 h 678942"/>
              <a:gd name="connsiteX3" fmla="*/ 395478 w 1584960"/>
              <a:gd name="connsiteY3" fmla="*/ 678942 h 678942"/>
              <a:gd name="connsiteX4" fmla="*/ 0 w 1584960"/>
              <a:gd name="connsiteY4" fmla="*/ 0 h 678942"/>
              <a:gd name="connsiteX0" fmla="*/ 0 w 1575435"/>
              <a:gd name="connsiteY0" fmla="*/ 1905 h 678942"/>
              <a:gd name="connsiteX1" fmla="*/ 1575435 w 1575435"/>
              <a:gd name="connsiteY1" fmla="*/ 0 h 678942"/>
              <a:gd name="connsiteX2" fmla="*/ 1186434 w 1575435"/>
              <a:gd name="connsiteY2" fmla="*/ 671322 h 678942"/>
              <a:gd name="connsiteX3" fmla="*/ 385953 w 1575435"/>
              <a:gd name="connsiteY3" fmla="*/ 678942 h 678942"/>
              <a:gd name="connsiteX4" fmla="*/ 0 w 1575435"/>
              <a:gd name="connsiteY4" fmla="*/ 1905 h 678942"/>
              <a:gd name="connsiteX0" fmla="*/ 0 w 1579245"/>
              <a:gd name="connsiteY0" fmla="*/ 1905 h 678942"/>
              <a:gd name="connsiteX1" fmla="*/ 1579245 w 1579245"/>
              <a:gd name="connsiteY1" fmla="*/ 0 h 678942"/>
              <a:gd name="connsiteX2" fmla="*/ 1190244 w 1579245"/>
              <a:gd name="connsiteY2" fmla="*/ 671322 h 678942"/>
              <a:gd name="connsiteX3" fmla="*/ 389763 w 1579245"/>
              <a:gd name="connsiteY3" fmla="*/ 678942 h 678942"/>
              <a:gd name="connsiteX4" fmla="*/ 0 w 1579245"/>
              <a:gd name="connsiteY4" fmla="*/ 1905 h 678942"/>
              <a:gd name="connsiteX0" fmla="*/ 78182 w 1189482"/>
              <a:gd name="connsiteY0" fmla="*/ 0 h 681252"/>
              <a:gd name="connsiteX1" fmla="*/ 1189482 w 1189482"/>
              <a:gd name="connsiteY1" fmla="*/ 2310 h 681252"/>
              <a:gd name="connsiteX2" fmla="*/ 800481 w 1189482"/>
              <a:gd name="connsiteY2" fmla="*/ 673632 h 681252"/>
              <a:gd name="connsiteX3" fmla="*/ 0 w 1189482"/>
              <a:gd name="connsiteY3" fmla="*/ 681252 h 681252"/>
              <a:gd name="connsiteX4" fmla="*/ 78182 w 1189482"/>
              <a:gd name="connsiteY4" fmla="*/ 0 h 681252"/>
              <a:gd name="connsiteX0" fmla="*/ 238379 w 1349679"/>
              <a:gd name="connsiteY0" fmla="*/ 0 h 673632"/>
              <a:gd name="connsiteX1" fmla="*/ 1349679 w 1349679"/>
              <a:gd name="connsiteY1" fmla="*/ 2310 h 673632"/>
              <a:gd name="connsiteX2" fmla="*/ 960678 w 1349679"/>
              <a:gd name="connsiteY2" fmla="*/ 673632 h 673632"/>
              <a:gd name="connsiteX3" fmla="*/ 0 w 1349679"/>
              <a:gd name="connsiteY3" fmla="*/ 411446 h 673632"/>
              <a:gd name="connsiteX4" fmla="*/ 238379 w 1349679"/>
              <a:gd name="connsiteY4" fmla="*/ 0 h 673632"/>
              <a:gd name="connsiteX0" fmla="*/ 238379 w 1349679"/>
              <a:gd name="connsiteY0" fmla="*/ 0 h 411446"/>
              <a:gd name="connsiteX1" fmla="*/ 1349679 w 1349679"/>
              <a:gd name="connsiteY1" fmla="*/ 2310 h 411446"/>
              <a:gd name="connsiteX2" fmla="*/ 1125091 w 1349679"/>
              <a:gd name="connsiteY2" fmla="*/ 408042 h 411446"/>
              <a:gd name="connsiteX3" fmla="*/ 0 w 1349679"/>
              <a:gd name="connsiteY3" fmla="*/ 411446 h 411446"/>
              <a:gd name="connsiteX4" fmla="*/ 238379 w 1349679"/>
              <a:gd name="connsiteY4" fmla="*/ 0 h 411446"/>
              <a:gd name="connsiteX0" fmla="*/ 219408 w 1330708"/>
              <a:gd name="connsiteY0" fmla="*/ 0 h 409865"/>
              <a:gd name="connsiteX1" fmla="*/ 1330708 w 1330708"/>
              <a:gd name="connsiteY1" fmla="*/ 2310 h 409865"/>
              <a:gd name="connsiteX2" fmla="*/ 1106120 w 1330708"/>
              <a:gd name="connsiteY2" fmla="*/ 408042 h 409865"/>
              <a:gd name="connsiteX3" fmla="*/ 0 w 1330708"/>
              <a:gd name="connsiteY3" fmla="*/ 409865 h 409865"/>
              <a:gd name="connsiteX4" fmla="*/ 219408 w 1330708"/>
              <a:gd name="connsiteY4" fmla="*/ 0 h 409865"/>
              <a:gd name="connsiteX0" fmla="*/ 228893 w 1330708"/>
              <a:gd name="connsiteY0" fmla="*/ 0 h 409865"/>
              <a:gd name="connsiteX1" fmla="*/ 1330708 w 1330708"/>
              <a:gd name="connsiteY1" fmla="*/ 2310 h 409865"/>
              <a:gd name="connsiteX2" fmla="*/ 1106120 w 1330708"/>
              <a:gd name="connsiteY2" fmla="*/ 408042 h 409865"/>
              <a:gd name="connsiteX3" fmla="*/ 0 w 1330708"/>
              <a:gd name="connsiteY3" fmla="*/ 409865 h 409865"/>
              <a:gd name="connsiteX4" fmla="*/ 228893 w 1330708"/>
              <a:gd name="connsiteY4" fmla="*/ 0 h 409865"/>
              <a:gd name="connsiteX0" fmla="*/ 228893 w 1106120"/>
              <a:gd name="connsiteY0" fmla="*/ 0 h 409865"/>
              <a:gd name="connsiteX1" fmla="*/ 1106120 w 1106120"/>
              <a:gd name="connsiteY1" fmla="*/ 408042 h 409865"/>
              <a:gd name="connsiteX2" fmla="*/ 0 w 1106120"/>
              <a:gd name="connsiteY2" fmla="*/ 409865 h 409865"/>
              <a:gd name="connsiteX3" fmla="*/ 228893 w 1106120"/>
              <a:gd name="connsiteY3" fmla="*/ 0 h 409865"/>
              <a:gd name="connsiteX0" fmla="*/ 228893 w 1733419"/>
              <a:gd name="connsiteY0" fmla="*/ 0 h 413101"/>
              <a:gd name="connsiteX1" fmla="*/ 1733419 w 1733419"/>
              <a:gd name="connsiteY1" fmla="*/ 413101 h 413101"/>
              <a:gd name="connsiteX2" fmla="*/ 0 w 1733419"/>
              <a:gd name="connsiteY2" fmla="*/ 409865 h 413101"/>
              <a:gd name="connsiteX3" fmla="*/ 228893 w 1733419"/>
              <a:gd name="connsiteY3" fmla="*/ 0 h 413101"/>
              <a:gd name="connsiteX0" fmla="*/ 856193 w 1733419"/>
              <a:gd name="connsiteY0" fmla="*/ 0 h 1485581"/>
              <a:gd name="connsiteX1" fmla="*/ 1733419 w 1733419"/>
              <a:gd name="connsiteY1" fmla="*/ 1485581 h 1485581"/>
              <a:gd name="connsiteX2" fmla="*/ 0 w 1733419"/>
              <a:gd name="connsiteY2" fmla="*/ 1482345 h 1485581"/>
              <a:gd name="connsiteX3" fmla="*/ 856193 w 1733419"/>
              <a:gd name="connsiteY3" fmla="*/ 0 h 148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3419" h="1485581">
                <a:moveTo>
                  <a:pt x="856193" y="0"/>
                </a:moveTo>
                <a:lnTo>
                  <a:pt x="1733419" y="1485581"/>
                </a:lnTo>
                <a:lnTo>
                  <a:pt x="0" y="1482345"/>
                </a:lnTo>
                <a:lnTo>
                  <a:pt x="856193" y="0"/>
                </a:lnTo>
                <a:close/>
              </a:path>
            </a:pathLst>
          </a:custGeom>
          <a:solidFill>
            <a:srgbClr val="00C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5710069" y="6481820"/>
            <a:ext cx="703960" cy="216824"/>
          </a:xfrm>
          <a:custGeom>
            <a:avLst/>
            <a:gdLst>
              <a:gd name="connsiteX0" fmla="*/ 0 w 1584960"/>
              <a:gd name="connsiteY0" fmla="*/ 0 h 713232"/>
              <a:gd name="connsiteX1" fmla="*/ 1584960 w 1584960"/>
              <a:gd name="connsiteY1" fmla="*/ 0 h 713232"/>
              <a:gd name="connsiteX2" fmla="*/ 1182624 w 1584960"/>
              <a:gd name="connsiteY2" fmla="*/ 713232 h 713232"/>
              <a:gd name="connsiteX3" fmla="*/ 384048 w 1584960"/>
              <a:gd name="connsiteY3" fmla="*/ 713232 h 713232"/>
              <a:gd name="connsiteX4" fmla="*/ 0 w 1584960"/>
              <a:gd name="connsiteY4" fmla="*/ 0 h 713232"/>
              <a:gd name="connsiteX0" fmla="*/ 0 w 1584960"/>
              <a:gd name="connsiteY0" fmla="*/ 0 h 713232"/>
              <a:gd name="connsiteX1" fmla="*/ 1584960 w 1584960"/>
              <a:gd name="connsiteY1" fmla="*/ 0 h 713232"/>
              <a:gd name="connsiteX2" fmla="*/ 1182624 w 1584960"/>
              <a:gd name="connsiteY2" fmla="*/ 713232 h 713232"/>
              <a:gd name="connsiteX3" fmla="*/ 387858 w 1584960"/>
              <a:gd name="connsiteY3" fmla="*/ 696087 h 713232"/>
              <a:gd name="connsiteX4" fmla="*/ 0 w 1584960"/>
              <a:gd name="connsiteY4" fmla="*/ 0 h 713232"/>
              <a:gd name="connsiteX0" fmla="*/ 0 w 1584960"/>
              <a:gd name="connsiteY0" fmla="*/ 0 h 696087"/>
              <a:gd name="connsiteX1" fmla="*/ 1584960 w 1584960"/>
              <a:gd name="connsiteY1" fmla="*/ 0 h 696087"/>
              <a:gd name="connsiteX2" fmla="*/ 1195959 w 1584960"/>
              <a:gd name="connsiteY2" fmla="*/ 690372 h 696087"/>
              <a:gd name="connsiteX3" fmla="*/ 387858 w 1584960"/>
              <a:gd name="connsiteY3" fmla="*/ 696087 h 696087"/>
              <a:gd name="connsiteX4" fmla="*/ 0 w 1584960"/>
              <a:gd name="connsiteY4" fmla="*/ 0 h 696087"/>
              <a:gd name="connsiteX0" fmla="*/ 0 w 1588770"/>
              <a:gd name="connsiteY0" fmla="*/ 22860 h 696087"/>
              <a:gd name="connsiteX1" fmla="*/ 1588770 w 1588770"/>
              <a:gd name="connsiteY1" fmla="*/ 0 h 696087"/>
              <a:gd name="connsiteX2" fmla="*/ 1199769 w 1588770"/>
              <a:gd name="connsiteY2" fmla="*/ 690372 h 696087"/>
              <a:gd name="connsiteX3" fmla="*/ 391668 w 1588770"/>
              <a:gd name="connsiteY3" fmla="*/ 696087 h 696087"/>
              <a:gd name="connsiteX4" fmla="*/ 0 w 1588770"/>
              <a:gd name="connsiteY4" fmla="*/ 22860 h 696087"/>
              <a:gd name="connsiteX0" fmla="*/ 0 w 1588770"/>
              <a:gd name="connsiteY0" fmla="*/ 5715 h 678942"/>
              <a:gd name="connsiteX1" fmla="*/ 1588770 w 1588770"/>
              <a:gd name="connsiteY1" fmla="*/ 0 h 678942"/>
              <a:gd name="connsiteX2" fmla="*/ 1199769 w 1588770"/>
              <a:gd name="connsiteY2" fmla="*/ 673227 h 678942"/>
              <a:gd name="connsiteX3" fmla="*/ 391668 w 1588770"/>
              <a:gd name="connsiteY3" fmla="*/ 678942 h 678942"/>
              <a:gd name="connsiteX4" fmla="*/ 0 w 1588770"/>
              <a:gd name="connsiteY4" fmla="*/ 5715 h 678942"/>
              <a:gd name="connsiteX0" fmla="*/ 0 w 1581150"/>
              <a:gd name="connsiteY0" fmla="*/ 5715 h 678942"/>
              <a:gd name="connsiteX1" fmla="*/ 1581150 w 1581150"/>
              <a:gd name="connsiteY1" fmla="*/ 0 h 678942"/>
              <a:gd name="connsiteX2" fmla="*/ 1199769 w 1581150"/>
              <a:gd name="connsiteY2" fmla="*/ 673227 h 678942"/>
              <a:gd name="connsiteX3" fmla="*/ 391668 w 1581150"/>
              <a:gd name="connsiteY3" fmla="*/ 678942 h 678942"/>
              <a:gd name="connsiteX4" fmla="*/ 0 w 1581150"/>
              <a:gd name="connsiteY4" fmla="*/ 5715 h 678942"/>
              <a:gd name="connsiteX0" fmla="*/ 0 w 1581150"/>
              <a:gd name="connsiteY0" fmla="*/ 5715 h 678942"/>
              <a:gd name="connsiteX1" fmla="*/ 1581150 w 1581150"/>
              <a:gd name="connsiteY1" fmla="*/ 0 h 678942"/>
              <a:gd name="connsiteX2" fmla="*/ 1192149 w 1581150"/>
              <a:gd name="connsiteY2" fmla="*/ 671322 h 678942"/>
              <a:gd name="connsiteX3" fmla="*/ 391668 w 1581150"/>
              <a:gd name="connsiteY3" fmla="*/ 678942 h 678942"/>
              <a:gd name="connsiteX4" fmla="*/ 0 w 1581150"/>
              <a:gd name="connsiteY4" fmla="*/ 5715 h 678942"/>
              <a:gd name="connsiteX0" fmla="*/ 0 w 1577340"/>
              <a:gd name="connsiteY0" fmla="*/ 0 h 678942"/>
              <a:gd name="connsiteX1" fmla="*/ 1577340 w 1577340"/>
              <a:gd name="connsiteY1" fmla="*/ 0 h 678942"/>
              <a:gd name="connsiteX2" fmla="*/ 1188339 w 1577340"/>
              <a:gd name="connsiteY2" fmla="*/ 671322 h 678942"/>
              <a:gd name="connsiteX3" fmla="*/ 387858 w 1577340"/>
              <a:gd name="connsiteY3" fmla="*/ 678942 h 678942"/>
              <a:gd name="connsiteX4" fmla="*/ 0 w 1577340"/>
              <a:gd name="connsiteY4" fmla="*/ 0 h 678942"/>
              <a:gd name="connsiteX0" fmla="*/ 0 w 1584960"/>
              <a:gd name="connsiteY0" fmla="*/ 0 h 678942"/>
              <a:gd name="connsiteX1" fmla="*/ 1584960 w 1584960"/>
              <a:gd name="connsiteY1" fmla="*/ 0 h 678942"/>
              <a:gd name="connsiteX2" fmla="*/ 1195959 w 1584960"/>
              <a:gd name="connsiteY2" fmla="*/ 671322 h 678942"/>
              <a:gd name="connsiteX3" fmla="*/ 395478 w 1584960"/>
              <a:gd name="connsiteY3" fmla="*/ 678942 h 678942"/>
              <a:gd name="connsiteX4" fmla="*/ 0 w 1584960"/>
              <a:gd name="connsiteY4" fmla="*/ 0 h 678942"/>
              <a:gd name="connsiteX0" fmla="*/ 0 w 1575435"/>
              <a:gd name="connsiteY0" fmla="*/ 1905 h 678942"/>
              <a:gd name="connsiteX1" fmla="*/ 1575435 w 1575435"/>
              <a:gd name="connsiteY1" fmla="*/ 0 h 678942"/>
              <a:gd name="connsiteX2" fmla="*/ 1186434 w 1575435"/>
              <a:gd name="connsiteY2" fmla="*/ 671322 h 678942"/>
              <a:gd name="connsiteX3" fmla="*/ 385953 w 1575435"/>
              <a:gd name="connsiteY3" fmla="*/ 678942 h 678942"/>
              <a:gd name="connsiteX4" fmla="*/ 0 w 1575435"/>
              <a:gd name="connsiteY4" fmla="*/ 1905 h 678942"/>
              <a:gd name="connsiteX0" fmla="*/ 0 w 1579245"/>
              <a:gd name="connsiteY0" fmla="*/ 1905 h 678942"/>
              <a:gd name="connsiteX1" fmla="*/ 1579245 w 1579245"/>
              <a:gd name="connsiteY1" fmla="*/ 0 h 678942"/>
              <a:gd name="connsiteX2" fmla="*/ 1190244 w 1579245"/>
              <a:gd name="connsiteY2" fmla="*/ 671322 h 678942"/>
              <a:gd name="connsiteX3" fmla="*/ 389763 w 1579245"/>
              <a:gd name="connsiteY3" fmla="*/ 678942 h 678942"/>
              <a:gd name="connsiteX4" fmla="*/ 0 w 1579245"/>
              <a:gd name="connsiteY4" fmla="*/ 1905 h 678942"/>
              <a:gd name="connsiteX0" fmla="*/ 78182 w 1189482"/>
              <a:gd name="connsiteY0" fmla="*/ 0 h 681252"/>
              <a:gd name="connsiteX1" fmla="*/ 1189482 w 1189482"/>
              <a:gd name="connsiteY1" fmla="*/ 2310 h 681252"/>
              <a:gd name="connsiteX2" fmla="*/ 800481 w 1189482"/>
              <a:gd name="connsiteY2" fmla="*/ 673632 h 681252"/>
              <a:gd name="connsiteX3" fmla="*/ 0 w 1189482"/>
              <a:gd name="connsiteY3" fmla="*/ 681252 h 681252"/>
              <a:gd name="connsiteX4" fmla="*/ 78182 w 1189482"/>
              <a:gd name="connsiteY4" fmla="*/ 0 h 681252"/>
              <a:gd name="connsiteX0" fmla="*/ 238379 w 1349679"/>
              <a:gd name="connsiteY0" fmla="*/ 0 h 673632"/>
              <a:gd name="connsiteX1" fmla="*/ 1349679 w 1349679"/>
              <a:gd name="connsiteY1" fmla="*/ 2310 h 673632"/>
              <a:gd name="connsiteX2" fmla="*/ 960678 w 1349679"/>
              <a:gd name="connsiteY2" fmla="*/ 673632 h 673632"/>
              <a:gd name="connsiteX3" fmla="*/ 0 w 1349679"/>
              <a:gd name="connsiteY3" fmla="*/ 411446 h 673632"/>
              <a:gd name="connsiteX4" fmla="*/ 238379 w 1349679"/>
              <a:gd name="connsiteY4" fmla="*/ 0 h 673632"/>
              <a:gd name="connsiteX0" fmla="*/ 238379 w 1349679"/>
              <a:gd name="connsiteY0" fmla="*/ 0 h 411446"/>
              <a:gd name="connsiteX1" fmla="*/ 1349679 w 1349679"/>
              <a:gd name="connsiteY1" fmla="*/ 2310 h 411446"/>
              <a:gd name="connsiteX2" fmla="*/ 1125091 w 1349679"/>
              <a:gd name="connsiteY2" fmla="*/ 408042 h 411446"/>
              <a:gd name="connsiteX3" fmla="*/ 0 w 1349679"/>
              <a:gd name="connsiteY3" fmla="*/ 411446 h 411446"/>
              <a:gd name="connsiteX4" fmla="*/ 238379 w 1349679"/>
              <a:gd name="connsiteY4" fmla="*/ 0 h 411446"/>
              <a:gd name="connsiteX0" fmla="*/ 219408 w 1330708"/>
              <a:gd name="connsiteY0" fmla="*/ 0 h 409865"/>
              <a:gd name="connsiteX1" fmla="*/ 1330708 w 1330708"/>
              <a:gd name="connsiteY1" fmla="*/ 2310 h 409865"/>
              <a:gd name="connsiteX2" fmla="*/ 1106120 w 1330708"/>
              <a:gd name="connsiteY2" fmla="*/ 408042 h 409865"/>
              <a:gd name="connsiteX3" fmla="*/ 0 w 1330708"/>
              <a:gd name="connsiteY3" fmla="*/ 409865 h 409865"/>
              <a:gd name="connsiteX4" fmla="*/ 219408 w 1330708"/>
              <a:gd name="connsiteY4" fmla="*/ 0 h 409865"/>
              <a:gd name="connsiteX0" fmla="*/ 228893 w 1330708"/>
              <a:gd name="connsiteY0" fmla="*/ 0 h 409865"/>
              <a:gd name="connsiteX1" fmla="*/ 1330708 w 1330708"/>
              <a:gd name="connsiteY1" fmla="*/ 2310 h 409865"/>
              <a:gd name="connsiteX2" fmla="*/ 1106120 w 1330708"/>
              <a:gd name="connsiteY2" fmla="*/ 408042 h 409865"/>
              <a:gd name="connsiteX3" fmla="*/ 0 w 1330708"/>
              <a:gd name="connsiteY3" fmla="*/ 409865 h 409865"/>
              <a:gd name="connsiteX4" fmla="*/ 228893 w 1330708"/>
              <a:gd name="connsiteY4" fmla="*/ 0 h 40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0708" h="409865">
                <a:moveTo>
                  <a:pt x="228893" y="0"/>
                </a:moveTo>
                <a:lnTo>
                  <a:pt x="1330708" y="2310"/>
                </a:lnTo>
                <a:lnTo>
                  <a:pt x="1106120" y="408042"/>
                </a:lnTo>
                <a:lnTo>
                  <a:pt x="0" y="409865"/>
                </a:lnTo>
                <a:lnTo>
                  <a:pt x="228893" y="0"/>
                </a:lnTo>
                <a:close/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11184</TotalTime>
  <Words>1648</Words>
  <Application>Microsoft Office PowerPoint</Application>
  <PresentationFormat>On-screen Show (4:3)</PresentationFormat>
  <Paragraphs>288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Cambria Math</vt:lpstr>
      <vt:lpstr>Standard PowerPoint Brief - Template</vt:lpstr>
      <vt:lpstr>OPER 618 Lesson 15 Coalition Games</vt:lpstr>
      <vt:lpstr>Motivating Coalition Games</vt:lpstr>
      <vt:lpstr>Coalition Game Concerns</vt:lpstr>
      <vt:lpstr>Coalition Games with TU</vt:lpstr>
      <vt:lpstr>Game Classes and Relationships</vt:lpstr>
      <vt:lpstr>Coalition Game Example</vt:lpstr>
      <vt:lpstr>Coalition Game Example</vt:lpstr>
      <vt:lpstr>Payoff Characteristics</vt:lpstr>
      <vt:lpstr>Coalition Game Example</vt:lpstr>
      <vt:lpstr>The Shapley Value  A Canonical Characteristic Function</vt:lpstr>
      <vt:lpstr>The Shapley Value  Illustrative Example</vt:lpstr>
      <vt:lpstr>The Shapley Value  A pre-imputation but not always an imputation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624</cp:revision>
  <dcterms:created xsi:type="dcterms:W3CDTF">2004-05-05T12:20:29Z</dcterms:created>
  <dcterms:modified xsi:type="dcterms:W3CDTF">2023-03-18T12:25:04Z</dcterms:modified>
</cp:coreProperties>
</file>