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5"/>
  </p:notesMasterIdLst>
  <p:handoutMasterIdLst>
    <p:handoutMasterId r:id="rId26"/>
  </p:handoutMasterIdLst>
  <p:sldIdLst>
    <p:sldId id="465" r:id="rId2"/>
    <p:sldId id="464" r:id="rId3"/>
    <p:sldId id="473" r:id="rId4"/>
    <p:sldId id="474" r:id="rId5"/>
    <p:sldId id="479" r:id="rId6"/>
    <p:sldId id="493" r:id="rId7"/>
    <p:sldId id="478" r:id="rId8"/>
    <p:sldId id="447" r:id="rId9"/>
    <p:sldId id="455" r:id="rId10"/>
    <p:sldId id="482" r:id="rId11"/>
    <p:sldId id="483" r:id="rId12"/>
    <p:sldId id="485" r:id="rId13"/>
    <p:sldId id="486" r:id="rId14"/>
    <p:sldId id="487" r:id="rId15"/>
    <p:sldId id="488" r:id="rId16"/>
    <p:sldId id="490" r:id="rId17"/>
    <p:sldId id="491" r:id="rId18"/>
    <p:sldId id="492" r:id="rId19"/>
    <p:sldId id="457" r:id="rId20"/>
    <p:sldId id="462" r:id="rId21"/>
    <p:sldId id="463" r:id="rId22"/>
    <p:sldId id="475" r:id="rId23"/>
    <p:sldId id="476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CC"/>
    <a:srgbClr val="009900"/>
    <a:srgbClr val="00602B"/>
    <a:srgbClr val="800000"/>
    <a:srgbClr val="FF99CC"/>
    <a:srgbClr val="FFD357"/>
    <a:srgbClr val="CC9900"/>
    <a:srgbClr val="66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2398" autoAdjust="0"/>
  </p:normalViewPr>
  <p:slideViewPr>
    <p:cSldViewPr snapToGrid="0">
      <p:cViewPr varScale="1">
        <p:scale>
          <a:sx n="101" d="100"/>
          <a:sy n="101" d="100"/>
        </p:scale>
        <p:origin x="199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24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913"/>
            <a:ext cx="560832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30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/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hyperlink" Target="//upload.wikimedia.org/wikipedia/commons/a/aa/Antonov_An-225_with_Buran_at_Le_Bourget_1989_Manteufel.jp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#6 Feedback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 3.5</a:t>
                </a:r>
              </a:p>
              <a:p>
                <a:pPr lvl="1"/>
                <a:r>
                  <a:rPr lang="en-US" dirty="0" smtClean="0"/>
                  <a:t>min v. max problem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Problems 3.49</a:t>
                </a:r>
              </a:p>
              <a:p>
                <a:pPr lvl="1"/>
                <a:r>
                  <a:rPr lang="en-US" dirty="0" smtClean="0"/>
                  <a:t>Don’t shy away from software when you are authorized to use it and it can help you, but do include a copy of what you did</a:t>
                </a:r>
              </a:p>
              <a:p>
                <a:pPr lvl="2"/>
                <a:r>
                  <a:rPr lang="en-US" dirty="0" smtClean="0"/>
                  <a:t>I.e., show some supporting work; not everything is by inspection</a:t>
                </a:r>
              </a:p>
              <a:p>
                <a:pPr lvl="1"/>
                <a:r>
                  <a:rPr lang="en-US" dirty="0" smtClean="0"/>
                  <a:t>Do justify answers (i.e., 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 indicates optimality for a </a:t>
                </a:r>
                <a:r>
                  <a:rPr lang="en-US" u="sng" dirty="0" smtClean="0"/>
                  <a:t>maximization</a:t>
                </a:r>
                <a:r>
                  <a:rPr lang="en-US" dirty="0" smtClean="0"/>
                  <a:t> problem”)</a:t>
                </a:r>
              </a:p>
              <a:p>
                <a:pPr lvl="1"/>
                <a:r>
                  <a:rPr lang="en-US" dirty="0" smtClean="0"/>
                  <a:t>As needed, see my notes attached to your homework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 b="-1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KKT Conditions (</a:t>
            </a:r>
            <a:r>
              <a:rPr lang="en-US" dirty="0" err="1" smtClean="0">
                <a:solidFill>
                  <a:srgbClr val="9900CC"/>
                </a:solidFill>
              </a:rPr>
              <a:t>Ineq</a:t>
            </a:r>
            <a:r>
              <a:rPr lang="en-US" dirty="0" smtClean="0">
                <a:solidFill>
                  <a:srgbClr val="9900CC"/>
                </a:solidFill>
              </a:rPr>
              <a:t>.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smtClean="0"/>
              <a:t>(3 of 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kern="1200" dirty="0" smtClean="0"/>
                  <a:t>Develop the KKT Conditions to solve an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9900CC"/>
                    </a:solidFill>
                  </a:rPr>
                  <a:t>inequality</a:t>
                </a:r>
                <a:r>
                  <a:rPr lang="en-US" sz="2000" dirty="0"/>
                  <a:t>-constrained LP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multipliers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≥−9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000" kern="12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02336" y="5657904"/>
                <a:ext cx="84582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7013" indent="-227013">
                  <a:spcBef>
                    <a:spcPts val="0"/>
                  </a:spcBef>
                </a:pPr>
                <a:r>
                  <a:rPr lang="en-US" sz="1600" dirty="0" smtClean="0">
                    <a:solidFill>
                      <a:srgbClr val="0000FF"/>
                    </a:solidFill>
                  </a:rPr>
                  <a:t>The variables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600" dirty="0" smtClean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dirty="0" smtClean="0">
                    <a:solidFill>
                      <a:srgbClr val="0000FF"/>
                    </a:solidFill>
                  </a:rPr>
                  <a:t> are known as a </a:t>
                </a:r>
                <a:r>
                  <a:rPr lang="en-US" sz="1600" i="1" dirty="0" smtClean="0">
                    <a:solidFill>
                      <a:srgbClr val="0000FF"/>
                    </a:solidFill>
                  </a:rPr>
                  <a:t>complementary pair of variables.</a:t>
                </a:r>
              </a:p>
              <a:p>
                <a:pPr marL="227013" indent="-227013">
                  <a:spcBef>
                    <a:spcPts val="0"/>
                  </a:spcBef>
                </a:pPr>
                <a:r>
                  <a:rPr lang="en-US" sz="1600" dirty="0" smtClean="0">
                    <a:solidFill>
                      <a:srgbClr val="0000FF"/>
                    </a:solidFill>
                  </a:rPr>
                  <a:t>What vector of variables is the complementary pair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600" dirty="0" smtClean="0">
                    <a:solidFill>
                      <a:srgbClr val="0000FF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6" y="5657904"/>
                <a:ext cx="845820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288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873461"/>
                  </p:ext>
                </p:extLst>
              </p:nvPr>
            </p:nvGraphicFramePr>
            <p:xfrm>
              <a:off x="0" y="4191899"/>
              <a:ext cx="8880048" cy="1285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00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600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600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Primal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Dual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Complementary</a:t>
                          </a:r>
                          <a:r>
                            <a:rPr lang="en-US" sz="1800" u="sng" baseline="0" dirty="0" smtClean="0"/>
                            <a:t> Slackness</a:t>
                          </a:r>
                          <a:endParaRPr lang="en-US" sz="1800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8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𝒘𝑨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8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d>
                                  <m:dPr>
                                    <m:ctrlPr>
                                      <a:rPr lang="en-US" sz="18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kern="1200" smtClean="0">
                                        <a:latin typeface="Cambria Math" panose="02040503050406030204" pitchFamily="18" charset="0"/>
                                      </a:rPr>
                                      <m:t>𝑨𝒙</m:t>
                                    </m:r>
                                    <m:r>
                                      <a:rPr lang="en-US" sz="1800" kern="12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kern="1200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𝒗𝒙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873461"/>
                  </p:ext>
                </p:extLst>
              </p:nvPr>
            </p:nvGraphicFramePr>
            <p:xfrm>
              <a:off x="0" y="4191899"/>
              <a:ext cx="8880048" cy="1285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0016"/>
                    <a:gridCol w="2960016"/>
                    <a:gridCol w="296001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Primal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Dual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Complementary</a:t>
                          </a:r>
                          <a:r>
                            <a:rPr lang="en-US" sz="1800" u="sng" baseline="0" dirty="0" smtClean="0"/>
                            <a:t> Slackness</a:t>
                          </a:r>
                          <a:endParaRPr lang="en-US" sz="1800" u="sng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3709" r="-199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06" t="-43709" r="-100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9794" t="-437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29165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KKT Conditions (</a:t>
            </a:r>
            <a:r>
              <a:rPr lang="en-US" dirty="0" err="1" smtClean="0">
                <a:solidFill>
                  <a:srgbClr val="9900CC"/>
                </a:solidFill>
              </a:rPr>
              <a:t>Ineq</a:t>
            </a:r>
            <a:r>
              <a:rPr lang="en-US" dirty="0" smtClean="0">
                <a:solidFill>
                  <a:srgbClr val="9900CC"/>
                </a:solidFill>
              </a:rPr>
              <a:t>.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smtClean="0"/>
              <a:t>(4 of 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kern="1200" dirty="0" smtClean="0"/>
                  <a:t>Develop the KKT Conditions to solve an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9900CC"/>
                    </a:solidFill>
                  </a:rPr>
                  <a:t>inequality</a:t>
                </a:r>
                <a:r>
                  <a:rPr lang="en-US" sz="2000" dirty="0"/>
                  <a:t>-constrained LP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multipliers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≥−9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000" kern="12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057671"/>
                  </p:ext>
                </p:extLst>
              </p:nvPr>
            </p:nvGraphicFramePr>
            <p:xfrm>
              <a:off x="-216817" y="4191899"/>
              <a:ext cx="9089380" cy="238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00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693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600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Primal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Dual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Complementary</a:t>
                          </a:r>
                          <a:r>
                            <a:rPr lang="en-US" sz="1800" u="sng" baseline="0" dirty="0" smtClean="0"/>
                            <a:t> Slackness</a:t>
                          </a:r>
                          <a:endParaRPr lang="en-US" sz="1800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kern="1200" dirty="0" smtClean="0"/>
                        </a:p>
                        <a:p>
                          <a:endParaRPr lang="en-US" sz="1400" kern="1200" dirty="0" smtClean="0"/>
                        </a:p>
                        <a:p>
                          <a:endParaRPr lang="en-US" sz="14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≥−12</m:t>
                                </m:r>
                              </m:oMath>
                            </m:oMathPara>
                          </a14:m>
                          <a:endParaRPr lang="en-US" sz="1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≥−9</m:t>
                                </m:r>
                              </m:oMath>
                            </m:oMathPara>
                          </a14:m>
                          <a:endParaRPr lang="en-US" sz="1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≥−8</m:t>
                                </m:r>
                              </m:oMath>
                            </m:oMathPara>
                          </a14:m>
                          <a:endParaRPr lang="en-US" sz="1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=−2</m:t>
                                </m:r>
                              </m:oMath>
                            </m:oMathPara>
                          </a14:m>
                          <a:endPara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+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=2</m:t>
                                </m:r>
                              </m:oMath>
                            </m:oMathPara>
                          </a14:m>
                          <a:endPara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kern="1200" dirty="0" smtClean="0"/>
                        </a:p>
                        <a:p>
                          <a:endParaRPr lang="en-US" sz="1400" kern="1200" dirty="0" smtClean="0"/>
                        </a:p>
                        <a:p>
                          <a:endParaRPr lang="en-US" sz="14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+9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057671"/>
                  </p:ext>
                </p:extLst>
              </p:nvPr>
            </p:nvGraphicFramePr>
            <p:xfrm>
              <a:off x="-216817" y="4191899"/>
              <a:ext cx="9089380" cy="238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00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693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600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Primal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Dual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Complementary</a:t>
                          </a:r>
                          <a:r>
                            <a:rPr lang="en-US" sz="1800" u="sng" baseline="0" dirty="0" smtClean="0"/>
                            <a:t> Slackness</a:t>
                          </a:r>
                          <a:endParaRPr lang="en-US" sz="1800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9940" r="-2069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462" t="-19940" r="-9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6996" t="-199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56435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KKT Conditions (</a:t>
            </a:r>
            <a:r>
              <a:rPr lang="en-US" dirty="0" err="1" smtClean="0">
                <a:solidFill>
                  <a:srgbClr val="9900CC"/>
                </a:solidFill>
              </a:rPr>
              <a:t>Ineq</a:t>
            </a:r>
            <a:r>
              <a:rPr lang="en-US" dirty="0" smtClean="0">
                <a:solidFill>
                  <a:srgbClr val="9900CC"/>
                </a:solidFill>
              </a:rPr>
              <a:t>.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smtClean="0"/>
              <a:t>(5 of 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5057572"/>
          </a:xfrm>
        </p:spPr>
        <p:txBody>
          <a:bodyPr/>
          <a:lstStyle/>
          <a:p>
            <a:pPr marL="0" indent="0">
              <a:buNone/>
            </a:pPr>
            <a:r>
              <a:rPr lang="en-US" sz="2000" kern="1200" dirty="0" smtClean="0"/>
              <a:t>How do you solve this system of equations and inequalities?</a:t>
            </a:r>
          </a:p>
          <a:p>
            <a:pPr marL="0" indent="0">
              <a:buNone/>
            </a:pPr>
            <a:endParaRPr lang="en-US" sz="2000" kern="1200" dirty="0"/>
          </a:p>
          <a:p>
            <a:pPr marL="0" indent="0">
              <a:buNone/>
            </a:pPr>
            <a:endParaRPr lang="en-US" sz="2000" kern="1200" dirty="0" smtClean="0"/>
          </a:p>
          <a:p>
            <a:pPr marL="0" indent="0">
              <a:buNone/>
            </a:pPr>
            <a:endParaRPr lang="en-US" sz="2000" kern="1200" dirty="0"/>
          </a:p>
          <a:p>
            <a:pPr marL="0" indent="0">
              <a:buNone/>
            </a:pPr>
            <a:endParaRPr lang="en-US" sz="2000" kern="1200" dirty="0" smtClean="0"/>
          </a:p>
          <a:p>
            <a:pPr marL="0" indent="0">
              <a:buNone/>
            </a:pPr>
            <a:endParaRPr lang="en-US" sz="2000" kern="1200" dirty="0"/>
          </a:p>
          <a:p>
            <a:pPr marL="0" indent="0">
              <a:buNone/>
            </a:pPr>
            <a:endParaRPr lang="en-US" sz="2000" kern="1200" dirty="0" smtClean="0"/>
          </a:p>
          <a:p>
            <a:pPr marL="0" indent="0">
              <a:buNone/>
            </a:pPr>
            <a:endParaRPr lang="en-US" sz="2000" kern="1200" dirty="0"/>
          </a:p>
          <a:p>
            <a:r>
              <a:rPr lang="en-US" sz="1800" kern="1200" dirty="0" smtClean="0"/>
              <a:t>Manually</a:t>
            </a:r>
          </a:p>
          <a:p>
            <a:pPr lvl="1"/>
            <a:r>
              <a:rPr lang="en-US" sz="1400" kern="1200" dirty="0" smtClean="0"/>
              <a:t>Condition on the 6 CS conditions</a:t>
            </a:r>
          </a:p>
          <a:p>
            <a:pPr lvl="1"/>
            <a:r>
              <a:rPr lang="en-US" sz="1400" kern="1200" dirty="0" smtClean="0"/>
              <a:t>For each of the 2</a:t>
            </a:r>
            <a:r>
              <a:rPr lang="en-US" sz="1400" kern="1200" baseline="30000" dirty="0" smtClean="0"/>
              <a:t>6</a:t>
            </a:r>
            <a:r>
              <a:rPr lang="en-US" sz="1400" kern="1200" dirty="0" smtClean="0"/>
              <a:t> combinations, attempt to solve the 9 equations &amp; 9 unknowns.</a:t>
            </a:r>
          </a:p>
          <a:p>
            <a:r>
              <a:rPr lang="en-US" sz="1800" kern="1200" dirty="0" smtClean="0"/>
              <a:t>Code an algorithm to solve it</a:t>
            </a:r>
          </a:p>
          <a:p>
            <a:r>
              <a:rPr lang="en-US" sz="1800" kern="1200" dirty="0" smtClean="0"/>
              <a:t>Leverage a computer algebra system (e.g., Mathematica, MATLAB)</a:t>
            </a:r>
          </a:p>
          <a:p>
            <a:pPr marL="0" indent="0">
              <a:buNone/>
            </a:pPr>
            <a:endParaRPr lang="en-US" sz="2000" kern="1200" dirty="0" smtClean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223965"/>
                  </p:ext>
                </p:extLst>
              </p:nvPr>
            </p:nvGraphicFramePr>
            <p:xfrm>
              <a:off x="-263951" y="1995454"/>
              <a:ext cx="9089380" cy="238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00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693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600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>
                              <a:solidFill>
                                <a:schemeClr val="tx1"/>
                              </a:solidFill>
                            </a:rPr>
                            <a:t>Primal Feasibility</a:t>
                          </a:r>
                          <a:endParaRPr lang="en-US" sz="1800" u="sn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>
                              <a:solidFill>
                                <a:schemeClr val="tx1"/>
                              </a:solidFill>
                            </a:rPr>
                            <a:t>Dual Feasibility</a:t>
                          </a:r>
                          <a:endParaRPr lang="en-US" sz="1800" u="sn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>
                              <a:solidFill>
                                <a:schemeClr val="tx1"/>
                              </a:solidFill>
                            </a:rPr>
                            <a:t>Complementary</a:t>
                          </a:r>
                          <a:r>
                            <a:rPr lang="en-US" sz="1800" u="sng" baseline="0" dirty="0" smtClean="0">
                              <a:solidFill>
                                <a:schemeClr val="tx1"/>
                              </a:solidFill>
                            </a:rPr>
                            <a:t> Slackness</a:t>
                          </a:r>
                          <a:endParaRPr lang="en-US" sz="1800" u="sn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400" kern="12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1400" kern="12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1400" kern="12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≥−12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≥−9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≥−8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=−2</m:t>
                                </m:r>
                              </m:oMath>
                            </m:oMathPara>
                          </a14:m>
                          <a:endPara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+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=2</m:t>
                                </m:r>
                              </m:oMath>
                            </m:oMathPara>
                          </a14:m>
                          <a:endPara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kern="12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1400" kern="12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1400" kern="12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+9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223965"/>
                  </p:ext>
                </p:extLst>
              </p:nvPr>
            </p:nvGraphicFramePr>
            <p:xfrm>
              <a:off x="-263951" y="1995454"/>
              <a:ext cx="9089380" cy="238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0016"/>
                    <a:gridCol w="3169348"/>
                    <a:gridCol w="296001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>
                              <a:solidFill>
                                <a:schemeClr val="tx1"/>
                              </a:solidFill>
                            </a:rPr>
                            <a:t>Primal Feasibility</a:t>
                          </a:r>
                          <a:endParaRPr lang="en-US" sz="1800" u="sn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>
                              <a:solidFill>
                                <a:schemeClr val="tx1"/>
                              </a:solidFill>
                            </a:rPr>
                            <a:t>Dual Feasibility</a:t>
                          </a:r>
                          <a:endParaRPr lang="en-US" sz="1800" u="sn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>
                              <a:solidFill>
                                <a:schemeClr val="tx1"/>
                              </a:solidFill>
                            </a:rPr>
                            <a:t>Complementary</a:t>
                          </a:r>
                          <a:r>
                            <a:rPr lang="en-US" sz="1800" u="sng" baseline="0" dirty="0" smtClean="0">
                              <a:solidFill>
                                <a:schemeClr val="tx1"/>
                              </a:solidFill>
                            </a:rPr>
                            <a:t> Slackness</a:t>
                          </a:r>
                          <a:endParaRPr lang="en-US" sz="1800" u="sn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201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19940" r="-2069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3462" t="-19940" r="-9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6996" t="-1994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4" y="6080289"/>
            <a:ext cx="8285214" cy="622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01805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 bwMode="auto">
          <a:xfrm>
            <a:off x="7554006" y="4541520"/>
            <a:ext cx="140676" cy="1741668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2" y="3974441"/>
            <a:ext cx="3757802" cy="2729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4288" y="3874659"/>
            <a:ext cx="3260592" cy="2929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KKT Conditions (</a:t>
            </a:r>
            <a:r>
              <a:rPr lang="en-US" dirty="0" err="1" smtClean="0">
                <a:solidFill>
                  <a:srgbClr val="9900CC"/>
                </a:solidFill>
              </a:rPr>
              <a:t>Ineq</a:t>
            </a:r>
            <a:r>
              <a:rPr lang="en-US" dirty="0" smtClean="0">
                <a:solidFill>
                  <a:srgbClr val="9900CC"/>
                </a:solidFill>
              </a:rPr>
              <a:t>.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smtClean="0"/>
              <a:t>(6 of 6)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kern="1200" dirty="0" smtClean="0"/>
              <a:t>Identify the optimal solution to the original formulation.</a:t>
            </a:r>
            <a:endParaRPr lang="en-US" sz="2000" kern="12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Right Arrow 14"/>
          <p:cNvSpPr/>
          <p:nvPr/>
        </p:nvSpPr>
        <p:spPr bwMode="auto">
          <a:xfrm flipH="1">
            <a:off x="4297713" y="4932354"/>
            <a:ext cx="641267" cy="439221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501182"/>
                  </p:ext>
                </p:extLst>
              </p:nvPr>
            </p:nvGraphicFramePr>
            <p:xfrm>
              <a:off x="645343" y="1934019"/>
              <a:ext cx="7921371" cy="17825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428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03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749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e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≥−12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≥−9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≥−8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             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Apply the inverse transformation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e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≥−12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≥−9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≥−8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=(2.67,0)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+2.67,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,0)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501182"/>
                  </p:ext>
                </p:extLst>
              </p:nvPr>
            </p:nvGraphicFramePr>
            <p:xfrm>
              <a:off x="645343" y="1934019"/>
              <a:ext cx="7921371" cy="17825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428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03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749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644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r="-237922" b="-4326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164" r="-114520" b="-1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6053" b="-432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244706" r="-237922" b="-588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6053" t="-244706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Oval 16"/>
          <p:cNvSpPr/>
          <p:nvPr/>
        </p:nvSpPr>
        <p:spPr bwMode="auto">
          <a:xfrm>
            <a:off x="7569246" y="6212849"/>
            <a:ext cx="140676" cy="14067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365979" y="6024083"/>
            <a:ext cx="140676" cy="14067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7626350" y="4300954"/>
            <a:ext cx="1270" cy="24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ight Arrow 23"/>
          <p:cNvSpPr/>
          <p:nvPr/>
        </p:nvSpPr>
        <p:spPr bwMode="auto">
          <a:xfrm flipH="1">
            <a:off x="3930733" y="3357244"/>
            <a:ext cx="641267" cy="439221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512642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KKT Conditions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>
                <a:solidFill>
                  <a:srgbClr val="FF0000"/>
                </a:solidFill>
              </a:rPr>
              <a:t>Equality</a:t>
            </a:r>
            <a:r>
              <a:rPr lang="en-US" sz="2400" dirty="0"/>
              <a:t> Constrained LPs)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kern="1200" dirty="0" smtClean="0"/>
                  <a:t>Develop the KKT Conditions to solve an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equality-constrained </a:t>
                </a:r>
                <a:r>
                  <a:rPr lang="en-US" sz="2000" dirty="0"/>
                  <a:t>LP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000" i="1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associated</m:t>
                                </m:r>
                                <m:r>
                                  <a:rPr lang="en-US" sz="2000" b="0" i="0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multipliers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000" kern="12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662861"/>
                  </p:ext>
                </p:extLst>
              </p:nvPr>
            </p:nvGraphicFramePr>
            <p:xfrm>
              <a:off x="0" y="4191899"/>
              <a:ext cx="8880048" cy="1285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00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600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600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Primal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Dual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Complementary</a:t>
                          </a:r>
                          <a:r>
                            <a:rPr lang="en-US" sz="1800" u="sng" baseline="0" dirty="0" smtClean="0"/>
                            <a:t> Slackness</a:t>
                          </a:r>
                          <a:endParaRPr lang="en-US" sz="1800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8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r>
                                  <a:rPr lang="en-US" sz="1800" b="0" i="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𝒘𝑨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800" kern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800" b="0" i="0" kern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𝑢𝑛𝑟𝑒𝑠𝑡𝑟𝑖𝑐𝑒𝑑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kern="1200" dirty="0" smtClean="0"/>
                        </a:p>
                        <a:p>
                          <a:endParaRPr lang="en-US" sz="18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𝒗𝒙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662861"/>
                  </p:ext>
                </p:extLst>
              </p:nvPr>
            </p:nvGraphicFramePr>
            <p:xfrm>
              <a:off x="0" y="4191899"/>
              <a:ext cx="8880048" cy="1285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0016"/>
                    <a:gridCol w="2960016"/>
                    <a:gridCol w="296001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Primal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Dual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Complementary</a:t>
                          </a:r>
                          <a:r>
                            <a:rPr lang="en-US" sz="1800" u="sng" baseline="0" dirty="0" smtClean="0"/>
                            <a:t> Slackness</a:t>
                          </a:r>
                          <a:endParaRPr lang="en-US" sz="1800" u="sng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3709" r="-199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06" t="-43709" r="-100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794" t="-437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02336" y="5657904"/>
            <a:ext cx="845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indent="-227013"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</a:rPr>
              <a:t>Note the “reduction” in the number of complementary slackness constraints.</a:t>
            </a:r>
          </a:p>
        </p:txBody>
      </p:sp>
    </p:spTree>
    <p:extLst>
      <p:ext uri="{BB962C8B-B14F-4D97-AF65-F5344CB8AC3E}">
        <p14:creationId xmlns:p14="http://schemas.microsoft.com/office/powerpoint/2010/main" val="2088997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64" y="3608304"/>
            <a:ext cx="3260592" cy="2929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KKT Conditions (</a:t>
            </a:r>
            <a:r>
              <a:rPr lang="en-US" dirty="0" smtClean="0">
                <a:solidFill>
                  <a:srgbClr val="FF0000"/>
                </a:solidFill>
              </a:rPr>
              <a:t>Eq.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smtClean="0"/>
              <a:t>(1 of 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kern="1200" dirty="0"/>
              <a:t>First, put it in </a:t>
            </a:r>
            <a:r>
              <a:rPr lang="en-US" sz="2000" kern="1200" dirty="0" smtClean="0">
                <a:solidFill>
                  <a:srgbClr val="FF0000"/>
                </a:solidFill>
              </a:rPr>
              <a:t>standard form</a:t>
            </a:r>
            <a:r>
              <a:rPr lang="en-US" sz="2000" dirty="0" smtClean="0"/>
              <a:t>.  </a:t>
            </a:r>
            <a:endParaRPr lang="en-US" sz="2000" kern="12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061061"/>
                  </p:ext>
                </p:extLst>
              </p:nvPr>
            </p:nvGraphicFramePr>
            <p:xfrm>
              <a:off x="468217" y="1934019"/>
              <a:ext cx="8207565" cy="16759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749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95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130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e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≥−12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≥−9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≥−8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e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             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</m:t>
                                      </m:r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−12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       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       </m:t>
                                      </m:r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−9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−8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061061"/>
                  </p:ext>
                </p:extLst>
              </p:nvPr>
            </p:nvGraphicFramePr>
            <p:xfrm>
              <a:off x="468217" y="1934019"/>
              <a:ext cx="8207565" cy="16759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74975"/>
                    <a:gridCol w="1119505"/>
                    <a:gridCol w="4113085"/>
                  </a:tblGrid>
                  <a:tr h="16759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r="-1756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940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 bwMode="auto">
          <a:xfrm>
            <a:off x="3780330" y="2563097"/>
            <a:ext cx="641267" cy="27313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426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KKT Conditions (</a:t>
            </a:r>
            <a:r>
              <a:rPr lang="en-US" dirty="0" smtClean="0">
                <a:solidFill>
                  <a:srgbClr val="FF0000"/>
                </a:solidFill>
              </a:rPr>
              <a:t>Eq.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smtClean="0"/>
              <a:t>(2 of 4)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kern="1200" dirty="0" smtClean="0"/>
                  <a:t>Develop the KKT Conditions to solve an</a:t>
                </a:r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equality</a:t>
                </a:r>
                <a:r>
                  <a:rPr lang="en-US" sz="2000" dirty="0" smtClean="0"/>
                  <a:t>-constrained </a:t>
                </a:r>
                <a:r>
                  <a:rPr lang="en-US" sz="2000" dirty="0"/>
                  <a:t>LP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multipliers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=−12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     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=−9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              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1800" kern="12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311607"/>
                  </p:ext>
                </p:extLst>
              </p:nvPr>
            </p:nvGraphicFramePr>
            <p:xfrm>
              <a:off x="0" y="4191899"/>
              <a:ext cx="8880048" cy="1285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00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600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600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Primal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Dual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Complementary</a:t>
                          </a:r>
                          <a:r>
                            <a:rPr lang="en-US" sz="1800" u="sng" baseline="0" dirty="0" smtClean="0"/>
                            <a:t> Slackness</a:t>
                          </a:r>
                          <a:endParaRPr lang="en-US" sz="1800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8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r>
                                  <a:rPr lang="en-US" sz="1800" b="0" i="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𝒘𝑨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8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𝑢𝑛𝑟𝑒𝑠𝑡𝑟𝑖𝑐𝑡𝑒𝑑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kern="1200" dirty="0" smtClean="0"/>
                        </a:p>
                        <a:p>
                          <a:endParaRPr lang="en-US" sz="18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𝒗𝒙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311607"/>
                  </p:ext>
                </p:extLst>
              </p:nvPr>
            </p:nvGraphicFramePr>
            <p:xfrm>
              <a:off x="0" y="4191899"/>
              <a:ext cx="8880048" cy="1285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0016"/>
                    <a:gridCol w="2960016"/>
                    <a:gridCol w="296001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Primal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Dual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Complementary</a:t>
                          </a:r>
                          <a:r>
                            <a:rPr lang="en-US" sz="1800" u="sng" baseline="0" dirty="0" smtClean="0"/>
                            <a:t> Slackness</a:t>
                          </a:r>
                          <a:endParaRPr lang="en-US" sz="1800" u="sng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3709" r="-199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06" t="-43709" r="-100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794" t="-437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51729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KKT Conditions (</a:t>
            </a:r>
            <a:r>
              <a:rPr lang="en-US" dirty="0" smtClean="0">
                <a:solidFill>
                  <a:srgbClr val="FF0000"/>
                </a:solidFill>
              </a:rPr>
              <a:t>Eq.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smtClean="0"/>
              <a:t>(3 of 4)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kern="1200" dirty="0" smtClean="0"/>
                  <a:t>Develop the KKT Conditions to solve an</a:t>
                </a:r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equality</a:t>
                </a:r>
                <a:r>
                  <a:rPr lang="en-US" sz="2000" dirty="0" smtClean="0"/>
                  <a:t>-constrained </a:t>
                </a:r>
                <a:r>
                  <a:rPr lang="en-US" sz="2000" dirty="0"/>
                  <a:t>LP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multipliers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=−12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  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=−9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          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=−8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000" kern="12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8023874"/>
                  </p:ext>
                </p:extLst>
              </p:nvPr>
            </p:nvGraphicFramePr>
            <p:xfrm>
              <a:off x="13527" y="3429000"/>
              <a:ext cx="9130473" cy="3205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149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609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546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sng" dirty="0" smtClean="0"/>
                            <a:t>Primal Feasibility</a:t>
                          </a:r>
                          <a:endParaRPr lang="en-US" sz="16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sng" dirty="0" smtClean="0"/>
                            <a:t>Dual Feasibility</a:t>
                          </a:r>
                          <a:endParaRPr lang="en-US" sz="16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sng" dirty="0" smtClean="0"/>
                            <a:t>Complementary</a:t>
                          </a:r>
                          <a:r>
                            <a:rPr lang="en-US" sz="1600" u="sng" baseline="0" dirty="0" smtClean="0"/>
                            <a:t> Slackness</a:t>
                          </a:r>
                          <a:endParaRPr lang="en-US" sz="1600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kern="1200" dirty="0" smtClean="0"/>
                        </a:p>
                        <a:p>
                          <a:endParaRPr lang="en-US" sz="1200" kern="1200" dirty="0" smtClean="0"/>
                        </a:p>
                        <a:p>
                          <a:endParaRPr lang="en-US" sz="1200" kern="1200" dirty="0" smtClean="0"/>
                        </a:p>
                        <a:p>
                          <a:endParaRPr lang="en-US" sz="1200" kern="1200" dirty="0" smtClean="0"/>
                        </a:p>
                        <a:p>
                          <a:endParaRPr lang="en-US" sz="1200" kern="1200" dirty="0" smtClean="0"/>
                        </a:p>
                        <a:p>
                          <a:endParaRPr lang="en-US" sz="12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=−12</m:t>
                                </m:r>
                              </m:oMath>
                            </m:oMathPara>
                          </a14:m>
                          <a:endParaRPr lang="en-US" sz="120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       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=−9</m:t>
                                </m:r>
                              </m:oMath>
                            </m:oMathPara>
                          </a14:m>
                          <a:endParaRPr lang="en-US" sz="120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               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=−8</m:t>
                                </m:r>
                              </m:oMath>
                            </m:oMathPara>
                          </a14:m>
                          <a:endParaRPr lang="en-US" sz="120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=−2</m:t>
                                </m:r>
                              </m:oMath>
                            </m:oMathPara>
                          </a14:m>
                          <a:endPara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+</m:t>
                                </m:r>
                                <m:sSubSup>
                                  <m:sSub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=2</m:t>
                                </m:r>
                              </m:oMath>
                            </m:oMathPara>
                          </a14:m>
                          <a:endPara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+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=4</m:t>
                                </m:r>
                              </m:oMath>
                            </m:oMathPara>
                          </a14:m>
                          <a:endPara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+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=0</m:t>
                                </m:r>
                              </m:oMath>
                            </m:oMathPara>
                          </a14:m>
                          <a:endPara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+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=0</m:t>
                              </m:r>
                            </m:oMath>
                          </a14:m>
                          <a:endPara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+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kern="1200" dirty="0" smtClean="0"/>
                        </a:p>
                        <a:p>
                          <a:endParaRPr lang="en-US" sz="1200" kern="1200" dirty="0" smtClean="0"/>
                        </a:p>
                        <a:p>
                          <a:endParaRPr lang="en-US" sz="1200" kern="1200" dirty="0" smtClean="0"/>
                        </a:p>
                        <a:p>
                          <a:endParaRPr lang="en-US" sz="1200" kern="1200" dirty="0" smtClean="0"/>
                        </a:p>
                        <a:p>
                          <a:endParaRPr lang="en-US" sz="1200" kern="1200" dirty="0" smtClean="0"/>
                        </a:p>
                        <a:p>
                          <a:endParaRPr lang="en-US" sz="1200" kern="1200" dirty="0" smtClean="0"/>
                        </a:p>
                        <a:p>
                          <a:endParaRPr lang="en-US" sz="12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8023874"/>
                  </p:ext>
                </p:extLst>
              </p:nvPr>
            </p:nvGraphicFramePr>
            <p:xfrm>
              <a:off x="13527" y="3429000"/>
              <a:ext cx="9130473" cy="3205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14942"/>
                    <a:gridCol w="3760914"/>
                    <a:gridCol w="265461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sng" dirty="0" smtClean="0"/>
                            <a:t>Primal Feasibility</a:t>
                          </a:r>
                          <a:endParaRPr lang="en-US" sz="16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sng" dirty="0" smtClean="0"/>
                            <a:t>Dual Feasibility</a:t>
                          </a:r>
                          <a:endParaRPr lang="en-US" sz="16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u="sng" dirty="0" smtClean="0"/>
                            <a:t>Complementary</a:t>
                          </a:r>
                          <a:r>
                            <a:rPr lang="en-US" sz="1600" u="sng" baseline="0" dirty="0" smtClean="0"/>
                            <a:t> Slackness</a:t>
                          </a:r>
                          <a:endParaRPr lang="en-US" sz="1600" u="sng" dirty="0"/>
                        </a:p>
                      </a:txBody>
                      <a:tcPr/>
                    </a:tc>
                  </a:tr>
                  <a:tr h="283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3519" r="-23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2123" t="-13519" r="-706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3578" t="-1351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85411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KKT Conditions (</a:t>
            </a:r>
            <a:r>
              <a:rPr lang="en-US" dirty="0" smtClean="0">
                <a:solidFill>
                  <a:srgbClr val="FF0000"/>
                </a:solidFill>
              </a:rPr>
              <a:t>Eq.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smtClean="0"/>
              <a:t>(4 of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324374"/>
            <a:ext cx="8224939" cy="5057572"/>
          </a:xfrm>
        </p:spPr>
        <p:txBody>
          <a:bodyPr/>
          <a:lstStyle/>
          <a:p>
            <a:pPr marL="0" indent="0">
              <a:buNone/>
            </a:pPr>
            <a:r>
              <a:rPr lang="en-US" sz="2000" kern="1200" dirty="0" smtClean="0"/>
              <a:t>How do you solve this system of equations and inequalities?</a:t>
            </a:r>
          </a:p>
          <a:p>
            <a:pPr marL="0" indent="0">
              <a:buNone/>
            </a:pPr>
            <a:endParaRPr lang="en-US" sz="2000" kern="1200" dirty="0" smtClean="0"/>
          </a:p>
          <a:p>
            <a:pPr marL="0" indent="0">
              <a:buNone/>
            </a:pPr>
            <a:endParaRPr lang="en-US" sz="2000" kern="1200" dirty="0"/>
          </a:p>
          <a:p>
            <a:pPr marL="0" indent="0">
              <a:buNone/>
            </a:pPr>
            <a:endParaRPr lang="en-US" sz="2000" kern="1200" dirty="0"/>
          </a:p>
          <a:p>
            <a:pPr marL="0" indent="0">
              <a:buNone/>
            </a:pPr>
            <a:endParaRPr lang="en-US" sz="2000" kern="1200" dirty="0" smtClean="0"/>
          </a:p>
          <a:p>
            <a:pPr marL="0" indent="0">
              <a:buNone/>
            </a:pPr>
            <a:endParaRPr lang="en-US" sz="2000" kern="1200" dirty="0"/>
          </a:p>
          <a:p>
            <a:pPr marL="0" indent="0">
              <a:buNone/>
            </a:pPr>
            <a:endParaRPr lang="en-US" sz="2000" kern="1200" dirty="0" smtClean="0"/>
          </a:p>
          <a:p>
            <a:pPr marL="0" indent="0">
              <a:buNone/>
            </a:pPr>
            <a:endParaRPr lang="en-US" sz="2000" kern="1200" dirty="0"/>
          </a:p>
          <a:p>
            <a:pPr marL="0" indent="0">
              <a:buNone/>
            </a:pPr>
            <a:endParaRPr lang="en-US" sz="2000" kern="1200" dirty="0" smtClean="0"/>
          </a:p>
          <a:p>
            <a:pPr marL="0" indent="0">
              <a:buNone/>
            </a:pPr>
            <a:endParaRPr lang="en-US" sz="2000" kern="1200" dirty="0"/>
          </a:p>
          <a:p>
            <a:r>
              <a:rPr lang="en-US" sz="1800" kern="1200" dirty="0" smtClean="0"/>
              <a:t>It can even make a Computer Algebra System struggle a little bit</a:t>
            </a:r>
          </a:p>
          <a:p>
            <a:pPr marL="0" indent="0">
              <a:buNone/>
            </a:pPr>
            <a:endParaRPr lang="en-US" sz="2000" kern="1200" dirty="0" smtClean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661361"/>
                  </p:ext>
                </p:extLst>
              </p:nvPr>
            </p:nvGraphicFramePr>
            <p:xfrm>
              <a:off x="388891" y="1714316"/>
              <a:ext cx="8004430" cy="2976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003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622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418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u="sng" dirty="0" smtClean="0"/>
                            <a:t>Primal Feasibility</a:t>
                          </a:r>
                          <a:endParaRPr lang="en-US" sz="14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u="sng" dirty="0" smtClean="0"/>
                            <a:t>Dual Feasibility</a:t>
                          </a:r>
                          <a:endParaRPr lang="en-US" sz="14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u="sng" dirty="0" smtClean="0"/>
                            <a:t>Complementary</a:t>
                          </a:r>
                          <a:r>
                            <a:rPr lang="en-US" sz="1400" u="sng" baseline="0" dirty="0" smtClean="0"/>
                            <a:t> Slackness</a:t>
                          </a:r>
                          <a:endParaRPr lang="en-US" sz="1400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100" kern="1200" dirty="0" smtClean="0"/>
                        </a:p>
                        <a:p>
                          <a:endParaRPr lang="en-US" sz="1100" kern="1200" dirty="0" smtClean="0"/>
                        </a:p>
                        <a:p>
                          <a:endParaRPr lang="en-US" sz="1100" kern="1200" dirty="0" smtClean="0"/>
                        </a:p>
                        <a:p>
                          <a:endParaRPr lang="en-US" sz="1100" kern="1200" dirty="0" smtClean="0"/>
                        </a:p>
                        <a:p>
                          <a:endParaRPr lang="en-US" sz="1100" kern="1200" dirty="0" smtClean="0"/>
                        </a:p>
                        <a:p>
                          <a:endParaRPr lang="en-US" sz="11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Sup>
                                  <m:sSub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  <m: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=−12</m:t>
                                </m:r>
                              </m:oMath>
                            </m:oMathPara>
                          </a14:m>
                          <a:endParaRPr lang="en-US" sz="110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sSubSup>
                                  <m:sSub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Sup>
                                  <m:sSub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        −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=−9</m:t>
                                </m:r>
                              </m:oMath>
                            </m:oMathPara>
                          </a14:m>
                          <a:endParaRPr lang="en-US" sz="110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Sup>
                                  <m:sSub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                −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=−8</m:t>
                                </m:r>
                              </m:oMath>
                            </m:oMathPara>
                          </a14:m>
                          <a:endParaRPr lang="en-US" sz="110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10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10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100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=−2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+</m:t>
                                </m:r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=2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+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=4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+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=0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 smtClean="0">
                              <a:solidFill>
                                <a:schemeClr val="tx1"/>
                              </a:solidFill>
                            </a:rPr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+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=0</m:t>
                              </m:r>
                            </m:oMath>
                          </a14:m>
                          <a:endParaRPr lang="en-US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−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+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100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100" kern="1200" dirty="0" smtClean="0"/>
                        </a:p>
                        <a:p>
                          <a:endParaRPr lang="en-US" sz="1100" kern="1200" dirty="0" smtClean="0"/>
                        </a:p>
                        <a:p>
                          <a:endParaRPr lang="en-US" sz="1100" kern="1200" dirty="0" smtClean="0"/>
                        </a:p>
                        <a:p>
                          <a:endParaRPr lang="en-US" sz="1100" kern="1200" dirty="0" smtClean="0"/>
                        </a:p>
                        <a:p>
                          <a:endParaRPr lang="en-US" sz="1100" kern="1200" dirty="0" smtClean="0"/>
                        </a:p>
                        <a:p>
                          <a:endParaRPr lang="en-US" sz="1100" kern="1200" dirty="0" smtClean="0"/>
                        </a:p>
                        <a:p>
                          <a:endParaRPr lang="en-US" sz="11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1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661361"/>
                  </p:ext>
                </p:extLst>
              </p:nvPr>
            </p:nvGraphicFramePr>
            <p:xfrm>
              <a:off x="388891" y="1714316"/>
              <a:ext cx="8004430" cy="2976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003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622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418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u="sng" dirty="0" smtClean="0"/>
                            <a:t>Primal Feasibility</a:t>
                          </a:r>
                          <a:endParaRPr lang="en-US" sz="14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u="sng" dirty="0" smtClean="0"/>
                            <a:t>Dual Feasibility</a:t>
                          </a:r>
                          <a:endParaRPr lang="en-US" sz="14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u="sng" dirty="0" smtClean="0"/>
                            <a:t>Complementary</a:t>
                          </a:r>
                          <a:r>
                            <a:rPr lang="en-US" sz="1400" u="sng" baseline="0" dirty="0" smtClean="0"/>
                            <a:t> Slackness</a:t>
                          </a:r>
                          <a:endParaRPr lang="en-US" sz="1400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06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4720" r="-22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846" t="-14720" r="-7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2188" t="-14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10" y="5375222"/>
            <a:ext cx="7785100" cy="1082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0912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KKT for Canonical or Standard Form LPs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system is easier to solve?  Why?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4572000" y="2848708"/>
            <a:ext cx="0" cy="32707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70255" y="2841381"/>
            <a:ext cx="30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9900CC"/>
                </a:solidFill>
              </a:rPr>
              <a:t>Canonical 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78770" y="2841381"/>
            <a:ext cx="30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Standard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545682"/>
                  </p:ext>
                </p:extLst>
              </p:nvPr>
            </p:nvGraphicFramePr>
            <p:xfrm>
              <a:off x="-37708" y="4916607"/>
              <a:ext cx="4660265" cy="1010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35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44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3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u="sng" dirty="0" smtClean="0"/>
                            <a:t>Primal Feasibility</a:t>
                          </a:r>
                          <a:endParaRPr lang="en-US" sz="12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u="sng" dirty="0" smtClean="0"/>
                            <a:t>Dual Feasibility</a:t>
                          </a:r>
                          <a:endParaRPr lang="en-US" sz="12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u="sng" dirty="0" smtClean="0"/>
                            <a:t>Complementary</a:t>
                          </a:r>
                          <a:r>
                            <a:rPr lang="en-US" sz="1200" u="sng" baseline="0" dirty="0" smtClean="0"/>
                            <a:t> Slackness</a:t>
                          </a:r>
                          <a:endParaRPr lang="en-US" sz="1200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𝒘𝑨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2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d>
                                  <m:dPr>
                                    <m:ctrlPr>
                                      <a:rPr lang="en-US" sz="12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1200" smtClean="0">
                                        <a:latin typeface="Cambria Math" panose="02040503050406030204" pitchFamily="18" charset="0"/>
                                      </a:rPr>
                                      <m:t>𝑨𝒙</m:t>
                                    </m:r>
                                    <m:r>
                                      <a:rPr lang="en-US" sz="1200" kern="12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kern="1200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𝒗𝒙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545682"/>
                  </p:ext>
                </p:extLst>
              </p:nvPr>
            </p:nvGraphicFramePr>
            <p:xfrm>
              <a:off x="-37708" y="4916607"/>
              <a:ext cx="4660265" cy="1010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3505"/>
                    <a:gridCol w="1254443"/>
                    <a:gridCol w="203231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u="sng" dirty="0" smtClean="0"/>
                            <a:t>Primal Feasibility</a:t>
                          </a:r>
                          <a:endParaRPr lang="en-US" sz="12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u="sng" dirty="0" smtClean="0"/>
                            <a:t>Dual Feasibility</a:t>
                          </a:r>
                          <a:endParaRPr lang="en-US" sz="12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u="sng" dirty="0" smtClean="0"/>
                            <a:t>Complementary</a:t>
                          </a:r>
                          <a:r>
                            <a:rPr lang="en-US" sz="1200" u="sng" baseline="0" dirty="0" smtClean="0"/>
                            <a:t> Slackness</a:t>
                          </a:r>
                          <a:endParaRPr lang="en-US" sz="1200" u="sng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58491" r="-238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9709" t="-58491" r="-162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9341" t="-584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7047741"/>
                  </p:ext>
                </p:extLst>
              </p:nvPr>
            </p:nvGraphicFramePr>
            <p:xfrm>
              <a:off x="4539230" y="4918256"/>
              <a:ext cx="4660265" cy="1010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35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44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3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u="sng" dirty="0" smtClean="0"/>
                            <a:t>Primal Feasibility</a:t>
                          </a:r>
                          <a:endParaRPr lang="en-US" sz="12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u="sng" dirty="0" smtClean="0"/>
                            <a:t>Dual Feasibility</a:t>
                          </a:r>
                          <a:endParaRPr lang="en-US" sz="12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u="sng" dirty="0" smtClean="0"/>
                            <a:t>Complementary</a:t>
                          </a:r>
                          <a:r>
                            <a:rPr lang="en-US" sz="1200" u="sng" baseline="0" dirty="0" smtClean="0"/>
                            <a:t> Slackness</a:t>
                          </a:r>
                          <a:endParaRPr lang="en-US" sz="1200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r>
                                  <a:rPr lang="en-US" sz="1200" b="0" i="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𝒘𝑨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200" kern="120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200" b="0" i="0" kern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kern="1200" smtClean="0">
                                    <a:latin typeface="Cambria Math" panose="02040503050406030204" pitchFamily="18" charset="0"/>
                                  </a:rPr>
                                  <m:t>𝑢𝑛𝑟𝑒𝑠𝑡𝑟𝑖𝑐𝑒𝑑</m:t>
                                </m:r>
                              </m:oMath>
                            </m:oMathPara>
                          </a14:m>
                          <a:endParaRPr lang="en-US" sz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kern="1200" dirty="0" smtClean="0"/>
                        </a:p>
                        <a:p>
                          <a:endParaRPr lang="en-US" sz="12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𝒗𝒙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7047741"/>
                  </p:ext>
                </p:extLst>
              </p:nvPr>
            </p:nvGraphicFramePr>
            <p:xfrm>
              <a:off x="4539230" y="4918256"/>
              <a:ext cx="4660265" cy="1010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3505"/>
                    <a:gridCol w="1254443"/>
                    <a:gridCol w="203231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u="sng" dirty="0" smtClean="0"/>
                            <a:t>Primal Feasibility</a:t>
                          </a:r>
                          <a:endParaRPr lang="en-US" sz="12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u="sng" dirty="0" smtClean="0"/>
                            <a:t>Dual Feasibility</a:t>
                          </a:r>
                          <a:endParaRPr lang="en-US" sz="12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u="sng" dirty="0" smtClean="0"/>
                            <a:t>Complementary</a:t>
                          </a:r>
                          <a:r>
                            <a:rPr lang="en-US" sz="1200" u="sng" baseline="0" dirty="0" smtClean="0"/>
                            <a:t> Slackness</a:t>
                          </a:r>
                          <a:endParaRPr lang="en-US" sz="1200" u="sng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58491" r="-238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709" t="-58491" r="-162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9341" t="-584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601" y="3534908"/>
                <a:ext cx="4198585" cy="930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associated</m:t>
                                </m:r>
                                <m:r>
                                  <a:rPr lang="en-US" sz="180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multipliers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1" y="3534908"/>
                <a:ext cx="4198585" cy="9305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841844" y="3534908"/>
                <a:ext cx="4198585" cy="930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associated</m:t>
                                </m:r>
                                <m:r>
                                  <a:rPr lang="en-US" sz="180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multipliers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844" y="3534908"/>
                <a:ext cx="4198585" cy="9305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" y="1140014"/>
            <a:ext cx="8428540" cy="561683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trike="sngStrike" dirty="0" smtClean="0"/>
              <a:t>is it</a:t>
            </a:r>
            <a:r>
              <a:rPr lang="en-US" dirty="0" smtClean="0"/>
              <a:t> are they?</a:t>
            </a:r>
            <a:endParaRPr lang="en-US" dirty="0"/>
          </a:p>
        </p:txBody>
      </p:sp>
      <p:pic>
        <p:nvPicPr>
          <p:cNvPr id="12290" name="Picture 2" descr="File:Antonov An-225 with Buran at Le Bourget 1989 Manteufel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190" y="1140014"/>
            <a:ext cx="8430514" cy="5616832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advantages to solving LPs directly via the KKT Conditions?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</a:t>
            </a:r>
            <a:r>
              <a:rPr lang="en-US" dirty="0" smtClean="0"/>
              <a:t>the KKT </a:t>
            </a:r>
            <a:r>
              <a:rPr lang="en-US" dirty="0"/>
              <a:t>conditions relate to the Simplex Method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3162476" y="4411405"/>
            <a:ext cx="689553" cy="3048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49761" y="3554889"/>
                <a:ext cx="3362908" cy="14461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≥−9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≥−8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61" y="3554889"/>
                <a:ext cx="3362908" cy="14461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48003" y="1457085"/>
                <a:ext cx="3004027" cy="14461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≥−9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03" y="1457085"/>
                <a:ext cx="3004027" cy="14461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 bwMode="auto">
          <a:xfrm>
            <a:off x="7459674" y="2107328"/>
            <a:ext cx="434110" cy="19772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448654" y="1841664"/>
            <a:ext cx="442807" cy="2419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688800" y="4976441"/>
            <a:ext cx="550046" cy="25543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Significance of KKT Multipliers at Optimality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 bwMode="auto">
          <a:xfrm>
            <a:off x="2212732" y="5400142"/>
            <a:ext cx="464527" cy="547601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609600" y="3282462"/>
            <a:ext cx="817098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548554" y="3294185"/>
            <a:ext cx="0" cy="3071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882354" y="3554889"/>
                <a:ext cx="3117840" cy="171303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≥−9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≥0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354" y="3554889"/>
                <a:ext cx="3117840" cy="17130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14198" y="5947743"/>
                <a:ext cx="1237390" cy="339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=−4.6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98" y="5947743"/>
                <a:ext cx="1237390" cy="339132"/>
              </a:xfrm>
              <a:prstGeom prst="rect">
                <a:avLst/>
              </a:prstGeom>
              <a:blipFill rotWithShape="0">
                <a:blip r:embed="rId5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19850" y="5947743"/>
                <a:ext cx="9680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50" y="5947743"/>
                <a:ext cx="968086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582456" y="1550221"/>
                <a:ext cx="2481512" cy="1080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2.6</m:t>
                          </m:r>
                          <m:acc>
                            <m:accPr>
                              <m:chr m:val="̅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0,0,0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.6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0,0,3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=−5.3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56" y="1550221"/>
                <a:ext cx="2481512" cy="1080552"/>
              </a:xfrm>
              <a:prstGeom prst="rect">
                <a:avLst/>
              </a:prstGeom>
              <a:blipFill rotWithShape="0">
                <a:blip r:embed="rId7"/>
                <a:stretch>
                  <a:fillRect r="-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 bwMode="auto">
          <a:xfrm>
            <a:off x="6671629" y="5400142"/>
            <a:ext cx="464527" cy="547601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6200000">
            <a:off x="4376290" y="1876837"/>
            <a:ext cx="464527" cy="547601"/>
          </a:xfrm>
          <a:prstGeom prst="down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0" grpId="0" animBg="1"/>
      <p:bldP spid="19" grpId="0" animBg="1"/>
      <p:bldP spid="18" grpId="0" animBg="1"/>
      <p:bldP spid="11" grpId="0" animBg="1"/>
      <p:bldP spid="23" grpId="0"/>
      <p:bldP spid="4" grpId="0"/>
      <p:bldP spid="24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Sections 6.1-6.3</a:t>
            </a:r>
          </a:p>
          <a:p>
            <a:endParaRPr lang="en-US" dirty="0" smtClean="0"/>
          </a:p>
          <a:p>
            <a:r>
              <a:rPr lang="en-US" dirty="0" smtClean="0"/>
              <a:t>Homework #8: Problems 5.35 &amp; 5.41(a),(d),(e)</a:t>
            </a:r>
          </a:p>
          <a:p>
            <a:pPr lvl="1"/>
            <a:r>
              <a:rPr lang="en-US" dirty="0" smtClean="0"/>
              <a:t>For 5.41, you’ll learn more about optimality conditions (and get more comfortable with duality) if you do </a:t>
            </a:r>
            <a:r>
              <a:rPr lang="en-US" u="sng" dirty="0" smtClean="0"/>
              <a:t>not</a:t>
            </a:r>
            <a:r>
              <a:rPr lang="en-US" dirty="0" smtClean="0"/>
              <a:t> transform every problem into a canonical minimization problem.  </a:t>
            </a:r>
            <a:endParaRPr lang="en-US" dirty="0"/>
          </a:p>
          <a:p>
            <a:pPr marL="1204913" lvl="1" indent="-284163"/>
            <a:r>
              <a:rPr lang="en-US" dirty="0" smtClean="0"/>
              <a:t>You’ll also do a lot less work!</a:t>
            </a:r>
          </a:p>
          <a:p>
            <a:pPr marL="805624" indent="-284163"/>
            <a:r>
              <a:rPr lang="en-US" dirty="0" smtClean="0"/>
              <a:t>But you can still do that if </a:t>
            </a:r>
            <a:r>
              <a:rPr lang="en-US" smtClean="0"/>
              <a:t>you really want to…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9834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924"/>
            <a:ext cx="9144000" cy="5137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-25423" y="3417215"/>
            <a:ext cx="3987539" cy="3440785"/>
            <a:chOff x="565607" y="3346514"/>
            <a:chExt cx="3987539" cy="34407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" t="48798" r="50233" b="1030"/>
            <a:stretch/>
          </p:blipFill>
          <p:spPr>
            <a:xfrm>
              <a:off x="565607" y="3346514"/>
              <a:ext cx="3987539" cy="34407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950153" y="3414985"/>
              <a:ext cx="1536767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1600" dirty="0" err="1"/>
                <a:t>Valiasr</a:t>
              </a:r>
              <a:r>
                <a:rPr lang="en-US" sz="1600" dirty="0"/>
                <a:t> square </a:t>
              </a:r>
              <a:endParaRPr lang="en-US" sz="1600" dirty="0" smtClean="0"/>
            </a:p>
            <a:p>
              <a:pPr algn="ctr">
                <a:spcBef>
                  <a:spcPts val="0"/>
                </a:spcBef>
                <a:buNone/>
              </a:pPr>
              <a:r>
                <a:rPr lang="en-US" sz="1600" dirty="0" smtClean="0"/>
                <a:t>(Tehran)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920970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005" y="1252014"/>
            <a:ext cx="8187996" cy="1470288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OPER 610 </a:t>
            </a:r>
            <a:r>
              <a:rPr lang="en-US" b="0">
                <a:solidFill>
                  <a:schemeClr val="tx1"/>
                </a:solidFill>
              </a:rPr>
              <a:t>Lesson </a:t>
            </a:r>
            <a:r>
              <a:rPr lang="en-US" b="0" smtClean="0">
                <a:solidFill>
                  <a:schemeClr val="tx1"/>
                </a:solidFill>
              </a:rPr>
              <a:t>09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/>
              <a:t>General Optimality (KKT) Conditions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7" t="16910" r="40125" b="20309"/>
          <a:stretch/>
        </p:blipFill>
        <p:spPr bwMode="auto">
          <a:xfrm>
            <a:off x="1444021" y="2836225"/>
            <a:ext cx="1388034" cy="193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://2.bp.blogspot.com/-W2BpYgH29ZY/ULPkpKhOx-I/AAAAAAAAAAs/8aalSX3QGWY/s1600/Kuh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5363" y="2803172"/>
            <a:ext cx="1470422" cy="2100604"/>
          </a:xfrm>
          <a:prstGeom prst="rect">
            <a:avLst/>
          </a:prstGeom>
          <a:noFill/>
        </p:spPr>
      </p:pic>
      <p:pic>
        <p:nvPicPr>
          <p:cNvPr id="12" name="Picture 6" descr="http://www.google.com/url?sa=i&amp;source=imgres&amp;cd=&amp;docid=a-zEgi0UDZqO4M&amp;tbnid=QpcIvFpPjZKc9M:&amp;ved=0CAkQjBw&amp;url=http%3A%2F%2Fwww.maa.org%2Fsites%2Fdefault%2Ffiles%2Fimages%2Fpresidents%2Ftucker.gif&amp;ei=AW9NU5ixO_TMsQSv4YGQBQ&amp;psig=AFQjCNEemnyCcPKFKybmp9T7-yh_0PxHuA&amp;ust=13976700181753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9079" y="2816490"/>
            <a:ext cx="1394088" cy="1958692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6554178" y="4799980"/>
            <a:ext cx="1402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1905 –1995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0128" y="4799980"/>
            <a:ext cx="1600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1925 – 2014       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4021" y="479998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1917 –1997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8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Karush’s</a:t>
            </a:r>
            <a:r>
              <a:rPr lang="en-US" dirty="0" smtClean="0"/>
              <a:t> Thesis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part of the article interested you the most?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871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KKT Optimality Conditions?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enable the direct solution of a math program as a system of equations and inequalities, subject to certain conditions</a:t>
            </a:r>
          </a:p>
          <a:p>
            <a:endParaRPr lang="en-US" dirty="0" smtClean="0"/>
          </a:p>
          <a:p>
            <a:r>
              <a:rPr lang="en-US" dirty="0" smtClean="0"/>
              <a:t>To identify when a solution is optimal or near-optimal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49048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KKT Conditions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9900CC"/>
                </a:solidFill>
              </a:rPr>
              <a:t>Inequality Constrained LPs</a:t>
            </a:r>
            <a:r>
              <a:rPr lang="en-US" sz="2400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kern="1200" dirty="0" smtClean="0"/>
                  <a:t>Develop the KKT Conditions to solve an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9900CC"/>
                    </a:solidFill>
                  </a:rPr>
                  <a:t>inequality</a:t>
                </a:r>
                <a:r>
                  <a:rPr lang="en-US" sz="2000" dirty="0"/>
                  <a:t>-constrained LP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000" i="1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associated</m:t>
                                </m:r>
                                <m:r>
                                  <a:rPr lang="en-US" sz="2000" b="0" i="0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multipliers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kern="120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000" kern="12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072185"/>
                  </p:ext>
                </p:extLst>
              </p:nvPr>
            </p:nvGraphicFramePr>
            <p:xfrm>
              <a:off x="0" y="4191899"/>
              <a:ext cx="8880048" cy="1285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00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600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600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Primal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Dual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Complementary</a:t>
                          </a:r>
                          <a:r>
                            <a:rPr lang="en-US" sz="1800" u="sng" baseline="0" dirty="0" smtClean="0"/>
                            <a:t> Slackness</a:t>
                          </a:r>
                          <a:endParaRPr lang="en-US" sz="1800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8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𝒘𝑨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8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d>
                                  <m:dPr>
                                    <m:ctrlPr>
                                      <a:rPr lang="en-US" sz="18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kern="1200" smtClean="0">
                                        <a:latin typeface="Cambria Math" panose="02040503050406030204" pitchFamily="18" charset="0"/>
                                      </a:rPr>
                                      <m:t>𝑨𝒙</m:t>
                                    </m:r>
                                    <m:r>
                                      <a:rPr lang="en-US" sz="1800" kern="12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kern="1200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𝒗𝒙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072185"/>
                  </p:ext>
                </p:extLst>
              </p:nvPr>
            </p:nvGraphicFramePr>
            <p:xfrm>
              <a:off x="0" y="4191899"/>
              <a:ext cx="8880048" cy="1285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0016"/>
                    <a:gridCol w="2960016"/>
                    <a:gridCol w="296001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Primal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Dual Feasibility</a:t>
                          </a:r>
                          <a:endParaRPr lang="en-US" sz="1800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dirty="0" smtClean="0"/>
                            <a:t>Complementary</a:t>
                          </a:r>
                          <a:r>
                            <a:rPr lang="en-US" sz="1800" u="sng" baseline="0" dirty="0" smtClean="0"/>
                            <a:t> Slackness</a:t>
                          </a:r>
                          <a:endParaRPr lang="en-US" sz="1800" u="sng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3709" r="-199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06" t="-43709" r="-100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9794" t="-437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02414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05" y="3781735"/>
            <a:ext cx="4092166" cy="2972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10" y="3781735"/>
            <a:ext cx="4080322" cy="2978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KKT Conditions (</a:t>
            </a:r>
            <a:r>
              <a:rPr lang="en-US" dirty="0" err="1" smtClean="0">
                <a:solidFill>
                  <a:srgbClr val="9900CC"/>
                </a:solidFill>
              </a:rPr>
              <a:t>Ineq</a:t>
            </a:r>
            <a:r>
              <a:rPr lang="en-US" dirty="0" smtClean="0">
                <a:solidFill>
                  <a:srgbClr val="9900CC"/>
                </a:solidFill>
              </a:rPr>
              <a:t>.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smtClean="0"/>
              <a:t>(1 of 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kern="1200" dirty="0" smtClean="0"/>
                  <a:t>Develop the KKT Conditions to solve th</a:t>
                </a:r>
                <a:r>
                  <a:rPr lang="en-US" sz="2000" dirty="0"/>
                  <a:t>e following </a:t>
                </a:r>
                <a:r>
                  <a:rPr lang="en-US" sz="2000" dirty="0" smtClean="0"/>
                  <a:t>LP.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≥−12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≥−9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≥−8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815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2" y="3566882"/>
            <a:ext cx="3757802" cy="2729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88" y="3467100"/>
            <a:ext cx="3260592" cy="2929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KKT Conditions (</a:t>
            </a:r>
            <a:r>
              <a:rPr lang="en-US" dirty="0" err="1" smtClean="0">
                <a:solidFill>
                  <a:srgbClr val="9900CC"/>
                </a:solidFill>
              </a:rPr>
              <a:t>Ineq</a:t>
            </a:r>
            <a:r>
              <a:rPr lang="en-US" dirty="0" smtClean="0">
                <a:solidFill>
                  <a:srgbClr val="9900CC"/>
                </a:solidFill>
              </a:rPr>
              <a:t>.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smtClean="0"/>
              <a:t>(2 of 6)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kern="1200" dirty="0"/>
              <a:t>First, put it in </a:t>
            </a:r>
            <a:r>
              <a:rPr lang="en-US" sz="2000" kern="1200" dirty="0">
                <a:solidFill>
                  <a:srgbClr val="9900CC"/>
                </a:solidFill>
              </a:rPr>
              <a:t>canonical form</a:t>
            </a:r>
            <a:r>
              <a:rPr lang="en-US" sz="2000" dirty="0" smtClean="0"/>
              <a:t>.  (This instance has an unrestricted DV.)</a:t>
            </a:r>
            <a:endParaRPr lang="en-US" sz="2000" kern="12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01360" y="6396644"/>
                <a:ext cx="4577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Figure extends infinitely in the direction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360" y="6396644"/>
                <a:ext cx="4577112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 bwMode="auto">
          <a:xfrm>
            <a:off x="4297713" y="4524795"/>
            <a:ext cx="641267" cy="439221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098962"/>
                  </p:ext>
                </p:extLst>
              </p:nvPr>
            </p:nvGraphicFramePr>
            <p:xfrm>
              <a:off x="645343" y="1934019"/>
              <a:ext cx="7921371" cy="14321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428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03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749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e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≥−12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≥−9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≥−8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             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Apply the transformation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e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≥−12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≥−9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≥−8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smtClean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098962"/>
                  </p:ext>
                </p:extLst>
              </p:nvPr>
            </p:nvGraphicFramePr>
            <p:xfrm>
              <a:off x="645343" y="1934019"/>
              <a:ext cx="7921371" cy="14321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42896"/>
                    <a:gridCol w="2603500"/>
                    <a:gridCol w="2974975"/>
                  </a:tblGrid>
                  <a:tr h="14321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r="-237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90164" r="-11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660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 bwMode="auto">
          <a:xfrm>
            <a:off x="3964761" y="2037925"/>
            <a:ext cx="641267" cy="27313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15276</TotalTime>
  <Words>736</Words>
  <Application>Microsoft Office PowerPoint</Application>
  <PresentationFormat>On-screen Show (4:3)</PresentationFormat>
  <Paragraphs>360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Standard PowerPoint Brief - Template</vt:lpstr>
      <vt:lpstr>Homework #6 Feedback</vt:lpstr>
      <vt:lpstr>What is it are they?</vt:lpstr>
      <vt:lpstr>How about this?</vt:lpstr>
      <vt:lpstr>OPER 610 Lesson 09 General Optimality (KKT) Conditions</vt:lpstr>
      <vt:lpstr>Karush’s Thesis</vt:lpstr>
      <vt:lpstr>Why KKT Optimality Conditions?</vt:lpstr>
      <vt:lpstr>KKT Conditions (Inequality Constrained LPs)</vt:lpstr>
      <vt:lpstr>KKT Conditions (Ineq.) (1 of 6)</vt:lpstr>
      <vt:lpstr>KKT Conditions (Ineq.) (2 of 6)</vt:lpstr>
      <vt:lpstr>KKT Conditions (Ineq.) (3 of 6)</vt:lpstr>
      <vt:lpstr>KKT Conditions (Ineq.) (4 of 6)</vt:lpstr>
      <vt:lpstr>KKT Conditions (Ineq.) (5 of 6)</vt:lpstr>
      <vt:lpstr>KKT Conditions (Ineq.) (6 of 6)</vt:lpstr>
      <vt:lpstr>KKT Conditions (Equality Constrained LPs)</vt:lpstr>
      <vt:lpstr>KKT Conditions (Eq.) (1 of 4)</vt:lpstr>
      <vt:lpstr>KKT Conditions (Eq.) (2 of 4)</vt:lpstr>
      <vt:lpstr>KKT Conditions (Eq.) (3 of 4)</vt:lpstr>
      <vt:lpstr>KKT Conditions (Eq.) (4 of 4)</vt:lpstr>
      <vt:lpstr>KKT for Canonical or Standard Form LPs</vt:lpstr>
      <vt:lpstr>Discussion Questions</vt:lpstr>
      <vt:lpstr>On the Significance of KKT Multipliers at Optimality</vt:lpstr>
      <vt:lpstr>Questions &amp; Discussion</vt:lpstr>
      <vt:lpstr>For next class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868</cp:revision>
  <dcterms:created xsi:type="dcterms:W3CDTF">2004-05-05T12:20:29Z</dcterms:created>
  <dcterms:modified xsi:type="dcterms:W3CDTF">2023-01-31T15:44:20Z</dcterms:modified>
</cp:coreProperties>
</file>