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0"/>
  </p:notesMasterIdLst>
  <p:handoutMasterIdLst>
    <p:handoutMasterId r:id="rId31"/>
  </p:handoutMasterIdLst>
  <p:sldIdLst>
    <p:sldId id="486" r:id="rId2"/>
    <p:sldId id="487" r:id="rId3"/>
    <p:sldId id="508" r:id="rId4"/>
    <p:sldId id="509" r:id="rId5"/>
    <p:sldId id="510" r:id="rId6"/>
    <p:sldId id="511" r:id="rId7"/>
    <p:sldId id="505" r:id="rId8"/>
    <p:sldId id="513" r:id="rId9"/>
    <p:sldId id="457" r:id="rId10"/>
    <p:sldId id="459" r:id="rId11"/>
    <p:sldId id="468" r:id="rId12"/>
    <p:sldId id="515" r:id="rId13"/>
    <p:sldId id="518" r:id="rId14"/>
    <p:sldId id="516" r:id="rId15"/>
    <p:sldId id="482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357"/>
    <a:srgbClr val="009900"/>
    <a:srgbClr val="00602B"/>
    <a:srgbClr val="FF99CC"/>
    <a:srgbClr val="CC9900"/>
    <a:srgbClr val="663300"/>
    <a:srgbClr val="00CC00"/>
    <a:srgbClr val="FF7C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0070" autoAdjust="0"/>
  </p:normalViewPr>
  <p:slideViewPr>
    <p:cSldViewPr snapToGrid="0">
      <p:cViewPr varScale="1">
        <p:scale>
          <a:sx n="68" d="100"/>
          <a:sy n="68" d="100"/>
        </p:scale>
        <p:origin x="15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39" cy="46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92" y="1"/>
            <a:ext cx="3077739" cy="46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7672"/>
            <a:ext cx="3077739" cy="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92" y="8917672"/>
            <a:ext cx="3077739" cy="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89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39" cy="46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1"/>
            <a:ext cx="3077739" cy="46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3263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649"/>
            <a:ext cx="5681980" cy="422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672"/>
            <a:ext cx="3077739" cy="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8917672"/>
            <a:ext cx="3077739" cy="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42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1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76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xme.com/" TargetMode="External"/><Relationship Id="rId2" Type="http://schemas.openxmlformats.org/officeDocument/2006/relationships/hyperlink" Target="https://vanderbei.princeton.edu/JAVA/pivot/simpl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1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#3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</a:t>
            </a:r>
            <a:r>
              <a:rPr lang="en-US" dirty="0" err="1" smtClean="0"/>
              <a:t>Pyomo</a:t>
            </a:r>
            <a:r>
              <a:rPr lang="en-US" dirty="0" smtClean="0"/>
              <a:t> Implementation - trends </a:t>
            </a:r>
            <a:r>
              <a:rPr lang="en-US" dirty="0" smtClean="0"/>
              <a:t>observed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Algebraic</a:t>
            </a:r>
            <a:r>
              <a:rPr lang="en-US" sz="2800" dirty="0" smtClean="0"/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Initialization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647" y="133923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Problem 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647" y="3804638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INTIALIZATION STEP</a:t>
            </a:r>
            <a:endParaRPr lang="en-US" sz="1400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20,3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Algebraic</a:t>
            </a:r>
            <a:r>
              <a:rPr lang="en-US" sz="2800" dirty="0" smtClean="0"/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Iteration #1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5326" y="5903611"/>
            <a:ext cx="4852788" cy="771525"/>
            <a:chOff x="3565326" y="5903611"/>
            <a:chExt cx="4852788" cy="771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6601468" y="5903611"/>
                  <a:ext cx="1816646" cy="6651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200" b="1" i="1" dirty="0" smtClean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200" b="1" i="1" dirty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1468" y="5903611"/>
                  <a:ext cx="1816646" cy="6651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4545" r="-22483" b="-161818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 bwMode="auto">
                <a:xfrm>
                  <a:off x="4207760" y="6009943"/>
                  <a:ext cx="1706248" cy="6651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7760" y="6009943"/>
                  <a:ext cx="1706248" cy="6651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Arrow 18"/>
            <p:cNvSpPr/>
            <p:nvPr/>
          </p:nvSpPr>
          <p:spPr bwMode="auto">
            <a:xfrm>
              <a:off x="5959034" y="6096000"/>
              <a:ext cx="597408" cy="280416"/>
            </a:xfrm>
            <a:prstGeom prst="lef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Left Arrow 19"/>
            <p:cNvSpPr/>
            <p:nvPr/>
          </p:nvSpPr>
          <p:spPr bwMode="auto">
            <a:xfrm>
              <a:off x="3565326" y="6096000"/>
              <a:ext cx="597408" cy="280416"/>
            </a:xfrm>
            <a:prstGeom prst="lef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blipFill rotWithShape="0">
                <a:blip r:embed="rId7"/>
                <a:stretch>
                  <a:fillRect r="-8378" b="-8377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200" b="1" i="1" kern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i="1" kern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17,9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Algebraic</a:t>
            </a:r>
            <a:r>
              <a:rPr lang="en-US" sz="2800" dirty="0" smtClean="0"/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Iteration #2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5326" y="5903611"/>
            <a:ext cx="4852788" cy="771525"/>
            <a:chOff x="3565326" y="5903611"/>
            <a:chExt cx="4852788" cy="771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6601468" y="5903611"/>
                  <a:ext cx="1816646" cy="6651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200" b="1" i="1" dirty="0" smtClean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200" b="1" i="1" dirty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1468" y="5903611"/>
                  <a:ext cx="1816646" cy="6651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4545" r="-22483" b="-161818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 bwMode="auto">
                <a:xfrm>
                  <a:off x="4207760" y="6009943"/>
                  <a:ext cx="1706248" cy="6651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7760" y="6009943"/>
                  <a:ext cx="1706248" cy="6651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Arrow 18"/>
            <p:cNvSpPr/>
            <p:nvPr/>
          </p:nvSpPr>
          <p:spPr bwMode="auto">
            <a:xfrm>
              <a:off x="5959034" y="6096000"/>
              <a:ext cx="597408" cy="280416"/>
            </a:xfrm>
            <a:prstGeom prst="lef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Left Arrow 19"/>
            <p:cNvSpPr/>
            <p:nvPr/>
          </p:nvSpPr>
          <p:spPr bwMode="auto">
            <a:xfrm>
              <a:off x="3565326" y="6096000"/>
              <a:ext cx="597408" cy="280416"/>
            </a:xfrm>
            <a:prstGeom prst="lef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=−15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blipFill rotWithShape="0">
                <a:blip r:embed="rId7"/>
                <a:stretch>
                  <a:fillRect r="-8378" b="-8377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200" b="1" i="1" kern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i="1" kern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1049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Algebraic</a:t>
            </a:r>
            <a:r>
              <a:rPr lang="en-US" sz="2800" dirty="0" smtClean="0"/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Iteration #3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5326" y="5903611"/>
            <a:ext cx="4852788" cy="771525"/>
            <a:chOff x="3565326" y="5903611"/>
            <a:chExt cx="4852788" cy="771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6601468" y="5903611"/>
                  <a:ext cx="1816646" cy="6651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200" b="1" i="1" dirty="0" smtClean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200" b="1" i="1" dirty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1468" y="5903611"/>
                  <a:ext cx="1816646" cy="6651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4545" r="-22483" b="-161818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 bwMode="auto">
                <a:xfrm>
                  <a:off x="4207760" y="6009943"/>
                  <a:ext cx="1706248" cy="6651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mr>
                            </m:m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7760" y="6009943"/>
                  <a:ext cx="1706248" cy="6651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Arrow 18"/>
            <p:cNvSpPr/>
            <p:nvPr/>
          </p:nvSpPr>
          <p:spPr bwMode="auto">
            <a:xfrm>
              <a:off x="5959034" y="6096000"/>
              <a:ext cx="597408" cy="280416"/>
            </a:xfrm>
            <a:prstGeom prst="lef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Left Arrow 19"/>
            <p:cNvSpPr/>
            <p:nvPr/>
          </p:nvSpPr>
          <p:spPr bwMode="auto">
            <a:xfrm>
              <a:off x="3565326" y="6096000"/>
              <a:ext cx="597408" cy="280416"/>
            </a:xfrm>
            <a:prstGeom prst="lef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=−33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blipFill rotWithShape="0">
                <a:blip r:embed="rId7"/>
                <a:stretch>
                  <a:fillRect r="-8378" b="-8377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200" b="1" i="1" kern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i="1" kern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−1.75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−1.75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09637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Algebraic</a:t>
            </a:r>
            <a:r>
              <a:rPr lang="en-US" sz="2800" dirty="0" smtClean="0"/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Iteration #4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=−43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blipFill rotWithShape="0">
                <a:blip r:embed="rId5"/>
                <a:stretch>
                  <a:fillRect r="-8245" b="-7853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3"/>
                <a:ext cx="2918506" cy="263116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200" b="1" i="1" kern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kern="0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i="1" kern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−0.375</m:t>
                                </m:r>
                              </m:e>
                              <m:e>
                                <m:r>
                                  <a:rPr lang="en-US" sz="1200" b="0" i="1" kern="0" dirty="0" smtClean="0">
                                    <a:latin typeface="Cambria Math" panose="02040503050406030204" pitchFamily="18" charset="0"/>
                                  </a:rPr>
                                  <m:t>−1.125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=−0.375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−1.125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Terminate the algorithm.  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The current BFS is optimal!  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2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3"/>
                <a:ext cx="2918506" cy="26311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2012" y="6046253"/>
            <a:ext cx="845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</a:rPr>
              <a:t>Why didn’t we </a:t>
            </a:r>
            <a:r>
              <a:rPr lang="en-US" sz="1400" dirty="0" err="1" smtClean="0">
                <a:solidFill>
                  <a:srgbClr val="0000FF"/>
                </a:solidFill>
              </a:rPr>
              <a:t>ordinally</a:t>
            </a:r>
            <a:r>
              <a:rPr lang="en-US" sz="1400" dirty="0" smtClean="0">
                <a:solidFill>
                  <a:srgbClr val="0000FF"/>
                </a:solidFill>
              </a:rPr>
              <a:t> reorder the columns in the basis matrix in each iteration?</a:t>
            </a:r>
          </a:p>
          <a:p>
            <a:pPr marL="173038" indent="-173038"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</a:rPr>
              <a:t>Could we have done so without affecting the algorithm?  If so, what else would need to be reordered?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051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43" y="2058950"/>
            <a:ext cx="4954690" cy="4802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our Simplex Path?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229032"/>
                <a:ext cx="8224939" cy="8811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229032"/>
                <a:ext cx="8224939" cy="88118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 flipH="1">
            <a:off x="3763108" y="5538897"/>
            <a:ext cx="480234" cy="2689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3786554" y="5181600"/>
            <a:ext cx="216671" cy="626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903785" y="5514731"/>
            <a:ext cx="363415" cy="234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 bwMode="auto">
              <a:xfrm>
                <a:off x="7167563" y="1380042"/>
                <a:ext cx="1204239" cy="73712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7563" y="1380042"/>
                <a:ext cx="1204239" cy="7371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03243" y="5599880"/>
              <a:ext cx="5264657" cy="10470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9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99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4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614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/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Row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Rows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03243" y="5599880"/>
              <a:ext cx="5264657" cy="10470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/>
                    <a:gridCol w="362267"/>
                    <a:gridCol w="469963"/>
                    <a:gridCol w="1549908"/>
                    <a:gridCol w="986409"/>
                    <a:gridCol w="1426147"/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8333" r="-1213333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77922" r="-845455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83922" r="-15529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89506" r="-14444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9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01754" r="-1023377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333" t="-101754" r="-1213333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7922" t="-101754" r="-845455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3922" t="-101754" r="-15529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89506" t="-101754" r="-14444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69658" t="-101754" b="-119298"/>
                          </a:stretch>
                        </a:blipFill>
                      </a:tcPr>
                    </a:tc>
                  </a:tr>
                  <a:tr h="349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98276" r="-1023377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333" t="-198276" r="-1213333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177922" t="-198276" r="-845455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922" t="-198276" r="-155294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289506" t="-198276" r="-144444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69658" t="-198276" b="-17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Simplex Algorithm </a:t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Tableau</a:t>
            </a:r>
            <a:r>
              <a:rPr lang="en-US" sz="3200" dirty="0" smtClean="0"/>
              <a:t> Format (1 of 4)</a:t>
            </a:r>
            <a:endParaRPr lang="en-US" sz="3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055120" y="3399921"/>
            <a:ext cx="4112443" cy="716597"/>
            <a:chOff x="3055120" y="3399921"/>
            <a:chExt cx="4112443" cy="716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 bwMode="auto">
                <a:xfrm>
                  <a:off x="4520524" y="3747102"/>
                  <a:ext cx="2647039" cy="36941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0524" y="3747102"/>
                  <a:ext cx="2647039" cy="36941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endCxn id="30" idx="1"/>
            </p:cNvCxnSpPr>
            <p:nvPr/>
          </p:nvCxnSpPr>
          <p:spPr bwMode="auto">
            <a:xfrm>
              <a:off x="3055120" y="3591719"/>
              <a:ext cx="1465404" cy="3400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704517" y="3399921"/>
                  <a:ext cx="12712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sz="1400" dirty="0" smtClean="0">
                      <a:solidFill>
                        <a:srgbClr val="0000FF"/>
                      </a:solidFill>
                    </a:rPr>
                    <a:t>Multiply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517" y="3399921"/>
                  <a:ext cx="127124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42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636021" y="4035087"/>
            <a:ext cx="5648998" cy="1510378"/>
            <a:chOff x="636021" y="4035087"/>
            <a:chExt cx="5648998" cy="1510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 bwMode="auto">
                <a:xfrm>
                  <a:off x="636021" y="4572200"/>
                  <a:ext cx="3733847" cy="97326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6021" y="4572200"/>
                  <a:ext cx="3733847" cy="9732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wn Arrow 7"/>
            <p:cNvSpPr/>
            <p:nvPr/>
          </p:nvSpPr>
          <p:spPr bwMode="auto">
            <a:xfrm>
              <a:off x="1738144" y="4035087"/>
              <a:ext cx="370390" cy="451412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3992022" y="4093633"/>
              <a:ext cx="733983" cy="6456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4418802" y="4389856"/>
              <a:ext cx="18662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solidFill>
                    <a:srgbClr val="0000FF"/>
                  </a:solidFill>
                </a:rPr>
                <a:t>Add to first constraint</a:t>
              </a:r>
              <a:endParaRPr lang="en-US" dirty="0"/>
            </a:p>
          </p:txBody>
        </p:sp>
      </p:grpSp>
      <p:sp>
        <p:nvSpPr>
          <p:cNvPr id="32" name="Down Arrow 31"/>
          <p:cNvSpPr/>
          <p:nvPr/>
        </p:nvSpPr>
        <p:spPr bwMode="auto">
          <a:xfrm rot="18195292">
            <a:off x="3587078" y="5246639"/>
            <a:ext cx="370390" cy="804107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36514" y="1380042"/>
            <a:ext cx="2716060" cy="737123"/>
            <a:chOff x="4136514" y="1380042"/>
            <a:chExt cx="2716060" cy="737123"/>
          </a:xfrm>
        </p:grpSpPr>
        <p:sp>
          <p:nvSpPr>
            <p:cNvPr id="24" name="Down Arrow 23"/>
            <p:cNvSpPr/>
            <p:nvPr/>
          </p:nvSpPr>
          <p:spPr bwMode="auto">
            <a:xfrm rot="5400000">
              <a:off x="6441673" y="1559689"/>
              <a:ext cx="370390" cy="451412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 bwMode="auto">
                <a:xfrm>
                  <a:off x="4136514" y="1380042"/>
                  <a:ext cx="1949657" cy="73712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en-US" sz="1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sSub>
                                <m:sSubPr>
                                  <m:ctrlPr>
                                    <a:rPr kumimoji="0" lang="en-US" sz="1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36514" y="1380042"/>
                  <a:ext cx="1949657" cy="73712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70140" y="1380042"/>
            <a:ext cx="3151383" cy="973265"/>
            <a:chOff x="670140" y="1380042"/>
            <a:chExt cx="3151383" cy="973265"/>
          </a:xfrm>
        </p:grpSpPr>
        <p:sp>
          <p:nvSpPr>
            <p:cNvPr id="22" name="Down Arrow 21"/>
            <p:cNvSpPr/>
            <p:nvPr/>
          </p:nvSpPr>
          <p:spPr bwMode="auto">
            <a:xfrm rot="5400000">
              <a:off x="3410622" y="1559689"/>
              <a:ext cx="370390" cy="451412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 bwMode="auto">
                <a:xfrm>
                  <a:off x="670140" y="1380042"/>
                  <a:ext cx="2384980" cy="97326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140" y="1380042"/>
                  <a:ext cx="2384980" cy="9732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70140" y="2439008"/>
            <a:ext cx="2384980" cy="1510378"/>
            <a:chOff x="670140" y="2439008"/>
            <a:chExt cx="2384980" cy="1510378"/>
          </a:xfrm>
        </p:grpSpPr>
        <p:sp>
          <p:nvSpPr>
            <p:cNvPr id="7" name="Down Arrow 6"/>
            <p:cNvSpPr/>
            <p:nvPr/>
          </p:nvSpPr>
          <p:spPr bwMode="auto">
            <a:xfrm>
              <a:off x="1599248" y="2439008"/>
              <a:ext cx="370390" cy="451412"/>
            </a:xfrm>
            <a:prstGeom prst="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 bwMode="auto">
                <a:xfrm>
                  <a:off x="670140" y="2976121"/>
                  <a:ext cx="2384980" cy="97326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140" y="2976121"/>
                  <a:ext cx="2384980" cy="9732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174852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3723" y="1680819"/>
              <a:ext cx="5423915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9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99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4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854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/>
                                  <m:t> 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Row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Rows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3723" y="1680819"/>
              <a:ext cx="5423915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/>
                    <a:gridCol w="362267"/>
                    <a:gridCol w="469963"/>
                    <a:gridCol w="1549908"/>
                    <a:gridCol w="986409"/>
                    <a:gridCol w="1585405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8333" r="-125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922" r="-87792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4252" r="-16614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8889" r="-16049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8361" r="-10558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8333" t="-98361" r="-125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77922" t="-98361" r="-877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84252" t="-98361" r="-1661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88889" t="-98361" r="-16049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308" t="-98361" b="-12459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01667" r="-105584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8333" t="-201667" r="-125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177922" t="-201667" r="-87792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4252" t="-201667" r="-16614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288889" t="-201667" r="-16049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308" t="-201667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Simplex Algorithm </a:t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Tableau</a:t>
            </a:r>
            <a:r>
              <a:rPr lang="en-US" sz="3200" dirty="0" smtClean="0"/>
              <a:t> Format (2 of 4)</a:t>
            </a:r>
            <a:endParaRPr lang="en-US" sz="3200" dirty="0"/>
          </a:p>
        </p:txBody>
      </p:sp>
      <p:sp>
        <p:nvSpPr>
          <p:cNvPr id="24" name="Up-Down Arrow 23"/>
          <p:cNvSpPr/>
          <p:nvPr/>
        </p:nvSpPr>
        <p:spPr bwMode="auto">
          <a:xfrm>
            <a:off x="3368233" y="3102015"/>
            <a:ext cx="509286" cy="1273215"/>
          </a:xfrm>
          <a:prstGeom prst="up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3723" y="4620664"/>
              <a:ext cx="5426138" cy="11113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9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13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4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614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="0" dirty="0" smtClean="0"/>
                            <a:t> values</a:t>
                          </a:r>
                          <a:endParaRPr lang="en-US" b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Row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/>
                            <a:t>-vectors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Rows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3723" y="4620664"/>
              <a:ext cx="5426138" cy="11113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/>
                    <a:gridCol w="362267"/>
                    <a:gridCol w="469963"/>
                    <a:gridCol w="1711389"/>
                    <a:gridCol w="986409"/>
                    <a:gridCol w="1426147"/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8333" r="-1256667" b="-23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77922" r="-879221" b="-23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6157" r="-140925" b="-23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5556" r="-144444" b="-23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86567" r="-1057143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333" t="-86567" r="-1256667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7922" t="-86567" r="-879221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76157" t="-86567" r="-140925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5556" t="-86567" r="-144444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80769" t="-86567" b="-101493"/>
                          </a:stretch>
                        </a:blipFill>
                      </a:tcPr>
                    </a:tc>
                  </a:tr>
                  <a:tr h="354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11864" r="-1057143" b="-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333" t="-211864" r="-1256667" b="-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177922" t="-211864" r="-879221" b="-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6157" t="-211864" r="-140925" b="-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305556" t="-211864" r="-144444" b="-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80769" t="-211864" b="-152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18896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729740" y="2476500"/>
            <a:ext cx="160020" cy="30863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6147" y="4343399"/>
            <a:ext cx="272006" cy="32932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3178" y="3114554"/>
            <a:ext cx="704126" cy="400014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Simplex Algorithm </a:t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Tableau</a:t>
            </a:r>
            <a:r>
              <a:rPr lang="en-US" sz="3200" dirty="0" smtClean="0"/>
              <a:t> Format (3 of 4)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30853" y="1374775"/>
                <a:ext cx="4475914" cy="5483225"/>
              </a:xfrm>
              <a:prstGeom prst="rect">
                <a:avLst/>
              </a:prstGeom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14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14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4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1400" kern="0" dirty="0" smtClean="0"/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1400" kern="0" dirty="0" smtClean="0">
                    <a:solidFill>
                      <a:srgbClr val="0000FF"/>
                    </a:solidFill>
                  </a:rPr>
                  <a:t>MAIN STEP</a:t>
                </a:r>
                <a:r>
                  <a:rPr lang="en-US" sz="1400" kern="0" dirty="0" smtClean="0">
                    <a:solidFill>
                      <a:srgbClr val="FF0000"/>
                    </a:solidFill>
                  </a:rPr>
                  <a:t> (algebraic implementation)</a:t>
                </a:r>
              </a:p>
              <a:p>
                <a:pPr marL="457200" indent="-457200">
                  <a:spcBef>
                    <a:spcPts val="0"/>
                  </a:spcBef>
                  <a:buFontTx/>
                  <a:buAutoNum type="arabicPeriod"/>
                </a:pPr>
                <a:r>
                  <a:rPr lang="en-US" sz="14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4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4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4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4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14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.</a:t>
                </a:r>
              </a:p>
              <a:p>
                <a:pPr marL="457200" indent="-457200">
                  <a:spcBef>
                    <a:spcPts val="0"/>
                  </a:spcBef>
                  <a:buFontTx/>
                  <a:buAutoNum type="arabicPeriod"/>
                </a:pPr>
                <a:r>
                  <a:rPr lang="en-US" sz="14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14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4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 for all NBVs. 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14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400" kern="0" dirty="0" smtClean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400" kern="0" dirty="0" smtClean="0"/>
                  <a:t>, stop; current BFS is optimal.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 is the entering variable.</a:t>
                </a:r>
              </a:p>
              <a:p>
                <a:pPr marL="457200" indent="-457200">
                  <a:spcBef>
                    <a:spcPts val="0"/>
                  </a:spcBef>
                  <a:buFontTx/>
                  <a:buAutoNum type="arabicPeriod"/>
                </a:pPr>
                <a:r>
                  <a:rPr lang="en-US" sz="14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kern="0" dirty="0"/>
                  <a:t> (with unique </a:t>
                </a:r>
                <a:r>
                  <a:rPr lang="en-US" sz="14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4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).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4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14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4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4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1400" kern="0" dirty="0" smtClean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14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14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kern="0" dirty="0" smtClean="0"/>
              </a:p>
              <a:p>
                <a:pPr marL="461963" indent="0">
                  <a:spcBef>
                    <a:spcPts val="0"/>
                  </a:spcBef>
                  <a:buFontTx/>
                  <a:buNone/>
                </a:pPr>
                <a:r>
                  <a:rPr lang="en-US" sz="14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4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400" kern="0" dirty="0" smtClean="0"/>
                  <a:t>, and repeat Step 1.</a:t>
                </a:r>
                <a:endParaRPr lang="en-US" sz="1400" kern="0" dirty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3" y="1374775"/>
                <a:ext cx="4475914" cy="5483225"/>
              </a:xfrm>
              <a:prstGeom prst="rect">
                <a:avLst/>
              </a:prstGeom>
              <a:blipFill rotWithShape="0">
                <a:blip r:embed="rId2"/>
                <a:stretch>
                  <a:fillRect l="-408" t="-222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21497" y="5036318"/>
            <a:ext cx="3807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What efficiencies exist in the algebraic implementation of the Simplex Method?</a:t>
            </a:r>
          </a:p>
          <a:p>
            <a:pPr marL="173038" indent="-173038">
              <a:spcBef>
                <a:spcPts val="0"/>
              </a:spcBef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173038" indent="-173038"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What encumbrances exist?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61552" y="1306830"/>
              <a:ext cx="383851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9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99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4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/>
                                  <m:t> 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61552" y="1306830"/>
              <a:ext cx="383851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/>
                    <a:gridCol w="362267"/>
                    <a:gridCol w="469963"/>
                    <a:gridCol w="1549908"/>
                    <a:gridCol w="98640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8333" r="-82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77922" r="-544156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84252" r="-64961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88889" r="-1852" b="-2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98361" r="-72207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333" t="-98361" r="-82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7922" t="-98361" r="-54415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4252" t="-98361" r="-6496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88889" t="-98361" r="-1852" b="-10163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01667" r="-7220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333" t="-201667" r="-82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177922" t="-201667" r="-54415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252" t="-201667" r="-6496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288889" t="-201667" r="-1852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Up-Down Arrow 20"/>
          <p:cNvSpPr/>
          <p:nvPr/>
        </p:nvSpPr>
        <p:spPr bwMode="auto">
          <a:xfrm>
            <a:off x="6996062" y="2449682"/>
            <a:ext cx="509286" cy="811043"/>
          </a:xfrm>
          <a:prstGeom prst="up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99819" y="3139697"/>
              <a:ext cx="3316541" cy="1161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7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99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421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800" b="0" dirty="0" smtClean="0"/>
                            <a:t>‘s</a:t>
                          </a:r>
                          <a:endParaRPr lang="en-US" sz="1800" b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 smtClean="0"/>
                            <a:t>’s</a:t>
                          </a:r>
                          <a:endParaRPr lang="en-US" sz="1800" b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99819" y="3139697"/>
              <a:ext cx="3316541" cy="1161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61"/>
                    <a:gridCol w="382905"/>
                    <a:gridCol w="504761"/>
                    <a:gridCol w="1239901"/>
                    <a:gridCol w="68421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1746" r="-636508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75904" r="-383133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12255" r="-5588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86607" r="-1786" b="-238333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89552" r="-559036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746" t="-89552" r="-636508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75904" t="-89552" r="-383133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12255" t="-89552" r="-55882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386607" t="-89552" r="-1786" b="-11343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98438" r="-55903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746" t="-198438" r="-63650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175904" t="-198438" r="-38313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255" t="-198438" r="-5588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386607" t="-198438" r="-1786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66521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Simplex Algorithm </a:t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Tableau</a:t>
            </a:r>
            <a:r>
              <a:rPr lang="en-US" sz="3200" dirty="0" smtClean="0"/>
              <a:t> Format (4 of 4)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61552" y="1306830"/>
              <a:ext cx="383851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9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99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4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/>
                                  <m:t> 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61552" y="1306830"/>
              <a:ext cx="383851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/>
                    <a:gridCol w="362267"/>
                    <a:gridCol w="469963"/>
                    <a:gridCol w="1549908"/>
                    <a:gridCol w="98640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8333" r="-82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922" r="-544156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4252" r="-64961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8889" r="-1852" b="-2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8361" r="-72207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8333" t="-98361" r="-82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77922" t="-98361" r="-54415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84252" t="-98361" r="-6496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88889" t="-98361" r="-1852" b="-10163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01667" r="-7220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8333" t="-201667" r="-82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177922" t="-201667" r="-54415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4252" t="-201667" r="-6496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288889" t="-201667" r="-1852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Up-Down Arrow 10"/>
          <p:cNvSpPr/>
          <p:nvPr/>
        </p:nvSpPr>
        <p:spPr bwMode="auto">
          <a:xfrm>
            <a:off x="6996062" y="2449682"/>
            <a:ext cx="509286" cy="811043"/>
          </a:xfrm>
          <a:prstGeom prst="up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99819" y="3139697"/>
              <a:ext cx="3316541" cy="1161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7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99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421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9009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800" b="0" dirty="0" smtClean="0"/>
                            <a:t>‘s</a:t>
                          </a:r>
                          <a:endParaRPr lang="en-US" sz="1800" b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 smtClean="0"/>
                            <a:t>’s</a:t>
                          </a:r>
                          <a:endParaRPr lang="en-US" sz="1800" b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99819" y="3139697"/>
              <a:ext cx="3316541" cy="1161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61"/>
                    <a:gridCol w="382905"/>
                    <a:gridCol w="504761"/>
                    <a:gridCol w="1239901"/>
                    <a:gridCol w="68421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31746" r="-636508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75904" r="-383133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12255" r="-5588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86607" r="-1786" b="-238333"/>
                          </a:stretch>
                        </a:blipFill>
                      </a:tcPr>
                    </a:tc>
                  </a:tr>
                  <a:tr h="407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89552" r="-559036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1746" t="-89552" r="-636508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5904" t="-89552" r="-383133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255" t="-89552" r="-55882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86607" t="-89552" r="-1786" b="-11343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98438" r="-55903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1746" t="-198438" r="-63650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175904" t="-198438" r="-38313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255" t="-198438" r="-5588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386607" t="-198438" r="-1786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16"/>
          <p:cNvSpPr/>
          <p:nvPr/>
        </p:nvSpPr>
        <p:spPr bwMode="auto">
          <a:xfrm>
            <a:off x="2264974" y="2810368"/>
            <a:ext cx="272006" cy="22810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83378" y="2249675"/>
            <a:ext cx="704126" cy="315725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30853" y="1374775"/>
                <a:ext cx="4475914" cy="5483225"/>
              </a:xfrm>
              <a:prstGeom prst="rect">
                <a:avLst/>
              </a:prstGeom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14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14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4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1400" kern="0" dirty="0" smtClean="0"/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1400" kern="0" dirty="0" smtClean="0">
                    <a:solidFill>
                      <a:srgbClr val="0000FF"/>
                    </a:solidFill>
                  </a:rPr>
                  <a:t>MAIN STEP</a:t>
                </a:r>
                <a:r>
                  <a:rPr lang="en-US" sz="1400" kern="0" dirty="0" smtClean="0">
                    <a:solidFill>
                      <a:srgbClr val="FF0000"/>
                    </a:solidFill>
                  </a:rPr>
                  <a:t> (tableau implementation)</a:t>
                </a:r>
              </a:p>
              <a:p>
                <a:pPr marL="457200" indent="-457200">
                  <a:spcBef>
                    <a:spcPts val="0"/>
                  </a:spcBef>
                  <a:buFontTx/>
                  <a:buAutoNum type="arabicPeriod"/>
                </a:pPr>
                <a:r>
                  <a:rPr lang="en-US" sz="1400" kern="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400" i="1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kern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400" kern="0" dirty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400" i="1" ker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400" kern="0" dirty="0"/>
                  <a:t>, stop; current BFS is optimal</a:t>
                </a:r>
                <a:r>
                  <a:rPr lang="en-US" sz="1400" kern="0" dirty="0" smtClean="0"/>
                  <a:t>.</a:t>
                </a:r>
              </a:p>
              <a:p>
                <a:pPr marL="457200" indent="-457200">
                  <a:spcBef>
                    <a:spcPts val="0"/>
                  </a:spcBef>
                  <a:buFontTx/>
                  <a:buAutoNum type="arabicPeriod"/>
                </a:pPr>
                <a:r>
                  <a:rPr lang="en-US" sz="1400" kern="0" dirty="0" smtClean="0"/>
                  <a:t>Otherwise, examine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4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14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4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4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4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1400" kern="0" dirty="0" smtClean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US" sz="1400" kern="0" dirty="0" smtClean="0"/>
                  <a:t>Determine the index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kern="0" dirty="0" smtClean="0"/>
                  <a:t>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14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4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kern="0" dirty="0" smtClean="0"/>
              </a:p>
              <a:p>
                <a:pPr marL="342900" indent="-3429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1400" kern="0" dirty="0" smtClean="0"/>
                  <a:t>Update the tableau by pivoting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1400" kern="0" dirty="0" smtClean="0"/>
              </a:p>
              <a:p>
                <a:pPr marL="742189" lvl="1" indent="-3429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1400" kern="0" dirty="0" smtClean="0"/>
                  <a:t>Divide row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kern="0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1400" kern="0" dirty="0" smtClean="0"/>
              </a:p>
              <a:p>
                <a:pPr marL="742189" lvl="1" indent="-3429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1400" kern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kern="0" dirty="0" smtClean="0"/>
                  <a:t>, update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 row by subtracting from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400" kern="0" dirty="0" smtClean="0"/>
                  <a:t> 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 row</a:t>
                </a:r>
              </a:p>
              <a:p>
                <a:pPr marL="742189" lvl="1" indent="-3429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1400" kern="0" dirty="0" smtClean="0"/>
                  <a:t>Update Row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kern="0" dirty="0" smtClean="0"/>
                  <a:t> by subtracting from 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kern="0" dirty="0" smtClean="0"/>
                  <a:t> </a:t>
                </a:r>
                <a:r>
                  <a:rPr lang="en-US" sz="1400" kern="0" dirty="0"/>
                  <a:t>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400" i="1" ker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kern="0" dirty="0"/>
                  <a:t> </a:t>
                </a:r>
                <a:r>
                  <a:rPr lang="en-US" sz="1400" kern="0" dirty="0" smtClean="0"/>
                  <a:t>row</a:t>
                </a:r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3" y="1374775"/>
                <a:ext cx="4475914" cy="5483225"/>
              </a:xfrm>
              <a:prstGeom prst="rect">
                <a:avLst/>
              </a:prstGeom>
              <a:blipFill rotWithShape="0">
                <a:blip r:embed="rId4"/>
                <a:stretch>
                  <a:fillRect l="-408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121497" y="4702489"/>
            <a:ext cx="3807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Does the tableau implementation improve upon the algebraic implementation?</a:t>
            </a:r>
          </a:p>
          <a:p>
            <a:pPr marL="173038" indent="-173038">
              <a:spcBef>
                <a:spcPts val="0"/>
              </a:spcBef>
            </a:pPr>
            <a:endParaRPr lang="en-US" sz="1600" dirty="0">
              <a:solidFill>
                <a:srgbClr val="0000FF"/>
              </a:solidFill>
            </a:endParaRPr>
          </a:p>
          <a:p>
            <a:pPr marL="173038" indent="-173038"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If so, under what circumstances?</a:t>
            </a:r>
          </a:p>
          <a:p>
            <a:pPr marL="173038" indent="-173038">
              <a:spcBef>
                <a:spcPts val="0"/>
              </a:spcBef>
            </a:pPr>
            <a:endParaRPr lang="en-US" sz="1600" dirty="0">
              <a:solidFill>
                <a:srgbClr val="0000FF"/>
              </a:solidFill>
            </a:endParaRPr>
          </a:p>
          <a:p>
            <a:pPr marL="173038" indent="-173038"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What challenges does it induce?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927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www.456fis.org/THE%20XB-70/XB-70-4%20(15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57" y="1436914"/>
            <a:ext cx="9147357" cy="469329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797" y="4625244"/>
              <a:ext cx="383851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9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99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4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/>
                                  <m:t> 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797" y="4625244"/>
              <a:ext cx="383851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9963"/>
                    <a:gridCol w="362267"/>
                    <a:gridCol w="469963"/>
                    <a:gridCol w="1549908"/>
                    <a:gridCol w="98640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28333" r="-82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922" r="-544156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3922" r="-6431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9506" r="-1235" b="-2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8361" r="-72207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8333" t="-98361" r="-82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77922" t="-98361" r="-54415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83922" t="-98361" r="-6431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89506" t="-98361" r="-1235" b="-10163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01667" r="-7220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8333" t="-201667" r="-82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177922" t="-201667" r="-54415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3922" t="-201667" r="-6431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289506" t="-201667" r="-1235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Tableau</a:t>
            </a:r>
            <a:r>
              <a:rPr lang="en-US" sz="2800" dirty="0" smtClean="0"/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Initialization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1997" y="4421399"/>
          <a:ext cx="436365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8647" y="133923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Problem 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8647" y="3804638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INTIALIZATION STEP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24" name="Left Arrow 23"/>
          <p:cNvSpPr/>
          <p:nvPr/>
        </p:nvSpPr>
        <p:spPr bwMode="auto">
          <a:xfrm flipH="1">
            <a:off x="4004842" y="5173884"/>
            <a:ext cx="486137" cy="300941"/>
          </a:xfrm>
          <a:prstGeom prst="lef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1700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6147415" y="2460446"/>
                <a:ext cx="2753360" cy="3067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  <a:r>
                  <a:rPr lang="en-US" sz="900" kern="0" dirty="0" smtClean="0">
                    <a:solidFill>
                      <a:srgbClr val="FF0000"/>
                    </a:solidFill>
                  </a:rPr>
                  <a:t> (tableau implementation)</a:t>
                </a:r>
              </a:p>
              <a:p>
                <a:pPr marL="228600" indent="-228600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/>
                  <a:t>, stop; current BFS is optimal</a:t>
                </a:r>
                <a:r>
                  <a:rPr lang="en-US" sz="900" kern="0" dirty="0" smtClean="0"/>
                  <a:t>.</a:t>
                </a:r>
              </a:p>
              <a:p>
                <a:pPr marL="228600" indent="-228600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Otherwise, examine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28600" indent="-2286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US" sz="900" kern="0" dirty="0" smtClean="0"/>
                  <a:t>Determine the index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28600" indent="-2286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Update the tableau by pivoting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900" kern="0" dirty="0" smtClean="0"/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Divide row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900" kern="0" dirty="0" smtClean="0"/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90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, update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 smtClean="0"/>
                  <a:t> row by subtracting from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 smtClean="0"/>
                  <a:t> row</a:t>
                </a:r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Update Row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900" kern="0" dirty="0" smtClean="0"/>
                  <a:t> by subtracting from 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900" kern="0" dirty="0" smtClean="0"/>
                  <a:t> </a:t>
                </a:r>
                <a:r>
                  <a:rPr lang="en-US" sz="900" kern="0" dirty="0"/>
                  <a:t>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/>
                  <a:t> </a:t>
                </a:r>
                <a:r>
                  <a:rPr lang="en-US" sz="900" kern="0" dirty="0" smtClean="0"/>
                  <a:t>row</a:t>
                </a: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15" y="2460446"/>
                <a:ext cx="2753360" cy="3067657"/>
              </a:xfrm>
              <a:prstGeom prst="rect">
                <a:avLst/>
              </a:prstGeom>
              <a:blipFill rotWithShape="0">
                <a:blip r:embed="rId3"/>
                <a:stretch>
                  <a:fillRect b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66"/>
                </a:solidFill>
              </a:rPr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Tableau</a:t>
            </a:r>
            <a:r>
              <a:rPr lang="en-US" sz="2800" dirty="0" smtClean="0">
                <a:solidFill>
                  <a:srgbClr val="000066"/>
                </a:solidFill>
              </a:rPr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Iteration #1</a:t>
            </a:r>
            <a:r>
              <a:rPr lang="en-US" sz="2800" dirty="0" smtClean="0">
                <a:solidFill>
                  <a:srgbClr val="000066"/>
                </a:solidFill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47" y="1207342"/>
                <a:ext cx="2246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1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:         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sz="1400" u="sn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1207342"/>
                <a:ext cx="224612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81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647" y="3249057"/>
                <a:ext cx="3018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2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:  </a:t>
                </a:r>
                <a:r>
                  <a:rPr lang="en-US" sz="1400" dirty="0" smtClean="0"/>
                  <a:t>     OK; we don’t have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Symbol"/>
                      </a:rPr>
                      <m:t>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  <a:sym typeface="Symbol"/>
                      </a:rPr>
                      <m:t>𝟎</m:t>
                    </m:r>
                  </m:oMath>
                </a14:m>
                <a:r>
                  <a:rPr lang="en-US" sz="1400" dirty="0" smtClean="0">
                    <a:sym typeface="Symbol"/>
                  </a:rPr>
                  <a:t>.</a:t>
                </a:r>
                <a:endParaRPr lang="en-US" sz="1400" u="sn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3249057"/>
                <a:ext cx="301877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06" t="-4000" r="-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647" y="3619455"/>
                <a:ext cx="443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3: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        </a:t>
                </a:r>
                <a:r>
                  <a:rPr lang="en-US" sz="1400" dirty="0" smtClean="0"/>
                  <a:t>Min ratio is 3.  The blocking variable is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u="sn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3619455"/>
                <a:ext cx="443736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1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647" y="398985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01095" y="1598213"/>
          <a:ext cx="436365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2752106" y="1609917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52106" y="2825259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01095" y="4283548"/>
          <a:ext cx="444551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-5/4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 bwMode="auto">
          <a:xfrm>
            <a:off x="1295625" y="5524089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6147415" y="1324839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7415" y="1324839"/>
                <a:ext cx="2753360" cy="9563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697415" y="4747846"/>
            <a:ext cx="3134132" cy="1519438"/>
            <a:chOff x="5697415" y="4747846"/>
            <a:chExt cx="3134132" cy="151943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5697415" y="4747846"/>
              <a:ext cx="1488831" cy="12778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7019256" y="5959507"/>
                  <a:ext cx="181229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56" y="5959507"/>
                  <a:ext cx="181229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5673969" y="5052646"/>
            <a:ext cx="1456383" cy="1401950"/>
            <a:chOff x="5673969" y="5052646"/>
            <a:chExt cx="1456383" cy="140195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5673969" y="5357446"/>
              <a:ext cx="832339" cy="7854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5720863" y="5052646"/>
              <a:ext cx="855783" cy="10902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753308" y="6141882"/>
                  <a:ext cx="1377044" cy="3127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308" y="6141882"/>
                  <a:ext cx="1377044" cy="31271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23127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66"/>
                </a:solidFill>
              </a:rPr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Tableau</a:t>
            </a:r>
            <a:r>
              <a:rPr lang="en-US" sz="2800" dirty="0" smtClean="0">
                <a:solidFill>
                  <a:srgbClr val="000066"/>
                </a:solidFill>
              </a:rPr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Iteration #2</a:t>
            </a:r>
            <a:r>
              <a:rPr lang="en-US" sz="2800" dirty="0" smtClean="0">
                <a:solidFill>
                  <a:srgbClr val="000066"/>
                </a:solidFill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47" y="1207342"/>
                <a:ext cx="2246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1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:         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sz="1400" u="sn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1207342"/>
                <a:ext cx="224612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81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647" y="3249057"/>
                <a:ext cx="3018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2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:  </a:t>
                </a:r>
                <a:r>
                  <a:rPr lang="en-US" sz="1400" dirty="0" smtClean="0"/>
                  <a:t>     OK; we don’t have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Symbol"/>
                      </a:rPr>
                      <m:t>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  <a:sym typeface="Symbol"/>
                      </a:rPr>
                      <m:t>𝟎</m:t>
                    </m:r>
                  </m:oMath>
                </a14:m>
                <a:r>
                  <a:rPr lang="en-US" sz="1400" dirty="0" smtClean="0">
                    <a:sym typeface="Symbol"/>
                  </a:rPr>
                  <a:t>.</a:t>
                </a:r>
                <a:endParaRPr lang="en-US" sz="1400" u="sn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3249057"/>
                <a:ext cx="301877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06" t="-4000" r="-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647" y="3619455"/>
                <a:ext cx="443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3: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        </a:t>
                </a:r>
                <a:r>
                  <a:rPr lang="en-US" sz="1400" dirty="0" smtClean="0"/>
                  <a:t>Min ratio is 9.  The blocking variable is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 smtClean="0"/>
                  <a:t>.</a:t>
                </a:r>
                <a:endParaRPr lang="en-US" sz="1400" u="sn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3619455"/>
                <a:ext cx="44373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1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647" y="398985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83186" y="1609917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283186" y="2532184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01095" y="4283548"/>
          <a:ext cx="448644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-7/4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-33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 bwMode="auto">
          <a:xfrm>
            <a:off x="1295625" y="5219289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01095" y="1610687"/>
          <a:ext cx="444551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-5/4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 bwMode="auto">
              <a:xfrm>
                <a:off x="6147415" y="1324839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7415" y="1324839"/>
                <a:ext cx="2753360" cy="9563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6147415" y="2460446"/>
                <a:ext cx="2753360" cy="3067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  <a:r>
                  <a:rPr lang="en-US" sz="900" kern="0" dirty="0" smtClean="0">
                    <a:solidFill>
                      <a:srgbClr val="FF0000"/>
                    </a:solidFill>
                  </a:rPr>
                  <a:t> (tableau implementation)</a:t>
                </a:r>
              </a:p>
              <a:p>
                <a:pPr marL="228600" indent="-228600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/>
                  <a:t>, stop; current BFS is optimal</a:t>
                </a:r>
                <a:r>
                  <a:rPr lang="en-US" sz="900" kern="0" dirty="0" smtClean="0"/>
                  <a:t>.</a:t>
                </a:r>
              </a:p>
              <a:p>
                <a:pPr marL="228600" indent="-228600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Otherwise, examine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28600" indent="-2286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US" sz="900" kern="0" dirty="0" smtClean="0"/>
                  <a:t>Determine the index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28600" indent="-2286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Update the tableau by pivoting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900" kern="0" dirty="0" smtClean="0"/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Divide row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900" kern="0" dirty="0" smtClean="0"/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90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, update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 smtClean="0"/>
                  <a:t> row by subtracting from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 smtClean="0"/>
                  <a:t> row</a:t>
                </a:r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Update Row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900" kern="0" dirty="0" smtClean="0"/>
                  <a:t> by subtracting from 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900" kern="0" dirty="0" smtClean="0"/>
                  <a:t> </a:t>
                </a:r>
                <a:r>
                  <a:rPr lang="en-US" sz="900" kern="0" dirty="0"/>
                  <a:t>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/>
                  <a:t> </a:t>
                </a:r>
                <a:r>
                  <a:rPr lang="en-US" sz="900" kern="0" dirty="0" smtClean="0"/>
                  <a:t>row</a:t>
                </a: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15" y="2460446"/>
                <a:ext cx="2753360" cy="3067657"/>
              </a:xfrm>
              <a:prstGeom prst="rect">
                <a:avLst/>
              </a:prstGeom>
              <a:blipFill rotWithShape="0">
                <a:blip r:embed="rId7"/>
                <a:stretch>
                  <a:fillRect b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292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01095" y="1587240"/>
          <a:ext cx="448644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-7/4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-33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66"/>
                </a:solidFill>
              </a:rPr>
              <a:t>Example of the Simplex Algorithm in </a:t>
            </a:r>
            <a:r>
              <a:rPr lang="en-US" sz="2800" dirty="0" smtClean="0">
                <a:solidFill>
                  <a:srgbClr val="0000FF"/>
                </a:solidFill>
              </a:rPr>
              <a:t>Tableau</a:t>
            </a:r>
            <a:r>
              <a:rPr lang="en-US" sz="2800" dirty="0" smtClean="0">
                <a:solidFill>
                  <a:srgbClr val="000066"/>
                </a:solidFill>
              </a:rPr>
              <a:t> Format (</a:t>
            </a:r>
            <a:r>
              <a:rPr lang="en-US" sz="2800" dirty="0" smtClean="0">
                <a:solidFill>
                  <a:srgbClr val="FF0000"/>
                </a:solidFill>
              </a:rPr>
              <a:t>Iteration #3</a:t>
            </a:r>
            <a:r>
              <a:rPr lang="en-US" sz="2800" dirty="0" smtClean="0">
                <a:solidFill>
                  <a:srgbClr val="000066"/>
                </a:solidFill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47" y="1207342"/>
                <a:ext cx="23823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1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:         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)=2.5</m:t>
                    </m:r>
                  </m:oMath>
                </a14:m>
                <a:endParaRPr lang="en-US" sz="1400" u="sn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1207342"/>
                <a:ext cx="238238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767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647" y="3249057"/>
                <a:ext cx="3018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2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:  </a:t>
                </a:r>
                <a:r>
                  <a:rPr lang="en-US" sz="1400" dirty="0" smtClean="0"/>
                  <a:t>     OK; we don’t have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Symbol"/>
                      </a:rPr>
                      <m:t>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  <a:sym typeface="Symbol"/>
                      </a:rPr>
                      <m:t>𝟎</m:t>
                    </m:r>
                  </m:oMath>
                </a14:m>
                <a:r>
                  <a:rPr lang="en-US" sz="1400" dirty="0" smtClean="0">
                    <a:sym typeface="Symbol"/>
                  </a:rPr>
                  <a:t>.</a:t>
                </a:r>
                <a:endParaRPr lang="en-US" sz="1400" u="sn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3249057"/>
                <a:ext cx="301877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06" t="-4000" r="-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647" y="3619455"/>
                <a:ext cx="4536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u="sng" dirty="0" smtClean="0">
                    <a:solidFill>
                      <a:srgbClr val="0000FF"/>
                    </a:solidFill>
                  </a:rPr>
                  <a:t>Step 3: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        </a:t>
                </a:r>
                <a:r>
                  <a:rPr lang="en-US" sz="1400" dirty="0" smtClean="0"/>
                  <a:t>Min ratio is 4.  The blocking variable is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00" dirty="0" smtClean="0"/>
                  <a:t>.</a:t>
                </a:r>
                <a:endParaRPr lang="en-US" sz="1400" u="sn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" y="3619455"/>
                <a:ext cx="453675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647" y="398985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279641" y="1609917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267918" y="2203938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295625" y="5219289"/>
            <a:ext cx="277792" cy="30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01095" y="4541455"/>
          <a:ext cx="452737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-5/4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-3/8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-9/8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3/8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41"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-1/8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1/8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8647" y="6299301"/>
            <a:ext cx="4438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Terminate the algorithm!  The BFS is optimal!  (Why?)</a:t>
            </a:r>
            <a:endParaRPr lang="en-US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 bwMode="auto">
              <a:xfrm>
                <a:off x="6147415" y="1324839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7415" y="1324839"/>
                <a:ext cx="2753360" cy="9563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6147415" y="2460446"/>
                <a:ext cx="2753360" cy="3067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  <a:r>
                  <a:rPr lang="en-US" sz="900" kern="0" dirty="0" smtClean="0">
                    <a:solidFill>
                      <a:srgbClr val="FF0000"/>
                    </a:solidFill>
                  </a:rPr>
                  <a:t> (tableau implementation)</a:t>
                </a:r>
              </a:p>
              <a:p>
                <a:pPr marL="228600" indent="-228600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/>
                  <a:t>, stop; current BFS is optimal</a:t>
                </a:r>
                <a:r>
                  <a:rPr lang="en-US" sz="900" kern="0" dirty="0" smtClean="0"/>
                  <a:t>.</a:t>
                </a:r>
              </a:p>
              <a:p>
                <a:pPr marL="228600" indent="-228600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Otherwise, examine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28600" indent="-2286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US" sz="900" kern="0" dirty="0" smtClean="0"/>
                  <a:t>Determine the index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28600" indent="-2286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Update the tableau by pivoting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900" kern="0" dirty="0" smtClean="0"/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Divide row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𝑟𝑘</m:t>
                        </m:r>
                      </m:sub>
                    </m:sSub>
                  </m:oMath>
                </a14:m>
                <a:endParaRPr lang="en-US" sz="900" kern="0" dirty="0" smtClean="0"/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90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900" kern="0" dirty="0" smtClean="0"/>
                  <a:t>, update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 smtClean="0"/>
                  <a:t> row by subtracting from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 smtClean="0"/>
                  <a:t> row</a:t>
                </a:r>
              </a:p>
              <a:p>
                <a:pPr marL="457200" lvl="1" indent="-2286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900" kern="0" dirty="0" smtClean="0"/>
                  <a:t>Update Row </a:t>
                </a:r>
                <a14:m>
                  <m:oMath xmlns:m="http://schemas.openxmlformats.org/officeDocument/2006/math">
                    <m:r>
                      <a:rPr lang="en-US" sz="900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900" kern="0" dirty="0" smtClean="0"/>
                  <a:t> by subtracting from 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b="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900" kern="0" dirty="0" smtClean="0"/>
                  <a:t> </a:t>
                </a:r>
                <a:r>
                  <a:rPr lang="en-US" sz="900" kern="0" dirty="0"/>
                  <a:t>times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900" kern="0" dirty="0"/>
                  <a:t> </a:t>
                </a:r>
                <a:r>
                  <a:rPr lang="en-US" sz="900" kern="0" dirty="0" smtClean="0"/>
                  <a:t>row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15" y="2460446"/>
                <a:ext cx="2753360" cy="3067657"/>
              </a:xfrm>
              <a:prstGeom prst="rect">
                <a:avLst/>
              </a:prstGeom>
              <a:blipFill rotWithShape="0">
                <a:blip r:embed="rId7"/>
                <a:stretch>
                  <a:fillRect b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53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Simplex via Tableau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Vanderbei’s</a:t>
            </a:r>
            <a:r>
              <a:rPr lang="en-US" dirty="0"/>
              <a:t> online tool</a:t>
            </a:r>
          </a:p>
          <a:p>
            <a:pPr lvl="1"/>
            <a:r>
              <a:rPr lang="en-US" dirty="0">
                <a:hlinkClick r:id="rId2"/>
              </a:rPr>
              <a:t>https://vanderbei.princeton.edu/JAVA/pivot/simple.html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Simplex Me online tool</a:t>
            </a:r>
          </a:p>
          <a:p>
            <a:pPr lvl="1"/>
            <a:r>
              <a:rPr lang="en-US" dirty="0">
                <a:hlinkClick r:id="rId3"/>
              </a:rPr>
              <a:t>www.simplexme.com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26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39" y="3544052"/>
            <a:ext cx="3025213" cy="2932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998362" y="4198845"/>
                <a:ext cx="3383138" cy="11923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362" y="4198845"/>
                <a:ext cx="3383138" cy="11923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start with a feasible solution and move in an improving direction?</a:t>
            </a:r>
          </a:p>
          <a:p>
            <a:r>
              <a:rPr lang="en-US" dirty="0" smtClean="0"/>
              <a:t>Won’t this get you to an optimal solution?</a:t>
            </a:r>
          </a:p>
          <a:p>
            <a:r>
              <a:rPr lang="en-US" dirty="0" smtClean="0"/>
              <a:t>Won’t it get you to a point for using the Simplex Method from there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361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Computational Complexity of the </a:t>
            </a:r>
            <a:br>
              <a:rPr lang="en-US" sz="2400" dirty="0" smtClean="0"/>
            </a:br>
            <a:r>
              <a:rPr lang="en-US" sz="2400" dirty="0" smtClean="0"/>
              <a:t>Simplex Algorithm (</a:t>
            </a:r>
            <a:r>
              <a:rPr lang="en-US" sz="2400" dirty="0" smtClean="0">
                <a:solidFill>
                  <a:srgbClr val="0000FF"/>
                </a:solidFill>
              </a:rPr>
              <a:t>Tableau Format</a:t>
            </a:r>
            <a:r>
              <a:rPr lang="en-US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Operations per iteration </a:t>
                </a:r>
                <a:r>
                  <a:rPr lang="en-US" sz="2400" dirty="0" smtClean="0">
                    <a:sym typeface="Wingdings" pitchFamily="2" charset="2"/>
                  </a:rPr>
                  <a:t> occur during pricing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Multiplications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Additions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>
                    <a:sym typeface="Wingdings" pitchFamily="2" charset="2"/>
                  </a:rPr>
                  <a:t>Result:  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Number of iterations</a:t>
                </a:r>
              </a:p>
              <a:p>
                <a:pPr lvl="1"/>
                <a:r>
                  <a:rPr lang="en-US" sz="2000" dirty="0" smtClean="0"/>
                  <a:t>Practical experience: </a:t>
                </a:r>
                <a:r>
                  <a:rPr lang="en-US" sz="2000" dirty="0" smtClean="0">
                    <a:sym typeface="Symbol"/>
                  </a:rPr>
                  <a:t>m to 3m iterations</a:t>
                </a:r>
              </a:p>
              <a:p>
                <a:pPr lvl="1"/>
                <a:r>
                  <a:rPr lang="en-US" sz="2000" dirty="0" smtClean="0">
                    <a:sym typeface="Symbol"/>
                  </a:rPr>
                  <a:t>Better bounds possible when considering </a:t>
                </a:r>
                <a:r>
                  <a:rPr lang="en-US" sz="2000" dirty="0" err="1" smtClean="0">
                    <a:sym typeface="Symbol"/>
                  </a:rPr>
                  <a:t>sparsity</a:t>
                </a:r>
                <a:r>
                  <a:rPr lang="en-US" sz="2000" dirty="0" smtClean="0">
                    <a:sym typeface="Symbol"/>
                  </a:rPr>
                  <a:t> of A</a:t>
                </a:r>
              </a:p>
              <a:p>
                <a:pPr lvl="1"/>
                <a:r>
                  <a:rPr lang="en-US" sz="2000" dirty="0" smtClean="0"/>
                  <a:t>Worst-case are obtainable, and pretty bad… (will discuss later)</a:t>
                </a:r>
                <a:endParaRPr lang="en-US" sz="2000" dirty="0" smtClean="0">
                  <a:sym typeface="Symbol"/>
                </a:endParaRPr>
              </a:p>
              <a:p>
                <a:pPr lvl="1"/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smtClean="0"/>
                  <a:t>Average empirical complexity </a:t>
                </a:r>
                <a:r>
                  <a:rPr lang="en-US" sz="2400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0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8166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</a:t>
            </a:r>
            <a:r>
              <a:rPr lang="en-US" dirty="0"/>
              <a:t>4.1-4.6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Homework </a:t>
            </a:r>
            <a:r>
              <a:rPr lang="en-US" dirty="0" smtClean="0"/>
              <a:t>#5: Problem 1.13 (Phase 1)</a:t>
            </a:r>
          </a:p>
          <a:p>
            <a:pPr lvl="1"/>
            <a:r>
              <a:rPr lang="en-US" sz="2400" dirty="0" smtClean="0"/>
              <a:t>First</a:t>
            </a:r>
            <a:r>
              <a:rPr lang="en-US" sz="2400" dirty="0"/>
              <a:t>, write an explicit </a:t>
            </a:r>
            <a:r>
              <a:rPr lang="en-US" sz="2400" dirty="0" smtClean="0"/>
              <a:t>formulation</a:t>
            </a:r>
          </a:p>
          <a:p>
            <a:pPr lvl="2"/>
            <a:r>
              <a:rPr lang="en-US" sz="2000"/>
              <a:t>Define sets, parameters, DVs, assumptions!</a:t>
            </a:r>
            <a:endParaRPr lang="en-US" sz="2000" dirty="0" smtClean="0"/>
          </a:p>
          <a:p>
            <a:pPr lvl="1"/>
            <a:r>
              <a:rPr lang="en-US" sz="2400" dirty="0" smtClean="0"/>
              <a:t>Second</a:t>
            </a:r>
            <a:r>
              <a:rPr lang="en-US" sz="2400" dirty="0"/>
              <a:t>, use set-based notation and indexing of DVs and constraints to present a compact formulation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3017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5" y="1241126"/>
            <a:ext cx="8458196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Lesson </a:t>
            </a:r>
            <a:r>
              <a:rPr lang="en-US" b="0" dirty="0" smtClean="0">
                <a:solidFill>
                  <a:schemeClr val="tx1"/>
                </a:solidFill>
              </a:rPr>
              <a:t>05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/>
              <a:t>The </a:t>
            </a:r>
            <a:r>
              <a:rPr lang="en-US" dirty="0"/>
              <a:t>Simplex Method: </a:t>
            </a:r>
            <a:r>
              <a:rPr lang="en-US" dirty="0" smtClean="0"/>
              <a:t>Key Concepts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(Revisited)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pic>
        <p:nvPicPr>
          <p:cNvPr id="4" name="Picture 2" descr="http://www.google.com/url?sa=i&amp;source=imgres&amp;cd=&amp;docid=5rEVvnPeSszLHM&amp;tbnid=LdJ-G4s-gb5YSM:&amp;ved=0CAkQjBw&amp;url=http%3A%2F%2Fwww2.math.uconn.edu%2FGeneral%2FPictures%2FMathematicians160x214%2FGeorge_Dantzig.jpg&amp;ei=UkEzU6KxMtTMsATAoIBg&amp;psig=AFQjCNEIlN6Mt1cM7c9q9kQkPcjRCtgf9w&amp;ust=13959543868862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4220" y="2811559"/>
            <a:ext cx="1815560" cy="242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7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Key to the Simplex Method!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(1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88569"/>
                <a:ext cx="8224939" cy="4115373"/>
              </a:xfrm>
            </p:spPr>
            <p:txBody>
              <a:bodyPr/>
              <a:lstStyle/>
              <a:p>
                <a:r>
                  <a:rPr lang="en-US" sz="1800" dirty="0" smtClean="0"/>
                  <a:t>Given a basic feasible solution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our objective function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The BFS can be expressed in terms of the </a:t>
                </a:r>
                <a:r>
                  <a:rPr lang="en-US" sz="1800" dirty="0" err="1" smtClean="0"/>
                  <a:t>nonbasic</a:t>
                </a:r>
                <a:r>
                  <a:rPr lang="en-US" sz="1800" dirty="0" smtClean="0"/>
                  <a:t>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 smtClean="0"/>
                  <a:t>And the objective function can also be expressed in terms of the </a:t>
                </a:r>
                <a:r>
                  <a:rPr lang="en-US" sz="1800" dirty="0" err="1" smtClean="0"/>
                  <a:t>nonbasic</a:t>
                </a:r>
                <a:r>
                  <a:rPr lang="en-US" sz="1800" dirty="0" smtClean="0"/>
                  <a:t>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88569"/>
                <a:ext cx="8224939" cy="4115373"/>
              </a:xfrm>
              <a:blipFill rotWithShape="0">
                <a:blip r:embed="rId2"/>
                <a:stretch>
                  <a:fillRect l="-519" b="-3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55743" y="3878482"/>
                <a:ext cx="3065134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What happens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as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43" y="3878482"/>
                <a:ext cx="3065134" cy="358368"/>
              </a:xfrm>
              <a:prstGeom prst="rect">
                <a:avLst/>
              </a:prstGeom>
              <a:blipFill rotWithShape="0">
                <a:blip r:embed="rId3"/>
                <a:stretch>
                  <a:fillRect l="-994" t="-5085" r="-199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 bwMode="auto">
          <a:xfrm rot="16200000" flipH="1">
            <a:off x="2892267" y="3834346"/>
            <a:ext cx="1902922" cy="60448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6050021" y="2877227"/>
            <a:ext cx="2089659" cy="940236"/>
            <a:chOff x="6050021" y="2877227"/>
            <a:chExt cx="2089659" cy="940236"/>
          </a:xfrm>
        </p:grpSpPr>
        <p:sp>
          <p:nvSpPr>
            <p:cNvPr id="11" name="Right Brace 10"/>
            <p:cNvSpPr/>
            <p:nvPr/>
          </p:nvSpPr>
          <p:spPr bwMode="auto">
            <a:xfrm>
              <a:off x="6050021" y="2994144"/>
              <a:ext cx="219919" cy="381965"/>
            </a:xfrm>
            <a:prstGeom prst="righ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ight Brace 17"/>
            <p:cNvSpPr/>
            <p:nvPr/>
          </p:nvSpPr>
          <p:spPr bwMode="auto">
            <a:xfrm>
              <a:off x="6050021" y="3435498"/>
              <a:ext cx="219919" cy="381965"/>
            </a:xfrm>
            <a:prstGeom prst="righ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312000" y="2877227"/>
                  <a:ext cx="1827680" cy="575350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000" y="2877227"/>
                  <a:ext cx="1827680" cy="575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53191" r="-40333" b="-2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312000" y="3448918"/>
                  <a:ext cx="1265283" cy="36279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000" y="3448918"/>
                  <a:ext cx="1265283" cy="36279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375979" y="5963367"/>
            <a:ext cx="1685939" cy="381965"/>
            <a:chOff x="6375979" y="5963367"/>
            <a:chExt cx="1685939" cy="381965"/>
          </a:xfrm>
        </p:grpSpPr>
        <p:sp>
          <p:nvSpPr>
            <p:cNvPr id="21" name="Right Brace 20"/>
            <p:cNvSpPr/>
            <p:nvPr/>
          </p:nvSpPr>
          <p:spPr bwMode="auto">
            <a:xfrm>
              <a:off x="6375979" y="5963367"/>
              <a:ext cx="219919" cy="381965"/>
            </a:xfrm>
            <a:prstGeom prst="righ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626140" y="5972953"/>
                  <a:ext cx="1435778" cy="36279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140" y="5972953"/>
                  <a:ext cx="1435778" cy="3627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55743" y="6501623"/>
                <a:ext cx="2954142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What happens to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as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43" y="6501623"/>
                <a:ext cx="2954142" cy="358368"/>
              </a:xfrm>
              <a:prstGeom prst="rect">
                <a:avLst/>
              </a:prstGeom>
              <a:blipFill rotWithShape="0">
                <a:blip r:embed="rId7"/>
                <a:stretch>
                  <a:fillRect l="-1031" t="-5172" r="-206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995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447099" y="1770927"/>
            <a:ext cx="2361235" cy="12963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Key to the Simplex Method!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(2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920" y="1284393"/>
                <a:ext cx="8562882" cy="4115373"/>
              </a:xfrm>
            </p:spPr>
            <p:txBody>
              <a:bodyPr/>
              <a:lstStyle/>
              <a:p>
                <a:r>
                  <a:rPr lang="en-US" sz="2000" dirty="0" smtClean="0"/>
                  <a:t>From a given basic feasible solution, we wish to solve the following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≥0.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Which is also equivalent to this representation.  Why?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What does it mean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?</a:t>
                </a:r>
              </a:p>
              <a:p>
                <a:r>
                  <a:rPr lang="en-US" sz="2000" dirty="0" smtClean="0"/>
                  <a:t>What does it mean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?</a:t>
                </a:r>
              </a:p>
              <a:p>
                <a:r>
                  <a:rPr lang="en-US" sz="2000" dirty="0" smtClean="0"/>
                  <a:t>What does it mean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for </a:t>
                </a:r>
                <a:r>
                  <a:rPr lang="en-US" sz="2000" dirty="0" smtClean="0"/>
                  <a:t>some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20" y="1284393"/>
                <a:ext cx="8562882" cy="4115373"/>
              </a:xfrm>
              <a:blipFill rotWithShape="0">
                <a:blip r:embed="rId3"/>
                <a:stretch>
                  <a:fillRect l="-641" t="-741" r="-641" b="-3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 bwMode="auto">
          <a:xfrm>
            <a:off x="6500870" y="2522656"/>
            <a:ext cx="219919" cy="381965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720790" y="2264957"/>
                <a:ext cx="2423210" cy="8647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Doesn’t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What are we doing here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790" y="2264957"/>
                <a:ext cx="2423210" cy="864789"/>
              </a:xfrm>
              <a:prstGeom prst="rect">
                <a:avLst/>
              </a:prstGeom>
              <a:blipFill rotWithShape="0">
                <a:blip r:embed="rId6"/>
                <a:stretch>
                  <a:fillRect l="-1256" t="-1418" r="-251" b="-64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52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53845" y="6480496"/>
            <a:ext cx="3013229" cy="208991"/>
            <a:chOff x="4353845" y="6480496"/>
            <a:chExt cx="3013229" cy="208991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585422" y="6508865"/>
              <a:ext cx="220490" cy="15225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353845" y="6508865"/>
              <a:ext cx="131633" cy="18062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7177080" y="6480496"/>
              <a:ext cx="189994" cy="18062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 bwMode="auto">
              <a:xfrm>
                <a:off x="363084" y="3817946"/>
                <a:ext cx="3299875" cy="870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How good is this solution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lt"/>
                  </a:rPr>
                  <a:t>?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084" y="3817946"/>
                <a:ext cx="3299875" cy="870975"/>
              </a:xfrm>
              <a:prstGeom prst="rect">
                <a:avLst/>
              </a:prstGeom>
              <a:blipFill rotWithShape="0">
                <a:blip r:embed="rId2"/>
                <a:stretch>
                  <a:fillRect l="-368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 bwMode="auto">
              <a:xfrm>
                <a:off x="186621" y="1177956"/>
                <a:ext cx="3299875" cy="1234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=30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21" y="1177956"/>
                <a:ext cx="3299875" cy="12344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45" y="1151214"/>
            <a:ext cx="4954690" cy="480234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Algebra of the Simplex Method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63084" y="2359053"/>
            <a:ext cx="5447128" cy="1509978"/>
            <a:chOff x="363084" y="2359053"/>
            <a:chExt cx="5447128" cy="1509978"/>
          </a:xfrm>
        </p:grpSpPr>
        <p:sp>
          <p:nvSpPr>
            <p:cNvPr id="27" name="Oval 26"/>
            <p:cNvSpPr/>
            <p:nvPr/>
          </p:nvSpPr>
          <p:spPr bwMode="auto">
            <a:xfrm>
              <a:off x="5516702" y="2430550"/>
              <a:ext cx="293510" cy="29351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 bwMode="auto">
                <a:xfrm>
                  <a:off x="363084" y="2359053"/>
                  <a:ext cx="3299875" cy="150997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+mj-lt"/>
                    </a:rPr>
                    <a:t>Where are we?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endParaRPr>
                </a:p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084" y="2359053"/>
                  <a:ext cx="3299875" cy="15099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68" t="-400"/>
                  </a:stretch>
                </a:blip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 bwMode="auto">
              <a:xfrm>
                <a:off x="363084" y="4707463"/>
                <a:ext cx="3530736" cy="160367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Where could we go from here?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000FF"/>
                    </a:solidFill>
                  </a:rPr>
                  <a:t>Should we move away from this point?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If so, in </a:t>
                </a:r>
                <a:r>
                  <a:rPr lang="en-US" sz="1400" dirty="0">
                    <a:solidFill>
                      <a:srgbClr val="0000FF"/>
                    </a:solidFill>
                  </a:rPr>
                  <a:t>what direction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?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−1.5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084" y="4707463"/>
                <a:ext cx="3530736" cy="1603671"/>
              </a:xfrm>
              <a:prstGeom prst="rect">
                <a:avLst/>
              </a:prstGeom>
              <a:blipFill>
                <a:blip r:embed="rId6"/>
                <a:stretch>
                  <a:fillRect l="-344" t="-377" b="-66415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66845" y="1539321"/>
            <a:ext cx="1375944" cy="3149600"/>
            <a:chOff x="5166845" y="1539321"/>
            <a:chExt cx="1375944" cy="3149600"/>
          </a:xfrm>
        </p:grpSpPr>
        <p:grpSp>
          <p:nvGrpSpPr>
            <p:cNvPr id="8" name="Group 7"/>
            <p:cNvGrpSpPr/>
            <p:nvPr/>
          </p:nvGrpSpPr>
          <p:grpSpPr>
            <a:xfrm>
              <a:off x="5662863" y="1550016"/>
              <a:ext cx="379663" cy="3117515"/>
              <a:chOff x="5662863" y="1550016"/>
              <a:chExt cx="379663" cy="3117515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 flipH="1">
                <a:off x="6031832" y="1555363"/>
                <a:ext cx="5348" cy="255604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5662863" y="1550016"/>
                <a:ext cx="379663" cy="311216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V="1">
                <a:off x="5662863" y="4202310"/>
                <a:ext cx="379663" cy="46522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5668211" y="2549974"/>
              <a:ext cx="874578" cy="1663031"/>
              <a:chOff x="5668211" y="2549974"/>
              <a:chExt cx="874578" cy="1663031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5668211" y="2549974"/>
                <a:ext cx="374315" cy="166303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083625" y="3369474"/>
                    <a:ext cx="4591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3625" y="3369474"/>
                    <a:ext cx="459164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5166845" y="2555321"/>
              <a:ext cx="512061" cy="2133600"/>
              <a:chOff x="5166845" y="2555321"/>
              <a:chExt cx="512061" cy="2133600"/>
            </a:xfrm>
          </p:grpSpPr>
          <p:cxnSp>
            <p:nvCxnSpPr>
              <p:cNvPr id="42" name="Straight Arrow Connector 41"/>
              <p:cNvCxnSpPr/>
              <p:nvPr/>
            </p:nvCxnSpPr>
            <p:spPr bwMode="auto">
              <a:xfrm flipH="1">
                <a:off x="5657516" y="2555321"/>
                <a:ext cx="21390" cy="2133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5166845" y="3483621"/>
                    <a:ext cx="4591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6845" y="3483621"/>
                    <a:ext cx="45916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5331905" y="1539321"/>
              <a:ext cx="689232" cy="1005305"/>
              <a:chOff x="5331905" y="1539321"/>
              <a:chExt cx="689232" cy="1005305"/>
            </a:xfrm>
          </p:grpSpPr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5673558" y="1539321"/>
                <a:ext cx="347579" cy="100530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331905" y="1728074"/>
                    <a:ext cx="4591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05" y="1728074"/>
                    <a:ext cx="45916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 bwMode="auto">
              <a:xfrm>
                <a:off x="3771901" y="5901014"/>
                <a:ext cx="5422334" cy="870975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How far can we go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lt"/>
                  </a:rPr>
                  <a:t>?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1901" y="5901014"/>
                <a:ext cx="5422334" cy="870975"/>
              </a:xfrm>
              <a:prstGeom prst="rect">
                <a:avLst/>
              </a:prstGeom>
              <a:blipFill rotWithShape="0">
                <a:blip r:embed="rId10"/>
                <a:stretch>
                  <a:fillRect l="-224" t="-40690" b="-9172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51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5" y="1228426"/>
            <a:ext cx="8458196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</a:t>
            </a:r>
            <a:r>
              <a:rPr lang="en-US" b="0">
                <a:solidFill>
                  <a:schemeClr val="tx1"/>
                </a:solidFill>
              </a:rPr>
              <a:t>Lesson </a:t>
            </a:r>
            <a:r>
              <a:rPr lang="en-US" b="0" smtClean="0">
                <a:solidFill>
                  <a:schemeClr val="tx1"/>
                </a:solidFill>
              </a:rPr>
              <a:t>06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The Simplex </a:t>
            </a:r>
            <a:r>
              <a:rPr lang="en-US" dirty="0" smtClean="0"/>
              <a:t>Method: Algebraic </a:t>
            </a:r>
            <a:r>
              <a:rPr lang="en-US" dirty="0"/>
              <a:t>and Tableau Implementations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pic>
        <p:nvPicPr>
          <p:cNvPr id="4" name="Picture 2" descr="http://www.google.com/url?sa=i&amp;source=imgres&amp;cd=&amp;docid=5rEVvnPeSszLHM&amp;tbnid=LdJ-G4s-gb5YSM:&amp;ved=0CAkQjBw&amp;url=http%3A%2F%2Fwww2.math.uconn.edu%2FGeneral%2FPictures%2FMathematicians160x214%2FGeorge_Dantzig.jpg&amp;ei=UkEzU6KxMtTMsATAoIBg&amp;psig=AFQjCNEIlN6Mt1cM7c9q9kQkPcjRCtgf9w&amp;ust=13959543868862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4220" y="2811559"/>
            <a:ext cx="1815560" cy="242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01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2984939" y="3336842"/>
            <a:ext cx="2238702" cy="393540"/>
          </a:xfrm>
          <a:prstGeom prst="rect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Simplex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4152" y="1556795"/>
                <a:ext cx="6295696" cy="4115373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INITIALIZATION STEP.  </a:t>
                </a:r>
                <a:r>
                  <a:rPr lang="en-US" sz="160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600" i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sz="160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60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sz="160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for all NBVs. 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 smtClean="0"/>
                  <a:t>.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600" dirty="0" smtClean="0"/>
                  <a:t>, stop; current BFS is optimal.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is the entering variable.</a:t>
                </a: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sz="160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(with unique </a:t>
                </a:r>
                <a:r>
                  <a:rPr lang="en-US" sz="160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).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16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 smtClean="0"/>
              </a:p>
              <a:p>
                <a:pPr marL="461963" indent="0">
                  <a:spcBef>
                    <a:spcPts val="0"/>
                  </a:spcBef>
                  <a:buNone/>
                </a:pPr>
                <a:r>
                  <a:rPr lang="en-US" sz="160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6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600" dirty="0" smtClean="0"/>
                  <a:t>, and repeat Step 1.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152" y="1556795"/>
                <a:ext cx="6295696" cy="4115373"/>
              </a:xfrm>
              <a:blipFill rotWithShape="0">
                <a:blip r:embed="rId2"/>
                <a:stretch>
                  <a:fillRect l="-581" t="-444" r="-2132" b="-2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7626271" y="3247697"/>
                <a:ext cx="1429262" cy="691408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/>
                  <a:t>This is </a:t>
                </a:r>
                <a:r>
                  <a:rPr lang="en-US" sz="1200" dirty="0" err="1"/>
                  <a:t>Dantzig’s</a:t>
                </a:r>
                <a:r>
                  <a:rPr lang="en-US" sz="1200" dirty="0"/>
                  <a:t> Rule.  How else could we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?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6271" y="3247697"/>
                <a:ext cx="1429262" cy="691408"/>
              </a:xfrm>
              <a:prstGeom prst="rect">
                <a:avLst/>
              </a:prstGeom>
              <a:blipFill rotWithShape="0">
                <a:blip r:embed="rId3"/>
                <a:stretch>
                  <a:fillRect t="-1770"/>
                </a:stretch>
              </a:blip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88467" y="1139446"/>
                <a:ext cx="1387365" cy="8618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67" y="1139446"/>
                <a:ext cx="1387365" cy="861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77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 Algorithm Notes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How do you solve a maximization problem?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What’s the most challenging part?</a:t>
                </a:r>
              </a:p>
              <a:p>
                <a:pPr lvl="1"/>
                <a:r>
                  <a:rPr lang="en-US" sz="1600" dirty="0" smtClean="0"/>
                  <a:t>Finding an initial solution?</a:t>
                </a:r>
              </a:p>
              <a:p>
                <a:pPr lvl="1">
                  <a:buNone/>
                </a:pPr>
                <a:r>
                  <a:rPr lang="en-US" sz="1600" dirty="0" smtClean="0"/>
                  <a:t>			or</a:t>
                </a:r>
              </a:p>
              <a:p>
                <a:pPr lvl="1"/>
                <a:r>
                  <a:rPr lang="en-US" sz="1600" dirty="0" smtClean="0"/>
                  <a:t>Inverting the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600" dirty="0" smtClean="0"/>
                  <a:t>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Theorem 3.5.  Algorithmic convergence </a:t>
                </a:r>
                <a:r>
                  <a:rPr lang="en-US" sz="1600" dirty="0" smtClean="0"/>
                  <a:t>(in the absence of degeneracy)</a:t>
                </a:r>
                <a:endParaRPr lang="en-US" sz="2000" dirty="0" smtClean="0"/>
              </a:p>
              <a:p>
                <a:pPr lvl="1"/>
                <a:r>
                  <a:rPr lang="en-US" sz="1600" dirty="0" smtClean="0"/>
                  <a:t>Each iteration yields one of the following outcomes</a:t>
                </a:r>
              </a:p>
              <a:p>
                <a:pPr marL="1257214" lvl="2" indent="-342900">
                  <a:buFont typeface="+mj-lt"/>
                  <a:buAutoNum type="arabicPeriod"/>
                </a:pPr>
                <a:r>
                  <a:rPr lang="en-US" sz="1400" dirty="0" smtClean="0"/>
                  <a:t>Identification of a solution as optimal</a:t>
                </a:r>
              </a:p>
              <a:p>
                <a:pPr marL="1257214" lvl="2" indent="-342900">
                  <a:buFont typeface="+mj-lt"/>
                  <a:buAutoNum type="arabicPeriod"/>
                </a:pPr>
                <a:r>
                  <a:rPr lang="en-US" sz="1400" dirty="0" smtClean="0"/>
                  <a:t>Identification that the objective function is unbounded</a:t>
                </a:r>
              </a:p>
              <a:p>
                <a:pPr marL="1257214" lvl="2" indent="-342900">
                  <a:buFont typeface="+mj-lt"/>
                  <a:buAutoNum type="arabicPeriod"/>
                </a:pPr>
                <a:r>
                  <a:rPr lang="en-US" sz="1400" dirty="0" smtClean="0"/>
                  <a:t>Identification of a subsequent solution that:</a:t>
                </a:r>
              </a:p>
              <a:p>
                <a:pPr marL="1714370" lvl="3" indent="-342900">
                  <a:buFont typeface="+mj-lt"/>
                  <a:buAutoNum type="alphaLcPeriod"/>
                </a:pPr>
                <a:r>
                  <a:rPr lang="en-US" sz="1400" dirty="0" smtClean="0"/>
                  <a:t>Strictly decreases the objective function value</a:t>
                </a:r>
              </a:p>
              <a:p>
                <a:pPr marL="1714370" lvl="3" indent="-342900">
                  <a:buFont typeface="+mj-lt"/>
                  <a:buAutoNum type="alphaLcPeriod"/>
                </a:pPr>
                <a:r>
                  <a:rPr lang="en-US" sz="1400" dirty="0" smtClean="0"/>
                  <a:t>Is distinct.</a:t>
                </a:r>
              </a:p>
              <a:p>
                <a:pPr lvl="1"/>
                <a:r>
                  <a:rPr lang="en-US" sz="1600" dirty="0" smtClean="0"/>
                  <a:t>Given the finite number of BFS/EPs, the algorithm requires a finite number of iterations.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 b="-1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11207</TotalTime>
  <Words>11972</Words>
  <Application>Microsoft Office PowerPoint</Application>
  <PresentationFormat>On-screen Show (4:3)</PresentationFormat>
  <Paragraphs>784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Wingdings</vt:lpstr>
      <vt:lpstr>Standard PowerPoint Brief - Template</vt:lpstr>
      <vt:lpstr>Homework #3 Discussion</vt:lpstr>
      <vt:lpstr>PowerPoint Presentation</vt:lpstr>
      <vt:lpstr>OPER 610 Lesson 05 The Simplex Method: Key Concepts (Revisited)</vt:lpstr>
      <vt:lpstr>The Key to the Simplex Method! (1 of 2)</vt:lpstr>
      <vt:lpstr>The Key to the Simplex Method! (2 of 2)</vt:lpstr>
      <vt:lpstr>Algebra of the Simplex Method</vt:lpstr>
      <vt:lpstr>OPER 610 Lesson 06 The Simplex Method: Algebraic and Tableau Implementations</vt:lpstr>
      <vt:lpstr>The Simplex Algorithm</vt:lpstr>
      <vt:lpstr>Simplex Algorithm Notes</vt:lpstr>
      <vt:lpstr>Example of the Simplex Algorithm in Algebraic Format (Initialization)</vt:lpstr>
      <vt:lpstr>Example of the Simplex Algorithm in Algebraic Format (Iteration #1)</vt:lpstr>
      <vt:lpstr>Example of the Simplex Algorithm in Algebraic Format (Iteration #2)</vt:lpstr>
      <vt:lpstr>Example of the Simplex Algorithm in Algebraic Format (Iteration #3)</vt:lpstr>
      <vt:lpstr>Example of the Simplex Algorithm in Algebraic Format (Iteration #4)</vt:lpstr>
      <vt:lpstr>What was our Simplex Path?</vt:lpstr>
      <vt:lpstr>The Simplex Algorithm  in Tableau Format (1 of 4)</vt:lpstr>
      <vt:lpstr>The Simplex Algorithm  in Tableau Format (2 of 4)</vt:lpstr>
      <vt:lpstr>The Simplex Algorithm  in Tableau Format (3 of 4)</vt:lpstr>
      <vt:lpstr>The Simplex Algorithm  in Tableau Format (4 of 4)</vt:lpstr>
      <vt:lpstr>Example of the Simplex Algorithm in Tableau Format (Initialization)</vt:lpstr>
      <vt:lpstr>Example of the Simplex Algorithm in Tableau Format (Iteration #1)</vt:lpstr>
      <vt:lpstr>Example of the Simplex Algorithm in Tableau Format (Iteration #2)</vt:lpstr>
      <vt:lpstr>Example of the Simplex Algorithm in Tableau Format (Iteration #3)</vt:lpstr>
      <vt:lpstr>The Simplex via Tableau</vt:lpstr>
      <vt:lpstr>Questions</vt:lpstr>
      <vt:lpstr>Computational Complexity of the  Simplex Algorithm (Tableau Format)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667</cp:revision>
  <cp:lastPrinted>2020-06-28T21:58:23Z</cp:lastPrinted>
  <dcterms:created xsi:type="dcterms:W3CDTF">2004-05-05T12:20:29Z</dcterms:created>
  <dcterms:modified xsi:type="dcterms:W3CDTF">2023-01-20T04:13:17Z</dcterms:modified>
</cp:coreProperties>
</file>