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335" r:id="rId4"/>
    <p:sldId id="336" r:id="rId5"/>
    <p:sldId id="337" r:id="rId6"/>
    <p:sldId id="312" r:id="rId7"/>
    <p:sldId id="338" r:id="rId8"/>
    <p:sldId id="339" r:id="rId9"/>
    <p:sldId id="307" r:id="rId10"/>
    <p:sldId id="348" r:id="rId11"/>
    <p:sldId id="363" r:id="rId12"/>
    <p:sldId id="357" r:id="rId13"/>
    <p:sldId id="358" r:id="rId14"/>
    <p:sldId id="359" r:id="rId15"/>
    <p:sldId id="360" r:id="rId16"/>
    <p:sldId id="361" r:id="rId17"/>
    <p:sldId id="362" r:id="rId18"/>
    <p:sldId id="35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F601C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lifesciences.org/digests/41250/how-humans-evolved-bigger-brain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A72-B110-4351-8C00-60E562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CH5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5A77-49FE-45BD-87B6-4B7AF3A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B02B-41FC-4EC7-8D9A-72D1B8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07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0285-990B-E00F-0EE5-396279F0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 Mid Course Topic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6D1C3-C626-1E8D-E068-6A13B272C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41B3D-21C5-0590-80EE-F6A91EA3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93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12FD-ABF7-4FED-9914-284DD925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Temporal Instructions for the next activity </a:t>
            </a:r>
            <a:br>
              <a:rPr lang="en-US" dirty="0"/>
            </a:br>
            <a:r>
              <a:rPr lang="en-US" dirty="0"/>
              <a:t>(topic to be explained…)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C4B9E-E215-48B6-833F-AE2D93C16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217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will have 5 minutes total to complete the next activity – in two phases</a:t>
            </a:r>
          </a:p>
          <a:p>
            <a:pPr lvl="1"/>
            <a:r>
              <a:rPr lang="en-US" dirty="0"/>
              <a:t>Phase 1 (At least One Minute):  Identify at least one item in each category from memory only (don’t use book / notes / internet)</a:t>
            </a:r>
          </a:p>
          <a:p>
            <a:pPr lvl="1"/>
            <a:r>
              <a:rPr lang="en-US" dirty="0"/>
              <a:t>Phase 2 (after first minute): Whenever your memory is empty… Identify additional items using course content (book, teams, canvas, slides, HW)</a:t>
            </a:r>
          </a:p>
          <a:p>
            <a:pPr lvl="1"/>
            <a:endParaRPr lang="en-US" dirty="0"/>
          </a:p>
          <a:p>
            <a:r>
              <a:rPr lang="en-US" dirty="0"/>
              <a:t>Get as many ideas down from memory (L1 Cache) before switching to lookup (external sources)</a:t>
            </a:r>
          </a:p>
          <a:p>
            <a:r>
              <a:rPr lang="en-US" dirty="0"/>
              <a:t>After complete,  we will share your items in the main discussion</a:t>
            </a:r>
          </a:p>
          <a:p>
            <a:r>
              <a:rPr lang="en-US" dirty="0"/>
              <a:t>On the next page are the instructions…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9D9E0-A3C8-423E-9E76-8E8B4567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61BD1-A38B-46B4-BA36-9293AB580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93616" y="4098664"/>
            <a:ext cx="1117533" cy="8929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28A923-40AE-4107-A889-ABF9417AF2B3}"/>
              </a:ext>
            </a:extLst>
          </p:cNvPr>
          <p:cNvSpPr txBox="1"/>
          <p:nvPr/>
        </p:nvSpPr>
        <p:spPr>
          <a:xfrm>
            <a:off x="11295529" y="5176716"/>
            <a:ext cx="8156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>
                <a:hlinkClick r:id="rId3" tooltip="https://elifesciences.org/digests/41250/how-humans-evolved-bigger-brains"/>
              </a:rPr>
              <a:t>This Photo</a:t>
            </a:r>
            <a:r>
              <a:rPr lang="en-US" sz="300" dirty="0"/>
              <a:t> by Unknown Author is licensed under </a:t>
            </a:r>
            <a:r>
              <a:rPr lang="en-US" sz="300" dirty="0">
                <a:hlinkClick r:id="rId4" tooltip="https://creativecommons.org/licenses/by/3.0/"/>
              </a:rPr>
              <a:t>CC BY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911094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31EE-1393-4A3B-BDF3-F0A4EC73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topics of first half of the course…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E188-D844-497E-9EA9-13668913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DST &amp; Forming a ML question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Exploration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Regression and Performance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Classification and Performance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Resampling and Decision-making with Validation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Use the worksheet on MS Teams (or download from Canvas)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5 Minute Individual Activity:  </a:t>
            </a:r>
            <a:r>
              <a:rPr lang="en-US" dirty="0">
                <a:solidFill>
                  <a:srgbClr val="C00000"/>
                </a:solidFill>
              </a:rPr>
              <a:t>Identify at least one important concept or thing you learned for each of these 5 topic areas shown above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At least the first minute:  from memory only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after first minute:  Lookup authorized if memory is empty!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0B5E9-6ABB-4EFE-866F-21C8973F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6A7A-08CF-46AA-8A99-3ADE037B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DST &amp; Forming a ML Question </a:t>
            </a:r>
            <a:br>
              <a:rPr lang="en-US" dirty="0"/>
            </a:br>
            <a:r>
              <a:rPr lang="en-US" dirty="0"/>
              <a:t>(student answers)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08F3-CFFB-4FE2-91BD-2989D667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FFA51-1A0F-4CDB-9840-8A37D883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AA3552-C0F7-49DC-BC0C-98D8B4E9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8538" y="94723"/>
            <a:ext cx="3690305" cy="16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37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</a:t>
            </a:r>
            <a:br>
              <a:rPr lang="en-US" dirty="0"/>
            </a:br>
            <a:r>
              <a:rPr lang="en-US" dirty="0"/>
              <a:t>(student answers)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82028-7B54-4CA3-82E9-2687A12EC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38" b="97582" l="1374" r="96154">
                        <a14:foregroundMark x1="28297" y1="14725" x2="28297" y2="14725"/>
                        <a14:foregroundMark x1="47253" y1="19121" x2="1648" y2="1758"/>
                        <a14:foregroundMark x1="3846" y1="23297" x2="96154" y2="97582"/>
                        <a14:backgroundMark x1="57418" y1="6374" x2="92857" y2="15824"/>
                        <a14:backgroundMark x1="91484" y1="4176" x2="56044" y2="178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07000" y="136525"/>
            <a:ext cx="135128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74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9526-2A6D-4460-9818-646F7647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Regression and performance measures</a:t>
            </a:r>
            <a:br>
              <a:rPr lang="en-US" dirty="0"/>
            </a:br>
            <a:r>
              <a:rPr lang="en-US" dirty="0"/>
              <a:t>(student answers)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31D8-3670-46A2-8552-FDF8176E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606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4A1A8-F1B1-42F7-B54C-E458E30C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BA34C-6DC2-405B-AA0A-437955C4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430" y="5794571"/>
            <a:ext cx="2396735" cy="744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378001-21C5-4488-ACA8-72FB0C91D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4571" y="5506756"/>
            <a:ext cx="2232872" cy="103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985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0DA0-82B4-454B-88DE-C375E29A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Classification and performance</a:t>
            </a:r>
            <a:br>
              <a:rPr lang="en-US" dirty="0"/>
            </a:br>
            <a:r>
              <a:rPr lang="en-US" dirty="0"/>
              <a:t> measures (student answers)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517C-F304-4608-83F4-C8A0021D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603D0-C75D-4395-ABB8-90AD3889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E063D3-500A-408F-8006-C00334B50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799" y="3238094"/>
            <a:ext cx="811645" cy="1001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D4654F-B5E0-4232-A0F9-CB6C7232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3232" y="4371696"/>
            <a:ext cx="948270" cy="646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42B1A38-5E2A-4EB8-BBF4-C3A91814D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05845" y="5241455"/>
            <a:ext cx="1059599" cy="100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C2B95C-64E9-45D3-AF51-071E9438F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0232" y="1027906"/>
            <a:ext cx="1690039" cy="534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2A40E4-F35D-4EF2-86C0-5A2498C9C0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32493" y="276569"/>
            <a:ext cx="1442613" cy="581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FA4631-7FEC-4634-AAEA-898A064D60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38683" y="136525"/>
            <a:ext cx="891909" cy="9624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BFF770-1B17-47C7-A138-192448B52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0803" y="280717"/>
            <a:ext cx="972932" cy="9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260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7872-40A9-44EB-8F4C-21ADBE18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and Decision-making with validation data (student answers)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8039D-57EA-4C29-89E9-4DE24AA07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311BF-2D83-4033-86B1-C550386B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0A9D39-ED47-4381-9242-4FEAC2679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198" y="944157"/>
            <a:ext cx="1920486" cy="5844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B6A2DF-D62B-4B2C-941A-DB810F5C1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840" y="5232170"/>
            <a:ext cx="2440527" cy="11241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827995-93AF-4443-9FE6-8F400890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5821" y="241980"/>
            <a:ext cx="1043283" cy="6431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770886-FBC5-44D6-8707-C6B6DE4D4C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36" t="1751" r="1828" b="4642"/>
          <a:stretch/>
        </p:blipFill>
        <p:spPr>
          <a:xfrm>
            <a:off x="10944355" y="228109"/>
            <a:ext cx="1099274" cy="7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0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points Lecture on resampling and validation</a:t>
            </a:r>
          </a:p>
          <a:p>
            <a:r>
              <a:rPr lang="en-US" dirty="0"/>
              <a:t>Activity – Mid Course Topic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31EE-1393-4A3B-BDF3-F0A4EC73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AE188-D844-497E-9EA9-13668913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Rationale for Resampling</a:t>
            </a:r>
          </a:p>
          <a:p>
            <a:r>
              <a:rPr lang="en-US" dirty="0"/>
              <a:t>The Golden Rule (for partitioning observations into subsets)</a:t>
            </a:r>
          </a:p>
          <a:p>
            <a:r>
              <a:rPr lang="en-US" dirty="0"/>
              <a:t>Methods for validation set partitioning</a:t>
            </a:r>
          </a:p>
          <a:p>
            <a:r>
              <a:rPr lang="en-US" dirty="0"/>
              <a:t>Using validation data for decision-making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0B5E9-6ABB-4EFE-866F-21C8973F9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3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B5A4-B5BF-48F7-80D6-3408D7016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5F1A7-705B-4C09-994D-DDFEACBB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Tools that involve </a:t>
            </a:r>
            <a:r>
              <a:rPr lang="en-US" u="sng" dirty="0"/>
              <a:t>repeatedly</a:t>
            </a:r>
            <a:r>
              <a:rPr lang="en-US" dirty="0"/>
              <a:t> drawing samples from a training set and refitting a model of interest on each sample in order to obtain more information about the fitted model</a:t>
            </a:r>
          </a:p>
          <a:p>
            <a:pPr lvl="1"/>
            <a:r>
              <a:rPr lang="en-US" dirty="0"/>
              <a:t>Model Assessment: estimate error rates on unseen data</a:t>
            </a:r>
          </a:p>
          <a:p>
            <a:pPr lvl="1"/>
            <a:r>
              <a:rPr lang="en-US" dirty="0"/>
              <a:t>Model Selection: select appropriate model hyperparameters (e.g. level of model flexibility)</a:t>
            </a:r>
          </a:p>
          <a:p>
            <a:r>
              <a:rPr lang="en-US" dirty="0">
                <a:sym typeface="Wingdings"/>
              </a:rPr>
              <a:t>Two key resampling methods: </a:t>
            </a:r>
          </a:p>
          <a:p>
            <a:pPr lvl="1"/>
            <a:r>
              <a:rPr lang="en-US" dirty="0">
                <a:sym typeface="Wingdings"/>
              </a:rPr>
              <a:t>Bootstrapping </a:t>
            </a:r>
          </a:p>
          <a:p>
            <a:pPr lvl="2"/>
            <a:r>
              <a:rPr lang="en-US" dirty="0">
                <a:sym typeface="Wingdings"/>
              </a:rPr>
              <a:t>Good for parameter estimation</a:t>
            </a:r>
          </a:p>
          <a:p>
            <a:pPr lvl="2"/>
            <a:r>
              <a:rPr lang="en-US" dirty="0">
                <a:sym typeface="Wingdings"/>
              </a:rPr>
              <a:t>we will cover bootstrapping as part of random forest ensemble models </a:t>
            </a:r>
            <a:endParaRPr lang="en-US" dirty="0"/>
          </a:p>
          <a:p>
            <a:pPr lvl="1"/>
            <a:r>
              <a:rPr lang="en-US" dirty="0">
                <a:sym typeface="Wingdings"/>
              </a:rPr>
              <a:t>Cross-Validation</a:t>
            </a:r>
          </a:p>
          <a:p>
            <a:pPr lvl="2"/>
            <a:r>
              <a:rPr lang="en-US" dirty="0">
                <a:sym typeface="Wingdings"/>
              </a:rPr>
              <a:t>used throughout ML for tuning and performance estimation </a:t>
            </a:r>
          </a:p>
          <a:p>
            <a:pPr lvl="2"/>
            <a:r>
              <a:rPr lang="en-US" dirty="0">
                <a:sym typeface="Wingdings"/>
              </a:rPr>
              <a:t>also explored in HW4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154F-75BD-40BE-870A-5EF5C70A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09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C6A7A-08CF-46AA-8A99-3ADE037BF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Golden Rule for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08F3-CFFB-4FE2-91BD-2989D6676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use an observation as part of your decision-making process, then you should NOT use it as part of a set of data you are using to </a:t>
            </a:r>
            <a:r>
              <a:rPr lang="en-US" i="1" dirty="0"/>
              <a:t>report</a:t>
            </a:r>
            <a:r>
              <a:rPr lang="en-US" dirty="0"/>
              <a:t>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FFA51-1A0F-4CDB-9840-8A37D883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36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v. Validation v.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Data: Used for performance prediction </a:t>
            </a:r>
            <a:r>
              <a:rPr lang="en-US" b="1" dirty="0"/>
              <a:t>only</a:t>
            </a:r>
            <a:r>
              <a:rPr lang="en-US" dirty="0"/>
              <a:t>.  It estimates performance of a model on unseen data. 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Sequester the test set before exploring the data</a:t>
            </a:r>
            <a:r>
              <a:rPr lang="en-US" dirty="0"/>
              <a:t> </a:t>
            </a:r>
          </a:p>
          <a:p>
            <a:r>
              <a:rPr lang="en-US" dirty="0"/>
              <a:t>NON-TEST-SET DATA:</a:t>
            </a:r>
          </a:p>
          <a:p>
            <a:pPr lvl="1"/>
            <a:r>
              <a:rPr lang="en-US" dirty="0"/>
              <a:t>Training Data:  Used to “fit” parameterized models (e.g. find coefficients/weights or as the data for non-parametric methods like KNN </a:t>
            </a:r>
          </a:p>
          <a:p>
            <a:pPr lvl="1"/>
            <a:r>
              <a:rPr lang="en-US" dirty="0"/>
              <a:t>Validation Data – 2 uses; Pick One:</a:t>
            </a:r>
          </a:p>
          <a:p>
            <a:pPr lvl="2"/>
            <a:r>
              <a:rPr lang="en-US" dirty="0"/>
              <a:t>Obtain an (average) estimate of a model’s performance quality from non-training data</a:t>
            </a:r>
          </a:p>
          <a:p>
            <a:pPr lvl="2"/>
            <a:r>
              <a:rPr lang="en-US" dirty="0"/>
              <a:t>Make selection decisions (e.g. pick the best k in KNN; select whether LDA or QDA model works best; feature selection)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9526-2A6D-4460-9818-646F7647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Three options for validation set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31D8-3670-46A2-8552-FDF8176E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606"/>
            <a:ext cx="10515600" cy="4351338"/>
          </a:xfrm>
        </p:spPr>
        <p:txBody>
          <a:bodyPr/>
          <a:lstStyle/>
          <a:p>
            <a:r>
              <a:rPr lang="en-US" dirty="0"/>
              <a:t>Validation Set:   split observations into training and validation subsets</a:t>
            </a:r>
          </a:p>
          <a:p>
            <a:r>
              <a:rPr lang="en-US" dirty="0"/>
              <a:t>K-fold Cross-Validation:  split observations into multiple folds and reuse folds for training and validation</a:t>
            </a:r>
          </a:p>
          <a:p>
            <a:r>
              <a:rPr lang="en-US" dirty="0"/>
              <a:t>LOOCV:  a specific version of K-fold CV where K = N</a:t>
            </a:r>
          </a:p>
          <a:p>
            <a:r>
              <a:rPr lang="en-US" dirty="0">
                <a:solidFill>
                  <a:srgbClr val="C00000"/>
                </a:solidFill>
              </a:rPr>
              <a:t>What are the Pros and Cons of each technique?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4A1A8-F1B1-42F7-B54C-E458E30C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5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9526-2A6D-4460-9818-646F7647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Three options for validation set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31D8-3670-46A2-8552-FDF8176E4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2606"/>
            <a:ext cx="10515600" cy="4351338"/>
          </a:xfrm>
        </p:spPr>
        <p:txBody>
          <a:bodyPr/>
          <a:lstStyle/>
          <a:p>
            <a:r>
              <a:rPr lang="en-US" dirty="0"/>
              <a:t>Validation Set:   split observations into training and validation subsets</a:t>
            </a:r>
          </a:p>
          <a:p>
            <a:r>
              <a:rPr lang="en-US" dirty="0"/>
              <a:t>K-fold Cross-Validation:  split observations into multiple folds and reuse folds for training and validation</a:t>
            </a:r>
          </a:p>
          <a:p>
            <a:r>
              <a:rPr lang="en-US" dirty="0"/>
              <a:t>LOOCV:  a specific version of K-fold CV where K = N</a:t>
            </a:r>
          </a:p>
          <a:p>
            <a:r>
              <a:rPr lang="en-US" dirty="0">
                <a:solidFill>
                  <a:srgbClr val="C00000"/>
                </a:solidFill>
              </a:rPr>
              <a:t>What are the Pros and Cons of each technique?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4A1A8-F1B1-42F7-B54C-E458E30C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5.4.pdf">
            <a:extLst>
              <a:ext uri="{FF2B5EF4-FFF2-40B4-BE49-F238E27FC236}">
                <a16:creationId xmlns:a16="http://schemas.microsoft.com/office/drawing/2014/main" id="{F99C9C71-3657-4B74-9794-6841DE0D63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9" b="2814"/>
          <a:stretch/>
        </p:blipFill>
        <p:spPr>
          <a:xfrm>
            <a:off x="4584833" y="3308275"/>
            <a:ext cx="3830320" cy="3246120"/>
          </a:xfrm>
          <a:prstGeom prst="rect">
            <a:avLst/>
          </a:prstGeom>
        </p:spPr>
      </p:pic>
      <p:pic>
        <p:nvPicPr>
          <p:cNvPr id="7" name="Picture 6" descr="5.4.pdf">
            <a:extLst>
              <a:ext uri="{FF2B5EF4-FFF2-40B4-BE49-F238E27FC236}">
                <a16:creationId xmlns:a16="http://schemas.microsoft.com/office/drawing/2014/main" id="{644C22DD-BD25-4483-86B0-518F39CAB2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64"/>
          <a:stretch/>
        </p:blipFill>
        <p:spPr>
          <a:xfrm>
            <a:off x="8507395" y="3270727"/>
            <a:ext cx="3593298" cy="33401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F83672F-5DB4-4F10-BCF9-0C318F2E2CF2}"/>
              </a:ext>
            </a:extLst>
          </p:cNvPr>
          <p:cNvGrpSpPr/>
          <p:nvPr/>
        </p:nvGrpSpPr>
        <p:grpSpPr>
          <a:xfrm>
            <a:off x="763871" y="3381375"/>
            <a:ext cx="3728720" cy="3340100"/>
            <a:chOff x="763871" y="3381375"/>
            <a:chExt cx="3728720" cy="3340100"/>
          </a:xfrm>
        </p:grpSpPr>
        <p:pic>
          <p:nvPicPr>
            <p:cNvPr id="5" name="Picture 4" descr="5.2.pdf">
              <a:extLst>
                <a:ext uri="{FF2B5EF4-FFF2-40B4-BE49-F238E27FC236}">
                  <a16:creationId xmlns:a16="http://schemas.microsoft.com/office/drawing/2014/main" id="{A6E4A7DC-2BA3-4BAC-8F4C-C99C89E55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16"/>
            <a:stretch/>
          </p:blipFill>
          <p:spPr>
            <a:xfrm>
              <a:off x="763871" y="3381375"/>
              <a:ext cx="3728720" cy="33401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C5DEABA-192C-43BD-A118-569E1359679D}"/>
                </a:ext>
              </a:extLst>
            </p:cNvPr>
            <p:cNvSpPr txBox="1"/>
            <p:nvPr/>
          </p:nvSpPr>
          <p:spPr>
            <a:xfrm>
              <a:off x="2375752" y="3479532"/>
              <a:ext cx="6383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Val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93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Validation Use Case: </a:t>
            </a:r>
            <a:r>
              <a:rPr lang="en-US" dirty="0" err="1"/>
              <a:t>Decisionmaking</a:t>
            </a:r>
            <a:br>
              <a:rPr lang="en-US" dirty="0"/>
            </a:br>
            <a:r>
              <a:rPr lang="en-US" dirty="0"/>
              <a:t>Select a hyperparameter in a model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 descr="5.8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290" y="1741357"/>
            <a:ext cx="7745310" cy="35303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8667" y="1741357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Logistic Regression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9172" y="17413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0396" y="5131584"/>
            <a:ext cx="8115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Concept Check:  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How do we interpret the results of these graphs?</a:t>
            </a:r>
            <a:br>
              <a:rPr lang="en-US" sz="2400" b="1" dirty="0">
                <a:solidFill>
                  <a:srgbClr val="C00000"/>
                </a:solidFill>
              </a:rPr>
            </a:br>
            <a:r>
              <a:rPr lang="en-US" sz="2400" b="1" dirty="0">
                <a:solidFill>
                  <a:srgbClr val="C00000"/>
                </a:solidFill>
              </a:rPr>
              <a:t>What value polynomial should we choose?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1CA94AD-0ED7-4404-A1A1-BD24C3ACD726}"/>
              </a:ext>
            </a:extLst>
          </p:cNvPr>
          <p:cNvSpPr txBox="1">
            <a:spLocks/>
          </p:cNvSpPr>
          <p:nvPr/>
        </p:nvSpPr>
        <p:spPr>
          <a:xfrm>
            <a:off x="3434614" y="2395950"/>
            <a:ext cx="2066986" cy="755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>
                <a:solidFill>
                  <a:srgbClr val="73BDC7"/>
                </a:solidFill>
              </a:rPr>
              <a:t>Blue</a:t>
            </a:r>
            <a:r>
              <a:rPr lang="en-US" sz="2000"/>
              <a:t>: Training Error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/>
              <a:t>Black: 10-fold CV Error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>
                <a:solidFill>
                  <a:srgbClr val="F2A558"/>
                </a:solidFill>
              </a:rPr>
              <a:t>Beige</a:t>
            </a:r>
            <a:r>
              <a:rPr lang="en-US" sz="2000"/>
              <a:t>: Test Error</a:t>
            </a:r>
          </a:p>
          <a:p>
            <a:pPr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31348C-9149-42F9-8134-7CDE7E43ED1E}"/>
              </a:ext>
            </a:extLst>
          </p:cNvPr>
          <p:cNvSpPr txBox="1">
            <a:spLocks/>
          </p:cNvSpPr>
          <p:nvPr/>
        </p:nvSpPr>
        <p:spPr>
          <a:xfrm>
            <a:off x="7371347" y="2383042"/>
            <a:ext cx="2066986" cy="755367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000">
                <a:solidFill>
                  <a:srgbClr val="73BDC7"/>
                </a:solidFill>
              </a:rPr>
              <a:t>Blue</a:t>
            </a:r>
            <a:r>
              <a:rPr lang="en-US" sz="2000"/>
              <a:t>: Training Error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/>
              <a:t>Black: 10-fold CV Error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>
                <a:solidFill>
                  <a:srgbClr val="F2A558"/>
                </a:solidFill>
              </a:rPr>
              <a:t>Beige</a:t>
            </a:r>
            <a:r>
              <a:rPr lang="en-US" sz="2000"/>
              <a:t>: Test Error</a:t>
            </a:r>
          </a:p>
          <a:p>
            <a:pPr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49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15002</TotalTime>
  <Words>760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CSCE 623 In Class Day 09</vt:lpstr>
      <vt:lpstr>Agenda</vt:lpstr>
      <vt:lpstr>Key points</vt:lpstr>
      <vt:lpstr>Rationale for Resampling</vt:lpstr>
      <vt:lpstr>Golden Rule for observations</vt:lpstr>
      <vt:lpstr>Training v. Validation v. Test Data</vt:lpstr>
      <vt:lpstr>Three options for validation set partitioning</vt:lpstr>
      <vt:lpstr>Three options for validation set partitioning</vt:lpstr>
      <vt:lpstr>Validation Use Case: Decisionmaking Select a hyperparameter in a model</vt:lpstr>
      <vt:lpstr>Questions on CH5</vt:lpstr>
      <vt:lpstr>Activity:  Mid Course Topic Review</vt:lpstr>
      <vt:lpstr>Special Temporal Instructions for the next activity  (topic to be explained…)</vt:lpstr>
      <vt:lpstr>Some topics of first half of the course…</vt:lpstr>
      <vt:lpstr>DST &amp; Forming a ML Question  (student answers)</vt:lpstr>
      <vt:lpstr>Data Exploration (student answers)</vt:lpstr>
      <vt:lpstr>Regression and performance measures (student answers)</vt:lpstr>
      <vt:lpstr>Classification and performance  measures (student answers)</vt:lpstr>
      <vt:lpstr>Resampling and Decision-making with validation data (student answers)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112</cp:revision>
  <dcterms:created xsi:type="dcterms:W3CDTF">2021-03-30T19:14:48Z</dcterms:created>
  <dcterms:modified xsi:type="dcterms:W3CDTF">2023-04-23T20:53:48Z</dcterms:modified>
</cp:coreProperties>
</file>